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5"/>
  </p:handoutMasterIdLst>
  <p:sldIdLst>
    <p:sldId id="332" r:id="rId2"/>
    <p:sldId id="376" r:id="rId3"/>
    <p:sldId id="356" r:id="rId4"/>
    <p:sldId id="338" r:id="rId5"/>
    <p:sldId id="329" r:id="rId6"/>
    <p:sldId id="354" r:id="rId7"/>
    <p:sldId id="355" r:id="rId8"/>
    <p:sldId id="347" r:id="rId9"/>
    <p:sldId id="258" r:id="rId10"/>
    <p:sldId id="348" r:id="rId11"/>
    <p:sldId id="259" r:id="rId12"/>
    <p:sldId id="346" r:id="rId13"/>
    <p:sldId id="260" r:id="rId14"/>
    <p:sldId id="311" r:id="rId15"/>
    <p:sldId id="349" r:id="rId16"/>
    <p:sldId id="310" r:id="rId17"/>
    <p:sldId id="312" r:id="rId18"/>
    <p:sldId id="350" r:id="rId19"/>
    <p:sldId id="313" r:id="rId20"/>
    <p:sldId id="314" r:id="rId21"/>
    <p:sldId id="315" r:id="rId22"/>
    <p:sldId id="334" r:id="rId23"/>
    <p:sldId id="359" r:id="rId24"/>
    <p:sldId id="358" r:id="rId25"/>
    <p:sldId id="341" r:id="rId26"/>
    <p:sldId id="342" r:id="rId27"/>
    <p:sldId id="344" r:id="rId28"/>
    <p:sldId id="335" r:id="rId29"/>
    <p:sldId id="321" r:id="rId30"/>
    <p:sldId id="322" r:id="rId31"/>
    <p:sldId id="351" r:id="rId32"/>
    <p:sldId id="323" r:id="rId33"/>
    <p:sldId id="326" r:id="rId34"/>
    <p:sldId id="327" r:id="rId35"/>
    <p:sldId id="345" r:id="rId36"/>
    <p:sldId id="337" r:id="rId37"/>
    <p:sldId id="352" r:id="rId38"/>
    <p:sldId id="353" r:id="rId39"/>
    <p:sldId id="339" r:id="rId40"/>
    <p:sldId id="340" r:id="rId41"/>
    <p:sldId id="360" r:id="rId42"/>
    <p:sldId id="361" r:id="rId43"/>
    <p:sldId id="363" r:id="rId44"/>
    <p:sldId id="365" r:id="rId45"/>
    <p:sldId id="366" r:id="rId46"/>
    <p:sldId id="368" r:id="rId47"/>
    <p:sldId id="369" r:id="rId48"/>
    <p:sldId id="364" r:id="rId49"/>
    <p:sldId id="372" r:id="rId50"/>
    <p:sldId id="373" r:id="rId51"/>
    <p:sldId id="371" r:id="rId52"/>
    <p:sldId id="377" r:id="rId53"/>
    <p:sldId id="374" r:id="rId54"/>
  </p:sldIdLst>
  <p:sldSz cx="9144000" cy="6858000" type="screen4x3"/>
  <p:notesSz cx="9144000" cy="6858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>
      <p:cViewPr varScale="1">
        <p:scale>
          <a:sx n="64" d="100"/>
          <a:sy n="64" d="100"/>
        </p:scale>
        <p:origin x="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885BD19B-192C-44C8-A52A-19A2D987BF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19B592D-F4CC-4F9A-A655-561D7494F4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C77BBF36-C6CC-486F-87DD-29BBFDB6469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7944ED5F-4669-4ADA-B1AF-48EDBC7B13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CDA089AF-D01C-49BF-BC82-BBC4E749FD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788E-A84F-4837-AB58-F39479A9B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32A7F-5EF7-4573-90FF-418B87FA7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55DB5-F447-4401-96F4-D89C312A7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8435C-4F5F-4434-90D5-AE45427BB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23781-C05E-4BF1-8E67-F0114E798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29F3A-0821-4AB8-BBF5-D2B773C8FB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92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7339B-F015-4DA3-89BC-C39C37838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7E1438-1552-448E-8C0E-EB7AB7263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3E72E-1EB0-4DD1-914A-7B0A9C2C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DB7DF-B5D8-425C-9414-077E109C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4326F-F6A8-4523-A16B-6875B6CC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E9F8B-7C4A-4527-8963-8CEF0D3C31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93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421939-81BF-42B1-A0E0-874B92522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761EE-4D3B-408C-B21F-F2B990141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92617-5C5E-4158-BDE7-4746B0081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B0F2F-E335-4EAD-994F-260901A2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35817-F8FC-4B4E-BFB6-815741E80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F22B2-9A38-47D6-BEE3-0D049A68C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80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034E5-10A4-4328-A89D-FA3745018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DB00-8F7F-4F74-A605-FDCB0A05D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BC0B-B500-4A2D-9DB3-C0D18EBE2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8963E-CAC9-483E-A9B6-855BF094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9F4E-DF17-485A-AC41-DCEA6436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0D891-1613-4EB5-82C0-94721B6C0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20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0C14-873A-4167-9E40-505BCE94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279CB-8CC0-40BC-8C56-7A6DF7809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96EEA-2C27-45DF-A945-C12B25434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874AE-C3AA-4E28-B8CE-EFC998670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A6D20-DB66-4AB3-8B32-26161F27E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A0F50-9F2C-435B-A702-62E4939ED7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334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D6137-39B6-4254-B1C1-A5DC79567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C71B9-69AE-47ED-92EE-9F36D3E65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02A1C-AD95-46D0-B2CC-307FDCA7F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7E7F-72F0-4690-9A1A-8601EF96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B528B-4A6C-44BA-B2A5-7EE4CDF73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1F276-49B1-4350-BF58-36F9FDECA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A6739-CF21-4806-B4E4-7B3BC468F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0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991B8-B425-4C28-B2F8-CF4BA90F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2AF70-DF29-478A-87A5-2D18BF698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65B477-3238-4C97-BEFA-22F6511FB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10CC9-1D16-4F2B-B544-4CF195C32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62CB2-1FF1-4C3A-ADDA-77B32F76E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ADEDA7-028C-4277-9303-D74EF329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BB9163-8348-44A2-AD60-C2BC4BE9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98D63E-2EF8-48BF-8D33-1B11D1301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9212-40F3-42DE-AA22-10A929DB03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84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2D719-AD51-411F-96B8-57F88C8B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9B205F-8F54-4F88-AD0C-BDC08004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35B1F-1D28-4DE9-BBE1-4D34FB782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8DDB8-A16B-4AA7-B805-25D21549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34CC8-F2A0-422F-8DEF-1BC24F170D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31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B96251-79B8-436C-B9C5-6E97D40E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3E113-F1CE-4C50-B3EC-2FB21ACC2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650CD-BDAF-4406-834E-3BBBA24E4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CDB19-29C9-4DB1-8392-33CDFCE3E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1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D509-3E02-4412-BB75-DEC866D85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3A9ED-F2EC-4C67-A5A5-7AAAC252E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BDC0B-70F5-48D5-B047-6F8A4DC5D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B07A1-F140-4280-9627-2DAEFE31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60A59-E2C6-4070-8AA9-F55C963F8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90270-B9A4-4771-AE5C-A748EFE5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6C596-5BEF-4AC1-A345-BAE408D751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13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C379A-1B37-4A89-BC17-465E63CA5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289ADD-0BC2-4311-8F08-8F010AEE7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E7396-9A09-43EA-8941-FB2A67CBF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5B4EA-FEFF-41BE-B9DC-28CB3F05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43DCC-9F0E-4CA5-8D30-CEFE3602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D1A62-8593-449C-B471-AA5C5348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C1343-839B-4963-9AAD-8BC0537439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19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253320-5C18-42BE-BADA-A356201EE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CE42EC9-CB63-4F8F-AAB8-B96598B0D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7322D2A-6F49-4BDA-8B67-C592450C61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322B17-9657-48D9-A032-36E0E2E545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EE21B20-7F40-4FA0-BA48-08EC8D9F98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526AF3F-FFA5-4269-8B32-EF596B1967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Text Box 4">
            <a:extLst>
              <a:ext uri="{FF2B5EF4-FFF2-40B4-BE49-F238E27FC236}">
                <a16:creationId xmlns:a16="http://schemas.microsoft.com/office/drawing/2014/main" id="{DEC0B67F-3F23-42BF-9A14-73CC4C2F7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7117"/>
            <a:ext cx="8991600" cy="729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l">
              <a:buAutoNum type="arabicParenR"/>
            </a:pPr>
            <a:r>
              <a:rPr lang="en-US" altLang="en-US" sz="1600" b="1" dirty="0">
                <a:solidFill>
                  <a:srgbClr val="0070C0"/>
                </a:solidFill>
              </a:rPr>
              <a:t>Run programs providing answers</a:t>
            </a:r>
          </a:p>
          <a:p>
            <a:pPr marL="914400" algn="l"/>
            <a:r>
              <a:rPr lang="en-US" altLang="en-US" sz="1600" b="1" dirty="0"/>
              <a:t>Use input files as guides</a:t>
            </a:r>
          </a:p>
          <a:p>
            <a:pPr marL="1200150" indent="-285750" algn="l">
              <a:buFont typeface="Arial" panose="020B0604020202020204" pitchFamily="34" charset="0"/>
              <a:buChar char="•"/>
            </a:pPr>
            <a:r>
              <a:rPr lang="en-US" altLang="en-US" sz="1600" b="1" dirty="0"/>
              <a:t>Use MouseNRM.in as a guide for MTDFNRM</a:t>
            </a:r>
          </a:p>
          <a:p>
            <a:pPr marL="1200150" indent="-285750" algn="l">
              <a:buFont typeface="Arial" panose="020B0604020202020204" pitchFamily="34" charset="0"/>
              <a:buChar char="•"/>
            </a:pPr>
            <a:r>
              <a:rPr lang="en-US" altLang="en-US" sz="1600" b="1" dirty="0"/>
              <a:t>Use MousePRP.in as a guide for MTDFPREP</a:t>
            </a:r>
          </a:p>
          <a:p>
            <a:pPr marL="1200150" indent="-285750" algn="l">
              <a:buFont typeface="Arial" panose="020B0604020202020204" pitchFamily="34" charset="0"/>
              <a:buChar char="•"/>
            </a:pPr>
            <a:r>
              <a:rPr lang="en-US" altLang="en-US" sz="1600" b="1" dirty="0"/>
              <a:t>Use MouseRUN.in as a guide for MTDFRUN</a:t>
            </a:r>
          </a:p>
          <a:p>
            <a:pPr marL="1200150" indent="-285750" algn="l">
              <a:buFont typeface="Arial" panose="020B0604020202020204" pitchFamily="34" charset="0"/>
              <a:buChar char="•"/>
            </a:pPr>
            <a:r>
              <a:rPr lang="en-US" altLang="en-US" sz="1600" b="1" dirty="0"/>
              <a:t>Use MouseRUN.SE as a guide for MTDFRUN</a:t>
            </a:r>
          </a:p>
          <a:p>
            <a:pPr marL="342900" indent="-342900" algn="l">
              <a:buAutoNum type="arabicParenR"/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 marL="342900" indent="-342900" algn="l">
              <a:buFont typeface="+mj-lt"/>
              <a:buAutoNum type="arabicParenR" startAt="2"/>
            </a:pPr>
            <a:r>
              <a:rPr lang="en-US" altLang="en-US" sz="1600" b="1" dirty="0">
                <a:solidFill>
                  <a:srgbClr val="0070C0"/>
                </a:solidFill>
              </a:rPr>
              <a:t>Run programs using answer (input) files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MTDFNRM&lt;MouseNRM.in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MTDF56	MTDF56.1	Look at MTDF56, MTDF11, MTDF13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endParaRPr lang="en-US" altLang="en-US" sz="1600" b="1" dirty="0"/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MTDFPREP&lt;MousePRP.in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MTDF66	MTDF66.1	Look at MTDF66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endParaRPr lang="en-US" altLang="en-US" sz="1600" b="1" dirty="0"/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MTDFRUN&lt;MouseRUN.in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MTDF76	MTDF76.1	Look at -2logL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MTDF4	MTDF4.1	Look at MTDF4 and use to restart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endParaRPr lang="en-US" altLang="en-US" sz="1600" b="1" dirty="0"/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MTDFRUN&lt;MTDF4.1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MTDF76	MTDF76.2	Compare with MTDF76.1		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MTDF4	MTDF4.2	Could use to restart again, if needed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MTDF77	MTDF77.2	Save for comparison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MTDF78	MTDF78.2	Save for comparison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endParaRPr lang="en-US" altLang="en-US" sz="1600" b="1" dirty="0"/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MTDFRUN&lt;MouseRUN.SE 	</a:t>
            </a:r>
          </a:p>
          <a:p>
            <a:pPr algn="l">
              <a:tabLst>
                <a:tab pos="914400" algn="l"/>
                <a:tab pos="2514600" algn="l"/>
                <a:tab pos="4057650" algn="l"/>
              </a:tabLst>
            </a:pPr>
            <a:r>
              <a:rPr lang="en-US" altLang="en-US" sz="1600" b="1" dirty="0"/>
              <a:t>	Copy MTDF67 	MTDF67.2 	Look at MTDF67.2</a:t>
            </a:r>
          </a:p>
          <a:p>
            <a:pPr algn="l"/>
            <a:endParaRPr lang="en-US" altLang="en-US" b="1" dirty="0"/>
          </a:p>
          <a:p>
            <a:pPr algn="l"/>
            <a:r>
              <a:rPr lang="en-US" altLang="en-US" b="1" dirty="0"/>
              <a:t>	</a:t>
            </a:r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CF5415-C77A-415B-ADB5-8D54E6331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2482850"/>
            <a:ext cx="3048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9AA0D4-24CE-42CB-AA95-46DAD2456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3213100"/>
            <a:ext cx="3048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9B2F272-C4CA-43A1-83A2-E82B61C0E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3937000"/>
            <a:ext cx="304800" cy="304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BD759CE-04CB-4DA7-B453-9D9658018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5505450"/>
            <a:ext cx="304800" cy="304800"/>
          </a:xfrm>
          <a:prstGeom prst="rect">
            <a:avLst/>
          </a:prstGeom>
        </p:spPr>
      </p:pic>
      <p:pic>
        <p:nvPicPr>
          <p:cNvPr id="14" name="Graphic 13" descr="Scales of justice outline">
            <a:extLst>
              <a:ext uri="{FF2B5EF4-FFF2-40B4-BE49-F238E27FC236}">
                <a16:creationId xmlns:a16="http://schemas.microsoft.com/office/drawing/2014/main" id="{8AF36023-2048-453C-9234-B31FE318A6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43350" y="4876800"/>
            <a:ext cx="323850" cy="323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D3275A8-D549-451A-94E4-0B85BE832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6381750"/>
            <a:ext cx="304800" cy="304800"/>
          </a:xfrm>
          <a:prstGeom prst="rect">
            <a:avLst/>
          </a:prstGeom>
        </p:spPr>
      </p:pic>
      <p:pic>
        <p:nvPicPr>
          <p:cNvPr id="19" name="Graphic 18" descr="Beginning outline">
            <a:extLst>
              <a:ext uri="{FF2B5EF4-FFF2-40B4-BE49-F238E27FC236}">
                <a16:creationId xmlns:a16="http://schemas.microsoft.com/office/drawing/2014/main" id="{E6EBC86B-CBE9-4202-84D6-BF2F836A0A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62400" y="5168900"/>
            <a:ext cx="304800" cy="304800"/>
          </a:xfrm>
          <a:prstGeom prst="rect">
            <a:avLst/>
          </a:prstGeom>
        </p:spPr>
      </p:pic>
      <p:pic>
        <p:nvPicPr>
          <p:cNvPr id="21" name="Graphic 20" descr="Beginning outline">
            <a:extLst>
              <a:ext uri="{FF2B5EF4-FFF2-40B4-BE49-F238E27FC236}">
                <a16:creationId xmlns:a16="http://schemas.microsoft.com/office/drawing/2014/main" id="{BFE3BEB1-4267-465D-9FB8-20BD5F8B21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62400" y="4191000"/>
            <a:ext cx="304800" cy="304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21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id="{CAC2BF89-AF49-4512-A1D3-21E276706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22313"/>
            <a:ext cx="9372600" cy="505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2000" b="1" dirty="0"/>
              <a:t>			ANSWER FILE for MTDFNRM (mouseNRM.in)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				for pedigree file (</a:t>
            </a:r>
            <a:r>
              <a:rPr lang="en-US" altLang="en-US" sz="2000" b="1" dirty="0" err="1"/>
              <a:t>Mouse.ped</a:t>
            </a:r>
            <a:r>
              <a:rPr lang="en-US" altLang="en-US" sz="2000" b="1" dirty="0"/>
              <a:t>)</a:t>
            </a:r>
          </a:p>
          <a:p>
            <a:pPr>
              <a:lnSpc>
                <a:spcPct val="125000"/>
              </a:lnSpc>
            </a:pPr>
            <a:endParaRPr lang="en-US" altLang="en-US" sz="2000" b="1" dirty="0"/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0		for animal and 1 for sire/MGS models; (MouseNRM.in)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99999   maximum ID number represented in pedigree file, can be larger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0           minimum ID number represented in pedigree file, can be 0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 err="1"/>
              <a:t>Mouse.ped</a:t>
            </a:r>
            <a:r>
              <a:rPr lang="en-US" altLang="en-US" sz="2000" b="1" dirty="0"/>
              <a:t>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1           write inbreeding file  to mtdf13, 0 would not write file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4           number of integers in pedigree file (no reals before them)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1           position of animal (or sire for sire, sire of sire, mgs of sire) 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2           position of sire (or sire of sire)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3           position of dam (or mgs of sire)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0           number of genetic (</a:t>
            </a:r>
            <a:r>
              <a:rPr lang="en-US" altLang="en-US" sz="2000" b="1" dirty="0" err="1"/>
              <a:t>Westell</a:t>
            </a:r>
            <a:r>
              <a:rPr lang="en-US" altLang="en-US" sz="2000" b="1" dirty="0"/>
              <a:t>) groups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3058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C86866EE-858A-4AA2-9BFE-D37F69B7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727"/>
            <a:ext cx="9296400" cy="594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b="1" dirty="0"/>
              <a:t>Mouse.dat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Above is data file (first question), comments are below and end with *                                            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Mouse.dat from Karin Meyer  (Answer file ‘MousePRP.in’ for MTDFPREP)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single trait analysis with maternal genetic and perm env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*         end of comments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7         number 'integer' fields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3         number 'real' fields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1         number of traits to analyze – next line is name of first trait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body weight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2         position of trait in vector of 'reals'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0.        missing value indicator, can’t be '.‘, could be any number not valid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0         number of covariates; if not zero, will be more questions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3         number of fixed factors – next line is name of first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generation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4         position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1         </a:t>
            </a:r>
            <a:r>
              <a:rPr lang="en-US" altLang="en-US" sz="1500" b="1" dirty="0"/>
              <a:t>write summary of levels of factor, 0 not to write – next line is name of second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sex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8FC05B-0DEF-410C-8C81-7D8F56DF2887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(MousePRP.in) for data file (Mouse.dat)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>
            <a:extLst>
              <a:ext uri="{FF2B5EF4-FFF2-40B4-BE49-F238E27FC236}">
                <a16:creationId xmlns:a16="http://schemas.microsoft.com/office/drawing/2014/main" id="{79CEFF84-7E3F-4A70-B322-55D4C9188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93713"/>
            <a:ext cx="8458200" cy="6210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sz="2000" b="1" dirty="0"/>
              <a:t>5         position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write summary – next line is name of third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litter size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6         position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write summary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position of animal ID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329     number of animals (in pedigree, get from mtdf11, mtdf56)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</a:t>
            </a:r>
            <a:r>
              <a:rPr lang="en-US" altLang="en-US" sz="1600" b="1" dirty="0"/>
              <a:t>second animal effect (usually maternal genetic of dam) – next line is name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maternal genetic effect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3         position of second animal effect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number of other random effects – next line is name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maternal permanent environment     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3         position of random effect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         not to write out summary, may be a big file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write file to match fixed factor levels with solutions 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write file to match other </a:t>
            </a:r>
            <a:r>
              <a:rPr lang="en-US" altLang="en-US" sz="2000" b="1" dirty="0" err="1"/>
              <a:t>unc</a:t>
            </a:r>
            <a:r>
              <a:rPr lang="en-US" altLang="en-US" sz="2000" b="1" dirty="0"/>
              <a:t>. random with solutions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C2C989-1F0A-40E2-817F-7389D23C9BC9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(MousePRP.in) – CONTINUED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7404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>
            <a:extLst>
              <a:ext uri="{FF2B5EF4-FFF2-40B4-BE49-F238E27FC236}">
                <a16:creationId xmlns:a16="http://schemas.microsoft.com/office/drawing/2014/main" id="{182AD4EA-D596-4888-AB76-0744B8CE3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27332"/>
            <a:ext cx="8610600" cy="6248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Mouse.dat from Karin Meyer (This file is ‘MouseRUN.in’)</a:t>
            </a:r>
          </a:p>
          <a:p>
            <a:pPr algn="l">
              <a:lnSpc>
                <a:spcPct val="125000"/>
              </a:lnSpc>
              <a:tabLst>
                <a:tab pos="800100" algn="l"/>
              </a:tabLst>
            </a:pPr>
            <a:r>
              <a:rPr lang="en-US" altLang="en-US" sz="2000" b="1" dirty="0"/>
              <a:t>single trait analysis with maternal genetic and perm env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*	end of comments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for start or restart, use 1 for continue or previous </a:t>
            </a:r>
            <a:r>
              <a:rPr lang="en-US" altLang="en-US" sz="2000" b="1" dirty="0" err="1"/>
              <a:t>solns</a:t>
            </a:r>
            <a:endParaRPr lang="en-US" altLang="en-US" sz="2000" b="1" dirty="0"/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	option to estimate VC, for </a:t>
            </a:r>
            <a:r>
              <a:rPr lang="en-US" altLang="en-US" sz="2000" b="1" dirty="0" err="1"/>
              <a:t>solns</a:t>
            </a:r>
            <a:r>
              <a:rPr lang="en-US" altLang="en-US" sz="2000" b="1" dirty="0"/>
              <a:t> to MME probably use 4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number of constraints to be imposed by you (set to zero)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not reordered previously (if reordered can use 1, never use) 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 3.5	starting value for a1,a1  (direct genetic variance)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2  0.5	starting value for m1,a1  (direct-maternal covariance)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3  1.3	starting value for m1,m1  (maternal genetic variance)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0	end input for G 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	yes, values on screen are correct, if not prompted to re-enter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number to be held constant*** (may need for F-tests) 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 0.4	starting value for c1,c1, other random factor variance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0    	end input for 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5D8C4D-61C9-40FA-986B-40078B638577}"/>
              </a:ext>
            </a:extLst>
          </p:cNvPr>
          <p:cNvSpPr txBox="1"/>
          <p:nvPr/>
        </p:nvSpPr>
        <p:spPr>
          <a:xfrm>
            <a:off x="457200" y="0"/>
            <a:ext cx="8229600" cy="425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</a:pPr>
            <a:r>
              <a:rPr lang="en-US" altLang="en-US" sz="1800" b="1" dirty="0"/>
              <a:t>ANSWER FILE for MTDFRUN (MouseRUN.in)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Text Box 4">
            <a:extLst>
              <a:ext uri="{FF2B5EF4-FFF2-40B4-BE49-F238E27FC236}">
                <a16:creationId xmlns:a16="http://schemas.microsoft.com/office/drawing/2014/main" id="{601612AA-EE38-4229-B2E0-E4613A37C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08641"/>
            <a:ext cx="8305800" cy="5644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yes, values on screen are correct 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0	number to be held constant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  2.2	starting value for e1,e1 residual variance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0 0	end input for R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yes, values on screen are correct 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0	number to be held constant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write solutions for covariates and fixed factors****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match original fixed factor levels with </a:t>
            </a:r>
            <a:r>
              <a:rPr lang="en-US" altLang="en-US" sz="2000" b="1" dirty="0" err="1"/>
              <a:t>solns</a:t>
            </a:r>
            <a:r>
              <a:rPr lang="en-US" altLang="en-US" sz="2000" b="1" dirty="0"/>
              <a:t>****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write solutions for animal effects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write solutions for other random factors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	match original codes of random factor levels****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1.d-6	convergence for variance of simplex -2logL</a:t>
            </a:r>
          </a:p>
          <a:p>
            <a:pPr algn="l">
              <a:lnSpc>
                <a:spcPct val="140000"/>
              </a:lnSpc>
              <a:tabLst>
                <a:tab pos="800100" algn="l"/>
              </a:tabLst>
            </a:pPr>
            <a:r>
              <a:rPr lang="en-US" altLang="en-US" sz="2000" b="1" dirty="0"/>
              <a:t>300	number of simplex rounds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8B7DF-8D6B-4AC3-BD57-E5E819895A9E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(MouseRUN.in) – CONTINUED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4310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>
            <a:extLst>
              <a:ext uri="{FF2B5EF4-FFF2-40B4-BE49-F238E27FC236}">
                <a16:creationId xmlns:a16="http://schemas.microsoft.com/office/drawing/2014/main" id="{196FE5F9-AB51-43FF-8F12-D75C5082B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35252"/>
            <a:ext cx="9525000" cy="5825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calculate F‑stats, t‑stats for contrasts, expectations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*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continuation: 0‑no; 1‑yes (if no, will be prompted for VC)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4	run option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write fixed solutions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match fixed solutions with original levels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do not write animal solutions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do not write other random factor solutions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calculate block of inverse and F‑statistic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4	</a:t>
            </a:r>
            <a:r>
              <a:rPr lang="en-US" altLang="en-US" b="1" dirty="0"/>
              <a:t>first equation of block for sex  [see MTDF66 to match equation numbers]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5	last equation of block for sex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calculate block of inverse for litter size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6	first equation for block for litter size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12	last equation for block for litter size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do not calculate another block of inverse matrix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BDAAB1-F049-4C96-AF5B-96FB62F99061}"/>
              </a:ext>
            </a:extLst>
          </p:cNvPr>
          <p:cNvSpPr txBox="1"/>
          <p:nvPr/>
        </p:nvSpPr>
        <p:spPr>
          <a:xfrm>
            <a:off x="6350" y="0"/>
            <a:ext cx="9137650" cy="750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‘MouseRUN.SE' to use option 4 after VC converged</a:t>
            </a:r>
          </a:p>
          <a:p>
            <a:pPr algn="ctr">
              <a:lnSpc>
                <a:spcPct val="125000"/>
              </a:lnSpc>
            </a:pPr>
            <a:r>
              <a:rPr lang="en-US" altLang="en-US" sz="1800" b="1" dirty="0"/>
              <a:t>(Note: uses continuation option to read VC, but does not iterate)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Text Box 4">
            <a:extLst>
              <a:ext uri="{FF2B5EF4-FFF2-40B4-BE49-F238E27FC236}">
                <a16:creationId xmlns:a16="http://schemas.microsoft.com/office/drawing/2014/main" id="{9C86235B-7892-40EE-A2B7-6CEF0F93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8839200" cy="6601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3) Run with a batch file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Run: Mouse.BAT</a:t>
            </a:r>
          </a:p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4) </a:t>
            </a:r>
            <a:r>
              <a:rPr lang="en-US" altLang="en-US" sz="1800" b="1" dirty="0">
                <a:solidFill>
                  <a:srgbClr val="0070C0"/>
                </a:solidFill>
              </a:rPr>
              <a:t>Run programs providing answers from two trait model </a:t>
            </a:r>
            <a:r>
              <a:rPr lang="en-US" altLang="en-US" b="1" dirty="0">
                <a:solidFill>
                  <a:srgbClr val="0070C0"/>
                </a:solidFill>
              </a:rPr>
              <a:t>using</a:t>
            </a:r>
            <a:r>
              <a:rPr lang="en-US" altLang="en-US" sz="1800" b="1" dirty="0">
                <a:solidFill>
                  <a:srgbClr val="0070C0"/>
                </a:solidFill>
              </a:rPr>
              <a:t> Mouse data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Use </a:t>
            </a:r>
            <a:r>
              <a:rPr lang="en-US" altLang="en-US" b="1" dirty="0" err="1"/>
              <a:t>Mouse.ped</a:t>
            </a:r>
            <a:r>
              <a:rPr lang="en-US" altLang="en-US" b="1" dirty="0"/>
              <a:t> for pedigree file and Mouse.dat for data file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Use input files from Mouse two-trait model.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b="1" dirty="0"/>
              <a:t>MouseNRM.in (Can use results from single trait model)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800" b="1" dirty="0"/>
              <a:t>MousePRP</a:t>
            </a:r>
            <a:r>
              <a:rPr lang="en-US" altLang="en-US" b="1" dirty="0"/>
              <a:t>.in2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800" b="1" dirty="0"/>
              <a:t>MouseRUN</a:t>
            </a:r>
            <a:r>
              <a:rPr lang="en-US" altLang="en-US" b="1" dirty="0"/>
              <a:t>.in2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b="1" dirty="0"/>
              <a:t>MouseRUN.SE2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 startAt="5"/>
            </a:pPr>
            <a:r>
              <a:rPr lang="en-US" altLang="en-US" b="1" dirty="0">
                <a:solidFill>
                  <a:srgbClr val="0070C0"/>
                </a:solidFill>
              </a:rPr>
              <a:t>Run programs for a two-trait model</a:t>
            </a:r>
            <a:endParaRPr lang="en-US" altLang="en-US" b="1" dirty="0"/>
          </a:p>
          <a:p>
            <a:pPr>
              <a:lnSpc>
                <a:spcPct val="150000"/>
              </a:lnSpc>
            </a:pPr>
            <a:r>
              <a:rPr lang="en-US" altLang="en-US" b="1" dirty="0"/>
              <a:t>	MTDFNRM&lt;MouseNRM.in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MTDFPREP&lt;</a:t>
            </a:r>
            <a:r>
              <a:rPr lang="en-US" altLang="en-US" sz="1800" b="1" dirty="0"/>
              <a:t>MousePRP</a:t>
            </a:r>
            <a:r>
              <a:rPr lang="en-US" altLang="en-US" b="1" dirty="0"/>
              <a:t>.in2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MTDFRUN&lt;</a:t>
            </a:r>
            <a:r>
              <a:rPr lang="en-US" altLang="en-US" sz="1800" b="1" dirty="0"/>
              <a:t>MouseRUN</a:t>
            </a:r>
            <a:r>
              <a:rPr lang="en-US" altLang="en-US" b="1" dirty="0"/>
              <a:t>.in2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MTDFRUN&lt;MouseRUN.SE2	Look at files - MTDF56, 66, 76, 67, 77, 78, 79</a:t>
            </a:r>
          </a:p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6) Run programs using a batch file: </a:t>
            </a:r>
            <a:r>
              <a:rPr lang="en-US" altLang="en-US" b="1" dirty="0"/>
              <a:t>MouseTwo.bat</a:t>
            </a:r>
          </a:p>
          <a:p>
            <a:pPr lvl="1"/>
            <a:r>
              <a:rPr lang="en-US" alt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5473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>
            <a:extLst>
              <a:ext uri="{FF2B5EF4-FFF2-40B4-BE49-F238E27FC236}">
                <a16:creationId xmlns:a16="http://schemas.microsoft.com/office/drawing/2014/main" id="{099EC379-C91F-44B5-9F68-4E6FC961B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79143"/>
            <a:ext cx="8839200" cy="544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calculate a contrast for sex 1 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4 vs sex 2 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5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2	number of elements in contrast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4  1.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1      t stat squared = F 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5 ‑1.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2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calculate contrast for generation 1 vs 2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2	number of elements in contrast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1  1.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1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2 ‑1.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2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calculate contrast for generations 1 and 2 vs 3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3	number of elements in contrast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1  1.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1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2  1.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2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3 ‑2.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3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0	no more contrasts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C4753C-6248-464C-AB89-4883B33ACD74}"/>
              </a:ext>
            </a:extLst>
          </p:cNvPr>
          <p:cNvSpPr txBox="1"/>
          <p:nvPr/>
        </p:nvSpPr>
        <p:spPr>
          <a:xfrm>
            <a:off x="0" y="11153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(MouseRUN.SE) – CONTINUED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 Box 4">
            <a:extLst>
              <a:ext uri="{FF2B5EF4-FFF2-40B4-BE49-F238E27FC236}">
                <a16:creationId xmlns:a16="http://schemas.microsoft.com/office/drawing/2014/main" id="{C60FE17A-B6B1-4C01-AD1B-F87D64C61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70025"/>
            <a:ext cx="8763000" cy="4671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0	no PEV and </a:t>
            </a:r>
            <a:r>
              <a:rPr lang="en-US" altLang="en-US" sz="2000" b="1" dirty="0" err="1"/>
              <a:t>rTI</a:t>
            </a:r>
            <a:endParaRPr lang="en-US" altLang="en-US" sz="2000" b="1" dirty="0"/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calculate expectations of solutions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corresponding to first parameter in expectation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12	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corresponding to last parameter in expectation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corresponding to first </a:t>
            </a:r>
            <a:r>
              <a:rPr lang="en-US" altLang="en-US" sz="2000" b="1" dirty="0" err="1"/>
              <a:t>soln</a:t>
            </a:r>
            <a:r>
              <a:rPr lang="en-US" altLang="en-US" sz="2000" b="1" dirty="0"/>
              <a:t> in block for gen and sex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5	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corresponding to last </a:t>
            </a:r>
            <a:r>
              <a:rPr lang="en-US" altLang="en-US" sz="2000" b="1" dirty="0" err="1"/>
              <a:t>soln</a:t>
            </a:r>
            <a:r>
              <a:rPr lang="en-US" altLang="en-US" sz="2000" b="1" dirty="0"/>
              <a:t> in block for gen and sex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calculate more expectations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	first parameter in expectation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12	last parameter in expectation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6	first solution in block for litter size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12	last solution in block</a:t>
            </a:r>
          </a:p>
          <a:p>
            <a:pPr algn="l">
              <a:lnSpc>
                <a:spcPct val="125000"/>
              </a:lnSpc>
              <a:tabLst>
                <a:tab pos="857250" algn="l"/>
              </a:tabLst>
            </a:pPr>
            <a:r>
              <a:rPr lang="en-US" altLang="en-US" sz="2000" b="1" dirty="0"/>
              <a:t>0	no more expectations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3AFC2-A15C-4B84-A676-BB0F083A4C2D}"/>
              </a:ext>
            </a:extLst>
          </p:cNvPr>
          <p:cNvSpPr txBox="1"/>
          <p:nvPr/>
        </p:nvSpPr>
        <p:spPr>
          <a:xfrm>
            <a:off x="0" y="4803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(MouseRUN.SE) – CONTINUED (again!)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8A697B7C-422D-4E65-AAF3-2CBB2DAF9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"/>
            <a:ext cx="8610600" cy="6832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1" dirty="0"/>
              <a:t>rem    This is MouseTwo.bat, a batch file that calls MTDFNRM, MTDFPREP, MTDFPREP </a:t>
            </a:r>
          </a:p>
          <a:p>
            <a:r>
              <a:rPr lang="en-US" altLang="en-US" sz="1200" b="1" dirty="0"/>
              <a:t>rem          providing answers using input files for the two-trait model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MTDFNRM&lt;MouseNRM.in          </a:t>
            </a:r>
          </a:p>
          <a:p>
            <a:r>
              <a:rPr lang="en-US" altLang="en-US" sz="1200" b="1" dirty="0"/>
              <a:t>copy MTDF56 MTDF56_Two.1            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MTDFPREP&lt;MousePRP.in2         </a:t>
            </a:r>
          </a:p>
          <a:p>
            <a:r>
              <a:rPr lang="en-US" altLang="en-US" sz="1200" b="1" dirty="0"/>
              <a:t>copy MTDF66 MTDF66_Two.1        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Rem                              Original Start</a:t>
            </a:r>
          </a:p>
          <a:p>
            <a:r>
              <a:rPr lang="en-US" altLang="en-US" sz="1200" b="1" dirty="0"/>
              <a:t>MTDFRUN&lt;MouseRUN.in2 </a:t>
            </a:r>
          </a:p>
          <a:p>
            <a:r>
              <a:rPr lang="en-US" altLang="en-US" sz="1200" b="1" dirty="0"/>
              <a:t>copy MTDF4 MTDF4_Two.1</a:t>
            </a:r>
          </a:p>
          <a:p>
            <a:r>
              <a:rPr lang="en-US" altLang="en-US" sz="1200" b="1" dirty="0"/>
              <a:t>copy MTDF76 MTDF76_Two.1</a:t>
            </a:r>
          </a:p>
          <a:p>
            <a:r>
              <a:rPr lang="en-US" altLang="en-US" sz="600" b="1" dirty="0"/>
              <a:t>		</a:t>
            </a:r>
          </a:p>
          <a:p>
            <a:r>
              <a:rPr lang="en-US" altLang="en-US" sz="1200" b="1" dirty="0"/>
              <a:t>Rem                              First restart</a:t>
            </a:r>
          </a:p>
          <a:p>
            <a:r>
              <a:rPr lang="en-US" altLang="en-US" sz="1200" b="1" dirty="0"/>
              <a:t>MTDFRUN&lt;MTDF4_Two.1</a:t>
            </a:r>
          </a:p>
          <a:p>
            <a:r>
              <a:rPr lang="en-US" altLang="en-US" sz="1200" b="1" dirty="0"/>
              <a:t>copy MTDF4 MTDF4_Two.2                 </a:t>
            </a:r>
          </a:p>
          <a:p>
            <a:r>
              <a:rPr lang="en-US" altLang="en-US" sz="1200" b="1" dirty="0"/>
              <a:t>copy MTDF76 MTDF76_Two.2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Rem                              Second restart</a:t>
            </a:r>
          </a:p>
          <a:p>
            <a:r>
              <a:rPr lang="en-US" altLang="en-US" sz="1200" b="1" dirty="0"/>
              <a:t>MTDFRUN&lt;MTDF4_Two.2</a:t>
            </a:r>
          </a:p>
          <a:p>
            <a:r>
              <a:rPr lang="en-US" altLang="en-US" sz="1200" b="1" dirty="0"/>
              <a:t>copy MTDF4 MTDF4_Two.3</a:t>
            </a:r>
          </a:p>
          <a:p>
            <a:r>
              <a:rPr lang="en-US" altLang="en-US" sz="1200" b="1" dirty="0"/>
              <a:t>copy MTDF76 MTDF76_Two.3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Rem                              Third restart</a:t>
            </a:r>
          </a:p>
          <a:p>
            <a:r>
              <a:rPr lang="en-US" altLang="en-US" sz="1200" b="1" dirty="0"/>
              <a:t>MTDFRUN&lt;MTDF4_Two.3</a:t>
            </a:r>
          </a:p>
          <a:p>
            <a:r>
              <a:rPr lang="en-US" altLang="en-US" sz="1200" b="1" dirty="0"/>
              <a:t>copy MTDF4 MTDF4_Two.4</a:t>
            </a:r>
          </a:p>
          <a:p>
            <a:r>
              <a:rPr lang="en-US" altLang="en-US" sz="1200" b="1" dirty="0"/>
              <a:t>copy MTDF76 MTDF76_Two.4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Rem                              Fourth (and final :-) restart</a:t>
            </a:r>
          </a:p>
          <a:p>
            <a:r>
              <a:rPr lang="en-US" altLang="en-US" sz="1200" b="1" dirty="0"/>
              <a:t>MTDFRUN&lt;MTDF4_Two.4</a:t>
            </a:r>
          </a:p>
          <a:p>
            <a:r>
              <a:rPr lang="en-US" altLang="en-US" sz="1200" b="1" dirty="0"/>
              <a:t>copy MTDF4 MTDF4_Two.5</a:t>
            </a:r>
          </a:p>
          <a:p>
            <a:r>
              <a:rPr lang="en-US" altLang="en-US" sz="1200" b="1" dirty="0"/>
              <a:t>copy MTDF76 MTDF76_Two.5</a:t>
            </a:r>
          </a:p>
          <a:p>
            <a:r>
              <a:rPr lang="en-US" altLang="en-US" sz="1200" b="1" dirty="0"/>
              <a:t>copy MTDF77 MTDF77_Two.5</a:t>
            </a:r>
          </a:p>
          <a:p>
            <a:r>
              <a:rPr lang="en-US" altLang="en-US" sz="1200" b="1" dirty="0"/>
              <a:t>copy MTDF78 MTDF78_Two.5</a:t>
            </a:r>
          </a:p>
          <a:p>
            <a:r>
              <a:rPr lang="en-US" altLang="en-US" sz="800" b="1" dirty="0"/>
              <a:t>		</a:t>
            </a:r>
          </a:p>
          <a:p>
            <a:r>
              <a:rPr lang="en-US" altLang="en-US" sz="1200" b="1" dirty="0"/>
              <a:t>MTDFRUN&lt;MouseRUN.SE2</a:t>
            </a:r>
          </a:p>
          <a:p>
            <a:r>
              <a:rPr lang="en-US" altLang="en-US" sz="1200" b="1" dirty="0"/>
              <a:t>copy MTDF67 MTDF67_Two.5</a:t>
            </a:r>
          </a:p>
        </p:txBody>
      </p:sp>
    </p:spTree>
    <p:extLst>
      <p:ext uri="{BB962C8B-B14F-4D97-AF65-F5344CB8AC3E}">
        <p14:creationId xmlns:p14="http://schemas.microsoft.com/office/powerpoint/2010/main" val="306378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4930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C86866EE-858A-4AA2-9BFE-D37F69B7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727"/>
            <a:ext cx="9296400" cy="62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b="1" dirty="0"/>
              <a:t>Mouse.dat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Above is data file (first question), comments are below and end with * </a:t>
            </a:r>
          </a:p>
          <a:p>
            <a:pPr algn="l">
              <a:lnSpc>
                <a:spcPct val="125000"/>
              </a:lnSpc>
            </a:pPr>
            <a:r>
              <a:rPr lang="en-US" altLang="en-US" sz="1800" b="1" u="sng" dirty="0"/>
              <a:t>Can use MTDFNRM output from single trait analysis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Mouse.dat from Karin Meyer  (Answer file ‘MousePRP.in2’ for MTDFPREP)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Two trait analysis (body weight and feed intake) with mat genetic and perm env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*         end of comments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7         number 'integer' fields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3         number 'real' fields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2         number of traits to analyze – next line is name of first trait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body weight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2         position of trait in vector of 'reals'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0.        missing value indicator, can’t be '.‘, could be any number not valid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0         number of covariates; if not zero, will be more questions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3         number of fixed factors – next line is name of first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generation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4         position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1         </a:t>
            </a:r>
            <a:r>
              <a:rPr lang="en-US" altLang="en-US" sz="1500" b="1" dirty="0"/>
              <a:t>write summary of levels of factor, 0 not to write – next line is name of second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b="1" dirty="0"/>
              <a:t>sex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8FC05B-0DEF-410C-8C81-7D8F56DF2887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(MousePRP.in2) for two trait analysis (Mouse.dat)</a:t>
            </a:r>
          </a:p>
        </p:txBody>
      </p:sp>
    </p:spTree>
    <p:extLst>
      <p:ext uri="{BB962C8B-B14F-4D97-AF65-F5344CB8AC3E}">
        <p14:creationId xmlns:p14="http://schemas.microsoft.com/office/powerpoint/2010/main" val="36297033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>
            <a:extLst>
              <a:ext uri="{FF2B5EF4-FFF2-40B4-BE49-F238E27FC236}">
                <a16:creationId xmlns:a16="http://schemas.microsoft.com/office/drawing/2014/main" id="{79CEFF84-7E3F-4A70-B322-55D4C9188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93713"/>
            <a:ext cx="8686800" cy="663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en-US" sz="2000" b="1" dirty="0"/>
              <a:t>5	position in vector of 'integers’</a:t>
            </a:r>
          </a:p>
          <a:p>
            <a:pPr algn="l"/>
            <a:r>
              <a:rPr lang="en-US" altLang="en-US" sz="2000" b="1" dirty="0"/>
              <a:t>1	write summary – next line is name of third fixed factor</a:t>
            </a:r>
          </a:p>
          <a:p>
            <a:pPr algn="l"/>
            <a:r>
              <a:rPr lang="en-US" altLang="en-US" sz="2000" b="1" dirty="0"/>
              <a:t>litter size</a:t>
            </a:r>
          </a:p>
          <a:p>
            <a:pPr algn="l"/>
            <a:r>
              <a:rPr lang="en-US" altLang="en-US" sz="2000" b="1" dirty="0"/>
              <a:t>6	position in vector of 'integers’</a:t>
            </a:r>
          </a:p>
          <a:p>
            <a:pPr algn="l"/>
            <a:r>
              <a:rPr lang="en-US" altLang="en-US" sz="2000" b="1" dirty="0"/>
              <a:t>1	write summary</a:t>
            </a:r>
          </a:p>
          <a:p>
            <a:pPr algn="l"/>
            <a:r>
              <a:rPr lang="en-US" altLang="en-US" sz="2000" b="1" dirty="0"/>
              <a:t>1	position of animal ID in vector of 'integers'</a:t>
            </a:r>
          </a:p>
          <a:p>
            <a:pPr algn="l"/>
            <a:r>
              <a:rPr lang="en-US" altLang="en-US" sz="2000" b="1" dirty="0"/>
              <a:t>329	number of animals (in pedigree, get from mtdf11, mtdf56)</a:t>
            </a:r>
          </a:p>
          <a:p>
            <a:pPr algn="l"/>
            <a:r>
              <a:rPr lang="en-US" altLang="en-US" sz="2000" b="1" dirty="0"/>
              <a:t>1	</a:t>
            </a:r>
            <a:r>
              <a:rPr lang="en-US" altLang="en-US" sz="1600" b="1" dirty="0"/>
              <a:t>second animal effect (usually maternal genetic of dam) – next line is name</a:t>
            </a:r>
          </a:p>
          <a:p>
            <a:pPr algn="l"/>
            <a:r>
              <a:rPr lang="en-US" altLang="en-US" sz="2000" b="1" dirty="0"/>
              <a:t>maternal genetic effect</a:t>
            </a:r>
          </a:p>
          <a:p>
            <a:pPr algn="l"/>
            <a:r>
              <a:rPr lang="en-US" altLang="en-US" sz="2000" b="1" dirty="0"/>
              <a:t>3	position of second animal effect in vector of 'integers’</a:t>
            </a:r>
          </a:p>
          <a:p>
            <a:pPr algn="l"/>
            <a:r>
              <a:rPr lang="en-US" altLang="en-US" sz="2000" b="1" dirty="0"/>
              <a:t>1	number of other random effects – next line is name</a:t>
            </a:r>
          </a:p>
          <a:p>
            <a:pPr algn="l"/>
            <a:r>
              <a:rPr lang="en-US" altLang="en-US" sz="2000" b="1" dirty="0"/>
              <a:t>maternal permanent environment     </a:t>
            </a:r>
          </a:p>
          <a:p>
            <a:pPr algn="l"/>
            <a:r>
              <a:rPr lang="en-US" altLang="en-US" sz="2000" b="1" dirty="0"/>
              <a:t>3	position of random effect in vector of 'integers’</a:t>
            </a:r>
          </a:p>
          <a:p>
            <a:pPr algn="l"/>
            <a:r>
              <a:rPr lang="en-US" altLang="en-US" sz="2000" b="1" dirty="0"/>
              <a:t>0	no summary (may be big) – next line is name of second trait</a:t>
            </a:r>
          </a:p>
          <a:p>
            <a:pPr algn="l"/>
            <a:r>
              <a:rPr lang="en-US" altLang="en-US" sz="2000" b="1" dirty="0"/>
              <a:t>feed intake</a:t>
            </a:r>
          </a:p>
          <a:p>
            <a:pPr algn="l"/>
            <a:r>
              <a:rPr lang="en-US" altLang="en-US" sz="2000" b="1" dirty="0"/>
              <a:t>3	position of trait in vector of 'reals'</a:t>
            </a:r>
          </a:p>
          <a:p>
            <a:pPr algn="l"/>
            <a:r>
              <a:rPr lang="en-US" altLang="en-US" sz="2000" b="1" dirty="0"/>
              <a:t>0. 	missing value  indicator (doesn’t have to be same as trait 1) </a:t>
            </a:r>
          </a:p>
          <a:p>
            <a:pPr algn="l"/>
            <a:r>
              <a:rPr lang="en-US" altLang="en-US" sz="2000" b="1" dirty="0"/>
              <a:t>0	number of covariates</a:t>
            </a:r>
          </a:p>
          <a:p>
            <a:pPr algn="l"/>
            <a:r>
              <a:rPr lang="en-US" altLang="en-US" sz="2000" b="1" dirty="0"/>
              <a:t>3	number of fixed factors – next line is name of first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generation</a:t>
            </a:r>
          </a:p>
          <a:p>
            <a:pPr algn="l"/>
            <a:endParaRPr lang="en-US" alt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D1E183-390D-4CAE-BA36-104655D10010}"/>
              </a:ext>
            </a:extLst>
          </p:cNvPr>
          <p:cNvSpPr txBox="1"/>
          <p:nvPr/>
        </p:nvSpPr>
        <p:spPr>
          <a:xfrm>
            <a:off x="76200" y="7620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(MousePRP.in2) for two trait analysis (Continued)</a:t>
            </a:r>
          </a:p>
        </p:txBody>
      </p:sp>
    </p:spTree>
    <p:extLst>
      <p:ext uri="{BB962C8B-B14F-4D97-AF65-F5344CB8AC3E}">
        <p14:creationId xmlns:p14="http://schemas.microsoft.com/office/powerpoint/2010/main" val="21762409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>
            <a:extLst>
              <a:ext uri="{FF2B5EF4-FFF2-40B4-BE49-F238E27FC236}">
                <a16:creationId xmlns:a16="http://schemas.microsoft.com/office/drawing/2014/main" id="{79CEFF84-7E3F-4A70-B322-55D4C9188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93713"/>
            <a:ext cx="8763000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sz="2000" b="1" dirty="0"/>
              <a:t>4         position in vector of 'integers'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        </a:t>
            </a:r>
            <a:r>
              <a:rPr lang="en-US" altLang="en-US" sz="1400" b="1" dirty="0"/>
              <a:t>write summary of levels of factor, 0 not to write – next line is name of second fixed factor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sex</a:t>
            </a:r>
          </a:p>
          <a:p>
            <a:pPr algn="l"/>
            <a:r>
              <a:rPr lang="en-US" altLang="en-US" sz="2000" b="1" dirty="0"/>
              <a:t>5         position in vector of 'integers'</a:t>
            </a:r>
          </a:p>
          <a:p>
            <a:pPr algn="l"/>
            <a:r>
              <a:rPr lang="en-US" altLang="en-US" sz="2000" b="1" dirty="0"/>
              <a:t>1         write summary – next line is name of third fixed factor</a:t>
            </a:r>
          </a:p>
          <a:p>
            <a:pPr algn="l"/>
            <a:r>
              <a:rPr lang="en-US" altLang="en-US" sz="2000" b="1" dirty="0"/>
              <a:t>litter size</a:t>
            </a:r>
          </a:p>
          <a:p>
            <a:pPr algn="l"/>
            <a:r>
              <a:rPr lang="en-US" altLang="en-US" sz="2000" b="1" dirty="0"/>
              <a:t>6         position in vector of 'integers'</a:t>
            </a:r>
          </a:p>
          <a:p>
            <a:pPr algn="l"/>
            <a:r>
              <a:rPr lang="en-US" altLang="en-US" sz="2000" b="1" dirty="0"/>
              <a:t>1         write summary</a:t>
            </a:r>
          </a:p>
          <a:p>
            <a:pPr algn="l"/>
            <a:r>
              <a:rPr lang="en-US" altLang="en-US" sz="2000" b="1" dirty="0"/>
              <a:t>1         second animal effect – next line is name</a:t>
            </a:r>
          </a:p>
          <a:p>
            <a:pPr algn="l"/>
            <a:r>
              <a:rPr lang="en-US" altLang="en-US" sz="2000" b="1" dirty="0"/>
              <a:t>maternal genetic effect</a:t>
            </a:r>
          </a:p>
          <a:p>
            <a:pPr algn="l"/>
            <a:r>
              <a:rPr lang="en-US" altLang="en-US" sz="2000" b="1" dirty="0"/>
              <a:t>3         position of second animal effect in vector of 'integers'</a:t>
            </a:r>
          </a:p>
          <a:p>
            <a:pPr algn="l"/>
            <a:r>
              <a:rPr lang="en-US" altLang="en-US" sz="2000" b="1" dirty="0"/>
              <a:t>1         number of other random effects – next line is name</a:t>
            </a:r>
          </a:p>
          <a:p>
            <a:pPr algn="l"/>
            <a:r>
              <a:rPr lang="en-US" altLang="en-US" sz="2000" b="1" dirty="0"/>
              <a:t>maternal permanent environment     </a:t>
            </a:r>
          </a:p>
          <a:p>
            <a:pPr algn="l"/>
            <a:r>
              <a:rPr lang="en-US" altLang="en-US" sz="2000" b="1" dirty="0"/>
              <a:t>3         position of random effect in vector of 'integers'</a:t>
            </a:r>
          </a:p>
          <a:p>
            <a:pPr algn="l"/>
            <a:r>
              <a:rPr lang="en-US" altLang="en-US" sz="2000" b="1" dirty="0"/>
              <a:t>0         not to write out summary, may be a big file</a:t>
            </a:r>
          </a:p>
          <a:p>
            <a:pPr algn="l"/>
            <a:r>
              <a:rPr lang="en-US" altLang="en-US" sz="2000" b="1" dirty="0"/>
              <a:t>1         write file to match fixed factor levels with solutions </a:t>
            </a:r>
          </a:p>
          <a:p>
            <a:pPr algn="l"/>
            <a:r>
              <a:rPr lang="en-US" altLang="en-US" sz="2000" b="1" dirty="0"/>
              <a:t>1         write file to match other </a:t>
            </a:r>
            <a:r>
              <a:rPr lang="en-US" altLang="en-US" sz="2000" b="1" dirty="0" err="1"/>
              <a:t>unc</a:t>
            </a:r>
            <a:r>
              <a:rPr lang="en-US" altLang="en-US" sz="2000" b="1" dirty="0"/>
              <a:t>. random with solutions</a:t>
            </a:r>
          </a:p>
          <a:p>
            <a:pPr algn="l"/>
            <a:endParaRPr lang="en-US" alt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D1E183-390D-4CAE-BA36-104655D10010}"/>
              </a:ext>
            </a:extLst>
          </p:cNvPr>
          <p:cNvSpPr txBox="1"/>
          <p:nvPr/>
        </p:nvSpPr>
        <p:spPr>
          <a:xfrm>
            <a:off x="76200" y="7620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(MousePRP.in2) for two trait analysis (Continued)</a:t>
            </a:r>
          </a:p>
        </p:txBody>
      </p:sp>
    </p:spTree>
    <p:extLst>
      <p:ext uri="{BB962C8B-B14F-4D97-AF65-F5344CB8AC3E}">
        <p14:creationId xmlns:p14="http://schemas.microsoft.com/office/powerpoint/2010/main" val="853828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Text Box 4">
            <a:extLst>
              <a:ext uri="{FF2B5EF4-FFF2-40B4-BE49-F238E27FC236}">
                <a16:creationId xmlns:a16="http://schemas.microsoft.com/office/drawing/2014/main" id="{53D8BF34-1D61-4EE0-BEC2-BD1018A71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35704"/>
            <a:ext cx="9067799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en-US" sz="2000" b="1" dirty="0"/>
              <a:t>Mouse.dat from Karin Meyer  (Answer file ‘MouseRUN.in2’ for MTDFRUN)</a:t>
            </a:r>
          </a:p>
          <a:p>
            <a:pPr algn="l"/>
            <a:r>
              <a:rPr lang="en-US" altLang="en-US" sz="2000" b="1" dirty="0"/>
              <a:t>Two trait analysis (body weight &amp; feed intake) with mat genet &amp; perm env</a:t>
            </a:r>
          </a:p>
          <a:p>
            <a:pPr algn="l"/>
            <a:r>
              <a:rPr lang="en-US" altLang="en-US" sz="2000" b="1" dirty="0"/>
              <a:t>*         end of comments</a:t>
            </a:r>
          </a:p>
          <a:p>
            <a:pPr algn="l"/>
            <a:r>
              <a:rPr lang="en-US" altLang="en-US" sz="2000" b="1" dirty="0"/>
              <a:t>0	for start or restart, use 1 for continue or </a:t>
            </a:r>
            <a:r>
              <a:rPr lang="en-US" altLang="en-US" sz="2000" b="1" dirty="0" err="1"/>
              <a:t>solns</a:t>
            </a:r>
            <a:r>
              <a:rPr lang="en-US" altLang="en-US" sz="2000" b="1" dirty="0"/>
              <a:t> from previous run</a:t>
            </a:r>
          </a:p>
          <a:p>
            <a:pPr algn="l"/>
            <a:r>
              <a:rPr lang="en-US" altLang="en-US" sz="2000" b="1" dirty="0"/>
              <a:t>1	option to estimate VC, for </a:t>
            </a:r>
            <a:r>
              <a:rPr lang="en-US" altLang="en-US" sz="2000" b="1" dirty="0" err="1"/>
              <a:t>solns</a:t>
            </a:r>
            <a:r>
              <a:rPr lang="en-US" altLang="en-US" sz="2000" b="1" dirty="0"/>
              <a:t> to MME use 4</a:t>
            </a:r>
          </a:p>
          <a:p>
            <a:pPr algn="l"/>
            <a:r>
              <a:rPr lang="en-US" altLang="en-US" sz="2000" b="1" dirty="0"/>
              <a:t>0	number of constraints to be imposed by you</a:t>
            </a:r>
          </a:p>
          <a:p>
            <a:pPr algn="l"/>
            <a:r>
              <a:rPr lang="en-US" altLang="en-US" sz="2000" b="1" dirty="0"/>
              <a:t>0	not reordered previously, if reordered can use 1</a:t>
            </a:r>
          </a:p>
          <a:p>
            <a:pPr algn="l"/>
            <a:r>
              <a:rPr lang="en-US" altLang="en-US" sz="2000" b="1" dirty="0"/>
              <a:t>1  4.0	starting value for a1,a1</a:t>
            </a:r>
          </a:p>
          <a:p>
            <a:pPr algn="l"/>
            <a:r>
              <a:rPr lang="en-US" altLang="en-US" sz="2000" b="1" dirty="0"/>
              <a:t>2  3.5	a1,a2</a:t>
            </a:r>
          </a:p>
          <a:p>
            <a:pPr algn="l"/>
            <a:r>
              <a:rPr lang="en-US" altLang="en-US" sz="2000" b="1" dirty="0"/>
              <a:t>3  0.5	starting value for m1,a1</a:t>
            </a:r>
          </a:p>
          <a:p>
            <a:pPr algn="l"/>
            <a:r>
              <a:rPr lang="en-US" altLang="en-US" sz="2000" b="1" dirty="0"/>
              <a:t>4  0.4	a1,m2</a:t>
            </a:r>
          </a:p>
          <a:p>
            <a:pPr algn="l"/>
            <a:r>
              <a:rPr lang="en-US" altLang="en-US" sz="2000" b="1" dirty="0"/>
              <a:t>5 20.0	a2,a2</a:t>
            </a:r>
          </a:p>
          <a:p>
            <a:pPr algn="l"/>
            <a:r>
              <a:rPr lang="en-US" altLang="en-US" sz="2000" b="1" dirty="0"/>
              <a:t>6  0.1	a2,m1</a:t>
            </a:r>
          </a:p>
          <a:p>
            <a:pPr algn="l"/>
            <a:r>
              <a:rPr lang="en-US" altLang="en-US" sz="2000" b="1" dirty="0"/>
              <a:t>7  2.0	a2,m2</a:t>
            </a:r>
          </a:p>
          <a:p>
            <a:pPr algn="l"/>
            <a:r>
              <a:rPr lang="en-US" altLang="en-US" sz="2000" b="1" dirty="0"/>
              <a:t>8  1.5  	m1,m1</a:t>
            </a:r>
          </a:p>
          <a:p>
            <a:pPr algn="l"/>
            <a:r>
              <a:rPr lang="en-US" altLang="en-US" sz="2000" b="1" dirty="0"/>
              <a:t>9  0.1	a1,m2</a:t>
            </a:r>
          </a:p>
          <a:p>
            <a:pPr algn="l"/>
            <a:r>
              <a:rPr lang="en-US" altLang="en-US" sz="2000" b="1" dirty="0"/>
              <a:t>10  7.0	m2,m2</a:t>
            </a:r>
          </a:p>
          <a:p>
            <a:pPr algn="l"/>
            <a:r>
              <a:rPr lang="en-US" altLang="en-US" sz="2000" b="1" dirty="0"/>
              <a:t>0 0	end input for G </a:t>
            </a:r>
          </a:p>
          <a:p>
            <a:pPr algn="l"/>
            <a:r>
              <a:rPr lang="en-US" altLang="en-US" sz="2000" b="1" dirty="0"/>
              <a:t>1	yes, values on screen are correct</a:t>
            </a:r>
          </a:p>
          <a:p>
            <a:pPr algn="l"/>
            <a:r>
              <a:rPr lang="en-US" altLang="en-US" sz="2000" b="1" dirty="0"/>
              <a:t>0	number to be held constant</a:t>
            </a:r>
            <a:endParaRPr lang="en-US" alt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4D086-E603-4582-B67B-9748FDC2D374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(MouseRUN.in2) for two trait analysis (Mouse.dat)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Text Box 4">
            <a:extLst>
              <a:ext uri="{FF2B5EF4-FFF2-40B4-BE49-F238E27FC236}">
                <a16:creationId xmlns:a16="http://schemas.microsoft.com/office/drawing/2014/main" id="{9C86235B-7892-40EE-A2B7-6CEF0F93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43091"/>
            <a:ext cx="88392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7) </a:t>
            </a:r>
            <a:r>
              <a:rPr lang="en-US" altLang="en-US" sz="1800" b="1" dirty="0">
                <a:solidFill>
                  <a:srgbClr val="0070C0"/>
                </a:solidFill>
              </a:rPr>
              <a:t>Run programs providing answers from fixed effect model </a:t>
            </a:r>
            <a:r>
              <a:rPr lang="en-US" altLang="en-US" b="1" dirty="0">
                <a:solidFill>
                  <a:srgbClr val="0070C0"/>
                </a:solidFill>
              </a:rPr>
              <a:t>without an animal genetic effect</a:t>
            </a:r>
            <a:r>
              <a:rPr lang="en-US" altLang="en-US" b="1" dirty="0"/>
              <a:t> </a:t>
            </a:r>
            <a:r>
              <a:rPr lang="en-US" altLang="en-US" b="1" dirty="0">
                <a:solidFill>
                  <a:srgbClr val="0070C0"/>
                </a:solidFill>
              </a:rPr>
              <a:t>using</a:t>
            </a:r>
            <a:r>
              <a:rPr lang="en-US" altLang="en-US" sz="1800" b="1" dirty="0">
                <a:solidFill>
                  <a:srgbClr val="0070C0"/>
                </a:solidFill>
              </a:rPr>
              <a:t> Mouse data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Use Mouse.p10 for pedigree file and Mouse.d10 for data file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Use input files from Mouse fixed effects model.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b="1" dirty="0" err="1"/>
              <a:t>MouseNRM.fix</a:t>
            </a:r>
            <a:endParaRPr lang="en-US" altLang="en-US" b="1" dirty="0"/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800" b="1" dirty="0" err="1"/>
              <a:t>MousePRP</a:t>
            </a:r>
            <a:r>
              <a:rPr lang="en-US" altLang="en-US" b="1" dirty="0" err="1"/>
              <a:t>.fix</a:t>
            </a:r>
            <a:endParaRPr lang="en-US" altLang="en-US" b="1" dirty="0"/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800" b="1" dirty="0" err="1"/>
              <a:t>MouseRUN</a:t>
            </a:r>
            <a:r>
              <a:rPr lang="en-US" altLang="en-US" b="1" dirty="0" err="1"/>
              <a:t>.fix</a:t>
            </a:r>
            <a:endParaRPr lang="en-US" altLang="en-US" b="1" dirty="0"/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b="1" dirty="0" err="1"/>
              <a:t>MouseRUN.fse</a:t>
            </a:r>
            <a:endParaRPr lang="en-US" altLang="en-US" b="1" dirty="0"/>
          </a:p>
          <a:p>
            <a:pPr marL="342900" indent="-342900">
              <a:lnSpc>
                <a:spcPct val="150000"/>
              </a:lnSpc>
              <a:buFont typeface="+mj-lt"/>
              <a:buAutoNum type="arabicParenR" startAt="8"/>
            </a:pPr>
            <a:r>
              <a:rPr lang="en-US" altLang="en-US" b="1" dirty="0">
                <a:solidFill>
                  <a:srgbClr val="0070C0"/>
                </a:solidFill>
              </a:rPr>
              <a:t>Run programs for a model without an animal genetic effect</a:t>
            </a:r>
            <a:r>
              <a:rPr lang="en-US" altLang="en-US" b="1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b="1" dirty="0"/>
              <a:t>	MTDFNRM&lt;</a:t>
            </a:r>
            <a:r>
              <a:rPr lang="en-US" altLang="en-US" b="1" dirty="0" err="1"/>
              <a:t>MouseNRM.fix</a:t>
            </a:r>
            <a:endParaRPr lang="en-US" altLang="en-US" b="1" dirty="0"/>
          </a:p>
          <a:p>
            <a:pPr>
              <a:lnSpc>
                <a:spcPct val="150000"/>
              </a:lnSpc>
            </a:pPr>
            <a:r>
              <a:rPr lang="en-US" altLang="en-US" b="1" dirty="0"/>
              <a:t>	MTDFPREP&lt;</a:t>
            </a:r>
            <a:r>
              <a:rPr lang="en-US" altLang="en-US" sz="1800" b="1" dirty="0" err="1"/>
              <a:t>MousePRP</a:t>
            </a:r>
            <a:r>
              <a:rPr lang="en-US" altLang="en-US" b="1" dirty="0" err="1"/>
              <a:t>.fix</a:t>
            </a:r>
            <a:endParaRPr lang="en-US" altLang="en-US" b="1" dirty="0"/>
          </a:p>
          <a:p>
            <a:pPr>
              <a:lnSpc>
                <a:spcPct val="150000"/>
              </a:lnSpc>
            </a:pPr>
            <a:r>
              <a:rPr lang="en-US" altLang="en-US" b="1" dirty="0"/>
              <a:t>	MTDFRUN&lt;</a:t>
            </a:r>
            <a:r>
              <a:rPr lang="en-US" altLang="en-US" sz="1800" b="1" dirty="0" err="1"/>
              <a:t>MouseRUN</a:t>
            </a:r>
            <a:r>
              <a:rPr lang="en-US" altLang="en-US" b="1" dirty="0" err="1"/>
              <a:t>.fix</a:t>
            </a:r>
            <a:endParaRPr lang="en-US" altLang="en-US" b="1" dirty="0"/>
          </a:p>
          <a:p>
            <a:pPr>
              <a:lnSpc>
                <a:spcPct val="150000"/>
              </a:lnSpc>
            </a:pPr>
            <a:r>
              <a:rPr lang="en-US" altLang="en-US" b="1" dirty="0"/>
              <a:t>	MTDFRUN&lt;</a:t>
            </a:r>
            <a:r>
              <a:rPr lang="en-US" altLang="en-US" b="1" dirty="0" err="1"/>
              <a:t>MouseRUN.fse</a:t>
            </a:r>
            <a:r>
              <a:rPr lang="en-US" altLang="en-US" b="1" dirty="0"/>
              <a:t>	Look at files - MTDF56, 66, 76, 67, 77, 78, 79</a:t>
            </a:r>
          </a:p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9) Run programs using a batch file: </a:t>
            </a:r>
            <a:r>
              <a:rPr lang="en-US" altLang="en-US" b="1" dirty="0"/>
              <a:t>MouseFix.bat</a:t>
            </a:r>
          </a:p>
          <a:p>
            <a:pPr lvl="1"/>
            <a:r>
              <a:rPr lang="en-US" alt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4859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Text Box 4">
            <a:extLst>
              <a:ext uri="{FF2B5EF4-FFF2-40B4-BE49-F238E27FC236}">
                <a16:creationId xmlns:a16="http://schemas.microsoft.com/office/drawing/2014/main" id="{8CE144F6-B4A7-4CCC-8ACA-9FC1C7AE2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838200"/>
            <a:ext cx="8474075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2000" b="1" dirty="0"/>
              <a:t>1   0.5	starting value for c1,c1 uncorrelated random factor</a:t>
            </a:r>
          </a:p>
          <a:p>
            <a:pPr algn="l"/>
            <a:r>
              <a:rPr lang="en-US" altLang="en-US" sz="2000" b="1" dirty="0"/>
              <a:t>2   0.5	c1,c2</a:t>
            </a:r>
          </a:p>
          <a:p>
            <a:pPr algn="l"/>
            <a:r>
              <a:rPr lang="en-US" altLang="en-US" sz="2000" b="1" dirty="0"/>
              <a:t>3   2.0	c2,c2</a:t>
            </a:r>
          </a:p>
          <a:p>
            <a:pPr algn="l"/>
            <a:r>
              <a:rPr lang="en-US" altLang="en-US" sz="2000" b="1" dirty="0"/>
              <a:t>0 0	end input for C</a:t>
            </a:r>
          </a:p>
          <a:p>
            <a:pPr algn="l"/>
            <a:r>
              <a:rPr lang="en-US" altLang="en-US" sz="2000" b="1" dirty="0"/>
              <a:t>1	yes, values on screen are correct </a:t>
            </a:r>
          </a:p>
          <a:p>
            <a:pPr algn="l"/>
            <a:r>
              <a:rPr lang="en-US" altLang="en-US" sz="2000" b="1" dirty="0"/>
              <a:t>0	number to be held constant</a:t>
            </a:r>
          </a:p>
          <a:p>
            <a:pPr algn="l"/>
            <a:r>
              <a:rPr lang="en-US" altLang="en-US" sz="2000" b="1" dirty="0"/>
              <a:t>1    2.0	starting value for e1,e1 residual variance</a:t>
            </a:r>
          </a:p>
          <a:p>
            <a:pPr algn="l"/>
            <a:r>
              <a:rPr lang="en-US" altLang="en-US" sz="2000" b="1" dirty="0"/>
              <a:t>2    0.2	e1,e2</a:t>
            </a:r>
          </a:p>
          <a:p>
            <a:pPr algn="l"/>
            <a:r>
              <a:rPr lang="en-US" altLang="en-US" sz="2000" b="1" dirty="0"/>
              <a:t>3  10.0	e2,e2</a:t>
            </a:r>
          </a:p>
          <a:p>
            <a:pPr algn="l"/>
            <a:r>
              <a:rPr lang="en-US" altLang="en-US" sz="2000" b="1" dirty="0"/>
              <a:t>0 0	end input for R</a:t>
            </a:r>
          </a:p>
          <a:p>
            <a:pPr algn="l"/>
            <a:r>
              <a:rPr lang="en-US" altLang="en-US" sz="2000" b="1" dirty="0"/>
              <a:t>1	yes, values on screen are correct </a:t>
            </a:r>
          </a:p>
          <a:p>
            <a:pPr algn="l"/>
            <a:r>
              <a:rPr lang="en-US" altLang="en-US" sz="2000" b="1" dirty="0"/>
              <a:t>0	number to be held constant</a:t>
            </a:r>
          </a:p>
          <a:p>
            <a:pPr algn="l"/>
            <a:r>
              <a:rPr lang="en-US" altLang="en-US" sz="2000" b="1" dirty="0"/>
              <a:t>1	write solutions for covariates and fixed factors</a:t>
            </a:r>
          </a:p>
          <a:p>
            <a:pPr algn="l"/>
            <a:r>
              <a:rPr lang="en-US" altLang="en-US" sz="2000" b="1" dirty="0"/>
              <a:t>1	match original codes of fixed factor levels with </a:t>
            </a:r>
            <a:r>
              <a:rPr lang="en-US" altLang="en-US" sz="2000" b="1" dirty="0" err="1"/>
              <a:t>solns</a:t>
            </a:r>
            <a:endParaRPr lang="en-US" altLang="en-US" sz="2000" b="1" dirty="0"/>
          </a:p>
          <a:p>
            <a:pPr algn="l"/>
            <a:r>
              <a:rPr lang="en-US" altLang="en-US" sz="2000" b="1" dirty="0"/>
              <a:t>1	write solutions for animal effects</a:t>
            </a:r>
          </a:p>
          <a:p>
            <a:pPr algn="l"/>
            <a:r>
              <a:rPr lang="en-US" altLang="en-US" sz="2000" b="1" dirty="0"/>
              <a:t>1	write solutions for other random factors</a:t>
            </a:r>
          </a:p>
          <a:p>
            <a:pPr algn="l"/>
            <a:r>
              <a:rPr lang="en-US" altLang="en-US" sz="2000" b="1" dirty="0"/>
              <a:t>1	match original codes of random factor levels</a:t>
            </a:r>
          </a:p>
          <a:p>
            <a:pPr algn="l"/>
            <a:r>
              <a:rPr lang="en-US" altLang="en-US" sz="2000" b="1" dirty="0"/>
              <a:t>1.d‑6	convergence for variance of simplex ‑2logL</a:t>
            </a:r>
          </a:p>
          <a:p>
            <a:pPr algn="l"/>
            <a:r>
              <a:rPr lang="en-US" altLang="en-US" sz="2000" b="1" dirty="0"/>
              <a:t>100	number of simplex rounds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534BE-10C2-42FC-AAA0-5AB2F71F2C6A}"/>
              </a:ext>
            </a:extLst>
          </p:cNvPr>
          <p:cNvSpPr txBox="1"/>
          <p:nvPr/>
        </p:nvSpPr>
        <p:spPr>
          <a:xfrm>
            <a:off x="0" y="0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(MouseRUN.in2) for two trait analysis (Continued)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7133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>
            <a:extLst>
              <a:ext uri="{FF2B5EF4-FFF2-40B4-BE49-F238E27FC236}">
                <a16:creationId xmlns:a16="http://schemas.microsoft.com/office/drawing/2014/main" id="{8C5E0C76-FA7B-403A-AF9D-5DCA1C5BF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93713"/>
            <a:ext cx="86106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en-US" sz="2000" b="1" dirty="0"/>
              <a:t>Uses option 4 with converged variance components</a:t>
            </a:r>
          </a:p>
          <a:p>
            <a:pPr algn="l"/>
            <a:r>
              <a:rPr lang="en-US" altLang="en-US" sz="2000" b="1" dirty="0"/>
              <a:t>calculates t-stats for contrasts, expectations</a:t>
            </a:r>
          </a:p>
          <a:p>
            <a:pPr algn="l"/>
            <a:r>
              <a:rPr lang="en-US" altLang="en-US" sz="2000" b="1" dirty="0"/>
              <a:t>*</a:t>
            </a:r>
          </a:p>
          <a:p>
            <a:pPr algn="l"/>
            <a:r>
              <a:rPr lang="en-US" altLang="en-US" sz="2000" b="1" dirty="0"/>
              <a:t>1	continuation: 0‑no; 1‑yes</a:t>
            </a:r>
          </a:p>
          <a:p>
            <a:pPr algn="l"/>
            <a:r>
              <a:rPr lang="en-US" altLang="en-US" sz="2000" b="1" dirty="0"/>
              <a:t>4	run option</a:t>
            </a:r>
          </a:p>
          <a:p>
            <a:pPr algn="l"/>
            <a:r>
              <a:rPr lang="en-US" altLang="en-US" sz="2000" b="1" dirty="0"/>
              <a:t>1	write fixed solutions</a:t>
            </a:r>
          </a:p>
          <a:p>
            <a:pPr algn="l"/>
            <a:r>
              <a:rPr lang="en-US" altLang="en-US" sz="2000" b="1" dirty="0"/>
              <a:t>1	match with prep ID</a:t>
            </a:r>
          </a:p>
          <a:p>
            <a:pPr algn="l"/>
            <a:r>
              <a:rPr lang="en-US" altLang="en-US" sz="2000" b="1" dirty="0"/>
              <a:t>1	do write animal solutions</a:t>
            </a:r>
          </a:p>
          <a:p>
            <a:pPr algn="l"/>
            <a:r>
              <a:rPr lang="en-US" altLang="en-US" sz="2000" b="1" dirty="0"/>
              <a:t>0	do not write other random factor solutions</a:t>
            </a:r>
          </a:p>
          <a:p>
            <a:pPr algn="l"/>
            <a:r>
              <a:rPr lang="en-US" altLang="en-US" sz="2000" b="1" dirty="0"/>
              <a:t>0	do not calculate block of inverse</a:t>
            </a:r>
            <a:r>
              <a:rPr lang="en-US" altLang="en-US" dirty="0"/>
              <a:t> </a:t>
            </a:r>
          </a:p>
          <a:p>
            <a:pPr algn="l"/>
            <a:r>
              <a:rPr lang="en-US" altLang="en-US" sz="2000" b="1" dirty="0"/>
              <a:t>1	calculate contrast for trait 1 sex 1 (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4) vs sex 2 (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5)</a:t>
            </a:r>
          </a:p>
          <a:p>
            <a:pPr algn="l"/>
            <a:r>
              <a:rPr lang="en-US" altLang="en-US" sz="2000" b="1" dirty="0"/>
              <a:t>2	number of elements in contrast</a:t>
            </a:r>
          </a:p>
          <a:p>
            <a:pPr algn="l"/>
            <a:r>
              <a:rPr lang="en-US" altLang="en-US" sz="2000" b="1" dirty="0"/>
              <a:t>4  1.0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1</a:t>
            </a:r>
          </a:p>
          <a:p>
            <a:pPr algn="l"/>
            <a:r>
              <a:rPr lang="en-US" altLang="en-US" sz="2000" b="1" dirty="0"/>
              <a:t>5 ‑1.0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2</a:t>
            </a:r>
          </a:p>
          <a:p>
            <a:pPr algn="l"/>
            <a:r>
              <a:rPr lang="en-US" altLang="en-US" sz="2000" b="1" dirty="0"/>
              <a:t>1	calculate contrast for trait 2 sex 1 (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16) vs sex 2 (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17)</a:t>
            </a:r>
          </a:p>
          <a:p>
            <a:pPr algn="l"/>
            <a:r>
              <a:rPr lang="en-US" altLang="en-US" sz="2000" b="1" dirty="0"/>
              <a:t>2	number of elements in contrast</a:t>
            </a:r>
          </a:p>
          <a:p>
            <a:pPr algn="l"/>
            <a:r>
              <a:rPr lang="en-US" altLang="en-US" sz="2000" b="1" dirty="0"/>
              <a:t>16 1.0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1</a:t>
            </a:r>
          </a:p>
          <a:p>
            <a:pPr algn="l"/>
            <a:r>
              <a:rPr lang="en-US" altLang="en-US" sz="2000" b="1" dirty="0"/>
              <a:t>17 -1.0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sex 2</a:t>
            </a:r>
          </a:p>
          <a:p>
            <a:pPr algn="l"/>
            <a:endParaRPr lang="en-US" altLang="en-US" dirty="0"/>
          </a:p>
          <a:p>
            <a:pPr algn="l"/>
            <a:endParaRPr lang="en-US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7AF101-8CFD-4F76-8208-0833C9D469DE}"/>
              </a:ext>
            </a:extLst>
          </p:cNvPr>
          <p:cNvSpPr txBox="1"/>
          <p:nvPr/>
        </p:nvSpPr>
        <p:spPr>
          <a:xfrm>
            <a:off x="0" y="0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(MouseRUN.SE2) for two-trait analysis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Text Box 4">
            <a:extLst>
              <a:ext uri="{FF2B5EF4-FFF2-40B4-BE49-F238E27FC236}">
                <a16:creationId xmlns:a16="http://schemas.microsoft.com/office/drawing/2014/main" id="{B6BA9213-44D8-4D51-AD7D-C60033A5D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33019"/>
            <a:ext cx="8839200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en-US" sz="2000" b="1" dirty="0"/>
              <a:t>1	contrast for difference trait 1 (sex 1 vs 2) vs trait 2 (sex 1 vs  2)</a:t>
            </a:r>
          </a:p>
          <a:p>
            <a:pPr algn="l"/>
            <a:r>
              <a:rPr lang="en-US" altLang="en-US" sz="2000" b="1" dirty="0"/>
              <a:t>4	number of elements in contrast</a:t>
            </a:r>
          </a:p>
          <a:p>
            <a:pPr algn="l"/>
            <a:r>
              <a:rPr lang="en-US" altLang="en-US" sz="2000" b="1" dirty="0"/>
              <a:t>4  1.0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trait 1 sex 1    </a:t>
            </a:r>
            <a:r>
              <a:rPr lang="en-US" altLang="en-US" sz="2000" b="1" dirty="0">
                <a:solidFill>
                  <a:srgbClr val="0070C0"/>
                </a:solidFill>
              </a:rPr>
              <a:t>[(1 -1) - (1 -1)] = [1 -1 -1 1]</a:t>
            </a:r>
          </a:p>
          <a:p>
            <a:pPr algn="l"/>
            <a:r>
              <a:rPr lang="en-US" altLang="en-US" sz="2000" b="1" dirty="0"/>
              <a:t>5 -1.0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trait 1 sex 2</a:t>
            </a:r>
          </a:p>
          <a:p>
            <a:pPr algn="l"/>
            <a:r>
              <a:rPr lang="en-US" altLang="en-US" sz="2000" b="1" dirty="0"/>
              <a:t>16 -1.0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trait 1 sex 1</a:t>
            </a:r>
          </a:p>
          <a:p>
            <a:pPr algn="l"/>
            <a:r>
              <a:rPr lang="en-US" altLang="en-US" sz="2000" b="1" dirty="0"/>
              <a:t>17 1.0 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trait 2 sex 2</a:t>
            </a:r>
          </a:p>
          <a:p>
            <a:pPr algn="l"/>
            <a:r>
              <a:rPr lang="en-US" altLang="en-US" sz="2000" b="1" dirty="0"/>
              <a:t>1	calculate contrast for generation 1 vs 2</a:t>
            </a:r>
          </a:p>
          <a:p>
            <a:pPr algn="l"/>
            <a:r>
              <a:rPr lang="en-US" altLang="en-US" sz="2000" b="1" dirty="0"/>
              <a:t>2	number of elements in contrast</a:t>
            </a:r>
          </a:p>
          <a:p>
            <a:pPr algn="l"/>
            <a:r>
              <a:rPr lang="en-US" altLang="en-US" sz="2000" b="1" dirty="0"/>
              <a:t>1  1.0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1</a:t>
            </a:r>
          </a:p>
          <a:p>
            <a:pPr algn="l"/>
            <a:r>
              <a:rPr lang="en-US" altLang="en-US" sz="2000" b="1" dirty="0"/>
              <a:t>2 ‑1.0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2</a:t>
            </a:r>
          </a:p>
          <a:p>
            <a:pPr algn="l"/>
            <a:r>
              <a:rPr lang="en-US" altLang="en-US" sz="2000" b="1" dirty="0"/>
              <a:t>1	calculate contrast for generations 1 and 2 vs 3</a:t>
            </a:r>
          </a:p>
          <a:p>
            <a:pPr algn="l"/>
            <a:r>
              <a:rPr lang="en-US" altLang="en-US" sz="2000" b="1" dirty="0"/>
              <a:t>3	number of elements in contrast</a:t>
            </a:r>
          </a:p>
          <a:p>
            <a:pPr algn="l"/>
            <a:r>
              <a:rPr lang="en-US" altLang="en-US" sz="2000" b="1" dirty="0"/>
              <a:t>1  1.0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1</a:t>
            </a:r>
          </a:p>
          <a:p>
            <a:pPr algn="l"/>
            <a:r>
              <a:rPr lang="en-US" altLang="en-US" sz="2000" b="1" dirty="0"/>
              <a:t>2  1.0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2</a:t>
            </a:r>
          </a:p>
          <a:p>
            <a:pPr algn="l"/>
            <a:r>
              <a:rPr lang="en-US" altLang="en-US" sz="2000" b="1" dirty="0"/>
              <a:t>3 ‑2.0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for generation 3</a:t>
            </a:r>
          </a:p>
          <a:p>
            <a:pPr algn="l"/>
            <a:r>
              <a:rPr lang="en-US" altLang="en-US" sz="2000" b="1" dirty="0"/>
              <a:t>0	no more contrasts</a:t>
            </a:r>
          </a:p>
          <a:p>
            <a:pPr algn="l"/>
            <a:r>
              <a:rPr lang="en-US" altLang="en-US" sz="2000" b="1" dirty="0"/>
              <a:t>1	PEV and </a:t>
            </a:r>
            <a:r>
              <a:rPr lang="en-US" altLang="en-US" sz="2000" b="1" dirty="0" err="1"/>
              <a:t>rTI</a:t>
            </a:r>
            <a:endParaRPr lang="en-US" altLang="en-US" sz="2000" b="1" dirty="0"/>
          </a:p>
          <a:p>
            <a:pPr algn="l"/>
            <a:r>
              <a:rPr lang="en-US" altLang="en-US" sz="2000" b="1" dirty="0"/>
              <a:t>25	first animal 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, first trait</a:t>
            </a:r>
          </a:p>
          <a:p>
            <a:pPr algn="l"/>
            <a:r>
              <a:rPr lang="en-US" altLang="en-US" sz="2000" b="1" dirty="0"/>
              <a:t>30	last animal 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, first trait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B7BF0A-749A-4087-9596-C5904326D8ED}"/>
              </a:ext>
            </a:extLst>
          </p:cNvPr>
          <p:cNvSpPr txBox="1"/>
          <p:nvPr/>
        </p:nvSpPr>
        <p:spPr>
          <a:xfrm>
            <a:off x="0" y="0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(MouseRUN.SE2) for two-trait analysis (Continued)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Text Box 4">
            <a:extLst>
              <a:ext uri="{FF2B5EF4-FFF2-40B4-BE49-F238E27FC236}">
                <a16:creationId xmlns:a16="http://schemas.microsoft.com/office/drawing/2014/main" id="{25F44BA4-9F03-4C6A-8283-F16682F1F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90600"/>
            <a:ext cx="8093075" cy="505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sz="2000" b="1" dirty="0"/>
              <a:t>1	first genetic trait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4	last genetic trait (order will be a1,a2,m1,m2)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calculate expectations of solutions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corresponding to first parameter in expectation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12	 </a:t>
            </a:r>
            <a:r>
              <a:rPr lang="en-US" altLang="en-US" sz="2000" b="1" dirty="0" err="1"/>
              <a:t>equn</a:t>
            </a:r>
            <a:r>
              <a:rPr lang="en-US" altLang="en-US" sz="2000" b="1" dirty="0"/>
              <a:t> corresponding to last parameter in expectation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equation corresponding to first </a:t>
            </a:r>
            <a:r>
              <a:rPr lang="en-US" altLang="en-US" sz="2000" b="1" dirty="0" err="1"/>
              <a:t>soln</a:t>
            </a:r>
            <a:r>
              <a:rPr lang="en-US" altLang="en-US" sz="2000" b="1" dirty="0"/>
              <a:t> in block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5	equation corresponding to last </a:t>
            </a:r>
            <a:r>
              <a:rPr lang="en-US" altLang="en-US" sz="2000" b="1" dirty="0" err="1"/>
              <a:t>soln</a:t>
            </a:r>
            <a:r>
              <a:rPr lang="en-US" altLang="en-US" sz="2000" b="1" dirty="0"/>
              <a:t> in block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calculate more expectations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first parameter in expectation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24	last parameter in expectation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first solution in block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24	last solution in block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	no more expectations</a:t>
            </a:r>
            <a:r>
              <a:rPr lang="en-US" alt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D1A649-E06E-43AB-A35B-2C6BB3FAB176}"/>
              </a:ext>
            </a:extLst>
          </p:cNvPr>
          <p:cNvSpPr txBox="1"/>
          <p:nvPr/>
        </p:nvSpPr>
        <p:spPr>
          <a:xfrm>
            <a:off x="0" y="0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(MouseRUN.SE2) for two-trait analysis (Continued)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4291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>
            <a:extLst>
              <a:ext uri="{FF2B5EF4-FFF2-40B4-BE49-F238E27FC236}">
                <a16:creationId xmlns:a16="http://schemas.microsoft.com/office/drawing/2014/main" id="{DE9B0180-5674-4016-93B7-4C230158E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4983163"/>
          </a:xfrm>
        </p:spPr>
        <p:txBody>
          <a:bodyPr/>
          <a:lstStyle/>
          <a:p>
            <a:pPr lvl="1">
              <a:buFontTx/>
              <a:buNone/>
            </a:pPr>
            <a:r>
              <a:rPr lang="en-US" altLang="en-US" dirty="0"/>
              <a:t>		Models without Animal Genetic Effects</a:t>
            </a:r>
          </a:p>
          <a:p>
            <a:pPr lvl="1">
              <a:buFontTx/>
              <a:buNone/>
            </a:pPr>
            <a:endParaRPr lang="en-US" altLang="en-US" dirty="0"/>
          </a:p>
          <a:p>
            <a:pPr lvl="1">
              <a:buFontTx/>
              <a:buNone/>
            </a:pPr>
            <a:r>
              <a:rPr lang="en-US" altLang="en-US" sz="2400" dirty="0"/>
              <a:t>MTDFREML expects an Animal Model</a:t>
            </a:r>
          </a:p>
          <a:p>
            <a:pPr lvl="1">
              <a:buFontTx/>
              <a:buNone/>
            </a:pPr>
            <a:r>
              <a:rPr lang="en-US" altLang="en-US" sz="2400" dirty="0"/>
              <a:t>We trick MTDFREML by creating a pedigree</a:t>
            </a:r>
          </a:p>
          <a:p>
            <a:pPr lvl="1">
              <a:buFontTx/>
              <a:buNone/>
            </a:pPr>
            <a:r>
              <a:rPr lang="en-US" altLang="en-US" sz="2400" dirty="0"/>
              <a:t>	with one animal (see Mouse.p10)</a:t>
            </a:r>
          </a:p>
          <a:p>
            <a:pPr lvl="1">
              <a:buFontTx/>
              <a:buNone/>
            </a:pPr>
            <a:r>
              <a:rPr lang="en-US" altLang="en-US" sz="2400" dirty="0"/>
              <a:t>Use a pedigree of one record with fields (1 0 0)</a:t>
            </a:r>
          </a:p>
          <a:p>
            <a:pPr lvl="1">
              <a:buFontTx/>
              <a:buNone/>
            </a:pPr>
            <a:r>
              <a:rPr lang="en-US" altLang="en-US" sz="2400" dirty="0"/>
              <a:t>Or Mouse.d10: field 4 of 1’s and field 5 of 0’s</a:t>
            </a:r>
          </a:p>
          <a:p>
            <a:pPr lvl="1">
              <a:buFontTx/>
              <a:buNone/>
            </a:pPr>
            <a:endParaRPr lang="en-US" altLang="en-US" sz="2400" dirty="0"/>
          </a:p>
          <a:p>
            <a:pPr lvl="1">
              <a:buFontTx/>
              <a:buNone/>
            </a:pPr>
            <a:r>
              <a:rPr lang="en-US" altLang="en-US" sz="2400" dirty="0"/>
              <a:t>Data file: column of 1’s (field 4) for the ‘single’ animal</a:t>
            </a:r>
          </a:p>
          <a:p>
            <a:pPr lvl="1">
              <a:buFontTx/>
              <a:buNone/>
            </a:pPr>
            <a:r>
              <a:rPr lang="en-US" altLang="en-US" sz="2400" dirty="0"/>
              <a:t>Also, can use field 4 for mu (factor with one level) to </a:t>
            </a:r>
          </a:p>
          <a:p>
            <a:pPr lvl="1">
              <a:buFontTx/>
              <a:buNone/>
            </a:pPr>
            <a:r>
              <a:rPr lang="en-US" altLang="en-US" sz="2400" dirty="0"/>
              <a:t>do F-tests (constrain last level of other factors = 0)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75906-D653-4BC0-833B-025F5F77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Mouse.p10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A6FBC99-4F64-48D8-B942-A853CFE58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441264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4644407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91190544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84314918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34995281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252246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Zeros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1104550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72987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858760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35341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20103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646784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20104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338248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47665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20113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4055223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b"/>
                </a:tc>
                <a:extLst>
                  <a:ext uri="{0D108BD9-81ED-4DB2-BD59-A6C34878D82A}">
                    <a16:rowId xmlns:a16="http://schemas.microsoft.com/office/drawing/2014/main" val="2316344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1524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3CED9-CA82-4677-AC8C-F149667C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Mouse.d10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1A583A-E14F-49C6-B14D-F15CB0C4D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101875"/>
              </p:ext>
            </p:extLst>
          </p:nvPr>
        </p:nvGraphicFramePr>
        <p:xfrm>
          <a:off x="457200" y="1600200"/>
          <a:ext cx="822960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67865636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51694934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970231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2390292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0773652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2665302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12664099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0211498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76235448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5184717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1380815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67035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Zeros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Gener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ation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Body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Feed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Intake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17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59.1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68497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52.4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401010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20103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61.1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944034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20104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57.9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1512562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69.3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584142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20113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66.4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873709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20114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61.6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686074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20115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828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</a:t>
                      </a: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68.3</a:t>
                      </a: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1835223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240687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3124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526BA870-7932-41C5-AAC2-0FC6BB3C7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22437"/>
            <a:ext cx="89154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The ‘single’ animal trick works because: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Property of BLUP is that sum of animal solutions = 0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The ‘animal’ solution will be 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Has no effect on other solutions or likelihood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Is an ‘equivalent’ model to a model with no animals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>
            <a:extLst>
              <a:ext uri="{FF2B5EF4-FFF2-40B4-BE49-F238E27FC236}">
                <a16:creationId xmlns:a16="http://schemas.microsoft.com/office/drawing/2014/main" id="{AF6BD6A7-A230-4E40-94E0-7D0B153D7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6200"/>
            <a:ext cx="88392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17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endParaRPr lang="en-US" altLang="en-US" b="1" dirty="0"/>
          </a:p>
          <a:p>
            <a:pPr>
              <a:lnSpc>
                <a:spcPct val="150000"/>
              </a:lnSpc>
            </a:pPr>
            <a:r>
              <a:rPr lang="en-US" altLang="en-US" b="1" dirty="0"/>
              <a:t>When you have time…</a:t>
            </a:r>
          </a:p>
          <a:p>
            <a:pPr>
              <a:lnSpc>
                <a:spcPct val="150000"/>
              </a:lnSpc>
            </a:pPr>
            <a:r>
              <a:rPr lang="en-US" altLang="en-US" b="1" dirty="0">
                <a:solidFill>
                  <a:srgbClr val="0070C0"/>
                </a:solidFill>
              </a:rPr>
              <a:t>10) Repeat 1) but change model for data</a:t>
            </a:r>
          </a:p>
          <a:p>
            <a:pPr lvl="1"/>
            <a:r>
              <a:rPr lang="en-US" altLang="en-US" b="1" dirty="0"/>
              <a:t>      Direct animal genetic effect		(Integer Field 1)</a:t>
            </a:r>
          </a:p>
          <a:p>
            <a:pPr lvl="1"/>
            <a:r>
              <a:rPr lang="en-US" altLang="en-US" b="1" dirty="0"/>
              <a:t>	Random Litter effect			(Integer Field 7)</a:t>
            </a:r>
          </a:p>
          <a:p>
            <a:pPr lvl="1"/>
            <a:r>
              <a:rPr lang="en-US" altLang="en-US" b="1" dirty="0"/>
              <a:t>	Fixed effects			(Your choice)</a:t>
            </a:r>
          </a:p>
          <a:p>
            <a:pPr lvl="1"/>
            <a:r>
              <a:rPr lang="en-US" altLang="en-US" b="1" dirty="0"/>
              <a:t>      Try a covariate for litter size  		(Real Field 1)</a:t>
            </a:r>
          </a:p>
          <a:p>
            <a:pPr lvl="1"/>
            <a:r>
              <a:rPr lang="en-US" altLang="en-US" b="1" dirty="0"/>
              <a:t>	Remember to look at MTDF66 for equation numbers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EEA222F2-8FEA-49B9-A855-D83AF3E88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altLang="en-US" sz="4400" dirty="0"/>
              <a:t>Fixed Effect Model</a:t>
            </a:r>
            <a:endParaRPr lang="en-US" altLang="en-US" dirty="0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ACEA27CB-3C00-4503-AE4F-5E7684B03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Pedigree file: Mouse.p10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Data file: Mouse.d10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	MTDFNRM&lt;</a:t>
            </a:r>
            <a:r>
              <a:rPr lang="en-US" altLang="en-US" sz="2800" dirty="0" err="1"/>
              <a:t>MouseNRM.fix</a:t>
            </a: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	MTDFPREP&lt;</a:t>
            </a:r>
            <a:r>
              <a:rPr lang="en-US" altLang="en-US" sz="2800" dirty="0" err="1"/>
              <a:t>MousePRP.fix</a:t>
            </a: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	MTDFRUN&lt;</a:t>
            </a:r>
            <a:r>
              <a:rPr lang="en-US" altLang="en-US" sz="2800" dirty="0" err="1"/>
              <a:t>MouseRUN.fix</a:t>
            </a: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	MTDFRUN&lt;</a:t>
            </a:r>
            <a:r>
              <a:rPr lang="en-US" altLang="en-US" sz="2800" dirty="0" err="1"/>
              <a:t>MouseRUN.fse</a:t>
            </a: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	Look at MTDF56, 66, 76, 67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1657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8A697B7C-422D-4E65-AAF3-2CBB2DAF9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"/>
            <a:ext cx="8610600" cy="554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400" b="1" dirty="0"/>
              <a:t>rem    This is MouseFix.bat, a batch file that calls MTDFNRM, MTDFPREP, MTDFPREP 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rem          providing answers using input files for a fixed effects model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		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MTDFNRM&lt;</a:t>
            </a:r>
            <a:r>
              <a:rPr lang="en-US" altLang="en-US" sz="1400" b="1" dirty="0" err="1"/>
              <a:t>MouseNRM.fix</a:t>
            </a:r>
            <a:endParaRPr lang="en-US" altLang="en-US" sz="1400" b="1" dirty="0"/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MTDF56 MTDF56.fix            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		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MTDFPREP&lt;</a:t>
            </a:r>
            <a:r>
              <a:rPr lang="en-US" altLang="en-US" sz="1400" b="1" dirty="0" err="1"/>
              <a:t>MousePRP.fix</a:t>
            </a:r>
            <a:r>
              <a:rPr lang="en-US" altLang="en-US" sz="1400" b="1" dirty="0"/>
              <a:t>         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MTDF66 MTDF66.fix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		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MTDFRUN&lt;</a:t>
            </a:r>
            <a:r>
              <a:rPr lang="en-US" altLang="en-US" sz="1400" b="1" dirty="0" err="1"/>
              <a:t>MouseRUN.fix</a:t>
            </a:r>
            <a:endParaRPr lang="en-US" altLang="en-US" sz="1400" b="1" dirty="0"/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MTDF4 MTDF4.fix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MTDF76 MTDF76.fix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MTDF77 MTDF77.fix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MTDF78 MTDF78.fix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		</a:t>
            </a:r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MTDFRUN&lt;</a:t>
            </a:r>
            <a:r>
              <a:rPr lang="en-US" altLang="en-US" sz="1400" b="1" dirty="0" err="1"/>
              <a:t>MouseRUN.fse</a:t>
            </a:r>
            <a:endParaRPr lang="en-US" altLang="en-US" sz="1400" b="1" dirty="0"/>
          </a:p>
          <a:p>
            <a:pPr>
              <a:lnSpc>
                <a:spcPct val="150000"/>
              </a:lnSpc>
            </a:pPr>
            <a:r>
              <a:rPr lang="en-US" altLang="en-US" sz="1400" b="1" dirty="0"/>
              <a:t>copy MTDF67 MTDF67.fix</a:t>
            </a:r>
          </a:p>
        </p:txBody>
      </p:sp>
    </p:spTree>
    <p:extLst>
      <p:ext uri="{BB962C8B-B14F-4D97-AF65-F5344CB8AC3E}">
        <p14:creationId xmlns:p14="http://schemas.microsoft.com/office/powerpoint/2010/main" val="24886450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341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id="{CAC2BF89-AF49-4512-A1D3-21E276706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09800"/>
            <a:ext cx="9372600" cy="4671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2000" b="1" dirty="0"/>
              <a:t>0           0 for animal and 1 for sire/MGS models 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10		maximum id number represented in pedigree file, can be larger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0           min id in ped file, can be 0 - next line: name of pedigree file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mouse.p10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1           write inbreeding file  to mtdf13. 0 would not write that file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5           number of integers in pedigree file (must be no reals before them)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4           position of animal (or sire for sire, sire of sire, mgs of sire) 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5           position of sire (or sire of sire)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5           position of dam (or MGS of sire)</a:t>
            </a:r>
          </a:p>
          <a:p>
            <a:pPr>
              <a:lnSpc>
                <a:spcPct val="125000"/>
              </a:lnSpc>
            </a:pPr>
            <a:r>
              <a:rPr lang="en-US" altLang="en-US" sz="2000" b="1" dirty="0"/>
              <a:t>0           number of genetic (</a:t>
            </a:r>
            <a:r>
              <a:rPr lang="en-US" altLang="en-US" sz="2000" b="1" dirty="0" err="1"/>
              <a:t>Westell</a:t>
            </a:r>
            <a:r>
              <a:rPr lang="en-US" altLang="en-US" sz="2000" b="1" dirty="0"/>
              <a:t>) groups</a:t>
            </a:r>
          </a:p>
          <a:p>
            <a:pPr>
              <a:lnSpc>
                <a:spcPct val="125000"/>
              </a:lnSpc>
            </a:pPr>
            <a:endParaRPr lang="en-US" altLang="en-US" sz="2000" b="1" dirty="0"/>
          </a:p>
          <a:p>
            <a:pPr>
              <a:lnSpc>
                <a:spcPct val="125000"/>
              </a:lnSpc>
            </a:pPr>
            <a:endParaRPr lang="en-US" alt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1344D-42B1-4496-A44D-A6AAF1D2097D}"/>
              </a:ext>
            </a:extLst>
          </p:cNvPr>
          <p:cNvSpPr txBox="1"/>
          <p:nvPr/>
        </p:nvSpPr>
        <p:spPr>
          <a:xfrm>
            <a:off x="0" y="0"/>
            <a:ext cx="9144000" cy="143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2400" b="1" dirty="0"/>
              <a:t>ANSWER FILE for MTDFNRM (</a:t>
            </a:r>
            <a:r>
              <a:rPr lang="en-US" altLang="en-US" sz="2400" b="1" dirty="0" err="1"/>
              <a:t>mouseNRM.fix</a:t>
            </a:r>
            <a:r>
              <a:rPr lang="en-US" altLang="en-US" sz="2400" b="1" dirty="0"/>
              <a:t>) for fixed effect model using modified pedigree file (Mouse.p10)</a:t>
            </a:r>
          </a:p>
          <a:p>
            <a:pPr algn="ctr">
              <a:lnSpc>
                <a:spcPct val="125000"/>
              </a:lnSpc>
            </a:pP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779667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3159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C86866EE-858A-4AA2-9BFE-D37F69B7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26378"/>
            <a:ext cx="929640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sz="2000" b="1" dirty="0"/>
              <a:t>mouse.d10 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Mouse data from Karin Meyer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Single trait analysis of body weight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Fixed effects model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* 		end of comments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9		number of integers on each line of data file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3		number of reals on each line of data file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	number of traits in analysis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Body Weight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2 		position of trait in vector of real values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0.0 		value of missing observation for trait 1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 		number of covariates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3 		number of fixed factors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generation</a:t>
            </a:r>
          </a:p>
          <a:p>
            <a:pPr algn="l"/>
            <a:endParaRPr lang="en-US" alt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8FC05B-0DEF-410C-8C81-7D8F56DF2887}"/>
              </a:ext>
            </a:extLst>
          </p:cNvPr>
          <p:cNvSpPr txBox="1"/>
          <p:nvPr/>
        </p:nvSpPr>
        <p:spPr>
          <a:xfrm>
            <a:off x="50800" y="0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MTDFPREP (</a:t>
            </a:r>
            <a:r>
              <a:rPr lang="en-US" altLang="en-US" sz="1800" b="1" dirty="0" err="1"/>
              <a:t>MousePRP.fix</a:t>
            </a:r>
            <a:r>
              <a:rPr lang="en-US" altLang="en-US" sz="1800" b="1" dirty="0"/>
              <a:t>) for modified data file (Mouse.d10)</a:t>
            </a:r>
          </a:p>
        </p:txBody>
      </p:sp>
    </p:spTree>
    <p:extLst>
      <p:ext uri="{BB962C8B-B14F-4D97-AF65-F5344CB8AC3E}">
        <p14:creationId xmlns:p14="http://schemas.microsoft.com/office/powerpoint/2010/main" val="26021115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C86866EE-858A-4AA2-9BFE-D37F69B7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66800"/>
            <a:ext cx="9296400" cy="505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en-US" altLang="en-US" sz="2000" b="1" dirty="0"/>
              <a:t>6 		position of fixed factor 1 in vector of reals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		write summary of fixed factor 1 levels to log file (MTDF66)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sex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7 		position of fixed factor 2 in vector of reals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		write summary of fixed factor 2 levels to log file (MTDF66)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litter size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8 		position of fixed factor 3 in vector of reals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		write summary of fixed factor 3 levels to log file (MTDF66)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4		position of animal effect in vector of integers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		num. of animals in relationship matrix (from MTDFNRM)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		include second animal effect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0		number of uncorrelated random factors</a:t>
            </a:r>
          </a:p>
          <a:p>
            <a:pPr algn="l">
              <a:lnSpc>
                <a:spcPct val="125000"/>
              </a:lnSpc>
            </a:pPr>
            <a:r>
              <a:rPr lang="en-US" altLang="en-US" sz="2000" b="1" dirty="0"/>
              <a:t>1 		write labels for covariates and fixed factors to MTDF21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6959A6-F763-40E7-B582-9AEE6EF7007E}"/>
              </a:ext>
            </a:extLst>
          </p:cNvPr>
          <p:cNvSpPr txBox="1"/>
          <p:nvPr/>
        </p:nvSpPr>
        <p:spPr>
          <a:xfrm>
            <a:off x="203200" y="128802"/>
            <a:ext cx="8940800" cy="439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2000" b="1" dirty="0"/>
              <a:t>ANSWER FILE for MTDFPREP (</a:t>
            </a:r>
            <a:r>
              <a:rPr lang="en-US" altLang="en-US" sz="2000" b="1" dirty="0" err="1"/>
              <a:t>MousePRP.fix</a:t>
            </a:r>
            <a:r>
              <a:rPr lang="en-US" altLang="en-US" sz="2000" b="1" dirty="0"/>
              <a:t>) – CONTINUED</a:t>
            </a:r>
          </a:p>
        </p:txBody>
      </p:sp>
    </p:spTree>
    <p:extLst>
      <p:ext uri="{BB962C8B-B14F-4D97-AF65-F5344CB8AC3E}">
        <p14:creationId xmlns:p14="http://schemas.microsoft.com/office/powerpoint/2010/main" val="13001543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2796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>
            <a:extLst>
              <a:ext uri="{FF2B5EF4-FFF2-40B4-BE49-F238E27FC236}">
                <a16:creationId xmlns:a16="http://schemas.microsoft.com/office/drawing/2014/main" id="{182AD4EA-D596-4888-AB76-0744B8CE3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27332"/>
            <a:ext cx="8610600" cy="544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Modified Mouse data from Karin Meyer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Single trait analysis of Birth Weight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Fixed effects model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*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continuation: 0-no; 1-yes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	Option: 1) var comp; 2) MME sol; 3) </a:t>
            </a:r>
            <a:r>
              <a:rPr lang="en-US" altLang="en-US" sz="2000" b="1" dirty="0" err="1"/>
              <a:t>samp</a:t>
            </a:r>
            <a:r>
              <a:rPr lang="en-US" altLang="en-US" sz="2000" b="1" dirty="0"/>
              <a:t> var; 4)  MME sol, </a:t>
            </a:r>
            <a:r>
              <a:rPr lang="en-US" altLang="en-US" sz="2000" b="1" dirty="0" err="1"/>
              <a:t>etc</a:t>
            </a:r>
            <a:endParaRPr lang="en-US" altLang="en-US" sz="2000" b="1" dirty="0"/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# constraints 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	reordered: 0-no; 1-yes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8.0	animal effect starting value (direct genetic variance)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0 	end of genetic (co)variance input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	values are correct: 0=no; 1=yes; 2=redisplay screen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	# parameters to hold constant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endParaRPr lang="en-US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5D8C4D-61C9-40FA-986B-40078B638577}"/>
              </a:ext>
            </a:extLst>
          </p:cNvPr>
          <p:cNvSpPr txBox="1"/>
          <p:nvPr/>
        </p:nvSpPr>
        <p:spPr>
          <a:xfrm>
            <a:off x="457200" y="0"/>
            <a:ext cx="8229600" cy="425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5000"/>
              </a:lnSpc>
            </a:pPr>
            <a:r>
              <a:rPr lang="en-US" altLang="en-US" sz="1800" b="1" dirty="0"/>
              <a:t>ANSWER FILE for MTDFRUN (</a:t>
            </a:r>
            <a:r>
              <a:rPr lang="en-US" altLang="en-US" sz="1800" b="1" dirty="0" err="1"/>
              <a:t>MouseRUN.fix</a:t>
            </a:r>
            <a:r>
              <a:rPr lang="en-US" altLang="en-US" sz="18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475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241ECC67-99A0-4B83-8E50-23272BD47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3187" name="Object 3">
            <a:extLst>
              <a:ext uri="{FF2B5EF4-FFF2-40B4-BE49-F238E27FC236}">
                <a16:creationId xmlns:a16="http://schemas.microsoft.com/office/drawing/2014/main" id="{32F0BA10-FC67-48A9-AC36-58A3EA5047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3" y="3322638"/>
          <a:ext cx="112712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51" imgH="215619" progId="Equation.3">
                  <p:embed/>
                </p:oleObj>
              </mc:Choice>
              <mc:Fallback>
                <p:oleObj name="Equation" r:id="rId2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3322638"/>
                        <a:ext cx="112712" cy="212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88" name="Text Box 4">
            <a:extLst>
              <a:ext uri="{FF2B5EF4-FFF2-40B4-BE49-F238E27FC236}">
                <a16:creationId xmlns:a16="http://schemas.microsoft.com/office/drawing/2014/main" id="{DB7AD043-0266-4E68-83F0-A02B2CB06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9626600" cy="609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2400" b="1" dirty="0"/>
              <a:t>File Formats</a:t>
            </a:r>
          </a:p>
          <a:p>
            <a:pPr algn="l">
              <a:lnSpc>
                <a:spcPct val="125000"/>
              </a:lnSpc>
            </a:pPr>
            <a:r>
              <a:rPr lang="en-US" altLang="en-US" sz="1900" b="1" dirty="0" err="1">
                <a:solidFill>
                  <a:srgbClr val="C00000"/>
                </a:solidFill>
              </a:rPr>
              <a:t>Mouse.ped</a:t>
            </a:r>
            <a:r>
              <a:rPr lang="en-US" altLang="en-US" sz="1900" b="1" dirty="0">
                <a:solidFill>
                  <a:srgbClr val="C00000"/>
                </a:solidFill>
              </a:rPr>
              <a:t> </a:t>
            </a:r>
            <a:r>
              <a:rPr lang="en-US" altLang="en-US" sz="1900" b="1" dirty="0"/>
              <a:t>– only need only the first 3 fields:</a:t>
            </a:r>
          </a:p>
          <a:p>
            <a:pPr algn="l">
              <a:lnSpc>
                <a:spcPct val="175000"/>
              </a:lnSpc>
            </a:pPr>
            <a:r>
              <a:rPr lang="en-US" altLang="en-US" sz="1900" b="1" dirty="0"/>
              <a:t>	</a:t>
            </a:r>
            <a:r>
              <a:rPr lang="en-US" altLang="en-US" sz="1900" b="1" dirty="0" err="1"/>
              <a:t>Animal_ID</a:t>
            </a:r>
            <a:r>
              <a:rPr lang="en-US" altLang="en-US" sz="1900" b="1" dirty="0"/>
              <a:t>  </a:t>
            </a:r>
            <a:r>
              <a:rPr lang="en-US" altLang="en-US" sz="1900" b="1" dirty="0" err="1"/>
              <a:t>Sire_ID</a:t>
            </a:r>
            <a:r>
              <a:rPr lang="en-US" altLang="en-US" sz="1900" b="1" dirty="0"/>
              <a:t>  </a:t>
            </a:r>
            <a:r>
              <a:rPr lang="en-US" altLang="en-US" sz="1900" b="1" dirty="0" err="1"/>
              <a:t>Dam_ID</a:t>
            </a:r>
            <a:r>
              <a:rPr lang="en-US" altLang="en-US" sz="1900" b="1" dirty="0"/>
              <a:t>  (column of zeros)</a:t>
            </a:r>
          </a:p>
          <a:p>
            <a:pPr algn="l">
              <a:lnSpc>
                <a:spcPct val="180000"/>
              </a:lnSpc>
            </a:pPr>
            <a:r>
              <a:rPr lang="en-US" altLang="en-US" sz="1900" b="1" dirty="0">
                <a:solidFill>
                  <a:srgbClr val="C00000"/>
                </a:solidFill>
              </a:rPr>
              <a:t>Mouse.dat</a:t>
            </a:r>
            <a:r>
              <a:rPr lang="en-US" altLang="en-US" sz="1900" b="1" dirty="0"/>
              <a:t> – first 7 fields are </a:t>
            </a:r>
            <a:r>
              <a:rPr lang="en-US" altLang="en-US" sz="1900" b="1" dirty="0">
                <a:solidFill>
                  <a:srgbClr val="FFC000"/>
                </a:solidFill>
              </a:rPr>
              <a:t>integers</a:t>
            </a:r>
            <a:r>
              <a:rPr lang="en-US" altLang="en-US" sz="1900" b="1" dirty="0"/>
              <a:t> and next (last) 3 fields are </a:t>
            </a:r>
            <a:r>
              <a:rPr lang="en-US" altLang="en-US" sz="1900" b="1" dirty="0">
                <a:solidFill>
                  <a:srgbClr val="00B050"/>
                </a:solidFill>
              </a:rPr>
              <a:t>reals</a:t>
            </a:r>
          </a:p>
          <a:p>
            <a:pPr algn="l">
              <a:lnSpc>
                <a:spcPct val="180000"/>
              </a:lnSpc>
            </a:pPr>
            <a:r>
              <a:rPr lang="en-US" altLang="en-US" sz="1900" b="1" dirty="0" err="1">
                <a:solidFill>
                  <a:srgbClr val="FFC000"/>
                </a:solidFill>
              </a:rPr>
              <a:t>Animal_ID</a:t>
            </a:r>
            <a:r>
              <a:rPr lang="en-US" altLang="en-US" sz="1900" b="1" dirty="0">
                <a:solidFill>
                  <a:srgbClr val="FFC000"/>
                </a:solidFill>
              </a:rPr>
              <a:t>  </a:t>
            </a:r>
            <a:r>
              <a:rPr lang="en-US" altLang="en-US" sz="1900" b="1" dirty="0" err="1">
                <a:solidFill>
                  <a:srgbClr val="FFC000"/>
                </a:solidFill>
              </a:rPr>
              <a:t>Sire_ID</a:t>
            </a:r>
            <a:r>
              <a:rPr lang="en-US" altLang="en-US" sz="1900" b="1" dirty="0">
                <a:solidFill>
                  <a:srgbClr val="FFC000"/>
                </a:solidFill>
              </a:rPr>
              <a:t>  </a:t>
            </a:r>
            <a:r>
              <a:rPr lang="en-US" altLang="en-US" sz="1900" b="1" dirty="0" err="1">
                <a:solidFill>
                  <a:srgbClr val="FFC000"/>
                </a:solidFill>
              </a:rPr>
              <a:t>Dam_ID</a:t>
            </a:r>
            <a:r>
              <a:rPr lang="en-US" altLang="en-US" sz="1900" b="1" dirty="0">
                <a:solidFill>
                  <a:srgbClr val="FFC000"/>
                </a:solidFill>
              </a:rPr>
              <a:t> Generation Sex </a:t>
            </a:r>
            <a:r>
              <a:rPr lang="en-US" altLang="en-US" sz="1900" b="1" dirty="0" err="1">
                <a:solidFill>
                  <a:srgbClr val="FFC000"/>
                </a:solidFill>
              </a:rPr>
              <a:t>Litter_Size</a:t>
            </a:r>
            <a:r>
              <a:rPr lang="en-US" altLang="en-US" sz="1900" b="1" dirty="0">
                <a:solidFill>
                  <a:srgbClr val="FFC000"/>
                </a:solidFill>
              </a:rPr>
              <a:t> Litter </a:t>
            </a:r>
            <a:r>
              <a:rPr lang="en-US" altLang="en-US" sz="1900" b="1" dirty="0" err="1">
                <a:solidFill>
                  <a:srgbClr val="00B050"/>
                </a:solidFill>
              </a:rPr>
              <a:t>Litter_Size</a:t>
            </a:r>
            <a:r>
              <a:rPr lang="en-US" altLang="en-US" sz="1900" b="1" dirty="0">
                <a:solidFill>
                  <a:srgbClr val="00B050"/>
                </a:solidFill>
              </a:rPr>
              <a:t> </a:t>
            </a:r>
            <a:r>
              <a:rPr lang="en-US" altLang="en-US" sz="1900" b="1" dirty="0" err="1">
                <a:solidFill>
                  <a:srgbClr val="00B050"/>
                </a:solidFill>
              </a:rPr>
              <a:t>Body_Weight</a:t>
            </a:r>
            <a:r>
              <a:rPr lang="en-US" altLang="en-US" sz="1900" b="1" dirty="0">
                <a:solidFill>
                  <a:srgbClr val="00B050"/>
                </a:solidFill>
              </a:rPr>
              <a:t> </a:t>
            </a:r>
            <a:r>
              <a:rPr lang="en-US" altLang="en-US" sz="1900" b="1" dirty="0" err="1">
                <a:solidFill>
                  <a:srgbClr val="00B050"/>
                </a:solidFill>
              </a:rPr>
              <a:t>Feed_Intake</a:t>
            </a:r>
            <a:endParaRPr lang="en-US" altLang="en-US" sz="1900" b="1" dirty="0">
              <a:solidFill>
                <a:srgbClr val="00B050"/>
              </a:solidFill>
            </a:endParaRPr>
          </a:p>
          <a:p>
            <a:pPr algn="l">
              <a:lnSpc>
                <a:spcPct val="180000"/>
              </a:lnSpc>
            </a:pPr>
            <a:r>
              <a:rPr lang="en-US" altLang="en-US" sz="1900" b="1" dirty="0">
                <a:solidFill>
                  <a:srgbClr val="C00000"/>
                </a:solidFill>
              </a:rPr>
              <a:t>Mouse.p10</a:t>
            </a:r>
            <a:r>
              <a:rPr lang="en-US" altLang="en-US" sz="1900" b="1" dirty="0"/>
              <a:t>: </a:t>
            </a:r>
            <a:r>
              <a:rPr lang="en-US" altLang="en-US" sz="1900" b="1" dirty="0" err="1"/>
              <a:t>Animal_ID</a:t>
            </a:r>
            <a:r>
              <a:rPr lang="en-US" altLang="en-US" sz="1900" b="1" dirty="0"/>
              <a:t>  </a:t>
            </a:r>
            <a:r>
              <a:rPr lang="en-US" altLang="en-US" sz="1900" b="1" dirty="0" err="1"/>
              <a:t>Sire_ID</a:t>
            </a:r>
            <a:r>
              <a:rPr lang="en-US" altLang="en-US" sz="1900" b="1" dirty="0"/>
              <a:t>  </a:t>
            </a:r>
            <a:r>
              <a:rPr lang="en-US" altLang="en-US" sz="1900" b="1" dirty="0" err="1"/>
              <a:t>Dam_ID</a:t>
            </a:r>
            <a:r>
              <a:rPr lang="en-US" altLang="en-US" sz="1900" b="1" dirty="0"/>
              <a:t>  Ones Zeroes</a:t>
            </a:r>
          </a:p>
          <a:p>
            <a:pPr algn="l">
              <a:lnSpc>
                <a:spcPct val="180000"/>
              </a:lnSpc>
            </a:pPr>
            <a:r>
              <a:rPr lang="en-US" altLang="en-US" sz="1900" b="1" dirty="0">
                <a:solidFill>
                  <a:srgbClr val="C00000"/>
                </a:solidFill>
              </a:rPr>
              <a:t>Mouse.d10</a:t>
            </a:r>
            <a:r>
              <a:rPr lang="en-US" altLang="en-US" sz="1900" b="1" dirty="0"/>
              <a:t>: (9 </a:t>
            </a:r>
            <a:r>
              <a:rPr lang="en-US" altLang="en-US" sz="1900" b="1" dirty="0">
                <a:solidFill>
                  <a:srgbClr val="FFC000"/>
                </a:solidFill>
              </a:rPr>
              <a:t>integers</a:t>
            </a:r>
            <a:r>
              <a:rPr lang="en-US" altLang="en-US" sz="1900" b="1" dirty="0"/>
              <a:t>, 3 </a:t>
            </a:r>
            <a:r>
              <a:rPr lang="en-US" altLang="en-US" sz="1900" b="1" dirty="0">
                <a:solidFill>
                  <a:srgbClr val="00B050"/>
                </a:solidFill>
              </a:rPr>
              <a:t>reals</a:t>
            </a:r>
            <a:r>
              <a:rPr lang="en-US" altLang="en-US" sz="1900" b="1" dirty="0"/>
              <a:t>)</a:t>
            </a:r>
          </a:p>
          <a:p>
            <a:pPr algn="l">
              <a:lnSpc>
                <a:spcPct val="180000"/>
              </a:lnSpc>
            </a:pPr>
            <a:r>
              <a:rPr lang="en-US" altLang="en-US" sz="1900" b="1" dirty="0" err="1">
                <a:solidFill>
                  <a:srgbClr val="FFC000"/>
                </a:solidFill>
              </a:rPr>
              <a:t>Animal_ID</a:t>
            </a:r>
            <a:r>
              <a:rPr lang="en-US" altLang="en-US" sz="1900" b="1" dirty="0">
                <a:solidFill>
                  <a:srgbClr val="FFC000"/>
                </a:solidFill>
              </a:rPr>
              <a:t>  </a:t>
            </a:r>
            <a:r>
              <a:rPr lang="en-US" altLang="en-US" sz="1900" b="1" dirty="0" err="1">
                <a:solidFill>
                  <a:srgbClr val="FFC000"/>
                </a:solidFill>
              </a:rPr>
              <a:t>Sire_ID</a:t>
            </a:r>
            <a:r>
              <a:rPr lang="en-US" altLang="en-US" sz="1900" b="1" dirty="0">
                <a:solidFill>
                  <a:srgbClr val="FFC000"/>
                </a:solidFill>
              </a:rPr>
              <a:t>  </a:t>
            </a:r>
            <a:r>
              <a:rPr lang="en-US" altLang="en-US" sz="1900" b="1" dirty="0" err="1">
                <a:solidFill>
                  <a:srgbClr val="FFC000"/>
                </a:solidFill>
              </a:rPr>
              <a:t>Dam_ID</a:t>
            </a:r>
            <a:r>
              <a:rPr lang="en-US" altLang="en-US" sz="1900" b="1" dirty="0">
                <a:solidFill>
                  <a:srgbClr val="FFC000"/>
                </a:solidFill>
              </a:rPr>
              <a:t> Ones Zeros Generation Sex </a:t>
            </a:r>
            <a:r>
              <a:rPr lang="en-US" altLang="en-US" sz="1900" b="1" dirty="0" err="1">
                <a:solidFill>
                  <a:srgbClr val="FFC000"/>
                </a:solidFill>
              </a:rPr>
              <a:t>Litter_Size</a:t>
            </a:r>
            <a:r>
              <a:rPr lang="en-US" altLang="en-US" sz="1900" b="1" dirty="0">
                <a:solidFill>
                  <a:srgbClr val="FFC000"/>
                </a:solidFill>
              </a:rPr>
              <a:t> Litter </a:t>
            </a:r>
            <a:r>
              <a:rPr lang="en-US" altLang="en-US" sz="1900" b="1" dirty="0" err="1">
                <a:solidFill>
                  <a:srgbClr val="00B050"/>
                </a:solidFill>
              </a:rPr>
              <a:t>Litter_Size</a:t>
            </a:r>
            <a:r>
              <a:rPr lang="en-US" altLang="en-US" sz="1900" b="1" dirty="0">
                <a:solidFill>
                  <a:srgbClr val="00B050"/>
                </a:solidFill>
              </a:rPr>
              <a:t> </a:t>
            </a:r>
            <a:r>
              <a:rPr lang="en-US" altLang="en-US" sz="1900" b="1" dirty="0" err="1">
                <a:solidFill>
                  <a:srgbClr val="00B050"/>
                </a:solidFill>
              </a:rPr>
              <a:t>Body_Weight</a:t>
            </a:r>
            <a:r>
              <a:rPr lang="en-US" altLang="en-US" sz="1900" b="1" dirty="0">
                <a:solidFill>
                  <a:srgbClr val="00B050"/>
                </a:solidFill>
              </a:rPr>
              <a:t> </a:t>
            </a:r>
            <a:r>
              <a:rPr lang="en-US" altLang="en-US" sz="1900" b="1" dirty="0" err="1">
                <a:solidFill>
                  <a:srgbClr val="00B050"/>
                </a:solidFill>
              </a:rPr>
              <a:t>Feed_Intake</a:t>
            </a:r>
            <a:endParaRPr lang="en-US" altLang="en-US" sz="1900" b="1" dirty="0">
              <a:solidFill>
                <a:srgbClr val="00B050"/>
              </a:solidFill>
            </a:endParaRPr>
          </a:p>
          <a:p>
            <a:pPr algn="l">
              <a:lnSpc>
                <a:spcPct val="180000"/>
              </a:lnSpc>
            </a:pPr>
            <a:r>
              <a:rPr lang="en-US" altLang="en-US" sz="1900" b="1" dirty="0"/>
              <a:t>Note: litter size could be used as factor in integers or as covariate in reals</a:t>
            </a:r>
          </a:p>
          <a:p>
            <a:pPr algn="l">
              <a:lnSpc>
                <a:spcPct val="180000"/>
              </a:lnSpc>
            </a:pPr>
            <a:r>
              <a:rPr lang="en-US" altLang="en-US" sz="1900" b="1" dirty="0"/>
              <a:t>Note: not all fields need to be used; position no. is asked for in MTDFPREP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>
            <a:extLst>
              <a:ext uri="{FF2B5EF4-FFF2-40B4-BE49-F238E27FC236}">
                <a16:creationId xmlns:a16="http://schemas.microsoft.com/office/drawing/2014/main" id="{182AD4EA-D596-4888-AB76-0744B8CE3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27332"/>
            <a:ext cx="8610600" cy="3786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8.0	residual effect starting value (residual variance)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0 	end of </a:t>
            </a:r>
            <a:r>
              <a:rPr lang="en-US" altLang="en-US" sz="2000" b="1" dirty="0" err="1"/>
              <a:t>resdiual</a:t>
            </a:r>
            <a:r>
              <a:rPr lang="en-US" altLang="en-US" sz="2000" b="1" dirty="0"/>
              <a:t> (co)variance input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	values are correct: 0=no; 1=yes; 2=redisplay screen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0 	# parameters to hold constant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	write fixed effect solutions: 0=no; 1=yes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	merge label info from MTDFPREP with solutions: 0=no; 1=yes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 	write animal solutions: 0=no; 1=yes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1.D-8 	convergence criterion</a:t>
            </a:r>
          </a:p>
          <a:p>
            <a:pPr algn="l">
              <a:lnSpc>
                <a:spcPct val="135000"/>
              </a:lnSpc>
              <a:tabLst>
                <a:tab pos="800100" algn="l"/>
              </a:tabLst>
            </a:pPr>
            <a:r>
              <a:rPr lang="en-US" altLang="en-US" sz="2000" b="1" dirty="0"/>
              <a:t>300	# Simplex rounds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F85661-4652-4747-9E02-B765FB70AB4D}"/>
              </a:ext>
            </a:extLst>
          </p:cNvPr>
          <p:cNvSpPr txBox="1"/>
          <p:nvPr/>
        </p:nvSpPr>
        <p:spPr>
          <a:xfrm>
            <a:off x="50800" y="52602"/>
            <a:ext cx="89408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</a:t>
            </a:r>
            <a:r>
              <a:rPr lang="en-US" altLang="en-US" sz="1800" b="1" dirty="0" err="1"/>
              <a:t>MouseRUN.</a:t>
            </a:r>
            <a:r>
              <a:rPr lang="en-US" altLang="en-US" b="1" dirty="0" err="1"/>
              <a:t>fix</a:t>
            </a:r>
            <a:r>
              <a:rPr lang="en-US" altLang="en-US" sz="1800" b="1" dirty="0"/>
              <a:t>) – CONTINUED</a:t>
            </a:r>
          </a:p>
        </p:txBody>
      </p:sp>
    </p:spTree>
    <p:extLst>
      <p:ext uri="{BB962C8B-B14F-4D97-AF65-F5344CB8AC3E}">
        <p14:creationId xmlns:p14="http://schemas.microsoft.com/office/powerpoint/2010/main" val="25276758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95424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>
            <a:extLst>
              <a:ext uri="{FF2B5EF4-FFF2-40B4-BE49-F238E27FC236}">
                <a16:creationId xmlns:a16="http://schemas.microsoft.com/office/drawing/2014/main" id="{196FE5F9-AB51-43FF-8F12-D75C5082B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35252"/>
            <a:ext cx="9525000" cy="505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Mouse data from Karin Meyer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Single trait analysis of Birth Weight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Fixed effects model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*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 	continuation: 0-no; 1-yes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4 	run option: 1) var comp; 2) MME sol's; 3) sampling var; 4) MME </a:t>
            </a:r>
            <a:r>
              <a:rPr lang="en-US" altLang="en-US" sz="2000" b="1" dirty="0" err="1"/>
              <a:t>etc</a:t>
            </a:r>
            <a:endParaRPr lang="en-US" altLang="en-US" sz="2000" b="1" dirty="0"/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 	write fixed effect solutions: 0=no; 1=yes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 	merge label information from MTDFPREP with solutions: 0=no; 1=yes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 	write animal solutions: 0=no; 1=yes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block of inverse?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first 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num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13	last </a:t>
            </a:r>
            <a:r>
              <a:rPr lang="en-US" altLang="en-US" sz="2000" b="1" dirty="0" err="1"/>
              <a:t>eqn</a:t>
            </a:r>
            <a:r>
              <a:rPr lang="en-US" altLang="en-US" sz="2000" b="1" dirty="0"/>
              <a:t> num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another block of inverse?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BDAAB1-F049-4C96-AF5B-96FB62F99061}"/>
              </a:ext>
            </a:extLst>
          </p:cNvPr>
          <p:cNvSpPr txBox="1"/>
          <p:nvPr/>
        </p:nvSpPr>
        <p:spPr>
          <a:xfrm>
            <a:off x="6350" y="0"/>
            <a:ext cx="9137650" cy="750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‘</a:t>
            </a:r>
            <a:r>
              <a:rPr lang="en-US" altLang="en-US" sz="1800" b="1" dirty="0" err="1"/>
              <a:t>MouseRUN.fse</a:t>
            </a:r>
            <a:r>
              <a:rPr lang="en-US" altLang="en-US" sz="1800" b="1" dirty="0"/>
              <a:t>' to use option 4 after VC converged</a:t>
            </a:r>
          </a:p>
          <a:p>
            <a:pPr algn="ctr">
              <a:lnSpc>
                <a:spcPct val="125000"/>
              </a:lnSpc>
            </a:pPr>
            <a:r>
              <a:rPr lang="en-US" altLang="en-US" sz="1800" b="1" dirty="0"/>
              <a:t>(Note: uses continuation option to read VC, but does not iterate)</a:t>
            </a:r>
          </a:p>
        </p:txBody>
      </p:sp>
    </p:spTree>
    <p:extLst>
      <p:ext uri="{BB962C8B-B14F-4D97-AF65-F5344CB8AC3E}">
        <p14:creationId xmlns:p14="http://schemas.microsoft.com/office/powerpoint/2010/main" val="12921924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>
            <a:extLst>
              <a:ext uri="{FF2B5EF4-FFF2-40B4-BE49-F238E27FC236}">
                <a16:creationId xmlns:a16="http://schemas.microsoft.com/office/drawing/2014/main" id="{196FE5F9-AB51-43FF-8F12-D75C5082B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9525000" cy="659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	estimate and variance of a contrast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2		number of elements of that contrast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 1		row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of first element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3 -1		row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of next element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	another contrast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2		num of elements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4 1		row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of first contrast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5 -1		row and </a:t>
            </a:r>
            <a:r>
              <a:rPr lang="en-US" altLang="en-US" sz="2000" b="1" dirty="0" err="1"/>
              <a:t>coef</a:t>
            </a:r>
            <a:r>
              <a:rPr lang="en-US" altLang="en-US" sz="2000" b="1" dirty="0"/>
              <a:t> of next contrast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 		another contrast?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	calc PEV fixed and random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	expectations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	first param in exp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12		last param in exp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		first solution num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12		last solution num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r>
              <a:rPr lang="en-US" altLang="en-US" sz="2000" b="1" dirty="0"/>
              <a:t>0		another expect</a:t>
            </a:r>
          </a:p>
          <a:p>
            <a:pPr algn="l">
              <a:lnSpc>
                <a:spcPct val="125000"/>
              </a:lnSpc>
              <a:tabLst>
                <a:tab pos="457200" algn="l"/>
              </a:tabLst>
            </a:pPr>
            <a:endParaRPr lang="en-US" alt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ECD8C1-B3FA-488A-8980-1D8B0723428B}"/>
              </a:ext>
            </a:extLst>
          </p:cNvPr>
          <p:cNvSpPr txBox="1"/>
          <p:nvPr/>
        </p:nvSpPr>
        <p:spPr>
          <a:xfrm>
            <a:off x="0" y="0"/>
            <a:ext cx="9144000" cy="404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en-US" sz="1800" b="1" dirty="0"/>
              <a:t>ANSWER FILE for MTDFRUN (</a:t>
            </a:r>
            <a:r>
              <a:rPr lang="en-US" altLang="en-US" sz="1800" b="1" dirty="0" err="1"/>
              <a:t>MouseRUN.</a:t>
            </a:r>
            <a:r>
              <a:rPr lang="en-US" altLang="en-US" b="1" dirty="0" err="1"/>
              <a:t>fse</a:t>
            </a:r>
            <a:r>
              <a:rPr lang="en-US" altLang="en-US" sz="1800" b="1" dirty="0"/>
              <a:t>) for fixed model (Continued)</a:t>
            </a:r>
          </a:p>
        </p:txBody>
      </p:sp>
    </p:spTree>
    <p:extLst>
      <p:ext uri="{BB962C8B-B14F-4D97-AF65-F5344CB8AC3E}">
        <p14:creationId xmlns:p14="http://schemas.microsoft.com/office/powerpoint/2010/main" val="226810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75906-D653-4BC0-833B-025F5F77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Mouse.ped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A6FBC99-4F64-48D8-B942-A853CFE58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101202"/>
              </p:ext>
            </p:extLst>
          </p:nvPr>
        </p:nvGraphicFramePr>
        <p:xfrm>
          <a:off x="2072640" y="1828800"/>
          <a:ext cx="493776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4644407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91190544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843149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1104550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72987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858760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35341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20103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646784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20104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338248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247665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20113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11012</a:t>
                      </a:r>
                    </a:p>
                  </a:txBody>
                  <a:tcPr marL="457200" marR="4572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</a:t>
                      </a:r>
                    </a:p>
                  </a:txBody>
                  <a:tcPr marL="457200" marR="457200" marT="0" marB="0" anchor="b"/>
                </a:tc>
                <a:extLst>
                  <a:ext uri="{0D108BD9-81ED-4DB2-BD59-A6C34878D82A}">
                    <a16:rowId xmlns:a16="http://schemas.microsoft.com/office/drawing/2014/main" val="4055223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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0" marR="457200" marT="0" marB="0" vert="vert270" anchor="ctr"/>
                </a:tc>
                <a:extLst>
                  <a:ext uri="{0D108BD9-81ED-4DB2-BD59-A6C34878D82A}">
                    <a16:rowId xmlns:a16="http://schemas.microsoft.com/office/drawing/2014/main" val="2316344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33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3CED9-CA82-4677-AC8C-F149667C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Mouse.dat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1A583A-E14F-49C6-B14D-F15CB0C4D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505867"/>
              </p:ext>
            </p:extLst>
          </p:nvPr>
        </p:nvGraphicFramePr>
        <p:xfrm>
          <a:off x="1143000" y="1798320"/>
          <a:ext cx="685800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67865636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51694934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970231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2665302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12664099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0211498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76235448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5184717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1380815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67035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Gener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ation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Litter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Body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Feed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Intake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17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22.5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59.1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68497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22.6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52.4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401010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22.9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61.1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944034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23.0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57.9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1512562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24.6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69.3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584142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66.4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873709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24.1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61.6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3686074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10101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24.3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68.3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2880" marT="0" marB="0" anchor="b"/>
                </a:tc>
                <a:extLst>
                  <a:ext uri="{0D108BD9-81ED-4DB2-BD59-A6C34878D82A}">
                    <a16:rowId xmlns:a16="http://schemas.microsoft.com/office/drawing/2014/main" val="1835223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240687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49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842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8A697B7C-422D-4E65-AAF3-2CBB2DAF9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8610600" cy="6029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600" b="1" dirty="0"/>
              <a:t>rem    This is Mouse.bat, a batch file that calls MTDFNRM, MTDFPREP, MTDFPREP 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rem      providing answers using input files</a:t>
            </a:r>
          </a:p>
          <a:p>
            <a:pPr>
              <a:lnSpc>
                <a:spcPct val="110000"/>
              </a:lnSpc>
            </a:pPr>
            <a:endParaRPr lang="en-US" altLang="en-US" sz="1600" b="1" dirty="0"/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MTDFNRM&lt;MouseNRM.in          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MTDF56 MTDF56.1            </a:t>
            </a:r>
          </a:p>
          <a:p>
            <a:pPr>
              <a:lnSpc>
                <a:spcPct val="110000"/>
              </a:lnSpc>
            </a:pPr>
            <a:endParaRPr lang="en-US" altLang="en-US" sz="1600" b="1" dirty="0"/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MTDFPREP&lt;MousePRP.in         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MTDF66 MTDF66.1          </a:t>
            </a:r>
          </a:p>
          <a:p>
            <a:pPr>
              <a:lnSpc>
                <a:spcPct val="110000"/>
              </a:lnSpc>
            </a:pPr>
            <a:endParaRPr lang="en-US" altLang="en-US" sz="1600" b="1" dirty="0"/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MTDFRUN&lt;MouseRUN.in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MTDF4 MTDF4.1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MTDF76 MTDF76.1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		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MTDFRUN&lt;MTDF4.1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MTDF4 MTDF4.2                 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MTDF76 MTDF76.2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MTDF77 MTDF77.2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MTDF78 MTDF78.2</a:t>
            </a:r>
          </a:p>
          <a:p>
            <a:pPr>
              <a:lnSpc>
                <a:spcPct val="110000"/>
              </a:lnSpc>
            </a:pPr>
            <a:endParaRPr lang="en-US" altLang="en-US" sz="1600" b="1" dirty="0"/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MTDFRUN&lt;MouseRUN.SE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/>
              <a:t>copy MTDF67 MTDF67.2</a:t>
            </a:r>
          </a:p>
          <a:p>
            <a:pPr>
              <a:lnSpc>
                <a:spcPct val="110000"/>
              </a:lnSpc>
            </a:pPr>
            <a:endParaRPr lang="en-US" altLang="en-US" sz="1600" b="1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75C05FA-1D3D-4460-8FFC-1CAFBC011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50778"/>
            <a:ext cx="8610600" cy="332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143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original start  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copy to MTDF4.1 to use for restart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copy to MTDF76.1 to compare -2logL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		</a:t>
            </a: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restart with VCE from previous run</a:t>
            </a:r>
          </a:p>
          <a:p>
            <a:pPr>
              <a:lnSpc>
                <a:spcPct val="110000"/>
              </a:lnSpc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use to compare -2logL with MTDF76.1</a:t>
            </a:r>
          </a:p>
          <a:p>
            <a:pPr>
              <a:lnSpc>
                <a:spcPct val="110000"/>
              </a:lnSpc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en-US" sz="1600" b="1" dirty="0">
                <a:solidFill>
                  <a:srgbClr val="0070C0"/>
                </a:solidFill>
              </a:rPr>
              <a:t>use with continue to do option 4</a:t>
            </a:r>
          </a:p>
          <a:p>
            <a:pPr>
              <a:lnSpc>
                <a:spcPct val="110000"/>
              </a:lnSpc>
            </a:pPr>
            <a:endParaRPr lang="en-US" altLang="en-US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20909</TotalTime>
  <Words>5138</Words>
  <Application>Microsoft Office PowerPoint</Application>
  <PresentationFormat>On-screen Show (4:3)</PresentationFormat>
  <Paragraphs>876</Paragraphs>
  <Slides>53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Calibri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Mouse.ped</vt:lpstr>
      <vt:lpstr>Mouse.dat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Mouse.p10</vt:lpstr>
      <vt:lpstr>Mouse.d10</vt:lpstr>
      <vt:lpstr>PowerPoint Presentation</vt:lpstr>
      <vt:lpstr>Fixed Effect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Animal Science UNL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White</dc:creator>
  <cp:lastModifiedBy>Van Tassell, Curt</cp:lastModifiedBy>
  <cp:revision>182</cp:revision>
  <dcterms:created xsi:type="dcterms:W3CDTF">2004-12-15T19:35:04Z</dcterms:created>
  <dcterms:modified xsi:type="dcterms:W3CDTF">2021-09-16T14:38:40Z</dcterms:modified>
</cp:coreProperties>
</file>