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7"/>
  </p:handoutMasterIdLst>
  <p:sldIdLst>
    <p:sldId id="257" r:id="rId2"/>
    <p:sldId id="258" r:id="rId3"/>
    <p:sldId id="259" r:id="rId4"/>
    <p:sldId id="260" r:id="rId5"/>
    <p:sldId id="310" r:id="rId6"/>
    <p:sldId id="261" r:id="rId7"/>
    <p:sldId id="262" r:id="rId8"/>
    <p:sldId id="263" r:id="rId9"/>
    <p:sldId id="264" r:id="rId10"/>
    <p:sldId id="265" r:id="rId11"/>
    <p:sldId id="266" r:id="rId12"/>
    <p:sldId id="267" r:id="rId13"/>
    <p:sldId id="268" r:id="rId14"/>
    <p:sldId id="269" r:id="rId15"/>
    <p:sldId id="270" r:id="rId16"/>
    <p:sldId id="309" r:id="rId17"/>
    <p:sldId id="271" r:id="rId18"/>
    <p:sldId id="272" r:id="rId19"/>
    <p:sldId id="273" r:id="rId20"/>
    <p:sldId id="274" r:id="rId21"/>
    <p:sldId id="275" r:id="rId22"/>
    <p:sldId id="276" r:id="rId23"/>
    <p:sldId id="277" r:id="rId24"/>
    <p:sldId id="278" r:id="rId25"/>
    <p:sldId id="279" r:id="rId26"/>
    <p:sldId id="280" r:id="rId27"/>
    <p:sldId id="307" r:id="rId28"/>
    <p:sldId id="308" r:id="rId29"/>
    <p:sldId id="281" r:id="rId30"/>
    <p:sldId id="282" r:id="rId31"/>
    <p:sldId id="306" r:id="rId32"/>
    <p:sldId id="283" r:id="rId33"/>
    <p:sldId id="284" r:id="rId34"/>
    <p:sldId id="285" r:id="rId35"/>
    <p:sldId id="305" r:id="rId36"/>
    <p:sldId id="286" r:id="rId37"/>
    <p:sldId id="304" r:id="rId38"/>
    <p:sldId id="287" r:id="rId39"/>
    <p:sldId id="288" r:id="rId40"/>
    <p:sldId id="289" r:id="rId41"/>
    <p:sldId id="290" r:id="rId42"/>
    <p:sldId id="291" r:id="rId43"/>
    <p:sldId id="292" r:id="rId44"/>
    <p:sldId id="293" r:id="rId45"/>
    <p:sldId id="294" r:id="rId46"/>
    <p:sldId id="303" r:id="rId47"/>
    <p:sldId id="295" r:id="rId48"/>
    <p:sldId id="296" r:id="rId49"/>
    <p:sldId id="297" r:id="rId50"/>
    <p:sldId id="298" r:id="rId51"/>
    <p:sldId id="299" r:id="rId52"/>
    <p:sldId id="311" r:id="rId53"/>
    <p:sldId id="300" r:id="rId54"/>
    <p:sldId id="301" r:id="rId55"/>
    <p:sldId id="302" r:id="rId56"/>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03" autoAdjust="0"/>
    <p:restoredTop sz="94660"/>
  </p:normalViewPr>
  <p:slideViewPr>
    <p:cSldViewPr>
      <p:cViewPr varScale="1">
        <p:scale>
          <a:sx n="64" d="100"/>
          <a:sy n="64" d="100"/>
        </p:scale>
        <p:origin x="51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E96CF041-83F9-4E48-84ED-BEEED245167D}"/>
              </a:ext>
            </a:extLst>
          </p:cNvPr>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51203" name="Rectangle 3">
            <a:extLst>
              <a:ext uri="{FF2B5EF4-FFF2-40B4-BE49-F238E27FC236}">
                <a16:creationId xmlns:a16="http://schemas.microsoft.com/office/drawing/2014/main" id="{98DDBEA6-FA58-47D1-BD2A-BFF159917E1D}"/>
              </a:ext>
            </a:extLst>
          </p:cNvPr>
          <p:cNvSpPr>
            <a:spLocks noGrp="1" noChangeArrowheads="1"/>
          </p:cNvSpPr>
          <p:nvPr>
            <p:ph type="dt" sz="quarter" idx="1"/>
          </p:nvPr>
        </p:nvSpPr>
        <p:spPr bwMode="auto">
          <a:xfrm>
            <a:off x="5180013"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51204" name="Rectangle 4">
            <a:extLst>
              <a:ext uri="{FF2B5EF4-FFF2-40B4-BE49-F238E27FC236}">
                <a16:creationId xmlns:a16="http://schemas.microsoft.com/office/drawing/2014/main" id="{6FADC43D-D956-4563-8C7D-C66B04EEB101}"/>
              </a:ext>
            </a:extLst>
          </p:cNvPr>
          <p:cNvSpPr>
            <a:spLocks noGrp="1" noChangeArrowheads="1"/>
          </p:cNvSpPr>
          <p:nvPr>
            <p:ph type="ftr" sz="quarter" idx="2"/>
          </p:nvPr>
        </p:nvSpPr>
        <p:spPr bwMode="auto">
          <a:xfrm>
            <a:off x="0" y="6513513"/>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51205" name="Rectangle 5">
            <a:extLst>
              <a:ext uri="{FF2B5EF4-FFF2-40B4-BE49-F238E27FC236}">
                <a16:creationId xmlns:a16="http://schemas.microsoft.com/office/drawing/2014/main" id="{37D79B0A-7DD6-489A-8049-CD1C00214EE0}"/>
              </a:ext>
            </a:extLst>
          </p:cNvPr>
          <p:cNvSpPr>
            <a:spLocks noGrp="1" noChangeArrowheads="1"/>
          </p:cNvSpPr>
          <p:nvPr>
            <p:ph type="sldNum" sz="quarter" idx="3"/>
          </p:nvPr>
        </p:nvSpPr>
        <p:spPr bwMode="auto">
          <a:xfrm>
            <a:off x="5180013" y="6513513"/>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5B81D91-6859-4F0F-8AA4-2C9FAC233328}"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9D041-7973-451A-891A-FD548ACADD05}"/>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2AA4FC-728E-431C-8203-838E425F3377}"/>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88D03F9-2468-480D-9454-F69B4554974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FCC2B07-9FD4-44BC-BDC8-748A8BAAEE3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3B19780-5699-4840-8DE8-DC9B61F18B52}"/>
              </a:ext>
            </a:extLst>
          </p:cNvPr>
          <p:cNvSpPr>
            <a:spLocks noGrp="1"/>
          </p:cNvSpPr>
          <p:nvPr>
            <p:ph type="sldNum" sz="quarter" idx="12"/>
          </p:nvPr>
        </p:nvSpPr>
        <p:spPr/>
        <p:txBody>
          <a:bodyPr/>
          <a:lstStyle>
            <a:lvl1pPr>
              <a:defRPr/>
            </a:lvl1pPr>
          </a:lstStyle>
          <a:p>
            <a:fld id="{FCB5C058-C5A1-41C8-BACC-4F9CBDC6B6E5}" type="slidenum">
              <a:rPr lang="en-US" altLang="en-US"/>
              <a:pPr/>
              <a:t>‹#›</a:t>
            </a:fld>
            <a:endParaRPr lang="en-US" altLang="en-US"/>
          </a:p>
        </p:txBody>
      </p:sp>
    </p:spTree>
    <p:extLst>
      <p:ext uri="{BB962C8B-B14F-4D97-AF65-F5344CB8AC3E}">
        <p14:creationId xmlns:p14="http://schemas.microsoft.com/office/powerpoint/2010/main" val="3749137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CC6F7-97BA-4852-A6DF-0F05493389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07C22AB-EFB9-497D-837A-E91480F6DB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F6DBCD-42B1-40E7-8B37-04A5EB2D86B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49B687F-798A-41C6-8E72-9EAF82FDBA9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EA04CF5-33A3-4B7C-A975-76C1D2FA616F}"/>
              </a:ext>
            </a:extLst>
          </p:cNvPr>
          <p:cNvSpPr>
            <a:spLocks noGrp="1"/>
          </p:cNvSpPr>
          <p:nvPr>
            <p:ph type="sldNum" sz="quarter" idx="12"/>
          </p:nvPr>
        </p:nvSpPr>
        <p:spPr/>
        <p:txBody>
          <a:bodyPr/>
          <a:lstStyle>
            <a:lvl1pPr>
              <a:defRPr/>
            </a:lvl1pPr>
          </a:lstStyle>
          <a:p>
            <a:fld id="{2C5586C2-90D1-4452-8457-8F50E33E5BC9}" type="slidenum">
              <a:rPr lang="en-US" altLang="en-US"/>
              <a:pPr/>
              <a:t>‹#›</a:t>
            </a:fld>
            <a:endParaRPr lang="en-US" altLang="en-US"/>
          </a:p>
        </p:txBody>
      </p:sp>
    </p:spTree>
    <p:extLst>
      <p:ext uri="{BB962C8B-B14F-4D97-AF65-F5344CB8AC3E}">
        <p14:creationId xmlns:p14="http://schemas.microsoft.com/office/powerpoint/2010/main" val="624003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76ECAC-1CF9-42C0-B463-F7217C88E943}"/>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48F0952-6E2E-42EC-9F94-1ECD81751797}"/>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D5E0F3-0D6B-4DF4-8E6E-21AB171FCB6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42526267-9119-48C7-804C-3D5AE316D9F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97DDECB-375C-48C6-9269-2C1808362773}"/>
              </a:ext>
            </a:extLst>
          </p:cNvPr>
          <p:cNvSpPr>
            <a:spLocks noGrp="1"/>
          </p:cNvSpPr>
          <p:nvPr>
            <p:ph type="sldNum" sz="quarter" idx="12"/>
          </p:nvPr>
        </p:nvSpPr>
        <p:spPr/>
        <p:txBody>
          <a:bodyPr/>
          <a:lstStyle>
            <a:lvl1pPr>
              <a:defRPr/>
            </a:lvl1pPr>
          </a:lstStyle>
          <a:p>
            <a:fld id="{039AD2B8-EB5E-437C-865C-933B71A7D894}" type="slidenum">
              <a:rPr lang="en-US" altLang="en-US"/>
              <a:pPr/>
              <a:t>‹#›</a:t>
            </a:fld>
            <a:endParaRPr lang="en-US" altLang="en-US"/>
          </a:p>
        </p:txBody>
      </p:sp>
    </p:spTree>
    <p:extLst>
      <p:ext uri="{BB962C8B-B14F-4D97-AF65-F5344CB8AC3E}">
        <p14:creationId xmlns:p14="http://schemas.microsoft.com/office/powerpoint/2010/main" val="2304135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8571F-009E-40E1-AE76-7D496CFFF2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F31466-5A0E-4D39-B6D3-D344C4818D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0063D4-C8C5-4824-A1C9-36D1C6037AC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32341DD-3E0F-4B3B-B82A-5FB4CD4E72D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73E80EC-BF8F-48E9-BD02-689E342686F0}"/>
              </a:ext>
            </a:extLst>
          </p:cNvPr>
          <p:cNvSpPr>
            <a:spLocks noGrp="1"/>
          </p:cNvSpPr>
          <p:nvPr>
            <p:ph type="sldNum" sz="quarter" idx="12"/>
          </p:nvPr>
        </p:nvSpPr>
        <p:spPr/>
        <p:txBody>
          <a:bodyPr/>
          <a:lstStyle>
            <a:lvl1pPr>
              <a:defRPr/>
            </a:lvl1pPr>
          </a:lstStyle>
          <a:p>
            <a:fld id="{BC42444E-BE0C-417C-96EB-62A7099C3F50}" type="slidenum">
              <a:rPr lang="en-US" altLang="en-US"/>
              <a:pPr/>
              <a:t>‹#›</a:t>
            </a:fld>
            <a:endParaRPr lang="en-US" altLang="en-US"/>
          </a:p>
        </p:txBody>
      </p:sp>
    </p:spTree>
    <p:extLst>
      <p:ext uri="{BB962C8B-B14F-4D97-AF65-F5344CB8AC3E}">
        <p14:creationId xmlns:p14="http://schemas.microsoft.com/office/powerpoint/2010/main" val="1004632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D2930-AE64-420F-9FC5-541BE28ADA36}"/>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F05CA97-D641-475E-98E9-E8A6968ED5F6}"/>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985DA4B3-B5AA-4675-BE2A-3E636D99D19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27970E0-57D0-4B36-8408-1F10A0C7195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CB7D856-56F6-4F3B-B3C8-C405B7CA2126}"/>
              </a:ext>
            </a:extLst>
          </p:cNvPr>
          <p:cNvSpPr>
            <a:spLocks noGrp="1"/>
          </p:cNvSpPr>
          <p:nvPr>
            <p:ph type="sldNum" sz="quarter" idx="12"/>
          </p:nvPr>
        </p:nvSpPr>
        <p:spPr/>
        <p:txBody>
          <a:bodyPr/>
          <a:lstStyle>
            <a:lvl1pPr>
              <a:defRPr/>
            </a:lvl1pPr>
          </a:lstStyle>
          <a:p>
            <a:fld id="{D61BD4E7-C225-40BE-9226-09D3688A9ECD}" type="slidenum">
              <a:rPr lang="en-US" altLang="en-US"/>
              <a:pPr/>
              <a:t>‹#›</a:t>
            </a:fld>
            <a:endParaRPr lang="en-US" altLang="en-US"/>
          </a:p>
        </p:txBody>
      </p:sp>
    </p:spTree>
    <p:extLst>
      <p:ext uri="{BB962C8B-B14F-4D97-AF65-F5344CB8AC3E}">
        <p14:creationId xmlns:p14="http://schemas.microsoft.com/office/powerpoint/2010/main" val="69707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AA31C-0132-4912-91CA-80FD77BAE2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2AC8FD-520B-46A9-9B52-A32CD64EA5B9}"/>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79A4B3-6344-4518-AEA2-6F807A0B3C43}"/>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3D14BA9-4EE9-4171-8101-1A95AE008D1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298FE66-EBE9-4E6A-8A22-8FDC281D841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E3227A9A-831B-4ED3-B1F6-E35E492701AA}"/>
              </a:ext>
            </a:extLst>
          </p:cNvPr>
          <p:cNvSpPr>
            <a:spLocks noGrp="1"/>
          </p:cNvSpPr>
          <p:nvPr>
            <p:ph type="sldNum" sz="quarter" idx="12"/>
          </p:nvPr>
        </p:nvSpPr>
        <p:spPr/>
        <p:txBody>
          <a:bodyPr/>
          <a:lstStyle>
            <a:lvl1pPr>
              <a:defRPr/>
            </a:lvl1pPr>
          </a:lstStyle>
          <a:p>
            <a:fld id="{383D43E4-F5F3-4B0B-A8E1-F268865A0518}" type="slidenum">
              <a:rPr lang="en-US" altLang="en-US"/>
              <a:pPr/>
              <a:t>‹#›</a:t>
            </a:fld>
            <a:endParaRPr lang="en-US" altLang="en-US"/>
          </a:p>
        </p:txBody>
      </p:sp>
    </p:spTree>
    <p:extLst>
      <p:ext uri="{BB962C8B-B14F-4D97-AF65-F5344CB8AC3E}">
        <p14:creationId xmlns:p14="http://schemas.microsoft.com/office/powerpoint/2010/main" val="4277178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A1801-635C-43A4-8CAE-4C8A19A71F59}"/>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856E123-105C-46BE-BE0F-321EE37AE51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AC42EA5-364A-4079-8635-97785573495A}"/>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F5893D-270B-48CB-91F6-158ABFA3663A}"/>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6C1EDA9-C04A-4F04-AA9B-75669CEB705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D5A1AA0-C470-4A97-8BE3-D96E0FE1AFAE}"/>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49D2B74B-C8F5-4D89-BD5D-00F50C0218A9}"/>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6BCCF7CC-9C74-4FD9-8606-8229EB477184}"/>
              </a:ext>
            </a:extLst>
          </p:cNvPr>
          <p:cNvSpPr>
            <a:spLocks noGrp="1"/>
          </p:cNvSpPr>
          <p:nvPr>
            <p:ph type="sldNum" sz="quarter" idx="12"/>
          </p:nvPr>
        </p:nvSpPr>
        <p:spPr/>
        <p:txBody>
          <a:bodyPr/>
          <a:lstStyle>
            <a:lvl1pPr>
              <a:defRPr/>
            </a:lvl1pPr>
          </a:lstStyle>
          <a:p>
            <a:fld id="{31BE73BD-A051-421D-902D-9FC25626CCA7}" type="slidenum">
              <a:rPr lang="en-US" altLang="en-US"/>
              <a:pPr/>
              <a:t>‹#›</a:t>
            </a:fld>
            <a:endParaRPr lang="en-US" altLang="en-US"/>
          </a:p>
        </p:txBody>
      </p:sp>
    </p:spTree>
    <p:extLst>
      <p:ext uri="{BB962C8B-B14F-4D97-AF65-F5344CB8AC3E}">
        <p14:creationId xmlns:p14="http://schemas.microsoft.com/office/powerpoint/2010/main" val="980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0DD2B-6690-4CBE-87C8-F004AC1DAB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FBF390-EA85-4B57-A36B-EAE407188A7E}"/>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A01B7C5A-D79A-479A-930E-BA9B25B59DB0}"/>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82D6D13F-FC40-477A-A3F7-14ACF6387D0C}"/>
              </a:ext>
            </a:extLst>
          </p:cNvPr>
          <p:cNvSpPr>
            <a:spLocks noGrp="1"/>
          </p:cNvSpPr>
          <p:nvPr>
            <p:ph type="sldNum" sz="quarter" idx="12"/>
          </p:nvPr>
        </p:nvSpPr>
        <p:spPr/>
        <p:txBody>
          <a:bodyPr/>
          <a:lstStyle>
            <a:lvl1pPr>
              <a:defRPr/>
            </a:lvl1pPr>
          </a:lstStyle>
          <a:p>
            <a:fld id="{7E0DE8F3-F9E1-4FE2-8E0B-FB1BB6854993}" type="slidenum">
              <a:rPr lang="en-US" altLang="en-US"/>
              <a:pPr/>
              <a:t>‹#›</a:t>
            </a:fld>
            <a:endParaRPr lang="en-US" altLang="en-US"/>
          </a:p>
        </p:txBody>
      </p:sp>
    </p:spTree>
    <p:extLst>
      <p:ext uri="{BB962C8B-B14F-4D97-AF65-F5344CB8AC3E}">
        <p14:creationId xmlns:p14="http://schemas.microsoft.com/office/powerpoint/2010/main" val="2859384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226335-E001-4925-9536-B4A0DB8D6FD9}"/>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A65472E3-F6D0-49D5-B7FA-14E1D51F7FA4}"/>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E50CD213-243A-416C-A6C1-EF6876691AAD}"/>
              </a:ext>
            </a:extLst>
          </p:cNvPr>
          <p:cNvSpPr>
            <a:spLocks noGrp="1"/>
          </p:cNvSpPr>
          <p:nvPr>
            <p:ph type="sldNum" sz="quarter" idx="12"/>
          </p:nvPr>
        </p:nvSpPr>
        <p:spPr/>
        <p:txBody>
          <a:bodyPr/>
          <a:lstStyle>
            <a:lvl1pPr>
              <a:defRPr/>
            </a:lvl1pPr>
          </a:lstStyle>
          <a:p>
            <a:fld id="{6A73D8B1-9EFB-49F5-AF42-1B0F7B834B5A}" type="slidenum">
              <a:rPr lang="en-US" altLang="en-US"/>
              <a:pPr/>
              <a:t>‹#›</a:t>
            </a:fld>
            <a:endParaRPr lang="en-US" altLang="en-US"/>
          </a:p>
        </p:txBody>
      </p:sp>
    </p:spTree>
    <p:extLst>
      <p:ext uri="{BB962C8B-B14F-4D97-AF65-F5344CB8AC3E}">
        <p14:creationId xmlns:p14="http://schemas.microsoft.com/office/powerpoint/2010/main" val="266184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D815C-E29F-4D5C-B491-A1C882A3A40A}"/>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D10F7E-527C-4071-A5DC-8C7CA2C5970A}"/>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276A40-CA94-468E-81CD-ABB8BA41552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A15CA2-E668-40EA-8F19-7AA24B8EC8AD}"/>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CDE9556-8F03-4821-A40B-8A26A6650B3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EE44A39B-EEA3-42EC-8EE9-32301A3064AA}"/>
              </a:ext>
            </a:extLst>
          </p:cNvPr>
          <p:cNvSpPr>
            <a:spLocks noGrp="1"/>
          </p:cNvSpPr>
          <p:nvPr>
            <p:ph type="sldNum" sz="quarter" idx="12"/>
          </p:nvPr>
        </p:nvSpPr>
        <p:spPr/>
        <p:txBody>
          <a:bodyPr/>
          <a:lstStyle>
            <a:lvl1pPr>
              <a:defRPr/>
            </a:lvl1pPr>
          </a:lstStyle>
          <a:p>
            <a:fld id="{90EFE826-98D0-4098-BF2B-B2358390960E}" type="slidenum">
              <a:rPr lang="en-US" altLang="en-US"/>
              <a:pPr/>
              <a:t>‹#›</a:t>
            </a:fld>
            <a:endParaRPr lang="en-US" altLang="en-US"/>
          </a:p>
        </p:txBody>
      </p:sp>
    </p:spTree>
    <p:extLst>
      <p:ext uri="{BB962C8B-B14F-4D97-AF65-F5344CB8AC3E}">
        <p14:creationId xmlns:p14="http://schemas.microsoft.com/office/powerpoint/2010/main" val="261690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18239-1C65-4D74-9813-8CC755E5F3D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97CC02-2B1F-4AB9-A6BE-164FE4EB66CD}"/>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9900146-B9A5-49C3-91BC-EDA17FDF162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9A011B-1007-4988-96E5-60B19D131904}"/>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1358EF9-33C5-445C-B676-68780CB780E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604AF6C-4350-497D-84CD-9F51B28DD6A1}"/>
              </a:ext>
            </a:extLst>
          </p:cNvPr>
          <p:cNvSpPr>
            <a:spLocks noGrp="1"/>
          </p:cNvSpPr>
          <p:nvPr>
            <p:ph type="sldNum" sz="quarter" idx="12"/>
          </p:nvPr>
        </p:nvSpPr>
        <p:spPr/>
        <p:txBody>
          <a:bodyPr/>
          <a:lstStyle>
            <a:lvl1pPr>
              <a:defRPr/>
            </a:lvl1pPr>
          </a:lstStyle>
          <a:p>
            <a:fld id="{F2483756-B5B3-49DA-B61B-343FC09AFA80}" type="slidenum">
              <a:rPr lang="en-US" altLang="en-US"/>
              <a:pPr/>
              <a:t>‹#›</a:t>
            </a:fld>
            <a:endParaRPr lang="en-US" altLang="en-US"/>
          </a:p>
        </p:txBody>
      </p:sp>
    </p:spTree>
    <p:extLst>
      <p:ext uri="{BB962C8B-B14F-4D97-AF65-F5344CB8AC3E}">
        <p14:creationId xmlns:p14="http://schemas.microsoft.com/office/powerpoint/2010/main" val="2889478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CBF4D00-51F0-4438-A93A-DB3D15654B1E}"/>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0EE58F6B-CDE1-40B6-AD19-8F9985589DE3}"/>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371459E1-9941-4E2F-8BC3-23074FEE59C7}"/>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30FE4258-19F1-4B44-81F5-C3BD0DEF18D6}"/>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1879D7AD-0C9C-4076-91D9-987D06F2E52C}"/>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C0926941-E99C-4409-8A58-22F3D390861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4.bin"/><Relationship Id="rId1" Type="http://schemas.openxmlformats.org/officeDocument/2006/relationships/slideLayout" Target="../slideLayouts/slideLayout7.xml"/><Relationship Id="rId6" Type="http://schemas.openxmlformats.org/officeDocument/2006/relationships/oleObject" Target="../embeddings/oleObject6.bin"/><Relationship Id="rId5" Type="http://schemas.openxmlformats.org/officeDocument/2006/relationships/image" Target="../media/image3.wmf"/><Relationship Id="rId4"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7.bin"/><Relationship Id="rId1" Type="http://schemas.openxmlformats.org/officeDocument/2006/relationships/slideLayout" Target="../slideLayouts/slideLayout7.xml"/><Relationship Id="rId5" Type="http://schemas.openxmlformats.org/officeDocument/2006/relationships/image" Target="../media/image6.wmf"/><Relationship Id="rId4" Type="http://schemas.openxmlformats.org/officeDocument/2006/relationships/oleObject" Target="../embeddings/oleObject8.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2.bin"/><Relationship Id="rId13" Type="http://schemas.openxmlformats.org/officeDocument/2006/relationships/oleObject" Target="../embeddings/oleObject16.bin"/><Relationship Id="rId3" Type="http://schemas.openxmlformats.org/officeDocument/2006/relationships/image" Target="../media/image7.wmf"/><Relationship Id="rId7" Type="http://schemas.openxmlformats.org/officeDocument/2006/relationships/image" Target="../media/image9.wmf"/><Relationship Id="rId12" Type="http://schemas.openxmlformats.org/officeDocument/2006/relationships/oleObject" Target="../embeddings/oleObject15.bin"/><Relationship Id="rId17" Type="http://schemas.openxmlformats.org/officeDocument/2006/relationships/image" Target="../media/image11.wmf"/><Relationship Id="rId2" Type="http://schemas.openxmlformats.org/officeDocument/2006/relationships/oleObject" Target="../embeddings/oleObject9.bin"/><Relationship Id="rId16" Type="http://schemas.openxmlformats.org/officeDocument/2006/relationships/oleObject" Target="../embeddings/oleObject19.bin"/><Relationship Id="rId1" Type="http://schemas.openxmlformats.org/officeDocument/2006/relationships/slideLayout" Target="../slideLayouts/slideLayout7.xml"/><Relationship Id="rId6" Type="http://schemas.openxmlformats.org/officeDocument/2006/relationships/oleObject" Target="../embeddings/oleObject11.bin"/><Relationship Id="rId11" Type="http://schemas.openxmlformats.org/officeDocument/2006/relationships/image" Target="../media/image10.wmf"/><Relationship Id="rId5" Type="http://schemas.openxmlformats.org/officeDocument/2006/relationships/image" Target="../media/image8.wmf"/><Relationship Id="rId15" Type="http://schemas.openxmlformats.org/officeDocument/2006/relationships/oleObject" Target="../embeddings/oleObject18.bin"/><Relationship Id="rId10" Type="http://schemas.openxmlformats.org/officeDocument/2006/relationships/oleObject" Target="../embeddings/oleObject14.bin"/><Relationship Id="rId4" Type="http://schemas.openxmlformats.org/officeDocument/2006/relationships/oleObject" Target="../embeddings/oleObject10.bin"/><Relationship Id="rId9" Type="http://schemas.openxmlformats.org/officeDocument/2006/relationships/oleObject" Target="../embeddings/oleObject13.bin"/><Relationship Id="rId14" Type="http://schemas.openxmlformats.org/officeDocument/2006/relationships/oleObject" Target="../embeddings/oleObject17.bin"/></Relationships>
</file>

<file path=ppt/slides/_rels/slide14.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20.bin"/><Relationship Id="rId1" Type="http://schemas.openxmlformats.org/officeDocument/2006/relationships/slideLayout" Target="../slideLayouts/slideLayout7.xml"/><Relationship Id="rId5" Type="http://schemas.openxmlformats.org/officeDocument/2006/relationships/image" Target="../media/image13.wmf"/><Relationship Id="rId4" Type="http://schemas.openxmlformats.org/officeDocument/2006/relationships/oleObject" Target="../embeddings/oleObject21.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image" Target="../media/image14.wmf"/><Relationship Id="rId7" Type="http://schemas.openxmlformats.org/officeDocument/2006/relationships/image" Target="../media/image16.wmf"/><Relationship Id="rId2" Type="http://schemas.openxmlformats.org/officeDocument/2006/relationships/oleObject" Target="../embeddings/oleObject22.bin"/><Relationship Id="rId1" Type="http://schemas.openxmlformats.org/officeDocument/2006/relationships/slideLayout" Target="../slideLayouts/slideLayout7.xml"/><Relationship Id="rId6" Type="http://schemas.openxmlformats.org/officeDocument/2006/relationships/oleObject" Target="../embeddings/oleObject24.bin"/><Relationship Id="rId11" Type="http://schemas.openxmlformats.org/officeDocument/2006/relationships/image" Target="../media/image18.wmf"/><Relationship Id="rId5" Type="http://schemas.openxmlformats.org/officeDocument/2006/relationships/image" Target="../media/image15.wmf"/><Relationship Id="rId10" Type="http://schemas.openxmlformats.org/officeDocument/2006/relationships/oleObject" Target="../embeddings/oleObject26.bin"/><Relationship Id="rId4" Type="http://schemas.openxmlformats.org/officeDocument/2006/relationships/oleObject" Target="../embeddings/oleObject23.bin"/><Relationship Id="rId9" Type="http://schemas.openxmlformats.org/officeDocument/2006/relationships/image" Target="../media/image17.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32.bin"/><Relationship Id="rId2" Type="http://schemas.openxmlformats.org/officeDocument/2006/relationships/oleObject" Target="../embeddings/oleObject27.bin"/><Relationship Id="rId1" Type="http://schemas.openxmlformats.org/officeDocument/2006/relationships/slideLayout" Target="../slideLayouts/slideLayout7.xml"/><Relationship Id="rId6" Type="http://schemas.openxmlformats.org/officeDocument/2006/relationships/oleObject" Target="../embeddings/oleObject29.bin"/><Relationship Id="rId11" Type="http://schemas.openxmlformats.org/officeDocument/2006/relationships/image" Target="../media/image23.wmf"/><Relationship Id="rId5" Type="http://schemas.openxmlformats.org/officeDocument/2006/relationships/image" Target="../media/image20.wmf"/><Relationship Id="rId10" Type="http://schemas.openxmlformats.org/officeDocument/2006/relationships/oleObject" Target="../embeddings/oleObject31.bin"/><Relationship Id="rId4" Type="http://schemas.openxmlformats.org/officeDocument/2006/relationships/oleObject" Target="../embeddings/oleObject28.bin"/><Relationship Id="rId9" Type="http://schemas.openxmlformats.org/officeDocument/2006/relationships/image" Target="../media/image22.wmf"/></Relationships>
</file>

<file path=ppt/slides/_rels/slide21.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oleObject" Target="../embeddings/oleObject33.bin"/><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37.bin"/><Relationship Id="rId3" Type="http://schemas.openxmlformats.org/officeDocument/2006/relationships/image" Target="../media/image20.wmf"/><Relationship Id="rId7" Type="http://schemas.openxmlformats.org/officeDocument/2006/relationships/image" Target="../media/image23.wmf"/><Relationship Id="rId2" Type="http://schemas.openxmlformats.org/officeDocument/2006/relationships/oleObject" Target="../embeddings/oleObject34.bin"/><Relationship Id="rId1" Type="http://schemas.openxmlformats.org/officeDocument/2006/relationships/slideLayout" Target="../slideLayouts/slideLayout7.xml"/><Relationship Id="rId6" Type="http://schemas.openxmlformats.org/officeDocument/2006/relationships/oleObject" Target="../embeddings/oleObject36.bin"/><Relationship Id="rId11" Type="http://schemas.openxmlformats.org/officeDocument/2006/relationships/image" Target="../media/image24.wmf"/><Relationship Id="rId5" Type="http://schemas.openxmlformats.org/officeDocument/2006/relationships/image" Target="../media/image21.wmf"/><Relationship Id="rId10" Type="http://schemas.openxmlformats.org/officeDocument/2006/relationships/oleObject" Target="../embeddings/oleObject38.bin"/><Relationship Id="rId4" Type="http://schemas.openxmlformats.org/officeDocument/2006/relationships/oleObject" Target="../embeddings/oleObject35.bin"/><Relationship Id="rId9" Type="http://schemas.openxmlformats.org/officeDocument/2006/relationships/image" Target="../media/image22.wmf"/></Relationships>
</file>

<file path=ppt/slides/_rels/slide24.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oleObject" Target="../embeddings/oleObject39.bin"/><Relationship Id="rId1" Type="http://schemas.openxmlformats.org/officeDocument/2006/relationships/slideLayout" Target="../slideLayouts/slideLayout7.xml"/><Relationship Id="rId5" Type="http://schemas.openxmlformats.org/officeDocument/2006/relationships/image" Target="../media/image28.wmf"/><Relationship Id="rId4" Type="http://schemas.openxmlformats.org/officeDocument/2006/relationships/oleObject" Target="../embeddings/oleObject40.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29.wmf"/><Relationship Id="rId7" Type="http://schemas.openxmlformats.org/officeDocument/2006/relationships/image" Target="../media/image31.wmf"/><Relationship Id="rId2" Type="http://schemas.openxmlformats.org/officeDocument/2006/relationships/oleObject" Target="../embeddings/oleObject41.bin"/><Relationship Id="rId1" Type="http://schemas.openxmlformats.org/officeDocument/2006/relationships/slideLayout" Target="../slideLayouts/slideLayout7.xml"/><Relationship Id="rId6" Type="http://schemas.openxmlformats.org/officeDocument/2006/relationships/oleObject" Target="../embeddings/oleObject43.bin"/><Relationship Id="rId5" Type="http://schemas.openxmlformats.org/officeDocument/2006/relationships/image" Target="../media/image30.wmf"/><Relationship Id="rId4" Type="http://schemas.openxmlformats.org/officeDocument/2006/relationships/oleObject" Target="../embeddings/oleObject42.bin"/></Relationships>
</file>

<file path=ppt/slides/_rels/slide45.x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oleObject" Target="../embeddings/oleObject44.bin"/><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oleObject" Target="../embeddings/oleObject45.bin"/><Relationship Id="rId1" Type="http://schemas.openxmlformats.org/officeDocument/2006/relationships/slideLayout" Target="../slideLayouts/slideLayout7.xml"/><Relationship Id="rId5" Type="http://schemas.openxmlformats.org/officeDocument/2006/relationships/image" Target="../media/image34.wmf"/><Relationship Id="rId4" Type="http://schemas.openxmlformats.org/officeDocument/2006/relationships/oleObject" Target="../embeddings/oleObject46.bin"/></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8" Type="http://schemas.openxmlformats.org/officeDocument/2006/relationships/oleObject" Target="../embeddings/oleObject50.bin"/><Relationship Id="rId3" Type="http://schemas.openxmlformats.org/officeDocument/2006/relationships/image" Target="../media/image35.wmf"/><Relationship Id="rId7" Type="http://schemas.openxmlformats.org/officeDocument/2006/relationships/image" Target="../media/image37.wmf"/><Relationship Id="rId2" Type="http://schemas.openxmlformats.org/officeDocument/2006/relationships/oleObject" Target="../embeddings/oleObject47.bin"/><Relationship Id="rId1" Type="http://schemas.openxmlformats.org/officeDocument/2006/relationships/slideLayout" Target="../slideLayouts/slideLayout7.xml"/><Relationship Id="rId6" Type="http://schemas.openxmlformats.org/officeDocument/2006/relationships/oleObject" Target="../embeddings/oleObject49.bin"/><Relationship Id="rId5" Type="http://schemas.openxmlformats.org/officeDocument/2006/relationships/image" Target="../media/image36.wmf"/><Relationship Id="rId10" Type="http://schemas.openxmlformats.org/officeDocument/2006/relationships/image" Target="../media/image38.wmf"/><Relationship Id="rId4" Type="http://schemas.openxmlformats.org/officeDocument/2006/relationships/oleObject" Target="../embeddings/oleObject48.bin"/><Relationship Id="rId9" Type="http://schemas.openxmlformats.org/officeDocument/2006/relationships/oleObject" Target="../embeddings/oleObject51.bin"/></Relationships>
</file>

<file path=ppt/slides/_rels/slide49.xml.rels><?xml version="1.0" encoding="UTF-8" standalone="yes"?>
<Relationships xmlns="http://schemas.openxmlformats.org/package/2006/relationships"><Relationship Id="rId3" Type="http://schemas.openxmlformats.org/officeDocument/2006/relationships/image" Target="../media/image39.wmf"/><Relationship Id="rId7" Type="http://schemas.openxmlformats.org/officeDocument/2006/relationships/image" Target="../media/image41.wmf"/><Relationship Id="rId2" Type="http://schemas.openxmlformats.org/officeDocument/2006/relationships/oleObject" Target="../embeddings/oleObject52.bin"/><Relationship Id="rId1" Type="http://schemas.openxmlformats.org/officeDocument/2006/relationships/slideLayout" Target="../slideLayouts/slideLayout7.xml"/><Relationship Id="rId6" Type="http://schemas.openxmlformats.org/officeDocument/2006/relationships/oleObject" Target="../embeddings/oleObject54.bin"/><Relationship Id="rId5" Type="http://schemas.openxmlformats.org/officeDocument/2006/relationships/image" Target="../media/image40.wmf"/><Relationship Id="rId4" Type="http://schemas.openxmlformats.org/officeDocument/2006/relationships/oleObject" Target="../embeddings/oleObject53.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oleObject" Target="../embeddings/oleObject55.bin"/><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46.wmf"/><Relationship Id="rId18" Type="http://schemas.openxmlformats.org/officeDocument/2006/relationships/oleObject" Target="../embeddings/oleObject65.bin"/><Relationship Id="rId26" Type="http://schemas.openxmlformats.org/officeDocument/2006/relationships/image" Target="../media/image52.wmf"/><Relationship Id="rId3" Type="http://schemas.openxmlformats.org/officeDocument/2006/relationships/image" Target="../media/image39.wmf"/><Relationship Id="rId21" Type="http://schemas.openxmlformats.org/officeDocument/2006/relationships/image" Target="../media/image50.wmf"/><Relationship Id="rId7" Type="http://schemas.openxmlformats.org/officeDocument/2006/relationships/image" Target="../media/image44.wmf"/><Relationship Id="rId12" Type="http://schemas.openxmlformats.org/officeDocument/2006/relationships/oleObject" Target="../embeddings/oleObject62.bin"/><Relationship Id="rId17" Type="http://schemas.openxmlformats.org/officeDocument/2006/relationships/image" Target="../media/image48.wmf"/><Relationship Id="rId25" Type="http://schemas.openxmlformats.org/officeDocument/2006/relationships/oleObject" Target="../embeddings/oleObject69.bin"/><Relationship Id="rId2" Type="http://schemas.openxmlformats.org/officeDocument/2006/relationships/oleObject" Target="../embeddings/oleObject56.bin"/><Relationship Id="rId16" Type="http://schemas.openxmlformats.org/officeDocument/2006/relationships/oleObject" Target="../embeddings/oleObject64.bin"/><Relationship Id="rId20" Type="http://schemas.openxmlformats.org/officeDocument/2006/relationships/oleObject" Target="../embeddings/oleObject66.bin"/><Relationship Id="rId1" Type="http://schemas.openxmlformats.org/officeDocument/2006/relationships/slideLayout" Target="../slideLayouts/slideLayout7.xml"/><Relationship Id="rId6" Type="http://schemas.openxmlformats.org/officeDocument/2006/relationships/oleObject" Target="../embeddings/oleObject58.bin"/><Relationship Id="rId11" Type="http://schemas.openxmlformats.org/officeDocument/2006/relationships/oleObject" Target="../embeddings/oleObject61.bin"/><Relationship Id="rId24" Type="http://schemas.openxmlformats.org/officeDocument/2006/relationships/oleObject" Target="../embeddings/oleObject68.bin"/><Relationship Id="rId5" Type="http://schemas.openxmlformats.org/officeDocument/2006/relationships/image" Target="../media/image43.wmf"/><Relationship Id="rId15" Type="http://schemas.openxmlformats.org/officeDocument/2006/relationships/image" Target="../media/image47.wmf"/><Relationship Id="rId23" Type="http://schemas.openxmlformats.org/officeDocument/2006/relationships/image" Target="../media/image51.wmf"/><Relationship Id="rId10" Type="http://schemas.openxmlformats.org/officeDocument/2006/relationships/oleObject" Target="../embeddings/oleObject60.bin"/><Relationship Id="rId19" Type="http://schemas.openxmlformats.org/officeDocument/2006/relationships/image" Target="../media/image49.wmf"/><Relationship Id="rId4" Type="http://schemas.openxmlformats.org/officeDocument/2006/relationships/oleObject" Target="../embeddings/oleObject57.bin"/><Relationship Id="rId9" Type="http://schemas.openxmlformats.org/officeDocument/2006/relationships/image" Target="../media/image45.wmf"/><Relationship Id="rId14" Type="http://schemas.openxmlformats.org/officeDocument/2006/relationships/oleObject" Target="../embeddings/oleObject63.bin"/><Relationship Id="rId22" Type="http://schemas.openxmlformats.org/officeDocument/2006/relationships/oleObject" Target="../embeddings/oleObject67.bin"/></Relationships>
</file>

<file path=ppt/slides/_rels/slide55.xml.rels><?xml version="1.0" encoding="UTF-8" standalone="yes"?>
<Relationships xmlns="http://schemas.openxmlformats.org/package/2006/relationships"><Relationship Id="rId8" Type="http://schemas.openxmlformats.org/officeDocument/2006/relationships/hyperlink" Target="mailto:SKACHMAN@UNL.EDU" TargetMode="External"/><Relationship Id="rId3" Type="http://schemas.openxmlformats.org/officeDocument/2006/relationships/hyperlink" Target="mailto:GILMOUA@APOLLO.AGRIC.NSW.GOV.AU" TargetMode="External"/><Relationship Id="rId7" Type="http://schemas.openxmlformats.org/officeDocument/2006/relationships/hyperlink" Target="mailto:UGENVPD@DGA2.JOUY.INRA.FR" TargetMode="External"/><Relationship Id="rId2" Type="http://schemas.openxmlformats.org/officeDocument/2006/relationships/hyperlink" Target="mailto:KMEYER@DIDGERIDOO.UNE.EDU.AU" TargetMode="External"/><Relationship Id="rId1" Type="http://schemas.openxmlformats.org/officeDocument/2006/relationships/slideLayout" Target="../slideLayouts/slideLayout7.xml"/><Relationship Id="rId6" Type="http://schemas.openxmlformats.org/officeDocument/2006/relationships/hyperlink" Target="mailto:JUST.JENSEN@AGRSCI.OK" TargetMode="External"/><Relationship Id="rId5" Type="http://schemas.openxmlformats.org/officeDocument/2006/relationships/hyperlink" Target="http://vce.tzv.fal.de/" TargetMode="External"/><Relationship Id="rId4" Type="http://schemas.openxmlformats.org/officeDocument/2006/relationships/hyperlink" Target="mailto:EG@TZV.FAL.D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2.bin"/><Relationship Id="rId1" Type="http://schemas.openxmlformats.org/officeDocument/2006/relationships/slideLayout" Target="../slideLayouts/slideLayout7.xml"/><Relationship Id="rId5" Type="http://schemas.openxmlformats.org/officeDocument/2006/relationships/image" Target="../media/image3.wmf"/><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5">
            <a:extLst>
              <a:ext uri="{FF2B5EF4-FFF2-40B4-BE49-F238E27FC236}">
                <a16:creationId xmlns:a16="http://schemas.microsoft.com/office/drawing/2014/main" id="{19226CBE-B54B-4DFE-BD2C-56FE121E3E00}"/>
              </a:ext>
            </a:extLst>
          </p:cNvPr>
          <p:cNvSpPr>
            <a:spLocks noChangeArrowheads="1"/>
          </p:cNvSpPr>
          <p:nvPr/>
        </p:nvSpPr>
        <p:spPr bwMode="auto">
          <a:xfrm>
            <a:off x="0" y="33226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3076" name="Object 4">
            <a:extLst>
              <a:ext uri="{FF2B5EF4-FFF2-40B4-BE49-F238E27FC236}">
                <a16:creationId xmlns:a16="http://schemas.microsoft.com/office/drawing/2014/main" id="{4D5B182C-D157-46E0-9E76-5EFCD749E3B7}"/>
              </a:ext>
            </a:extLst>
          </p:cNvPr>
          <p:cNvGraphicFramePr>
            <a:graphicFrameLocks noChangeAspect="1"/>
          </p:cNvGraphicFramePr>
          <p:nvPr/>
        </p:nvGraphicFramePr>
        <p:xfrm>
          <a:off x="3175" y="3322638"/>
          <a:ext cx="112713" cy="212725"/>
        </p:xfrm>
        <a:graphic>
          <a:graphicData uri="http://schemas.openxmlformats.org/presentationml/2006/ole">
            <mc:AlternateContent xmlns:mc="http://schemas.openxmlformats.org/markup-compatibility/2006">
              <mc:Choice xmlns:v="urn:schemas-microsoft-com:vml" Requires="v">
                <p:oleObj name="Equation" r:id="rId2" imgW="114151" imgH="215619" progId="Equation.3">
                  <p:embed/>
                </p:oleObj>
              </mc:Choice>
              <mc:Fallback>
                <p:oleObj name="Equation" r:id="rId2" imgW="114151" imgH="215619"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5" y="3322638"/>
                        <a:ext cx="112713" cy="212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8" name="Text Box 6">
            <a:extLst>
              <a:ext uri="{FF2B5EF4-FFF2-40B4-BE49-F238E27FC236}">
                <a16:creationId xmlns:a16="http://schemas.microsoft.com/office/drawing/2014/main" id="{C301C302-CCE3-490C-859B-5DBFA8F17000}"/>
              </a:ext>
            </a:extLst>
          </p:cNvPr>
          <p:cNvSpPr txBox="1">
            <a:spLocks noChangeArrowheads="1"/>
          </p:cNvSpPr>
          <p:nvPr/>
        </p:nvSpPr>
        <p:spPr bwMode="auto">
          <a:xfrm>
            <a:off x="457200" y="381000"/>
            <a:ext cx="8839200" cy="350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200000"/>
              </a:lnSpc>
            </a:pPr>
            <a:r>
              <a:rPr lang="en-US" altLang="en-US" sz="2800" b="1"/>
              <a:t>MTDFREML Workshop Notes: </a:t>
            </a:r>
          </a:p>
          <a:p>
            <a:pPr>
              <a:lnSpc>
                <a:spcPct val="200000"/>
              </a:lnSpc>
            </a:pPr>
            <a:r>
              <a:rPr lang="en-US" altLang="en-US" sz="2800" b="1"/>
              <a:t>Vicente Vega – August 1998 (original handwritten)</a:t>
            </a:r>
          </a:p>
          <a:p>
            <a:pPr>
              <a:lnSpc>
                <a:spcPct val="200000"/>
              </a:lnSpc>
            </a:pPr>
            <a:r>
              <a:rPr lang="en-US" altLang="en-US" sz="2800" b="1"/>
              <a:t>Alex Olvido – January, 2002 (typed, edited)</a:t>
            </a:r>
          </a:p>
          <a:p>
            <a:pPr>
              <a:lnSpc>
                <a:spcPct val="200000"/>
              </a:lnSpc>
            </a:pPr>
            <a:r>
              <a:rPr lang="en-US" altLang="en-US" sz="2800" b="1"/>
              <a:t>Revised January 2003</a:t>
            </a:r>
            <a:r>
              <a:rPr lang="en-US" altLang="en-US"/>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 Box 4">
            <a:extLst>
              <a:ext uri="{FF2B5EF4-FFF2-40B4-BE49-F238E27FC236}">
                <a16:creationId xmlns:a16="http://schemas.microsoft.com/office/drawing/2014/main" id="{711A9AC5-2FA7-4AD2-B799-3F0C71D08F40}"/>
              </a:ext>
            </a:extLst>
          </p:cNvPr>
          <p:cNvSpPr txBox="1">
            <a:spLocks noChangeArrowheads="1"/>
          </p:cNvSpPr>
          <p:nvPr/>
        </p:nvSpPr>
        <p:spPr bwMode="auto">
          <a:xfrm>
            <a:off x="381000" y="620713"/>
            <a:ext cx="876300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b="1"/>
              <a:t>In a very simple animal model,</a:t>
            </a:r>
          </a:p>
          <a:p>
            <a:endParaRPr lang="en-US" altLang="en-US" sz="2000" b="1"/>
          </a:p>
          <a:p>
            <a:r>
              <a:rPr lang="en-US" altLang="en-US" sz="2000" b="1"/>
              <a:t>G</a:t>
            </a:r>
            <a:r>
              <a:rPr lang="en-US" altLang="en-US" sz="2000"/>
              <a:t> = </a:t>
            </a:r>
            <a:r>
              <a:rPr lang="en-US" altLang="en-US" sz="2000" b="1"/>
              <a:t>A</a:t>
            </a:r>
            <a:r>
              <a:rPr lang="en-US" altLang="en-US" sz="2000">
                <a:sym typeface="Symbol" panose="05050102010706020507" pitchFamily="18" charset="2"/>
              </a:rPr>
              <a:t></a:t>
            </a:r>
            <a:r>
              <a:rPr lang="en-US" altLang="en-US" sz="2000"/>
              <a:t>  ==&gt; </a:t>
            </a:r>
            <a:r>
              <a:rPr lang="en-US" altLang="en-US" sz="2000" b="1"/>
              <a:t>A</a:t>
            </a:r>
            <a:r>
              <a:rPr lang="en-US" altLang="en-US" sz="2000"/>
              <a:t> </a:t>
            </a:r>
            <a:r>
              <a:rPr lang="en-US" altLang="en-US" sz="2000" b="1"/>
              <a:t>is the relationship matrix for individuals in your dataset</a:t>
            </a:r>
          </a:p>
          <a:p>
            <a:endParaRPr lang="en-US" altLang="en-US" sz="2000" b="1"/>
          </a:p>
          <a:p>
            <a:r>
              <a:rPr lang="en-US" altLang="en-US" sz="2000" b="1"/>
              <a:t>R</a:t>
            </a:r>
            <a:r>
              <a:rPr lang="en-US" altLang="en-US" sz="2000"/>
              <a:t> = </a:t>
            </a:r>
            <a:r>
              <a:rPr lang="en-US" altLang="en-US" sz="2000" b="1"/>
              <a:t>I</a:t>
            </a:r>
            <a:r>
              <a:rPr lang="en-US" altLang="en-US" sz="2000">
                <a:sym typeface="Symbol" panose="05050102010706020507" pitchFamily="18" charset="2"/>
              </a:rPr>
              <a:t></a:t>
            </a:r>
            <a:r>
              <a:rPr lang="en-US" altLang="en-US" sz="2000"/>
              <a:t>  ==&gt; </a:t>
            </a:r>
            <a:r>
              <a:rPr lang="en-US" altLang="en-US" sz="2000" b="1"/>
              <a:t>I</a:t>
            </a:r>
            <a:r>
              <a:rPr lang="en-US" altLang="en-US" sz="2000"/>
              <a:t> </a:t>
            </a:r>
            <a:r>
              <a:rPr lang="en-US" altLang="en-US" sz="2000" b="1"/>
              <a:t>is an identity matrix, i.e. </a:t>
            </a:r>
          </a:p>
        </p:txBody>
      </p:sp>
      <p:graphicFrame>
        <p:nvGraphicFramePr>
          <p:cNvPr id="11269" name="Object 5">
            <a:extLst>
              <a:ext uri="{FF2B5EF4-FFF2-40B4-BE49-F238E27FC236}">
                <a16:creationId xmlns:a16="http://schemas.microsoft.com/office/drawing/2014/main" id="{B13ACB37-E011-4260-9D31-49D7F1E87B60}"/>
              </a:ext>
            </a:extLst>
          </p:cNvPr>
          <p:cNvGraphicFramePr>
            <a:graphicFrameLocks noChangeAspect="1"/>
          </p:cNvGraphicFramePr>
          <p:nvPr/>
        </p:nvGraphicFramePr>
        <p:xfrm>
          <a:off x="1257300" y="1244600"/>
          <a:ext cx="222250" cy="393700"/>
        </p:xfrm>
        <a:graphic>
          <a:graphicData uri="http://schemas.openxmlformats.org/presentationml/2006/ole">
            <mc:AlternateContent xmlns:mc="http://schemas.openxmlformats.org/markup-compatibility/2006">
              <mc:Choice xmlns:v="urn:schemas-microsoft-com:vml" Requires="v">
                <p:oleObj name="Equation" r:id="rId2" imgW="164880" imgH="291960" progId="Equation.3">
                  <p:embed/>
                </p:oleObj>
              </mc:Choice>
              <mc:Fallback>
                <p:oleObj name="Equation" r:id="rId2" imgW="164880" imgH="291960" progId="Equation.3">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7300" y="1244600"/>
                        <a:ext cx="222250" cy="393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70" name="Object 6">
            <a:extLst>
              <a:ext uri="{FF2B5EF4-FFF2-40B4-BE49-F238E27FC236}">
                <a16:creationId xmlns:a16="http://schemas.microsoft.com/office/drawing/2014/main" id="{21658D66-A1C2-4773-974B-F81A150E888E}"/>
              </a:ext>
            </a:extLst>
          </p:cNvPr>
          <p:cNvGraphicFramePr>
            <a:graphicFrameLocks noChangeAspect="1"/>
          </p:cNvGraphicFramePr>
          <p:nvPr/>
        </p:nvGraphicFramePr>
        <p:xfrm>
          <a:off x="1130300" y="1828800"/>
          <a:ext cx="204788" cy="393700"/>
        </p:xfrm>
        <a:graphic>
          <a:graphicData uri="http://schemas.openxmlformats.org/presentationml/2006/ole">
            <mc:AlternateContent xmlns:mc="http://schemas.openxmlformats.org/markup-compatibility/2006">
              <mc:Choice xmlns:v="urn:schemas-microsoft-com:vml" Requires="v">
                <p:oleObj name="Equation" r:id="rId4" imgW="152280" imgH="291960" progId="Equation.3">
                  <p:embed/>
                </p:oleObj>
              </mc:Choice>
              <mc:Fallback>
                <p:oleObj name="Equation" r:id="rId4" imgW="152280" imgH="29196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0300" y="1828800"/>
                        <a:ext cx="204788" cy="393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271" name="Text Box 7">
            <a:extLst>
              <a:ext uri="{FF2B5EF4-FFF2-40B4-BE49-F238E27FC236}">
                <a16:creationId xmlns:a16="http://schemas.microsoft.com/office/drawing/2014/main" id="{C18EA2DA-E6F0-411E-9BF8-BA96ACF058DC}"/>
              </a:ext>
            </a:extLst>
          </p:cNvPr>
          <p:cNvSpPr txBox="1">
            <a:spLocks noChangeArrowheads="1"/>
          </p:cNvSpPr>
          <p:nvPr/>
        </p:nvSpPr>
        <p:spPr bwMode="auto">
          <a:xfrm>
            <a:off x="4098925" y="27035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1277" name="Text Box 13">
            <a:extLst>
              <a:ext uri="{FF2B5EF4-FFF2-40B4-BE49-F238E27FC236}">
                <a16:creationId xmlns:a16="http://schemas.microsoft.com/office/drawing/2014/main" id="{464AB626-3AB2-4776-8CB9-A65B9A10CF2D}"/>
              </a:ext>
            </a:extLst>
          </p:cNvPr>
          <p:cNvSpPr txBox="1">
            <a:spLocks noChangeArrowheads="1"/>
          </p:cNvSpPr>
          <p:nvPr/>
        </p:nvSpPr>
        <p:spPr bwMode="auto">
          <a:xfrm>
            <a:off x="2193925" y="28559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1278" name="Text Box 14">
            <a:extLst>
              <a:ext uri="{FF2B5EF4-FFF2-40B4-BE49-F238E27FC236}">
                <a16:creationId xmlns:a16="http://schemas.microsoft.com/office/drawing/2014/main" id="{2679F88D-9F57-4E75-BA56-78A27A125726}"/>
              </a:ext>
            </a:extLst>
          </p:cNvPr>
          <p:cNvSpPr txBox="1">
            <a:spLocks noChangeArrowheads="1"/>
          </p:cNvSpPr>
          <p:nvPr/>
        </p:nvSpPr>
        <p:spPr bwMode="auto">
          <a:xfrm>
            <a:off x="914400" y="2743200"/>
            <a:ext cx="2057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en-US"/>
          </a:p>
        </p:txBody>
      </p:sp>
      <p:sp>
        <p:nvSpPr>
          <p:cNvPr id="11279" name="Text Box 15">
            <a:extLst>
              <a:ext uri="{FF2B5EF4-FFF2-40B4-BE49-F238E27FC236}">
                <a16:creationId xmlns:a16="http://schemas.microsoft.com/office/drawing/2014/main" id="{F51F5756-06DB-4D29-A08C-939415201007}"/>
              </a:ext>
            </a:extLst>
          </p:cNvPr>
          <p:cNvSpPr txBox="1">
            <a:spLocks noChangeArrowheads="1"/>
          </p:cNvSpPr>
          <p:nvPr/>
        </p:nvSpPr>
        <p:spPr bwMode="auto">
          <a:xfrm>
            <a:off x="1736725" y="3084513"/>
            <a:ext cx="1857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graphicFrame>
        <p:nvGraphicFramePr>
          <p:cNvPr id="11280" name="Object 16">
            <a:extLst>
              <a:ext uri="{FF2B5EF4-FFF2-40B4-BE49-F238E27FC236}">
                <a16:creationId xmlns:a16="http://schemas.microsoft.com/office/drawing/2014/main" id="{B63B7A8A-231D-47D7-A143-536C2FDE04FF}"/>
              </a:ext>
            </a:extLst>
          </p:cNvPr>
          <p:cNvGraphicFramePr>
            <a:graphicFrameLocks noChangeAspect="1"/>
          </p:cNvGraphicFramePr>
          <p:nvPr/>
        </p:nvGraphicFramePr>
        <p:xfrm>
          <a:off x="3246438" y="2743200"/>
          <a:ext cx="1935162" cy="2454275"/>
        </p:xfrm>
        <a:graphic>
          <a:graphicData uri="http://schemas.openxmlformats.org/presentationml/2006/ole">
            <mc:AlternateContent xmlns:mc="http://schemas.openxmlformats.org/markup-compatibility/2006">
              <mc:Choice xmlns:v="urn:schemas-microsoft-com:vml" Requires="v">
                <p:oleObj name="Equation" r:id="rId6" imgW="888840" imgH="1168200" progId="Equation.3">
                  <p:embed/>
                </p:oleObj>
              </mc:Choice>
              <mc:Fallback>
                <p:oleObj name="Equation" r:id="rId6" imgW="888840" imgH="1168200" progId="Equation.3">
                  <p:embed/>
                  <p:pic>
                    <p:nvPicPr>
                      <p:cNvPr id="0"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46438" y="2743200"/>
                        <a:ext cx="1935162" cy="245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4">
            <a:extLst>
              <a:ext uri="{FF2B5EF4-FFF2-40B4-BE49-F238E27FC236}">
                <a16:creationId xmlns:a16="http://schemas.microsoft.com/office/drawing/2014/main" id="{3A4B8784-DB3B-4F7D-8702-097E65E96AA8}"/>
              </a:ext>
            </a:extLst>
          </p:cNvPr>
          <p:cNvSpPr txBox="1">
            <a:spLocks noChangeArrowheads="1"/>
          </p:cNvSpPr>
          <p:nvPr/>
        </p:nvSpPr>
        <p:spPr bwMode="auto">
          <a:xfrm>
            <a:off x="38100" y="417513"/>
            <a:ext cx="9123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t>Henderson’s MME (almost completely general; see Boldman et al. [1995, Ch. 4]): </a:t>
            </a:r>
          </a:p>
        </p:txBody>
      </p:sp>
      <p:sp>
        <p:nvSpPr>
          <p:cNvPr id="12293" name="Text Box 5">
            <a:extLst>
              <a:ext uri="{FF2B5EF4-FFF2-40B4-BE49-F238E27FC236}">
                <a16:creationId xmlns:a16="http://schemas.microsoft.com/office/drawing/2014/main" id="{7F4BFC16-7759-4D2E-B1A0-035FEF66C310}"/>
              </a:ext>
            </a:extLst>
          </p:cNvPr>
          <p:cNvSpPr txBox="1">
            <a:spLocks noChangeArrowheads="1"/>
          </p:cNvSpPr>
          <p:nvPr/>
        </p:nvSpPr>
        <p:spPr bwMode="auto">
          <a:xfrm>
            <a:off x="747713" y="1408113"/>
            <a:ext cx="182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2297" name="Text Box 9">
            <a:extLst>
              <a:ext uri="{FF2B5EF4-FFF2-40B4-BE49-F238E27FC236}">
                <a16:creationId xmlns:a16="http://schemas.microsoft.com/office/drawing/2014/main" id="{E24378AA-172D-4666-AF67-56CEC2FBD53E}"/>
              </a:ext>
            </a:extLst>
          </p:cNvPr>
          <p:cNvSpPr txBox="1">
            <a:spLocks noChangeArrowheads="1"/>
          </p:cNvSpPr>
          <p:nvPr/>
        </p:nvSpPr>
        <p:spPr bwMode="auto">
          <a:xfrm>
            <a:off x="822325" y="15605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2301" name="Text Box 13">
            <a:extLst>
              <a:ext uri="{FF2B5EF4-FFF2-40B4-BE49-F238E27FC236}">
                <a16:creationId xmlns:a16="http://schemas.microsoft.com/office/drawing/2014/main" id="{DE6BA624-061F-4034-81B7-03C113DC27C3}"/>
              </a:ext>
            </a:extLst>
          </p:cNvPr>
          <p:cNvSpPr txBox="1">
            <a:spLocks noChangeArrowheads="1"/>
          </p:cNvSpPr>
          <p:nvPr/>
        </p:nvSpPr>
        <p:spPr bwMode="auto">
          <a:xfrm>
            <a:off x="898525" y="23225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graphicFrame>
        <p:nvGraphicFramePr>
          <p:cNvPr id="12302" name="Object 14">
            <a:extLst>
              <a:ext uri="{FF2B5EF4-FFF2-40B4-BE49-F238E27FC236}">
                <a16:creationId xmlns:a16="http://schemas.microsoft.com/office/drawing/2014/main" id="{2CC1984F-A0DC-4234-B2AF-C73BA2443D34}"/>
              </a:ext>
            </a:extLst>
          </p:cNvPr>
          <p:cNvGraphicFramePr>
            <a:graphicFrameLocks noChangeAspect="1"/>
          </p:cNvGraphicFramePr>
          <p:nvPr/>
        </p:nvGraphicFramePr>
        <p:xfrm>
          <a:off x="584200" y="1752600"/>
          <a:ext cx="2590800" cy="863600"/>
        </p:xfrm>
        <a:graphic>
          <a:graphicData uri="http://schemas.openxmlformats.org/presentationml/2006/ole">
            <mc:AlternateContent xmlns:mc="http://schemas.openxmlformats.org/markup-compatibility/2006">
              <mc:Choice xmlns:v="urn:schemas-microsoft-com:vml" Requires="v">
                <p:oleObj name="Equation" r:id="rId2" imgW="1701720" imgH="583920" progId="Equation.3">
                  <p:embed/>
                </p:oleObj>
              </mc:Choice>
              <mc:Fallback>
                <p:oleObj name="Equation" r:id="rId2" imgW="1701720" imgH="583920" progId="Equation.3">
                  <p:embed/>
                  <p:pic>
                    <p:nvPicPr>
                      <p:cNvPr id="0"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200" y="1752600"/>
                        <a:ext cx="2590800"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303" name="Text Box 15">
            <a:extLst>
              <a:ext uri="{FF2B5EF4-FFF2-40B4-BE49-F238E27FC236}">
                <a16:creationId xmlns:a16="http://schemas.microsoft.com/office/drawing/2014/main" id="{C545301A-CD1C-4966-B0F2-6F6A8F1CFD4A}"/>
              </a:ext>
            </a:extLst>
          </p:cNvPr>
          <p:cNvSpPr txBox="1">
            <a:spLocks noChangeArrowheads="1"/>
          </p:cNvSpPr>
          <p:nvPr/>
        </p:nvSpPr>
        <p:spPr bwMode="auto">
          <a:xfrm>
            <a:off x="3414713" y="1789113"/>
            <a:ext cx="182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2305" name="Text Box 17">
            <a:extLst>
              <a:ext uri="{FF2B5EF4-FFF2-40B4-BE49-F238E27FC236}">
                <a16:creationId xmlns:a16="http://schemas.microsoft.com/office/drawing/2014/main" id="{ABDB9732-568D-4267-9FD3-0BFF66933504}"/>
              </a:ext>
            </a:extLst>
          </p:cNvPr>
          <p:cNvSpPr txBox="1">
            <a:spLocks noChangeArrowheads="1"/>
          </p:cNvSpPr>
          <p:nvPr/>
        </p:nvSpPr>
        <p:spPr bwMode="auto">
          <a:xfrm>
            <a:off x="3489325" y="18653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graphicFrame>
        <p:nvGraphicFramePr>
          <p:cNvPr id="12306" name="Object 18">
            <a:extLst>
              <a:ext uri="{FF2B5EF4-FFF2-40B4-BE49-F238E27FC236}">
                <a16:creationId xmlns:a16="http://schemas.microsoft.com/office/drawing/2014/main" id="{77B49FE3-82F9-4F51-9070-336504C4316B}"/>
              </a:ext>
            </a:extLst>
          </p:cNvPr>
          <p:cNvGraphicFramePr>
            <a:graphicFrameLocks noChangeAspect="1"/>
          </p:cNvGraphicFramePr>
          <p:nvPr/>
        </p:nvGraphicFramePr>
        <p:xfrm>
          <a:off x="3260725" y="1752600"/>
          <a:ext cx="1592263" cy="871538"/>
        </p:xfrm>
        <a:graphic>
          <a:graphicData uri="http://schemas.openxmlformats.org/presentationml/2006/ole">
            <mc:AlternateContent xmlns:mc="http://schemas.openxmlformats.org/markup-compatibility/2006">
              <mc:Choice xmlns:v="urn:schemas-microsoft-com:vml" Requires="v">
                <p:oleObj name="Equation" r:id="rId4" imgW="1066680" imgH="583920" progId="Equation.3">
                  <p:embed/>
                </p:oleObj>
              </mc:Choice>
              <mc:Fallback>
                <p:oleObj name="Equation" r:id="rId4" imgW="1066680" imgH="583920" progId="Equation.3">
                  <p:embed/>
                  <p:pic>
                    <p:nvPicPr>
                      <p:cNvPr id="0" name="Object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60725" y="1752600"/>
                        <a:ext cx="1592263"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307" name="Text Box 19">
            <a:extLst>
              <a:ext uri="{FF2B5EF4-FFF2-40B4-BE49-F238E27FC236}">
                <a16:creationId xmlns:a16="http://schemas.microsoft.com/office/drawing/2014/main" id="{A9C37CBB-93FF-48E5-9842-2F8559617198}"/>
              </a:ext>
            </a:extLst>
          </p:cNvPr>
          <p:cNvSpPr txBox="1">
            <a:spLocks noChangeArrowheads="1"/>
          </p:cNvSpPr>
          <p:nvPr/>
        </p:nvSpPr>
        <p:spPr bwMode="auto">
          <a:xfrm>
            <a:off x="3260725" y="1179513"/>
            <a:ext cx="1857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grpSp>
        <p:nvGrpSpPr>
          <p:cNvPr id="12308" name="Group 20">
            <a:extLst>
              <a:ext uri="{FF2B5EF4-FFF2-40B4-BE49-F238E27FC236}">
                <a16:creationId xmlns:a16="http://schemas.microsoft.com/office/drawing/2014/main" id="{288221F5-9B08-416A-87B5-7277D499087F}"/>
              </a:ext>
            </a:extLst>
          </p:cNvPr>
          <p:cNvGrpSpPr>
            <a:grpSpLocks/>
          </p:cNvGrpSpPr>
          <p:nvPr/>
        </p:nvGrpSpPr>
        <p:grpSpPr bwMode="auto">
          <a:xfrm>
            <a:off x="3365500" y="1219200"/>
            <a:ext cx="2438400" cy="533400"/>
            <a:chOff x="5613" y="1788"/>
            <a:chExt cx="2016" cy="516"/>
          </a:xfrm>
        </p:grpSpPr>
        <p:sp>
          <p:nvSpPr>
            <p:cNvPr id="12309" name="Line 21">
              <a:extLst>
                <a:ext uri="{FF2B5EF4-FFF2-40B4-BE49-F238E27FC236}">
                  <a16:creationId xmlns:a16="http://schemas.microsoft.com/office/drawing/2014/main" id="{CB89F862-662A-4742-8673-2CAA5004165A}"/>
                </a:ext>
              </a:extLst>
            </p:cNvPr>
            <p:cNvSpPr>
              <a:spLocks noChangeShapeType="1"/>
            </p:cNvSpPr>
            <p:nvPr/>
          </p:nvSpPr>
          <p:spPr bwMode="auto">
            <a:xfrm flipH="1">
              <a:off x="5760" y="2016"/>
              <a:ext cx="285" cy="288"/>
            </a:xfrm>
            <a:prstGeom prst="line">
              <a:avLst/>
            </a:prstGeom>
            <a:noFill/>
            <a:ln w="9525">
              <a:solidFill>
                <a:srgbClr val="000000"/>
              </a:solidFill>
              <a:round/>
              <a:headEnd/>
              <a:tailEnd type="stealth" w="med" len="lg"/>
            </a:ln>
            <a:extLst>
              <a:ext uri="{909E8E84-426E-40DD-AFC4-6F175D3DCCD1}">
                <a14:hiddenFill xmlns:a14="http://schemas.microsoft.com/office/drawing/2010/main">
                  <a:noFill/>
                </a14:hiddenFill>
              </a:ext>
            </a:extLst>
          </p:spPr>
          <p:txBody>
            <a:bodyPr/>
            <a:lstStyle/>
            <a:p>
              <a:endParaRPr lang="en-US"/>
            </a:p>
          </p:txBody>
        </p:sp>
        <p:sp>
          <p:nvSpPr>
            <p:cNvPr id="12310" name="Text Box 22">
              <a:extLst>
                <a:ext uri="{FF2B5EF4-FFF2-40B4-BE49-F238E27FC236}">
                  <a16:creationId xmlns:a16="http://schemas.microsoft.com/office/drawing/2014/main" id="{A1A056AF-F940-43FB-942B-F1D514B1793F}"/>
                </a:ext>
              </a:extLst>
            </p:cNvPr>
            <p:cNvSpPr txBox="1">
              <a:spLocks noChangeArrowheads="1"/>
            </p:cNvSpPr>
            <p:nvPr/>
          </p:nvSpPr>
          <p:spPr bwMode="auto">
            <a:xfrm>
              <a:off x="5613" y="1788"/>
              <a:ext cx="2016" cy="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1400" b="1">
                  <a:latin typeface="Verdana" panose="020B0604030504040204" pitchFamily="34" charset="0"/>
                </a:rPr>
                <a:t>estimates fixed effects</a:t>
              </a:r>
              <a:endParaRPr lang="en-US" altLang="en-US" sz="1400" b="1"/>
            </a:p>
          </p:txBody>
        </p:sp>
      </p:grpSp>
      <p:sp>
        <p:nvSpPr>
          <p:cNvPr id="12312" name="Text Box 24">
            <a:extLst>
              <a:ext uri="{FF2B5EF4-FFF2-40B4-BE49-F238E27FC236}">
                <a16:creationId xmlns:a16="http://schemas.microsoft.com/office/drawing/2014/main" id="{0E6EBEEC-15F1-4965-865C-3F518FC735E4}"/>
              </a:ext>
            </a:extLst>
          </p:cNvPr>
          <p:cNvSpPr txBox="1">
            <a:spLocks noChangeArrowheads="1"/>
          </p:cNvSpPr>
          <p:nvPr/>
        </p:nvSpPr>
        <p:spPr bwMode="auto">
          <a:xfrm>
            <a:off x="3260725" y="2855913"/>
            <a:ext cx="1857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grpSp>
        <p:nvGrpSpPr>
          <p:cNvPr id="12313" name="Group 25">
            <a:extLst>
              <a:ext uri="{FF2B5EF4-FFF2-40B4-BE49-F238E27FC236}">
                <a16:creationId xmlns:a16="http://schemas.microsoft.com/office/drawing/2014/main" id="{033464CA-AAA1-4505-9816-531A3E4EAF85}"/>
              </a:ext>
            </a:extLst>
          </p:cNvPr>
          <p:cNvGrpSpPr>
            <a:grpSpLocks/>
          </p:cNvGrpSpPr>
          <p:nvPr/>
        </p:nvGrpSpPr>
        <p:grpSpPr bwMode="auto">
          <a:xfrm>
            <a:off x="3454400" y="2743200"/>
            <a:ext cx="914400" cy="762000"/>
            <a:chOff x="5616" y="3024"/>
            <a:chExt cx="1236" cy="1200"/>
          </a:xfrm>
        </p:grpSpPr>
        <p:sp>
          <p:nvSpPr>
            <p:cNvPr id="12314" name="Line 26">
              <a:extLst>
                <a:ext uri="{FF2B5EF4-FFF2-40B4-BE49-F238E27FC236}">
                  <a16:creationId xmlns:a16="http://schemas.microsoft.com/office/drawing/2014/main" id="{1D030571-4F71-4510-B6F8-3132AD99FC27}"/>
                </a:ext>
              </a:extLst>
            </p:cNvPr>
            <p:cNvSpPr>
              <a:spLocks noChangeShapeType="1"/>
            </p:cNvSpPr>
            <p:nvPr/>
          </p:nvSpPr>
          <p:spPr bwMode="auto">
            <a:xfrm flipH="1" flipV="1">
              <a:off x="5616" y="3024"/>
              <a:ext cx="285" cy="576"/>
            </a:xfrm>
            <a:prstGeom prst="line">
              <a:avLst/>
            </a:prstGeom>
            <a:noFill/>
            <a:ln w="9525">
              <a:solidFill>
                <a:srgbClr val="000000"/>
              </a:solidFill>
              <a:round/>
              <a:headEnd/>
              <a:tailEnd type="stealth" w="med" len="lg"/>
            </a:ln>
            <a:extLst>
              <a:ext uri="{909E8E84-426E-40DD-AFC4-6F175D3DCCD1}">
                <a14:hiddenFill xmlns:a14="http://schemas.microsoft.com/office/drawing/2010/main">
                  <a:noFill/>
                </a14:hiddenFill>
              </a:ext>
            </a:extLst>
          </p:spPr>
          <p:txBody>
            <a:bodyPr/>
            <a:lstStyle/>
            <a:p>
              <a:endParaRPr lang="en-US"/>
            </a:p>
          </p:txBody>
        </p:sp>
        <p:sp>
          <p:nvSpPr>
            <p:cNvPr id="12315" name="Text Box 27">
              <a:extLst>
                <a:ext uri="{FF2B5EF4-FFF2-40B4-BE49-F238E27FC236}">
                  <a16:creationId xmlns:a16="http://schemas.microsoft.com/office/drawing/2014/main" id="{2249C605-D09A-4BE1-A44E-0AF4B64EE854}"/>
                </a:ext>
              </a:extLst>
            </p:cNvPr>
            <p:cNvSpPr txBox="1">
              <a:spLocks noChangeArrowheads="1"/>
            </p:cNvSpPr>
            <p:nvPr/>
          </p:nvSpPr>
          <p:spPr bwMode="auto">
            <a:xfrm>
              <a:off x="5856" y="3624"/>
              <a:ext cx="996" cy="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1400">
                  <a:latin typeface="Verdana" panose="020B0604030504040204" pitchFamily="34" charset="0"/>
                </a:rPr>
                <a:t>predicts</a:t>
              </a:r>
            </a:p>
            <a:p>
              <a:r>
                <a:rPr lang="en-US" altLang="en-US" sz="1400">
                  <a:latin typeface="Verdana" panose="020B0604030504040204" pitchFamily="34" charset="0"/>
                </a:rPr>
                <a:t>random</a:t>
              </a:r>
            </a:p>
            <a:p>
              <a:r>
                <a:rPr lang="en-US" altLang="en-US" sz="1400">
                  <a:latin typeface="Verdana" panose="020B0604030504040204" pitchFamily="34" charset="0"/>
                </a:rPr>
                <a:t>effects</a:t>
              </a:r>
              <a:endParaRPr lang="en-US" altLang="en-US" sz="1400"/>
            </a:p>
          </p:txBody>
        </p:sp>
      </p:grpSp>
      <p:sp>
        <p:nvSpPr>
          <p:cNvPr id="12316" name="Text Box 28">
            <a:extLst>
              <a:ext uri="{FF2B5EF4-FFF2-40B4-BE49-F238E27FC236}">
                <a16:creationId xmlns:a16="http://schemas.microsoft.com/office/drawing/2014/main" id="{AA53D99E-34F5-4EB6-8F03-59C7ADD72038}"/>
              </a:ext>
            </a:extLst>
          </p:cNvPr>
          <p:cNvSpPr txBox="1">
            <a:spLocks noChangeArrowheads="1"/>
          </p:cNvSpPr>
          <p:nvPr/>
        </p:nvSpPr>
        <p:spPr bwMode="auto">
          <a:xfrm>
            <a:off x="822325" y="38465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2317" name="Line 29">
            <a:extLst>
              <a:ext uri="{FF2B5EF4-FFF2-40B4-BE49-F238E27FC236}">
                <a16:creationId xmlns:a16="http://schemas.microsoft.com/office/drawing/2014/main" id="{91AD56AF-5BAA-4A7C-B7A9-4B0180500AB6}"/>
              </a:ext>
            </a:extLst>
          </p:cNvPr>
          <p:cNvSpPr>
            <a:spLocks noChangeShapeType="1"/>
          </p:cNvSpPr>
          <p:nvPr/>
        </p:nvSpPr>
        <p:spPr bwMode="auto">
          <a:xfrm>
            <a:off x="1714500" y="3159125"/>
            <a:ext cx="0" cy="650875"/>
          </a:xfrm>
          <a:prstGeom prst="line">
            <a:avLst/>
          </a:prstGeom>
          <a:noFill/>
          <a:ln w="9525">
            <a:solidFill>
              <a:srgbClr val="000000"/>
            </a:solidFill>
            <a:round/>
            <a:headEnd type="stealth" w="med" len="lg"/>
            <a:tailEnd/>
          </a:ln>
          <a:extLst>
            <a:ext uri="{909E8E84-426E-40DD-AFC4-6F175D3DCCD1}">
              <a14:hiddenFill xmlns:a14="http://schemas.microsoft.com/office/drawing/2010/main">
                <a:noFill/>
              </a14:hiddenFill>
            </a:ext>
          </a:extLst>
        </p:spPr>
        <p:txBody>
          <a:bodyPr/>
          <a:lstStyle/>
          <a:p>
            <a:endParaRPr lang="en-US"/>
          </a:p>
        </p:txBody>
      </p:sp>
      <p:sp>
        <p:nvSpPr>
          <p:cNvPr id="12318" name="Text Box 30">
            <a:extLst>
              <a:ext uri="{FF2B5EF4-FFF2-40B4-BE49-F238E27FC236}">
                <a16:creationId xmlns:a16="http://schemas.microsoft.com/office/drawing/2014/main" id="{8ED66C12-E369-4BBA-A4E3-29FD15409DEE}"/>
              </a:ext>
            </a:extLst>
          </p:cNvPr>
          <p:cNvSpPr txBox="1">
            <a:spLocks noChangeArrowheads="1"/>
          </p:cNvSpPr>
          <p:nvPr/>
        </p:nvSpPr>
        <p:spPr bwMode="auto">
          <a:xfrm>
            <a:off x="762000" y="4225925"/>
            <a:ext cx="2362200" cy="117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1400" b="1">
                <a:latin typeface="Verdana" panose="020B0604030504040204" pitchFamily="34" charset="0"/>
              </a:rPr>
              <a:t>coefficient matrix,</a:t>
            </a:r>
            <a:r>
              <a:rPr lang="en-US" altLang="en-US" sz="1200">
                <a:latin typeface="Verdana" panose="020B0604030504040204" pitchFamily="34" charset="0"/>
              </a:rPr>
              <a:t>  </a:t>
            </a:r>
            <a:endParaRPr lang="en-US" altLang="en-US"/>
          </a:p>
        </p:txBody>
      </p:sp>
      <p:sp>
        <p:nvSpPr>
          <p:cNvPr id="12322" name="Line 34">
            <a:extLst>
              <a:ext uri="{FF2B5EF4-FFF2-40B4-BE49-F238E27FC236}">
                <a16:creationId xmlns:a16="http://schemas.microsoft.com/office/drawing/2014/main" id="{65D9C795-A95F-4328-B6FF-BE3DE3264282}"/>
              </a:ext>
            </a:extLst>
          </p:cNvPr>
          <p:cNvSpPr>
            <a:spLocks noChangeShapeType="1"/>
          </p:cNvSpPr>
          <p:nvPr/>
        </p:nvSpPr>
        <p:spPr bwMode="auto">
          <a:xfrm>
            <a:off x="4572000" y="4191000"/>
            <a:ext cx="0" cy="533400"/>
          </a:xfrm>
          <a:prstGeom prst="line">
            <a:avLst/>
          </a:prstGeom>
          <a:noFill/>
          <a:ln w="9525">
            <a:solidFill>
              <a:srgbClr val="000000"/>
            </a:solidFill>
            <a:round/>
            <a:headEnd type="stealth" w="med" len="lg"/>
            <a:tailEnd/>
          </a:ln>
          <a:extLst>
            <a:ext uri="{909E8E84-426E-40DD-AFC4-6F175D3DCCD1}">
              <a14:hiddenFill xmlns:a14="http://schemas.microsoft.com/office/drawing/2010/main">
                <a:noFill/>
              </a14:hiddenFill>
            </a:ext>
          </a:extLst>
        </p:spPr>
        <p:txBody>
          <a:bodyPr/>
          <a:lstStyle/>
          <a:p>
            <a:endParaRPr lang="en-US"/>
          </a:p>
        </p:txBody>
      </p:sp>
      <p:sp>
        <p:nvSpPr>
          <p:cNvPr id="12323" name="Text Box 35">
            <a:extLst>
              <a:ext uri="{FF2B5EF4-FFF2-40B4-BE49-F238E27FC236}">
                <a16:creationId xmlns:a16="http://schemas.microsoft.com/office/drawing/2014/main" id="{695246A3-A7D7-4D8E-A47C-41613A04F2BE}"/>
              </a:ext>
            </a:extLst>
          </p:cNvPr>
          <p:cNvSpPr txBox="1">
            <a:spLocks noChangeArrowheads="1"/>
          </p:cNvSpPr>
          <p:nvPr/>
        </p:nvSpPr>
        <p:spPr bwMode="auto">
          <a:xfrm>
            <a:off x="4114800" y="4724400"/>
            <a:ext cx="3101975" cy="2286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1400" b="1">
                <a:latin typeface="Verdana" panose="020B0604030504040204" pitchFamily="34" charset="0"/>
              </a:rPr>
              <a:t>r,</a:t>
            </a:r>
            <a:r>
              <a:rPr lang="en-US" altLang="en-US" sz="1400">
                <a:latin typeface="Verdana" panose="020B0604030504040204" pitchFamily="34" charset="0"/>
              </a:rPr>
              <a:t> </a:t>
            </a:r>
            <a:r>
              <a:rPr lang="en-US" altLang="en-US" sz="1400" b="1">
                <a:latin typeface="Verdana" panose="020B0604030504040204" pitchFamily="34" charset="0"/>
              </a:rPr>
              <a:t>or vector of right-hand sides</a:t>
            </a:r>
            <a:endParaRPr lang="en-US" altLang="en-US" sz="1400" b="1"/>
          </a:p>
        </p:txBody>
      </p:sp>
      <p:grpSp>
        <p:nvGrpSpPr>
          <p:cNvPr id="12324" name="Group 36">
            <a:extLst>
              <a:ext uri="{FF2B5EF4-FFF2-40B4-BE49-F238E27FC236}">
                <a16:creationId xmlns:a16="http://schemas.microsoft.com/office/drawing/2014/main" id="{77564340-DB5F-416D-8074-A9D3DACA9AC7}"/>
              </a:ext>
            </a:extLst>
          </p:cNvPr>
          <p:cNvGrpSpPr>
            <a:grpSpLocks/>
          </p:cNvGrpSpPr>
          <p:nvPr/>
        </p:nvGrpSpPr>
        <p:grpSpPr bwMode="auto">
          <a:xfrm>
            <a:off x="2590800" y="3978275"/>
            <a:ext cx="1752600" cy="669925"/>
            <a:chOff x="4248" y="3792"/>
            <a:chExt cx="1572" cy="864"/>
          </a:xfrm>
        </p:grpSpPr>
        <p:sp>
          <p:nvSpPr>
            <p:cNvPr id="12325" name="Text Box 37">
              <a:extLst>
                <a:ext uri="{FF2B5EF4-FFF2-40B4-BE49-F238E27FC236}">
                  <a16:creationId xmlns:a16="http://schemas.microsoft.com/office/drawing/2014/main" id="{9D182A37-5C56-4C32-A509-979087D9045F}"/>
                </a:ext>
              </a:extLst>
            </p:cNvPr>
            <p:cNvSpPr txBox="1">
              <a:spLocks noChangeArrowheads="1"/>
            </p:cNvSpPr>
            <p:nvPr/>
          </p:nvSpPr>
          <p:spPr bwMode="auto">
            <a:xfrm>
              <a:off x="4248" y="4368"/>
              <a:ext cx="1572" cy="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1400" b="1">
                  <a:latin typeface="Verdana" panose="020B0604030504040204" pitchFamily="34" charset="0"/>
                </a:rPr>
                <a:t>solution vector,</a:t>
              </a:r>
              <a:r>
                <a:rPr lang="en-US" altLang="en-US" sz="1200">
                  <a:latin typeface="Verdana" panose="020B0604030504040204" pitchFamily="34" charset="0"/>
                </a:rPr>
                <a:t>  </a:t>
              </a:r>
              <a:endParaRPr lang="en-US" altLang="en-US"/>
            </a:p>
          </p:txBody>
        </p:sp>
        <p:sp>
          <p:nvSpPr>
            <p:cNvPr id="12326" name="Line 38">
              <a:extLst>
                <a:ext uri="{FF2B5EF4-FFF2-40B4-BE49-F238E27FC236}">
                  <a16:creationId xmlns:a16="http://schemas.microsoft.com/office/drawing/2014/main" id="{D4A9B9A2-0F5D-4CC9-8F12-729E17C9F381}"/>
                </a:ext>
              </a:extLst>
            </p:cNvPr>
            <p:cNvSpPr>
              <a:spLocks noChangeShapeType="1"/>
            </p:cNvSpPr>
            <p:nvPr/>
          </p:nvSpPr>
          <p:spPr bwMode="auto">
            <a:xfrm>
              <a:off x="5028" y="3792"/>
              <a:ext cx="0" cy="576"/>
            </a:xfrm>
            <a:prstGeom prst="line">
              <a:avLst/>
            </a:prstGeom>
            <a:noFill/>
            <a:ln w="9525">
              <a:solidFill>
                <a:srgbClr val="000000"/>
              </a:solidFill>
              <a:round/>
              <a:headEnd type="stealth" w="med" len="lg"/>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a:extLst>
              <a:ext uri="{FF2B5EF4-FFF2-40B4-BE49-F238E27FC236}">
                <a16:creationId xmlns:a16="http://schemas.microsoft.com/office/drawing/2014/main" id="{68CF16CA-53B6-4349-B0D6-FCE8B8606C2F}"/>
              </a:ext>
            </a:extLst>
          </p:cNvPr>
          <p:cNvSpPr txBox="1">
            <a:spLocks noChangeArrowheads="1"/>
          </p:cNvSpPr>
          <p:nvPr/>
        </p:nvSpPr>
        <p:spPr bwMode="auto">
          <a:xfrm>
            <a:off x="50800" y="533400"/>
            <a:ext cx="871220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   </a:t>
            </a:r>
            <a:r>
              <a:rPr lang="en-US" altLang="en-US" sz="2000" b="1"/>
              <a:t>Harville (1977) and Searle (1979):</a:t>
            </a:r>
          </a:p>
          <a:p>
            <a:r>
              <a:rPr lang="en-US" altLang="en-US" sz="2000" b="1"/>
              <a:t>   ==&gt; results</a:t>
            </a:r>
          </a:p>
          <a:p>
            <a:r>
              <a:rPr lang="en-US" altLang="en-US" sz="2000"/>
              <a:t>					                         Coef.</a:t>
            </a:r>
          </a:p>
          <a:p>
            <a:r>
              <a:rPr lang="en-US" altLang="en-US" sz="2000"/>
              <a:t>					                         matrix</a:t>
            </a:r>
          </a:p>
          <a:p>
            <a:r>
              <a:rPr lang="en-US" altLang="en-US" sz="2000"/>
              <a:t>	-2log(L|Y)  =  some constant + log|</a:t>
            </a:r>
            <a:r>
              <a:rPr lang="en-US" altLang="en-US" sz="2000" b="1"/>
              <a:t>R</a:t>
            </a:r>
            <a:r>
              <a:rPr lang="en-US" altLang="en-US" sz="2000"/>
              <a:t>| + log|</a:t>
            </a:r>
            <a:r>
              <a:rPr lang="en-US" altLang="en-US" sz="2000" b="1"/>
              <a:t>G</a:t>
            </a:r>
            <a:r>
              <a:rPr lang="en-US" altLang="en-US" sz="2000"/>
              <a:t>| + log|</a:t>
            </a:r>
            <a:r>
              <a:rPr lang="en-US" altLang="en-US" sz="2000" b="1"/>
              <a:t>C</a:t>
            </a:r>
            <a:r>
              <a:rPr lang="en-US" altLang="en-US" sz="2000"/>
              <a:t>|  +  </a:t>
            </a:r>
            <a:r>
              <a:rPr lang="en-US" altLang="en-US" sz="2000" b="1"/>
              <a:t>Y</a:t>
            </a:r>
            <a:r>
              <a:rPr lang="en-US" altLang="en-US" sz="2000"/>
              <a:t>’</a:t>
            </a:r>
            <a:r>
              <a:rPr lang="en-US" altLang="en-US" sz="2000" b="1"/>
              <a:t>PY</a:t>
            </a:r>
            <a:r>
              <a:rPr lang="en-US" altLang="en-US" sz="2000"/>
              <a:t> </a:t>
            </a:r>
          </a:p>
        </p:txBody>
      </p:sp>
      <p:sp>
        <p:nvSpPr>
          <p:cNvPr id="13317" name="Text Box 5">
            <a:extLst>
              <a:ext uri="{FF2B5EF4-FFF2-40B4-BE49-F238E27FC236}">
                <a16:creationId xmlns:a16="http://schemas.microsoft.com/office/drawing/2014/main" id="{79164BFF-F4E6-4E13-B0D2-14C246F668FE}"/>
              </a:ext>
            </a:extLst>
          </p:cNvPr>
          <p:cNvSpPr txBox="1">
            <a:spLocks noChangeArrowheads="1"/>
          </p:cNvSpPr>
          <p:nvPr/>
        </p:nvSpPr>
        <p:spPr bwMode="auto">
          <a:xfrm>
            <a:off x="517525" y="28559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3318" name="Text Box 6">
            <a:extLst>
              <a:ext uri="{FF2B5EF4-FFF2-40B4-BE49-F238E27FC236}">
                <a16:creationId xmlns:a16="http://schemas.microsoft.com/office/drawing/2014/main" id="{98A592A5-7BC7-43A7-83B4-8AAED6B8EF1C}"/>
              </a:ext>
            </a:extLst>
          </p:cNvPr>
          <p:cNvSpPr txBox="1">
            <a:spLocks noChangeArrowheads="1"/>
          </p:cNvSpPr>
          <p:nvPr/>
        </p:nvSpPr>
        <p:spPr bwMode="auto">
          <a:xfrm>
            <a:off x="469900" y="2928938"/>
            <a:ext cx="3886200" cy="1033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1400" b="1">
                <a:latin typeface="Verdana" panose="020B0604030504040204" pitchFamily="34" charset="0"/>
              </a:rPr>
              <a:t>likelihood,L, given the data, Y; often</a:t>
            </a:r>
          </a:p>
          <a:p>
            <a:r>
              <a:rPr lang="en-US" altLang="en-US" sz="1400" b="1">
                <a:latin typeface="Verdana" panose="020B0604030504040204" pitchFamily="34" charset="0"/>
              </a:rPr>
              <a:t>presented simply as –2logL; but it is</a:t>
            </a:r>
          </a:p>
          <a:p>
            <a:r>
              <a:rPr lang="en-US" altLang="en-US" sz="1400" b="1">
                <a:latin typeface="Verdana" panose="020B0604030504040204" pitchFamily="34" charset="0"/>
              </a:rPr>
              <a:t>important to remember that likelihood</a:t>
            </a:r>
          </a:p>
          <a:p>
            <a:r>
              <a:rPr lang="en-US" altLang="en-US" sz="1400" b="1">
                <a:latin typeface="Verdana" panose="020B0604030504040204" pitchFamily="34" charset="0"/>
              </a:rPr>
              <a:t>estimates are only as good as your </a:t>
            </a:r>
          </a:p>
          <a:p>
            <a:r>
              <a:rPr lang="en-US" altLang="en-US" sz="1400" b="1">
                <a:latin typeface="Verdana" panose="020B0604030504040204" pitchFamily="34" charset="0"/>
              </a:rPr>
              <a:t>data (“garbage in, garbage out”)</a:t>
            </a:r>
            <a:endParaRPr lang="en-US" altLang="en-US" sz="1400" b="1"/>
          </a:p>
        </p:txBody>
      </p:sp>
      <p:sp>
        <p:nvSpPr>
          <p:cNvPr id="13319" name="Text Box 7">
            <a:extLst>
              <a:ext uri="{FF2B5EF4-FFF2-40B4-BE49-F238E27FC236}">
                <a16:creationId xmlns:a16="http://schemas.microsoft.com/office/drawing/2014/main" id="{93F418AA-7E09-4AFA-96DD-23041E69B95D}"/>
              </a:ext>
            </a:extLst>
          </p:cNvPr>
          <p:cNvSpPr txBox="1">
            <a:spLocks noChangeArrowheads="1"/>
          </p:cNvSpPr>
          <p:nvPr/>
        </p:nvSpPr>
        <p:spPr bwMode="auto">
          <a:xfrm>
            <a:off x="5089525" y="26273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3320" name="Text Box 8">
            <a:extLst>
              <a:ext uri="{FF2B5EF4-FFF2-40B4-BE49-F238E27FC236}">
                <a16:creationId xmlns:a16="http://schemas.microsoft.com/office/drawing/2014/main" id="{6384529D-3FCA-4FAA-84A2-D5F2622C04A8}"/>
              </a:ext>
            </a:extLst>
          </p:cNvPr>
          <p:cNvSpPr txBox="1">
            <a:spLocks noChangeArrowheads="1"/>
          </p:cNvSpPr>
          <p:nvPr/>
        </p:nvSpPr>
        <p:spPr bwMode="auto">
          <a:xfrm>
            <a:off x="4546600" y="2906713"/>
            <a:ext cx="2057400" cy="67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1400" b="1">
                <a:latin typeface="Verdana" panose="020B0604030504040204" pitchFamily="34" charset="0"/>
              </a:rPr>
              <a:t>read as “log of the</a:t>
            </a:r>
          </a:p>
          <a:p>
            <a:r>
              <a:rPr lang="en-US" altLang="en-US" sz="1400" b="1">
                <a:latin typeface="Verdana" panose="020B0604030504040204" pitchFamily="34" charset="0"/>
              </a:rPr>
              <a:t>determinant of the</a:t>
            </a:r>
          </a:p>
          <a:p>
            <a:r>
              <a:rPr lang="en-US" altLang="en-US" sz="1400" b="1">
                <a:latin typeface="Verdana" panose="020B0604030504040204" pitchFamily="34" charset="0"/>
              </a:rPr>
              <a:t>R matrix”</a:t>
            </a:r>
            <a:endParaRPr lang="en-US" altLang="en-US" sz="1400" b="1"/>
          </a:p>
        </p:txBody>
      </p:sp>
      <p:sp>
        <p:nvSpPr>
          <p:cNvPr id="13321" name="Text Box 9">
            <a:extLst>
              <a:ext uri="{FF2B5EF4-FFF2-40B4-BE49-F238E27FC236}">
                <a16:creationId xmlns:a16="http://schemas.microsoft.com/office/drawing/2014/main" id="{511E9A99-18D2-4B6A-987C-58E8BC4F1CFE}"/>
              </a:ext>
            </a:extLst>
          </p:cNvPr>
          <p:cNvSpPr txBox="1">
            <a:spLocks noChangeArrowheads="1"/>
          </p:cNvSpPr>
          <p:nvPr/>
        </p:nvSpPr>
        <p:spPr bwMode="auto">
          <a:xfrm>
            <a:off x="6994525" y="27797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3322" name="Text Box 10">
            <a:extLst>
              <a:ext uri="{FF2B5EF4-FFF2-40B4-BE49-F238E27FC236}">
                <a16:creationId xmlns:a16="http://schemas.microsoft.com/office/drawing/2014/main" id="{DD4AD5DD-0AC5-400B-B663-3DC3F3E90663}"/>
              </a:ext>
            </a:extLst>
          </p:cNvPr>
          <p:cNvSpPr txBox="1">
            <a:spLocks noChangeArrowheads="1"/>
          </p:cNvSpPr>
          <p:nvPr/>
        </p:nvSpPr>
        <p:spPr bwMode="auto">
          <a:xfrm>
            <a:off x="6611938" y="2916238"/>
            <a:ext cx="239871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1400" b="1">
                <a:latin typeface="Verdana" panose="020B0604030504040204" pitchFamily="34" charset="0"/>
              </a:rPr>
              <a:t>residual sum of squares </a:t>
            </a:r>
          </a:p>
          <a:p>
            <a:r>
              <a:rPr lang="en-US" altLang="en-US" sz="1400" b="1">
                <a:latin typeface="Verdana" panose="020B0604030504040204" pitchFamily="34" charset="0"/>
              </a:rPr>
              <a:t>= (Y’R</a:t>
            </a:r>
            <a:r>
              <a:rPr lang="en-US" altLang="en-US" sz="1400" b="1" baseline="30000">
                <a:latin typeface="Verdana" panose="020B0604030504040204" pitchFamily="34" charset="0"/>
              </a:rPr>
              <a:t>-1</a:t>
            </a:r>
            <a:r>
              <a:rPr lang="en-US" altLang="en-US" sz="1400" b="1">
                <a:latin typeface="Verdana" panose="020B0604030504040204" pitchFamily="34" charset="0"/>
              </a:rPr>
              <a:t>Y - s’r)</a:t>
            </a:r>
            <a:endParaRPr lang="en-US" altLang="en-US" sz="1400" b="1"/>
          </a:p>
        </p:txBody>
      </p:sp>
      <p:sp>
        <p:nvSpPr>
          <p:cNvPr id="13323" name="Text Box 11">
            <a:extLst>
              <a:ext uri="{FF2B5EF4-FFF2-40B4-BE49-F238E27FC236}">
                <a16:creationId xmlns:a16="http://schemas.microsoft.com/office/drawing/2014/main" id="{0543C7CC-F8F7-4E46-B589-7B2E8AABD263}"/>
              </a:ext>
            </a:extLst>
          </p:cNvPr>
          <p:cNvSpPr txBox="1">
            <a:spLocks noChangeArrowheads="1"/>
          </p:cNvSpPr>
          <p:nvPr/>
        </p:nvSpPr>
        <p:spPr bwMode="auto">
          <a:xfrm>
            <a:off x="7146925" y="23987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3324" name="Line 12">
            <a:extLst>
              <a:ext uri="{FF2B5EF4-FFF2-40B4-BE49-F238E27FC236}">
                <a16:creationId xmlns:a16="http://schemas.microsoft.com/office/drawing/2014/main" id="{8FC6D8D9-4B22-4169-8C41-43FCD1BB3DB8}"/>
              </a:ext>
            </a:extLst>
          </p:cNvPr>
          <p:cNvSpPr>
            <a:spLocks noChangeShapeType="1"/>
          </p:cNvSpPr>
          <p:nvPr/>
        </p:nvSpPr>
        <p:spPr bwMode="auto">
          <a:xfrm flipH="1">
            <a:off x="7772400" y="2189163"/>
            <a:ext cx="7938" cy="554037"/>
          </a:xfrm>
          <a:prstGeom prst="line">
            <a:avLst/>
          </a:prstGeom>
          <a:noFill/>
          <a:ln w="9525">
            <a:solidFill>
              <a:srgbClr val="000000"/>
            </a:solidFill>
            <a:round/>
            <a:headEnd type="stealth" w="med" len="lg"/>
            <a:tailEnd/>
          </a:ln>
          <a:extLst>
            <a:ext uri="{909E8E84-426E-40DD-AFC4-6F175D3DCCD1}">
              <a14:hiddenFill xmlns:a14="http://schemas.microsoft.com/office/drawing/2010/main">
                <a:noFill/>
              </a14:hiddenFill>
            </a:ext>
          </a:extLst>
        </p:spPr>
        <p:txBody>
          <a:bodyPr/>
          <a:lstStyle/>
          <a:p>
            <a:endParaRPr lang="en-US"/>
          </a:p>
        </p:txBody>
      </p:sp>
      <p:sp>
        <p:nvSpPr>
          <p:cNvPr id="13325" name="Text Box 13">
            <a:extLst>
              <a:ext uri="{FF2B5EF4-FFF2-40B4-BE49-F238E27FC236}">
                <a16:creationId xmlns:a16="http://schemas.microsoft.com/office/drawing/2014/main" id="{45936C97-16C6-4EF4-A175-22E7C1763D3A}"/>
              </a:ext>
            </a:extLst>
          </p:cNvPr>
          <p:cNvSpPr txBox="1">
            <a:spLocks noChangeArrowheads="1"/>
          </p:cNvSpPr>
          <p:nvPr/>
        </p:nvSpPr>
        <p:spPr bwMode="auto">
          <a:xfrm>
            <a:off x="3414713" y="1789113"/>
            <a:ext cx="309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  </a:t>
            </a:r>
          </a:p>
        </p:txBody>
      </p:sp>
      <p:sp>
        <p:nvSpPr>
          <p:cNvPr id="13326" name="Text Box 14">
            <a:extLst>
              <a:ext uri="{FF2B5EF4-FFF2-40B4-BE49-F238E27FC236}">
                <a16:creationId xmlns:a16="http://schemas.microsoft.com/office/drawing/2014/main" id="{82847D06-DEDB-4AD7-B5FE-64D1826BAE63}"/>
              </a:ext>
            </a:extLst>
          </p:cNvPr>
          <p:cNvSpPr txBox="1">
            <a:spLocks noChangeArrowheads="1"/>
          </p:cNvSpPr>
          <p:nvPr/>
        </p:nvSpPr>
        <p:spPr bwMode="auto">
          <a:xfrm>
            <a:off x="4860925" y="23225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3327" name="Line 15">
            <a:extLst>
              <a:ext uri="{FF2B5EF4-FFF2-40B4-BE49-F238E27FC236}">
                <a16:creationId xmlns:a16="http://schemas.microsoft.com/office/drawing/2014/main" id="{05594046-72CF-4939-A577-3AEF013417D2}"/>
              </a:ext>
            </a:extLst>
          </p:cNvPr>
          <p:cNvSpPr>
            <a:spLocks noChangeShapeType="1"/>
          </p:cNvSpPr>
          <p:nvPr/>
        </p:nvSpPr>
        <p:spPr bwMode="auto">
          <a:xfrm flipH="1">
            <a:off x="1371600" y="2209800"/>
            <a:ext cx="7938" cy="554038"/>
          </a:xfrm>
          <a:prstGeom prst="line">
            <a:avLst/>
          </a:prstGeom>
          <a:noFill/>
          <a:ln w="9525">
            <a:solidFill>
              <a:srgbClr val="000000"/>
            </a:solidFill>
            <a:round/>
            <a:headEnd type="stealth" w="med" len="lg"/>
            <a:tailEnd/>
          </a:ln>
          <a:extLst>
            <a:ext uri="{909E8E84-426E-40DD-AFC4-6F175D3DCCD1}">
              <a14:hiddenFill xmlns:a14="http://schemas.microsoft.com/office/drawing/2010/main">
                <a:noFill/>
              </a14:hiddenFill>
            </a:ext>
          </a:extLst>
        </p:spPr>
        <p:txBody>
          <a:bodyPr/>
          <a:lstStyle/>
          <a:p>
            <a:endParaRPr lang="en-US"/>
          </a:p>
        </p:txBody>
      </p:sp>
      <p:sp>
        <p:nvSpPr>
          <p:cNvPr id="13329" name="Text Box 17">
            <a:extLst>
              <a:ext uri="{FF2B5EF4-FFF2-40B4-BE49-F238E27FC236}">
                <a16:creationId xmlns:a16="http://schemas.microsoft.com/office/drawing/2014/main" id="{7E78D4BE-E619-4C57-8A68-8FD24E89F500}"/>
              </a:ext>
            </a:extLst>
          </p:cNvPr>
          <p:cNvSpPr txBox="1">
            <a:spLocks noChangeArrowheads="1"/>
          </p:cNvSpPr>
          <p:nvPr/>
        </p:nvSpPr>
        <p:spPr bwMode="auto">
          <a:xfrm>
            <a:off x="974725" y="2398713"/>
            <a:ext cx="1857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3330" name="Line 18">
            <a:extLst>
              <a:ext uri="{FF2B5EF4-FFF2-40B4-BE49-F238E27FC236}">
                <a16:creationId xmlns:a16="http://schemas.microsoft.com/office/drawing/2014/main" id="{5D71147D-8A9B-4707-9824-221FC2AD14C4}"/>
              </a:ext>
            </a:extLst>
          </p:cNvPr>
          <p:cNvSpPr>
            <a:spLocks noChangeShapeType="1"/>
          </p:cNvSpPr>
          <p:nvPr/>
        </p:nvSpPr>
        <p:spPr bwMode="auto">
          <a:xfrm flipH="1">
            <a:off x="5029200" y="2247900"/>
            <a:ext cx="7938" cy="554038"/>
          </a:xfrm>
          <a:prstGeom prst="line">
            <a:avLst/>
          </a:prstGeom>
          <a:noFill/>
          <a:ln w="9525">
            <a:solidFill>
              <a:srgbClr val="000000"/>
            </a:solidFill>
            <a:round/>
            <a:headEnd type="stealth" w="med" len="lg"/>
            <a:tailEnd/>
          </a:ln>
          <a:extLst>
            <a:ext uri="{909E8E84-426E-40DD-AFC4-6F175D3DCCD1}">
              <a14:hiddenFill xmlns:a14="http://schemas.microsoft.com/office/drawing/2010/main">
                <a:noFill/>
              </a14:hiddenFill>
            </a:ext>
          </a:extLst>
        </p:spPr>
        <p:txBody>
          <a:bodyPr/>
          <a:lstStyle/>
          <a:p>
            <a:endParaRPr lang="en-US"/>
          </a:p>
        </p:txBody>
      </p:sp>
      <p:sp>
        <p:nvSpPr>
          <p:cNvPr id="13331" name="Text Box 19">
            <a:extLst>
              <a:ext uri="{FF2B5EF4-FFF2-40B4-BE49-F238E27FC236}">
                <a16:creationId xmlns:a16="http://schemas.microsoft.com/office/drawing/2014/main" id="{39A25148-0564-4871-9CCD-C9C2C5AA9756}"/>
              </a:ext>
            </a:extLst>
          </p:cNvPr>
          <p:cNvSpPr txBox="1">
            <a:spLocks noChangeArrowheads="1"/>
          </p:cNvSpPr>
          <p:nvPr/>
        </p:nvSpPr>
        <p:spPr bwMode="auto">
          <a:xfrm>
            <a:off x="212725" y="4149725"/>
            <a:ext cx="8756650" cy="2320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35000"/>
              </a:lnSpc>
            </a:pPr>
            <a:r>
              <a:rPr lang="en-US" altLang="en-US" b="1"/>
              <a:t>i.e. everything is a function of the MME</a:t>
            </a:r>
          </a:p>
          <a:p>
            <a:pPr>
              <a:lnSpc>
                <a:spcPct val="135000"/>
              </a:lnSpc>
            </a:pPr>
            <a:endParaRPr lang="en-US" altLang="en-US" b="1"/>
          </a:p>
          <a:p>
            <a:pPr>
              <a:lnSpc>
                <a:spcPct val="135000"/>
              </a:lnSpc>
            </a:pPr>
            <a:r>
              <a:rPr lang="en-US" altLang="en-US" b="1"/>
              <a:t>Search to find R and G that minimizes –2logL</a:t>
            </a:r>
          </a:p>
          <a:p>
            <a:pPr>
              <a:lnSpc>
                <a:spcPct val="135000"/>
              </a:lnSpc>
            </a:pPr>
            <a:r>
              <a:rPr lang="en-US" altLang="en-US" b="1"/>
              <a:t>C changes when you change R and/or G; X, Y, and Z stay the same </a:t>
            </a:r>
          </a:p>
          <a:p>
            <a:pPr>
              <a:lnSpc>
                <a:spcPct val="135000"/>
              </a:lnSpc>
            </a:pPr>
            <a:r>
              <a:rPr lang="en-US" altLang="en-US" b="1"/>
              <a:t>(Recall that Y is vector of animal records, and X and Z are association matrices</a:t>
            </a:r>
          </a:p>
          <a:p>
            <a:pPr>
              <a:lnSpc>
                <a:spcPct val="135000"/>
              </a:lnSpc>
            </a:pPr>
            <a:r>
              <a:rPr lang="en-US" altLang="en-US" b="1"/>
              <a:t> for fixed and random effects, respectively.)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ext Box 4">
            <a:extLst>
              <a:ext uri="{FF2B5EF4-FFF2-40B4-BE49-F238E27FC236}">
                <a16:creationId xmlns:a16="http://schemas.microsoft.com/office/drawing/2014/main" id="{B42B8CBD-F430-4977-8335-30B3559F8750}"/>
              </a:ext>
            </a:extLst>
          </p:cNvPr>
          <p:cNvSpPr txBox="1">
            <a:spLocks noChangeArrowheads="1"/>
          </p:cNvSpPr>
          <p:nvPr/>
        </p:nvSpPr>
        <p:spPr bwMode="auto">
          <a:xfrm>
            <a:off x="441325" y="341313"/>
            <a:ext cx="7854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t>In our simple animal model, we can find log determinants for R and G:</a:t>
            </a:r>
            <a:r>
              <a:rPr lang="en-US" altLang="en-US"/>
              <a:t> </a:t>
            </a:r>
          </a:p>
        </p:txBody>
      </p:sp>
      <p:sp>
        <p:nvSpPr>
          <p:cNvPr id="14341" name="Text Box 5">
            <a:extLst>
              <a:ext uri="{FF2B5EF4-FFF2-40B4-BE49-F238E27FC236}">
                <a16:creationId xmlns:a16="http://schemas.microsoft.com/office/drawing/2014/main" id="{BF5C4646-F638-4A40-8285-B6A6A5480976}"/>
              </a:ext>
            </a:extLst>
          </p:cNvPr>
          <p:cNvSpPr txBox="1">
            <a:spLocks noChangeArrowheads="1"/>
          </p:cNvSpPr>
          <p:nvPr/>
        </p:nvSpPr>
        <p:spPr bwMode="auto">
          <a:xfrm>
            <a:off x="366713" y="1584325"/>
            <a:ext cx="83200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For log|</a:t>
            </a:r>
            <a:r>
              <a:rPr lang="en-US" altLang="en-US" sz="2000" b="1"/>
              <a:t>R</a:t>
            </a:r>
            <a:r>
              <a:rPr lang="en-US" altLang="en-US" sz="2000"/>
              <a:t>|:  let </a:t>
            </a:r>
            <a:r>
              <a:rPr lang="en-US" altLang="en-US" sz="2000" b="1"/>
              <a:t>R</a:t>
            </a:r>
            <a:r>
              <a:rPr lang="en-US" altLang="en-US" sz="2000"/>
              <a:t> = </a:t>
            </a:r>
            <a:r>
              <a:rPr lang="en-US" altLang="en-US" sz="2000" b="1"/>
              <a:t>I</a:t>
            </a:r>
            <a:r>
              <a:rPr lang="el-GR" altLang="en-US" sz="2000" b="1">
                <a:latin typeface="Times New Roman" panose="02020603050405020304" pitchFamily="18" charset="0"/>
                <a:cs typeface="Times New Roman" panose="02020603050405020304" pitchFamily="18" charset="0"/>
              </a:rPr>
              <a:t>σ</a:t>
            </a:r>
            <a:r>
              <a:rPr lang="en-US" altLang="en-US" sz="2000" b="1"/>
              <a:t>   </a:t>
            </a:r>
            <a:r>
              <a:rPr lang="en-US" altLang="en-US" sz="2000"/>
              <a:t>so that log|</a:t>
            </a:r>
            <a:r>
              <a:rPr lang="en-US" altLang="en-US" sz="2000" b="1"/>
              <a:t>I</a:t>
            </a:r>
            <a:r>
              <a:rPr lang="el-GR" altLang="en-US" sz="2000" b="1">
                <a:latin typeface="Times New Roman" panose="02020603050405020304" pitchFamily="18" charset="0"/>
                <a:cs typeface="Times New Roman" panose="02020603050405020304" pitchFamily="18" charset="0"/>
              </a:rPr>
              <a:t>σ</a:t>
            </a:r>
            <a:r>
              <a:rPr lang="en-US" altLang="en-US" sz="2000"/>
              <a:t>  | </a:t>
            </a:r>
          </a:p>
        </p:txBody>
      </p:sp>
      <p:graphicFrame>
        <p:nvGraphicFramePr>
          <p:cNvPr id="14342" name="Object 6">
            <a:extLst>
              <a:ext uri="{FF2B5EF4-FFF2-40B4-BE49-F238E27FC236}">
                <a16:creationId xmlns:a16="http://schemas.microsoft.com/office/drawing/2014/main" id="{2F0D883F-24E4-4370-92DE-B920D4FF44D9}"/>
              </a:ext>
            </a:extLst>
          </p:cNvPr>
          <p:cNvGraphicFramePr>
            <a:graphicFrameLocks noChangeAspect="1"/>
          </p:cNvGraphicFramePr>
          <p:nvPr/>
        </p:nvGraphicFramePr>
        <p:xfrm>
          <a:off x="2789238" y="1587500"/>
          <a:ext cx="176212" cy="384175"/>
        </p:xfrm>
        <a:graphic>
          <a:graphicData uri="http://schemas.openxmlformats.org/presentationml/2006/ole">
            <mc:AlternateContent xmlns:mc="http://schemas.openxmlformats.org/markup-compatibility/2006">
              <mc:Choice xmlns:v="urn:schemas-microsoft-com:vml" Requires="v">
                <p:oleObj name="Equation" r:id="rId2" imgW="139680" imgH="304560" progId="Equation.3">
                  <p:embed/>
                </p:oleObj>
              </mc:Choice>
              <mc:Fallback>
                <p:oleObj name="Equation" r:id="rId2" imgW="139680" imgH="304560" progId="Equation.3">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89238" y="1587500"/>
                        <a:ext cx="176212" cy="384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43" name="Object 7">
            <a:extLst>
              <a:ext uri="{FF2B5EF4-FFF2-40B4-BE49-F238E27FC236}">
                <a16:creationId xmlns:a16="http://schemas.microsoft.com/office/drawing/2014/main" id="{8029C550-E1B2-400E-A47F-4E55B5488B79}"/>
              </a:ext>
            </a:extLst>
          </p:cNvPr>
          <p:cNvGraphicFramePr>
            <a:graphicFrameLocks noChangeAspect="1"/>
          </p:cNvGraphicFramePr>
          <p:nvPr/>
        </p:nvGraphicFramePr>
        <p:xfrm>
          <a:off x="4438650" y="1622425"/>
          <a:ext cx="152400" cy="292100"/>
        </p:xfrm>
        <a:graphic>
          <a:graphicData uri="http://schemas.openxmlformats.org/presentationml/2006/ole">
            <mc:AlternateContent xmlns:mc="http://schemas.openxmlformats.org/markup-compatibility/2006">
              <mc:Choice xmlns:v="urn:schemas-microsoft-com:vml" Requires="v">
                <p:oleObj name="Equation" r:id="rId4" imgW="152280" imgH="291960" progId="Equation.3">
                  <p:embed/>
                </p:oleObj>
              </mc:Choice>
              <mc:Fallback>
                <p:oleObj name="Equation" r:id="rId4" imgW="152280" imgH="29196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38650" y="1622425"/>
                        <a:ext cx="152400" cy="292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349" name="Text Box 13">
            <a:extLst>
              <a:ext uri="{FF2B5EF4-FFF2-40B4-BE49-F238E27FC236}">
                <a16:creationId xmlns:a16="http://schemas.microsoft.com/office/drawing/2014/main" id="{93E624DD-B017-40E0-A5E2-C9F12AA6C831}"/>
              </a:ext>
            </a:extLst>
          </p:cNvPr>
          <p:cNvSpPr txBox="1">
            <a:spLocks noChangeArrowheads="1"/>
          </p:cNvSpPr>
          <p:nvPr/>
        </p:nvSpPr>
        <p:spPr bwMode="auto">
          <a:xfrm>
            <a:off x="5013325" y="10271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4351" name="Text Box 15">
            <a:extLst>
              <a:ext uri="{FF2B5EF4-FFF2-40B4-BE49-F238E27FC236}">
                <a16:creationId xmlns:a16="http://schemas.microsoft.com/office/drawing/2014/main" id="{D5B07E41-3D58-4D4C-A049-493AEED0405B}"/>
              </a:ext>
            </a:extLst>
          </p:cNvPr>
          <p:cNvSpPr txBox="1">
            <a:spLocks noChangeArrowheads="1"/>
          </p:cNvSpPr>
          <p:nvPr/>
        </p:nvSpPr>
        <p:spPr bwMode="auto">
          <a:xfrm>
            <a:off x="6765925" y="11795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4354" name="Text Box 18">
            <a:extLst>
              <a:ext uri="{FF2B5EF4-FFF2-40B4-BE49-F238E27FC236}">
                <a16:creationId xmlns:a16="http://schemas.microsoft.com/office/drawing/2014/main" id="{EE38EB2D-CAAC-4EFF-8D84-9CD49D53F281}"/>
              </a:ext>
            </a:extLst>
          </p:cNvPr>
          <p:cNvSpPr txBox="1">
            <a:spLocks noChangeArrowheads="1"/>
          </p:cNvSpPr>
          <p:nvPr/>
        </p:nvSpPr>
        <p:spPr bwMode="auto">
          <a:xfrm>
            <a:off x="6765925" y="9509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4356" name="Text Box 20">
            <a:extLst>
              <a:ext uri="{FF2B5EF4-FFF2-40B4-BE49-F238E27FC236}">
                <a16:creationId xmlns:a16="http://schemas.microsoft.com/office/drawing/2014/main" id="{3A9A0F10-3FF5-416B-8065-355B9CF77798}"/>
              </a:ext>
            </a:extLst>
          </p:cNvPr>
          <p:cNvSpPr txBox="1">
            <a:spLocks noChangeArrowheads="1"/>
          </p:cNvSpPr>
          <p:nvPr/>
        </p:nvSpPr>
        <p:spPr bwMode="auto">
          <a:xfrm>
            <a:off x="7527925" y="12557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4364" name="Text Box 28">
            <a:extLst>
              <a:ext uri="{FF2B5EF4-FFF2-40B4-BE49-F238E27FC236}">
                <a16:creationId xmlns:a16="http://schemas.microsoft.com/office/drawing/2014/main" id="{90490E8A-5197-4E48-BE0F-B3A585B7B9E7}"/>
              </a:ext>
            </a:extLst>
          </p:cNvPr>
          <p:cNvSpPr txBox="1">
            <a:spLocks noChangeArrowheads="1"/>
          </p:cNvSpPr>
          <p:nvPr/>
        </p:nvSpPr>
        <p:spPr bwMode="auto">
          <a:xfrm>
            <a:off x="441325" y="2322513"/>
            <a:ext cx="22748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 log(</a:t>
            </a:r>
            <a:r>
              <a:rPr lang="en-US" altLang="en-US">
                <a:sym typeface="Symbol" panose="05050102010706020507" pitchFamily="18" charset="2"/>
              </a:rPr>
              <a:t>   </a:t>
            </a:r>
            <a:r>
              <a:rPr lang="en-US" altLang="en-US"/>
              <a:t>)</a:t>
            </a:r>
            <a:r>
              <a:rPr lang="en-US" altLang="en-US" baseline="30000"/>
              <a:t>n</a:t>
            </a:r>
            <a:r>
              <a:rPr lang="en-US" altLang="en-US"/>
              <a:t> = nlog(    ) </a:t>
            </a:r>
          </a:p>
        </p:txBody>
      </p:sp>
      <p:graphicFrame>
        <p:nvGraphicFramePr>
          <p:cNvPr id="14365" name="Object 29">
            <a:extLst>
              <a:ext uri="{FF2B5EF4-FFF2-40B4-BE49-F238E27FC236}">
                <a16:creationId xmlns:a16="http://schemas.microsoft.com/office/drawing/2014/main" id="{81425C8D-2071-41FA-839E-F7B953BE6F20}"/>
              </a:ext>
            </a:extLst>
          </p:cNvPr>
          <p:cNvGraphicFramePr>
            <a:graphicFrameLocks noChangeAspect="1"/>
          </p:cNvGraphicFramePr>
          <p:nvPr/>
        </p:nvGraphicFramePr>
        <p:xfrm>
          <a:off x="2247900" y="2374900"/>
          <a:ext cx="228600" cy="304800"/>
        </p:xfrm>
        <a:graphic>
          <a:graphicData uri="http://schemas.openxmlformats.org/presentationml/2006/ole">
            <mc:AlternateContent xmlns:mc="http://schemas.openxmlformats.org/markup-compatibility/2006">
              <mc:Choice xmlns:v="urn:schemas-microsoft-com:vml" Requires="v">
                <p:oleObj name="Equation" r:id="rId6" imgW="228600" imgH="304560" progId="Equation.3">
                  <p:embed/>
                </p:oleObj>
              </mc:Choice>
              <mc:Fallback>
                <p:oleObj name="Equation" r:id="rId6" imgW="228600" imgH="304560" progId="Equation.3">
                  <p:embed/>
                  <p:pic>
                    <p:nvPicPr>
                      <p:cNvPr id="0" name="Object 2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47900" y="2374900"/>
                        <a:ext cx="228600"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367" name="Text Box 31">
            <a:extLst>
              <a:ext uri="{FF2B5EF4-FFF2-40B4-BE49-F238E27FC236}">
                <a16:creationId xmlns:a16="http://schemas.microsoft.com/office/drawing/2014/main" id="{0DEA7820-C71C-449A-B7D9-8F705508F03F}"/>
              </a:ext>
            </a:extLst>
          </p:cNvPr>
          <p:cNvSpPr txBox="1">
            <a:spLocks noChangeArrowheads="1"/>
          </p:cNvSpPr>
          <p:nvPr/>
        </p:nvSpPr>
        <p:spPr bwMode="auto">
          <a:xfrm>
            <a:off x="355600" y="3008313"/>
            <a:ext cx="79025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t>where n is simply the number of elements (or number of records) along the diagonal of the R matrix. </a:t>
            </a:r>
          </a:p>
        </p:txBody>
      </p:sp>
      <p:sp>
        <p:nvSpPr>
          <p:cNvPr id="14368" name="Text Box 32">
            <a:extLst>
              <a:ext uri="{FF2B5EF4-FFF2-40B4-BE49-F238E27FC236}">
                <a16:creationId xmlns:a16="http://schemas.microsoft.com/office/drawing/2014/main" id="{418795E7-0483-4DAF-BC77-31CE3CB9EEEB}"/>
              </a:ext>
            </a:extLst>
          </p:cNvPr>
          <p:cNvSpPr txBox="1">
            <a:spLocks noChangeArrowheads="1"/>
          </p:cNvSpPr>
          <p:nvPr/>
        </p:nvSpPr>
        <p:spPr bwMode="auto">
          <a:xfrm>
            <a:off x="304800" y="3767138"/>
            <a:ext cx="18370550" cy="180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5000"/>
              </a:lnSpc>
            </a:pPr>
            <a:r>
              <a:rPr lang="en-US" altLang="en-US"/>
              <a:t>And for log|</a:t>
            </a:r>
            <a:r>
              <a:rPr lang="en-US" altLang="en-US" b="1"/>
              <a:t>G</a:t>
            </a:r>
            <a:r>
              <a:rPr lang="en-US" altLang="en-US"/>
              <a:t>|:  </a:t>
            </a:r>
            <a:r>
              <a:rPr lang="en-US" altLang="en-US" b="1"/>
              <a:t>let</a:t>
            </a:r>
            <a:r>
              <a:rPr lang="en-US" altLang="en-US"/>
              <a:t> </a:t>
            </a:r>
            <a:r>
              <a:rPr lang="en-US" altLang="en-US" b="1"/>
              <a:t>G</a:t>
            </a:r>
            <a:r>
              <a:rPr lang="en-US" altLang="en-US"/>
              <a:t> = </a:t>
            </a:r>
            <a:r>
              <a:rPr lang="en-US" altLang="en-US" b="1"/>
              <a:t>A</a:t>
            </a:r>
            <a:r>
              <a:rPr lang="en-US" altLang="en-US">
                <a:sym typeface="Symbol" panose="05050102010706020507" pitchFamily="18" charset="2"/>
              </a:rPr>
              <a:t>    </a:t>
            </a:r>
            <a:r>
              <a:rPr lang="en-US" altLang="en-US"/>
              <a:t>so that log|</a:t>
            </a:r>
            <a:r>
              <a:rPr lang="en-US" altLang="en-US" b="1"/>
              <a:t>A   </a:t>
            </a:r>
            <a:r>
              <a:rPr lang="en-US" altLang="en-US"/>
              <a:t> | = log|</a:t>
            </a:r>
            <a:r>
              <a:rPr lang="en-US" altLang="en-US" b="1"/>
              <a:t>AI</a:t>
            </a:r>
            <a:r>
              <a:rPr lang="en-US" altLang="en-US"/>
              <a:t>    | </a:t>
            </a:r>
          </a:p>
          <a:p>
            <a:pPr>
              <a:lnSpc>
                <a:spcPct val="125000"/>
              </a:lnSpc>
            </a:pPr>
            <a:r>
              <a:rPr lang="en-US" altLang="en-US"/>
              <a:t>= log|</a:t>
            </a:r>
            <a:r>
              <a:rPr lang="en-US" altLang="en-US" b="1"/>
              <a:t>A</a:t>
            </a:r>
            <a:r>
              <a:rPr lang="en-US" altLang="en-US"/>
              <a:t>| + log|</a:t>
            </a:r>
            <a:r>
              <a:rPr lang="en-US" altLang="en-US" b="1"/>
              <a:t>I</a:t>
            </a:r>
            <a:r>
              <a:rPr lang="en-US" altLang="en-US"/>
              <a:t>    | = log|</a:t>
            </a:r>
            <a:r>
              <a:rPr lang="en-US" altLang="en-US" b="1"/>
              <a:t>A</a:t>
            </a:r>
            <a:r>
              <a:rPr lang="en-US" altLang="en-US"/>
              <a:t>| + qlog(  </a:t>
            </a:r>
            <a:r>
              <a:rPr lang="en-US" altLang="en-US">
                <a:sym typeface="Symbol" panose="05050102010706020507" pitchFamily="18" charset="2"/>
              </a:rPr>
              <a:t>  </a:t>
            </a:r>
            <a:r>
              <a:rPr lang="en-US" altLang="en-US"/>
              <a:t>)</a:t>
            </a:r>
          </a:p>
          <a:p>
            <a:pPr>
              <a:lnSpc>
                <a:spcPct val="125000"/>
              </a:lnSpc>
            </a:pPr>
            <a:r>
              <a:rPr lang="en-US" altLang="en-US" b="1"/>
              <a:t>where q is the  order of the numerator relationship matrix, A</a:t>
            </a:r>
          </a:p>
          <a:p>
            <a:pPr>
              <a:lnSpc>
                <a:spcPct val="125000"/>
              </a:lnSpc>
            </a:pPr>
            <a:r>
              <a:rPr lang="en-US" altLang="en-US" b="1"/>
              <a:t>(Boldman et al. 1995, p. 56). Note that log|A| is a constant because A </a:t>
            </a:r>
          </a:p>
          <a:p>
            <a:pPr>
              <a:lnSpc>
                <a:spcPct val="125000"/>
              </a:lnSpc>
            </a:pPr>
            <a:r>
              <a:rPr lang="en-US" altLang="en-US" b="1"/>
              <a:t>is the (predefined) numerator relationship matrix and could be ignored.</a:t>
            </a:r>
          </a:p>
        </p:txBody>
      </p:sp>
      <p:graphicFrame>
        <p:nvGraphicFramePr>
          <p:cNvPr id="14374" name="Object 38">
            <a:extLst>
              <a:ext uri="{FF2B5EF4-FFF2-40B4-BE49-F238E27FC236}">
                <a16:creationId xmlns:a16="http://schemas.microsoft.com/office/drawing/2014/main" id="{CC408112-6A13-47AD-BEA3-77C0D1A228E2}"/>
              </a:ext>
            </a:extLst>
          </p:cNvPr>
          <p:cNvGraphicFramePr>
            <a:graphicFrameLocks noChangeAspect="1"/>
          </p:cNvGraphicFramePr>
          <p:nvPr/>
        </p:nvGraphicFramePr>
        <p:xfrm>
          <a:off x="1092200" y="2362200"/>
          <a:ext cx="228600" cy="304800"/>
        </p:xfrm>
        <a:graphic>
          <a:graphicData uri="http://schemas.openxmlformats.org/presentationml/2006/ole">
            <mc:AlternateContent xmlns:mc="http://schemas.openxmlformats.org/markup-compatibility/2006">
              <mc:Choice xmlns:v="urn:schemas-microsoft-com:vml" Requires="v">
                <p:oleObj name="Equation" r:id="rId8" imgW="228600" imgH="304560" progId="Equation.3">
                  <p:embed/>
                </p:oleObj>
              </mc:Choice>
              <mc:Fallback>
                <p:oleObj name="Equation" r:id="rId8" imgW="228600" imgH="304560" progId="Equation.3">
                  <p:embed/>
                  <p:pic>
                    <p:nvPicPr>
                      <p:cNvPr id="0" name="Object 3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92200" y="2362200"/>
                        <a:ext cx="228600"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76" name="Object 40">
            <a:extLst>
              <a:ext uri="{FF2B5EF4-FFF2-40B4-BE49-F238E27FC236}">
                <a16:creationId xmlns:a16="http://schemas.microsoft.com/office/drawing/2014/main" id="{4E89CCCD-671E-4099-81D1-580B976E974A}"/>
              </a:ext>
            </a:extLst>
          </p:cNvPr>
          <p:cNvGraphicFramePr>
            <a:graphicFrameLocks noChangeAspect="1"/>
          </p:cNvGraphicFramePr>
          <p:nvPr/>
        </p:nvGraphicFramePr>
        <p:xfrm>
          <a:off x="2247900" y="2362200"/>
          <a:ext cx="228600" cy="304800"/>
        </p:xfrm>
        <a:graphic>
          <a:graphicData uri="http://schemas.openxmlformats.org/presentationml/2006/ole">
            <mc:AlternateContent xmlns:mc="http://schemas.openxmlformats.org/markup-compatibility/2006">
              <mc:Choice xmlns:v="urn:schemas-microsoft-com:vml" Requires="v">
                <p:oleObj name="Equation" r:id="rId9" imgW="228600" imgH="304560" progId="Equation.3">
                  <p:embed/>
                </p:oleObj>
              </mc:Choice>
              <mc:Fallback>
                <p:oleObj name="Equation" r:id="rId9" imgW="228600" imgH="304560" progId="Equation.3">
                  <p:embed/>
                  <p:pic>
                    <p:nvPicPr>
                      <p:cNvPr id="0" name="Object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47900" y="2362200"/>
                        <a:ext cx="228600"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78" name="Object 42">
            <a:extLst>
              <a:ext uri="{FF2B5EF4-FFF2-40B4-BE49-F238E27FC236}">
                <a16:creationId xmlns:a16="http://schemas.microsoft.com/office/drawing/2014/main" id="{6EDFFB76-A6B0-459E-A623-A644B9563ABA}"/>
              </a:ext>
            </a:extLst>
          </p:cNvPr>
          <p:cNvGraphicFramePr>
            <a:graphicFrameLocks noChangeAspect="1"/>
          </p:cNvGraphicFramePr>
          <p:nvPr/>
        </p:nvGraphicFramePr>
        <p:xfrm>
          <a:off x="2894013" y="3848100"/>
          <a:ext cx="254000" cy="304800"/>
        </p:xfrm>
        <a:graphic>
          <a:graphicData uri="http://schemas.openxmlformats.org/presentationml/2006/ole">
            <mc:AlternateContent xmlns:mc="http://schemas.openxmlformats.org/markup-compatibility/2006">
              <mc:Choice xmlns:v="urn:schemas-microsoft-com:vml" Requires="v">
                <p:oleObj name="Equation" r:id="rId10" imgW="253800" imgH="304560" progId="Equation.3">
                  <p:embed/>
                </p:oleObj>
              </mc:Choice>
              <mc:Fallback>
                <p:oleObj name="Equation" r:id="rId10" imgW="253800" imgH="304560" progId="Equation.3">
                  <p:embed/>
                  <p:pic>
                    <p:nvPicPr>
                      <p:cNvPr id="0" name="Object 4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94013" y="3848100"/>
                        <a:ext cx="254000"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79" name="Object 43">
            <a:extLst>
              <a:ext uri="{FF2B5EF4-FFF2-40B4-BE49-F238E27FC236}">
                <a16:creationId xmlns:a16="http://schemas.microsoft.com/office/drawing/2014/main" id="{EE9B4610-C38C-42D5-B22E-19ACC211881E}"/>
              </a:ext>
            </a:extLst>
          </p:cNvPr>
          <p:cNvGraphicFramePr>
            <a:graphicFrameLocks noChangeAspect="1"/>
          </p:cNvGraphicFramePr>
          <p:nvPr/>
        </p:nvGraphicFramePr>
        <p:xfrm>
          <a:off x="4418013" y="3860800"/>
          <a:ext cx="254000" cy="304800"/>
        </p:xfrm>
        <a:graphic>
          <a:graphicData uri="http://schemas.openxmlformats.org/presentationml/2006/ole">
            <mc:AlternateContent xmlns:mc="http://schemas.openxmlformats.org/markup-compatibility/2006">
              <mc:Choice xmlns:v="urn:schemas-microsoft-com:vml" Requires="v">
                <p:oleObj name="Equation" r:id="rId12" imgW="253800" imgH="304560" progId="Equation.3">
                  <p:embed/>
                </p:oleObj>
              </mc:Choice>
              <mc:Fallback>
                <p:oleObj name="Equation" r:id="rId12" imgW="253800" imgH="304560" progId="Equation.3">
                  <p:embed/>
                  <p:pic>
                    <p:nvPicPr>
                      <p:cNvPr id="0" name="Object 4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18013" y="3860800"/>
                        <a:ext cx="254000"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80" name="Object 44">
            <a:extLst>
              <a:ext uri="{FF2B5EF4-FFF2-40B4-BE49-F238E27FC236}">
                <a16:creationId xmlns:a16="http://schemas.microsoft.com/office/drawing/2014/main" id="{4D122DC8-C594-45A5-93CB-B73D5B44BDE0}"/>
              </a:ext>
            </a:extLst>
          </p:cNvPr>
          <p:cNvGraphicFramePr>
            <a:graphicFrameLocks noChangeAspect="1"/>
          </p:cNvGraphicFramePr>
          <p:nvPr/>
        </p:nvGraphicFramePr>
        <p:xfrm>
          <a:off x="5600700" y="3860800"/>
          <a:ext cx="254000" cy="304800"/>
        </p:xfrm>
        <a:graphic>
          <a:graphicData uri="http://schemas.openxmlformats.org/presentationml/2006/ole">
            <mc:AlternateContent xmlns:mc="http://schemas.openxmlformats.org/markup-compatibility/2006">
              <mc:Choice xmlns:v="urn:schemas-microsoft-com:vml" Requires="v">
                <p:oleObj name="Equation" r:id="rId13" imgW="253800" imgH="304560" progId="Equation.3">
                  <p:embed/>
                </p:oleObj>
              </mc:Choice>
              <mc:Fallback>
                <p:oleObj name="Equation" r:id="rId13" imgW="253800" imgH="304560" progId="Equation.3">
                  <p:embed/>
                  <p:pic>
                    <p:nvPicPr>
                      <p:cNvPr id="0" name="Object 4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00700" y="3860800"/>
                        <a:ext cx="254000"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81" name="Object 45">
            <a:extLst>
              <a:ext uri="{FF2B5EF4-FFF2-40B4-BE49-F238E27FC236}">
                <a16:creationId xmlns:a16="http://schemas.microsoft.com/office/drawing/2014/main" id="{D40FBE4F-6DDB-4A5D-A0D9-8488D0006F28}"/>
              </a:ext>
            </a:extLst>
          </p:cNvPr>
          <p:cNvGraphicFramePr>
            <a:graphicFrameLocks noChangeAspect="1"/>
          </p:cNvGraphicFramePr>
          <p:nvPr/>
        </p:nvGraphicFramePr>
        <p:xfrm>
          <a:off x="1905000" y="4191000"/>
          <a:ext cx="254000" cy="304800"/>
        </p:xfrm>
        <a:graphic>
          <a:graphicData uri="http://schemas.openxmlformats.org/presentationml/2006/ole">
            <mc:AlternateContent xmlns:mc="http://schemas.openxmlformats.org/markup-compatibility/2006">
              <mc:Choice xmlns:v="urn:schemas-microsoft-com:vml" Requires="v">
                <p:oleObj name="Equation" r:id="rId14" imgW="253800" imgH="304560" progId="Equation.3">
                  <p:embed/>
                </p:oleObj>
              </mc:Choice>
              <mc:Fallback>
                <p:oleObj name="Equation" r:id="rId14" imgW="253800" imgH="304560" progId="Equation.3">
                  <p:embed/>
                  <p:pic>
                    <p:nvPicPr>
                      <p:cNvPr id="0" name="Object 4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05000" y="4191000"/>
                        <a:ext cx="254000"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82" name="Object 46">
            <a:extLst>
              <a:ext uri="{FF2B5EF4-FFF2-40B4-BE49-F238E27FC236}">
                <a16:creationId xmlns:a16="http://schemas.microsoft.com/office/drawing/2014/main" id="{B4E731BE-3007-496D-828D-D28E1E79DF11}"/>
              </a:ext>
            </a:extLst>
          </p:cNvPr>
          <p:cNvGraphicFramePr>
            <a:graphicFrameLocks noChangeAspect="1"/>
          </p:cNvGraphicFramePr>
          <p:nvPr/>
        </p:nvGraphicFramePr>
        <p:xfrm>
          <a:off x="3810000" y="4216400"/>
          <a:ext cx="254000" cy="304800"/>
        </p:xfrm>
        <a:graphic>
          <a:graphicData uri="http://schemas.openxmlformats.org/presentationml/2006/ole">
            <mc:AlternateContent xmlns:mc="http://schemas.openxmlformats.org/markup-compatibility/2006">
              <mc:Choice xmlns:v="urn:schemas-microsoft-com:vml" Requires="v">
                <p:oleObj name="Equation" r:id="rId15" imgW="253800" imgH="304560" progId="Equation.3">
                  <p:embed/>
                </p:oleObj>
              </mc:Choice>
              <mc:Fallback>
                <p:oleObj name="Equation" r:id="rId15" imgW="253800" imgH="304560" progId="Equation.3">
                  <p:embed/>
                  <p:pic>
                    <p:nvPicPr>
                      <p:cNvPr id="0" name="Object 4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10000" y="4216400"/>
                        <a:ext cx="254000"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83" name="Object 47">
            <a:extLst>
              <a:ext uri="{FF2B5EF4-FFF2-40B4-BE49-F238E27FC236}">
                <a16:creationId xmlns:a16="http://schemas.microsoft.com/office/drawing/2014/main" id="{0C7BAB74-2A85-45B9-8153-906A6BA689EE}"/>
              </a:ext>
            </a:extLst>
          </p:cNvPr>
          <p:cNvGraphicFramePr>
            <a:graphicFrameLocks noChangeAspect="1"/>
          </p:cNvGraphicFramePr>
          <p:nvPr/>
        </p:nvGraphicFramePr>
        <p:xfrm>
          <a:off x="4641850" y="838200"/>
          <a:ext cx="3124200" cy="1981200"/>
        </p:xfrm>
        <a:graphic>
          <a:graphicData uri="http://schemas.openxmlformats.org/presentationml/2006/ole">
            <mc:AlternateContent xmlns:mc="http://schemas.openxmlformats.org/markup-compatibility/2006">
              <mc:Choice xmlns:v="urn:schemas-microsoft-com:vml" Requires="v">
                <p:oleObj name="Equation" r:id="rId16" imgW="3124080" imgH="1981080" progId="Equation.3">
                  <p:embed/>
                </p:oleObj>
              </mc:Choice>
              <mc:Fallback>
                <p:oleObj name="Equation" r:id="rId16" imgW="3124080" imgH="1981080" progId="Equation.3">
                  <p:embed/>
                  <p:pic>
                    <p:nvPicPr>
                      <p:cNvPr id="0" name="Object 4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641850" y="838200"/>
                        <a:ext cx="3124200" cy="1981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ext Box 4">
            <a:extLst>
              <a:ext uri="{FF2B5EF4-FFF2-40B4-BE49-F238E27FC236}">
                <a16:creationId xmlns:a16="http://schemas.microsoft.com/office/drawing/2014/main" id="{14CAEC6B-E2F3-4BB2-95F3-110F686F1727}"/>
              </a:ext>
            </a:extLst>
          </p:cNvPr>
          <p:cNvSpPr txBox="1">
            <a:spLocks noChangeArrowheads="1"/>
          </p:cNvSpPr>
          <p:nvPr/>
        </p:nvSpPr>
        <p:spPr bwMode="auto">
          <a:xfrm>
            <a:off x="152400" y="293688"/>
            <a:ext cx="9525000" cy="265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40000"/>
              </a:lnSpc>
            </a:pPr>
            <a:r>
              <a:rPr lang="en-US" altLang="en-US" sz="2000" b="1"/>
              <a:t>Of course, the coefficient matrix, C, for the MME (see Henderson’s MME, </a:t>
            </a:r>
          </a:p>
          <a:p>
            <a:pPr>
              <a:lnSpc>
                <a:spcPct val="140000"/>
              </a:lnSpc>
            </a:pPr>
            <a:r>
              <a:rPr lang="en-US" altLang="en-US" sz="2000" b="1"/>
              <a:t>above), changes with different combinations of R and G. Note that to </a:t>
            </a:r>
          </a:p>
          <a:p>
            <a:pPr>
              <a:lnSpc>
                <a:spcPct val="140000"/>
              </a:lnSpc>
            </a:pPr>
            <a:r>
              <a:rPr lang="en-US" altLang="en-US" sz="2000" b="1"/>
              <a:t>calculate log|C|, C has to be full rank, meaning that the dimensions of C </a:t>
            </a:r>
          </a:p>
          <a:p>
            <a:pPr>
              <a:lnSpc>
                <a:spcPct val="140000"/>
              </a:lnSpc>
            </a:pPr>
            <a:r>
              <a:rPr lang="en-US" altLang="en-US" sz="2000" b="1"/>
              <a:t>equals the number of linearly independent rows and columns in that </a:t>
            </a:r>
          </a:p>
          <a:p>
            <a:pPr>
              <a:lnSpc>
                <a:spcPct val="140000"/>
              </a:lnSpc>
            </a:pPr>
            <a:r>
              <a:rPr lang="en-US" altLang="en-US" sz="2000" b="1"/>
              <a:t>matrix, thus resulting in a non-zero determinant (Mrode 1996, p. 161). Because C is usually not of full rank, a constrained C (i.e. C*) is used.</a:t>
            </a:r>
          </a:p>
        </p:txBody>
      </p:sp>
      <p:sp>
        <p:nvSpPr>
          <p:cNvPr id="15365" name="Text Box 5">
            <a:extLst>
              <a:ext uri="{FF2B5EF4-FFF2-40B4-BE49-F238E27FC236}">
                <a16:creationId xmlns:a16="http://schemas.microsoft.com/office/drawing/2014/main" id="{D4994E39-9C3E-4CD2-946C-AE1EF83985E5}"/>
              </a:ext>
            </a:extLst>
          </p:cNvPr>
          <p:cNvSpPr txBox="1">
            <a:spLocks noChangeArrowheads="1"/>
          </p:cNvSpPr>
          <p:nvPr/>
        </p:nvSpPr>
        <p:spPr bwMode="auto">
          <a:xfrm>
            <a:off x="304800" y="3363913"/>
            <a:ext cx="8864600" cy="88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30000"/>
              </a:lnSpc>
            </a:pPr>
            <a:r>
              <a:rPr lang="en-US" altLang="en-US" sz="2000" b="1"/>
              <a:t>Lastly, the generalized residual sum of squares, Y’PY, in the simplest </a:t>
            </a:r>
          </a:p>
          <a:p>
            <a:pPr>
              <a:lnSpc>
                <a:spcPct val="130000"/>
              </a:lnSpc>
            </a:pPr>
            <a:r>
              <a:rPr lang="en-US" altLang="en-US" sz="2000" b="1"/>
              <a:t>case is</a:t>
            </a:r>
            <a:r>
              <a:rPr lang="en-US" altLang="en-US" b="1"/>
              <a:t> </a:t>
            </a:r>
          </a:p>
        </p:txBody>
      </p:sp>
      <p:sp>
        <p:nvSpPr>
          <p:cNvPr id="15366" name="Text Box 6">
            <a:extLst>
              <a:ext uri="{FF2B5EF4-FFF2-40B4-BE49-F238E27FC236}">
                <a16:creationId xmlns:a16="http://schemas.microsoft.com/office/drawing/2014/main" id="{526FA31D-7BF2-4E4D-8C36-4B2B2DC67168}"/>
              </a:ext>
            </a:extLst>
          </p:cNvPr>
          <p:cNvSpPr txBox="1">
            <a:spLocks noChangeArrowheads="1"/>
          </p:cNvSpPr>
          <p:nvPr/>
        </p:nvSpPr>
        <p:spPr bwMode="auto">
          <a:xfrm>
            <a:off x="2438400" y="4151313"/>
            <a:ext cx="990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en-US"/>
          </a:p>
        </p:txBody>
      </p:sp>
      <p:sp>
        <p:nvSpPr>
          <p:cNvPr id="15368" name="Rectangle 8">
            <a:extLst>
              <a:ext uri="{FF2B5EF4-FFF2-40B4-BE49-F238E27FC236}">
                <a16:creationId xmlns:a16="http://schemas.microsoft.com/office/drawing/2014/main" id="{B27C092E-7A9E-46BB-B1FB-7B7ADD94FC07}"/>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5369" name="Text Box 9">
            <a:extLst>
              <a:ext uri="{FF2B5EF4-FFF2-40B4-BE49-F238E27FC236}">
                <a16:creationId xmlns:a16="http://schemas.microsoft.com/office/drawing/2014/main" id="{F4BEAB46-C254-42AB-9E0D-3A4ADB29BF14}"/>
              </a:ext>
            </a:extLst>
          </p:cNvPr>
          <p:cNvSpPr txBox="1">
            <a:spLocks noChangeArrowheads="1"/>
          </p:cNvSpPr>
          <p:nvPr/>
        </p:nvSpPr>
        <p:spPr bwMode="auto">
          <a:xfrm>
            <a:off x="2422525" y="40751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5371" name="Rectangle 11">
            <a:extLst>
              <a:ext uri="{FF2B5EF4-FFF2-40B4-BE49-F238E27FC236}">
                <a16:creationId xmlns:a16="http://schemas.microsoft.com/office/drawing/2014/main" id="{B3A1084D-B5BF-466D-80BD-B73BB1A91D14}"/>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15370" name="Object 10">
            <a:extLst>
              <a:ext uri="{FF2B5EF4-FFF2-40B4-BE49-F238E27FC236}">
                <a16:creationId xmlns:a16="http://schemas.microsoft.com/office/drawing/2014/main" id="{50FBCF31-0641-426E-AD92-A991450E3AAC}"/>
              </a:ext>
            </a:extLst>
          </p:cNvPr>
          <p:cNvGraphicFramePr>
            <a:graphicFrameLocks noChangeAspect="1"/>
          </p:cNvGraphicFramePr>
          <p:nvPr/>
        </p:nvGraphicFramePr>
        <p:xfrm>
          <a:off x="2770188" y="4298950"/>
          <a:ext cx="1000125" cy="633413"/>
        </p:xfrm>
        <a:graphic>
          <a:graphicData uri="http://schemas.openxmlformats.org/presentationml/2006/ole">
            <mc:AlternateContent xmlns:mc="http://schemas.openxmlformats.org/markup-compatibility/2006">
              <mc:Choice xmlns:v="urn:schemas-microsoft-com:vml" Requires="v">
                <p:oleObj name="Equation" r:id="rId2" imgW="380880" imgH="241200" progId="Equation.3">
                  <p:embed/>
                </p:oleObj>
              </mc:Choice>
              <mc:Fallback>
                <p:oleObj name="Equation" r:id="rId2" imgW="380880" imgH="241200" progId="Equation.3">
                  <p:embed/>
                  <p:pic>
                    <p:nvPicPr>
                      <p:cNvPr id="0"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0188" y="4298950"/>
                        <a:ext cx="1000125" cy="633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372" name="Text Box 12">
            <a:extLst>
              <a:ext uri="{FF2B5EF4-FFF2-40B4-BE49-F238E27FC236}">
                <a16:creationId xmlns:a16="http://schemas.microsoft.com/office/drawing/2014/main" id="{35EAB8FB-BB4D-4E8D-B268-4B0ACB270722}"/>
              </a:ext>
            </a:extLst>
          </p:cNvPr>
          <p:cNvSpPr txBox="1">
            <a:spLocks noChangeArrowheads="1"/>
          </p:cNvSpPr>
          <p:nvPr/>
        </p:nvSpPr>
        <p:spPr bwMode="auto">
          <a:xfrm>
            <a:off x="4098925" y="43037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5374" name="Rectangle 14">
            <a:extLst>
              <a:ext uri="{FF2B5EF4-FFF2-40B4-BE49-F238E27FC236}">
                <a16:creationId xmlns:a16="http://schemas.microsoft.com/office/drawing/2014/main" id="{93CC6629-DAFC-4003-9DFA-276465B01C39}"/>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15373" name="Object 13">
            <a:extLst>
              <a:ext uri="{FF2B5EF4-FFF2-40B4-BE49-F238E27FC236}">
                <a16:creationId xmlns:a16="http://schemas.microsoft.com/office/drawing/2014/main" id="{1264D20E-4865-4CD8-98E8-C8F92147D12D}"/>
              </a:ext>
            </a:extLst>
          </p:cNvPr>
          <p:cNvGraphicFramePr>
            <a:graphicFrameLocks noChangeAspect="1"/>
          </p:cNvGraphicFramePr>
          <p:nvPr/>
        </p:nvGraphicFramePr>
        <p:xfrm>
          <a:off x="3886200" y="4267200"/>
          <a:ext cx="1752600" cy="660400"/>
        </p:xfrm>
        <a:graphic>
          <a:graphicData uri="http://schemas.openxmlformats.org/presentationml/2006/ole">
            <mc:AlternateContent xmlns:mc="http://schemas.openxmlformats.org/markup-compatibility/2006">
              <mc:Choice xmlns:v="urn:schemas-microsoft-com:vml" Requires="v">
                <p:oleObj name="Equation" r:id="rId4" imgW="965200" imgH="368300" progId="Equation.3">
                  <p:embed/>
                </p:oleObj>
              </mc:Choice>
              <mc:Fallback>
                <p:oleObj name="Equation" r:id="rId4" imgW="965200" imgH="368300" progId="Equation.3">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6200" y="4267200"/>
                        <a:ext cx="17526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ext Box 4">
            <a:extLst>
              <a:ext uri="{FF2B5EF4-FFF2-40B4-BE49-F238E27FC236}">
                <a16:creationId xmlns:a16="http://schemas.microsoft.com/office/drawing/2014/main" id="{EFDE311A-D612-4B5D-AEE4-F1AF714EE893}"/>
              </a:ext>
            </a:extLst>
          </p:cNvPr>
          <p:cNvSpPr txBox="1">
            <a:spLocks noChangeArrowheads="1"/>
          </p:cNvSpPr>
          <p:nvPr/>
        </p:nvSpPr>
        <p:spPr bwMode="auto">
          <a:xfrm>
            <a:off x="304800" y="228600"/>
            <a:ext cx="11595100"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342900" algn="l"/>
                <a:tab pos="520700" algn="l"/>
              </a:tabLst>
              <a:defRPr>
                <a:solidFill>
                  <a:schemeClr val="tx1"/>
                </a:solidFill>
                <a:latin typeface="Arial" panose="020B0604020202020204" pitchFamily="34" charset="0"/>
              </a:defRPr>
            </a:lvl1pPr>
            <a:lvl2pPr>
              <a:tabLst>
                <a:tab pos="342900" algn="l"/>
                <a:tab pos="520700" algn="l"/>
              </a:tabLst>
              <a:defRPr>
                <a:solidFill>
                  <a:schemeClr val="tx1"/>
                </a:solidFill>
                <a:latin typeface="Arial" panose="020B0604020202020204" pitchFamily="34" charset="0"/>
              </a:defRPr>
            </a:lvl2pPr>
            <a:lvl3pPr>
              <a:tabLst>
                <a:tab pos="342900" algn="l"/>
                <a:tab pos="520700" algn="l"/>
              </a:tabLst>
              <a:defRPr>
                <a:solidFill>
                  <a:schemeClr val="tx1"/>
                </a:solidFill>
                <a:latin typeface="Arial" panose="020B0604020202020204" pitchFamily="34" charset="0"/>
              </a:defRPr>
            </a:lvl3pPr>
            <a:lvl4pPr>
              <a:tabLst>
                <a:tab pos="342900" algn="l"/>
                <a:tab pos="520700" algn="l"/>
              </a:tabLst>
              <a:defRPr>
                <a:solidFill>
                  <a:schemeClr val="tx1"/>
                </a:solidFill>
                <a:latin typeface="Arial" panose="020B0604020202020204" pitchFamily="34" charset="0"/>
              </a:defRPr>
            </a:lvl4pPr>
            <a:lvl5pPr>
              <a:tabLst>
                <a:tab pos="342900" algn="l"/>
                <a:tab pos="520700" algn="l"/>
              </a:tabLst>
              <a:defRPr>
                <a:solidFill>
                  <a:schemeClr val="tx1"/>
                </a:solidFill>
                <a:latin typeface="Arial" panose="020B0604020202020204" pitchFamily="34" charset="0"/>
              </a:defRPr>
            </a:lvl5pPr>
            <a:lvl6pPr fontAlgn="base">
              <a:spcBef>
                <a:spcPct val="0"/>
              </a:spcBef>
              <a:spcAft>
                <a:spcPct val="0"/>
              </a:spcAft>
              <a:tabLst>
                <a:tab pos="342900" algn="l"/>
                <a:tab pos="520700" algn="l"/>
              </a:tabLst>
              <a:defRPr>
                <a:solidFill>
                  <a:schemeClr val="tx1"/>
                </a:solidFill>
                <a:latin typeface="Arial" panose="020B0604020202020204" pitchFamily="34" charset="0"/>
              </a:defRPr>
            </a:lvl6pPr>
            <a:lvl7pPr fontAlgn="base">
              <a:spcBef>
                <a:spcPct val="0"/>
              </a:spcBef>
              <a:spcAft>
                <a:spcPct val="0"/>
              </a:spcAft>
              <a:tabLst>
                <a:tab pos="342900" algn="l"/>
                <a:tab pos="520700" algn="l"/>
              </a:tabLst>
              <a:defRPr>
                <a:solidFill>
                  <a:schemeClr val="tx1"/>
                </a:solidFill>
                <a:latin typeface="Arial" panose="020B0604020202020204" pitchFamily="34" charset="0"/>
              </a:defRPr>
            </a:lvl7pPr>
            <a:lvl8pPr fontAlgn="base">
              <a:spcBef>
                <a:spcPct val="0"/>
              </a:spcBef>
              <a:spcAft>
                <a:spcPct val="0"/>
              </a:spcAft>
              <a:tabLst>
                <a:tab pos="342900" algn="l"/>
                <a:tab pos="520700" algn="l"/>
              </a:tabLst>
              <a:defRPr>
                <a:solidFill>
                  <a:schemeClr val="tx1"/>
                </a:solidFill>
                <a:latin typeface="Arial" panose="020B0604020202020204" pitchFamily="34" charset="0"/>
              </a:defRPr>
            </a:lvl8pPr>
            <a:lvl9pPr fontAlgn="base">
              <a:spcBef>
                <a:spcPct val="0"/>
              </a:spcBef>
              <a:spcAft>
                <a:spcPct val="0"/>
              </a:spcAft>
              <a:tabLst>
                <a:tab pos="342900" algn="l"/>
                <a:tab pos="520700" algn="l"/>
              </a:tabLst>
              <a:defRPr>
                <a:solidFill>
                  <a:schemeClr val="tx1"/>
                </a:solidFill>
                <a:latin typeface="Arial" panose="020B0604020202020204" pitchFamily="34" charset="0"/>
              </a:defRPr>
            </a:lvl9pPr>
          </a:lstStyle>
          <a:p>
            <a:pPr>
              <a:lnSpc>
                <a:spcPct val="125000"/>
              </a:lnSpc>
            </a:pPr>
            <a:r>
              <a:rPr lang="en-US" altLang="en-US" sz="2000" b="1"/>
              <a:t>A brief history of MTDFREML (see also Boldman et al. [1995, pp. 55-58])</a:t>
            </a:r>
          </a:p>
          <a:p>
            <a:pPr>
              <a:lnSpc>
                <a:spcPct val="125000"/>
              </a:lnSpc>
            </a:pPr>
            <a:r>
              <a:rPr lang="en-US" altLang="en-US" sz="2000" b="1"/>
              <a:t>1.	Smith and Graser (1986, J. Dairy Sci.) </a:t>
            </a:r>
          </a:p>
          <a:p>
            <a:pPr>
              <a:lnSpc>
                <a:spcPct val="125000"/>
              </a:lnSpc>
            </a:pPr>
            <a:r>
              <a:rPr lang="en-US" altLang="en-US" sz="2000" b="1"/>
              <a:t>	= idea for a derivative-free system</a:t>
            </a:r>
          </a:p>
          <a:p>
            <a:pPr>
              <a:lnSpc>
                <a:spcPct val="125000"/>
              </a:lnSpc>
            </a:pPr>
            <a:r>
              <a:rPr lang="en-US" altLang="en-US" sz="2000" b="1"/>
              <a:t>	= use Gaussian elimination to find solutions for log|C| and Y’PY</a:t>
            </a:r>
          </a:p>
          <a:p>
            <a:pPr>
              <a:lnSpc>
                <a:spcPct val="125000"/>
              </a:lnSpc>
            </a:pPr>
            <a:r>
              <a:rPr lang="en-US" altLang="en-US" sz="2000" b="1"/>
              <a:t>		(in Harville-Searle MME, above)</a:t>
            </a:r>
            <a:r>
              <a:rPr lang="en-US" altLang="en-US" b="1"/>
              <a:t> </a:t>
            </a:r>
          </a:p>
          <a:p>
            <a:pPr>
              <a:lnSpc>
                <a:spcPct val="125000"/>
              </a:lnSpc>
            </a:pPr>
            <a:r>
              <a:rPr lang="en-US" altLang="en-US" sz="2000" b="1"/>
              <a:t>	= in Gaussian elimination, you go from this ==&gt;</a:t>
            </a:r>
          </a:p>
        </p:txBody>
      </p:sp>
      <p:grpSp>
        <p:nvGrpSpPr>
          <p:cNvPr id="16389" name="Group 5">
            <a:extLst>
              <a:ext uri="{FF2B5EF4-FFF2-40B4-BE49-F238E27FC236}">
                <a16:creationId xmlns:a16="http://schemas.microsoft.com/office/drawing/2014/main" id="{DC72D3BC-860E-4CE9-BAD0-C06062973412}"/>
              </a:ext>
            </a:extLst>
          </p:cNvPr>
          <p:cNvGrpSpPr>
            <a:grpSpLocks/>
          </p:cNvGrpSpPr>
          <p:nvPr/>
        </p:nvGrpSpPr>
        <p:grpSpPr bwMode="auto">
          <a:xfrm>
            <a:off x="6542088" y="2024063"/>
            <a:ext cx="1306512" cy="822325"/>
            <a:chOff x="6912" y="5184"/>
            <a:chExt cx="1440" cy="864"/>
          </a:xfrm>
        </p:grpSpPr>
        <p:sp>
          <p:nvSpPr>
            <p:cNvPr id="16390" name="Text Box 6">
              <a:extLst>
                <a:ext uri="{FF2B5EF4-FFF2-40B4-BE49-F238E27FC236}">
                  <a16:creationId xmlns:a16="http://schemas.microsoft.com/office/drawing/2014/main" id="{022C4671-B7D3-4E20-BE34-1E2A154E3D99}"/>
                </a:ext>
              </a:extLst>
            </p:cNvPr>
            <p:cNvSpPr txBox="1">
              <a:spLocks noChangeArrowheads="1"/>
            </p:cNvSpPr>
            <p:nvPr/>
          </p:nvSpPr>
          <p:spPr bwMode="auto">
            <a:xfrm>
              <a:off x="6960" y="5208"/>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ctr"/>
              <a:r>
                <a:rPr lang="en-US" altLang="en-US" sz="1200" b="1">
                  <a:latin typeface="Verdana" panose="020B0604030504040204" pitchFamily="34" charset="0"/>
                </a:rPr>
                <a:t>C</a:t>
              </a:r>
              <a:endParaRPr lang="en-US" altLang="en-US"/>
            </a:p>
          </p:txBody>
        </p:sp>
        <p:sp>
          <p:nvSpPr>
            <p:cNvPr id="16391" name="Text Box 7">
              <a:extLst>
                <a:ext uri="{FF2B5EF4-FFF2-40B4-BE49-F238E27FC236}">
                  <a16:creationId xmlns:a16="http://schemas.microsoft.com/office/drawing/2014/main" id="{BD15AE94-6715-4DA4-A961-1D8CEA704493}"/>
                </a:ext>
              </a:extLst>
            </p:cNvPr>
            <p:cNvSpPr txBox="1">
              <a:spLocks noChangeArrowheads="1"/>
            </p:cNvSpPr>
            <p:nvPr/>
          </p:nvSpPr>
          <p:spPr bwMode="auto">
            <a:xfrm>
              <a:off x="7560" y="5208"/>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ctr"/>
              <a:r>
                <a:rPr lang="en-US" altLang="en-US" sz="1200" b="1">
                  <a:latin typeface="Verdana" panose="020B0604030504040204" pitchFamily="34" charset="0"/>
                </a:rPr>
                <a:t>r</a:t>
              </a:r>
              <a:endParaRPr lang="en-US" altLang="en-US"/>
            </a:p>
          </p:txBody>
        </p:sp>
        <p:sp>
          <p:nvSpPr>
            <p:cNvPr id="16392" name="Text Box 8">
              <a:extLst>
                <a:ext uri="{FF2B5EF4-FFF2-40B4-BE49-F238E27FC236}">
                  <a16:creationId xmlns:a16="http://schemas.microsoft.com/office/drawing/2014/main" id="{C40C6FB5-CABA-47EE-AA47-F785821F262F}"/>
                </a:ext>
              </a:extLst>
            </p:cNvPr>
            <p:cNvSpPr txBox="1">
              <a:spLocks noChangeArrowheads="1"/>
            </p:cNvSpPr>
            <p:nvPr/>
          </p:nvSpPr>
          <p:spPr bwMode="auto">
            <a:xfrm>
              <a:off x="6960" y="5652"/>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ctr"/>
              <a:r>
                <a:rPr lang="en-US" altLang="en-US" sz="1200" b="1">
                  <a:latin typeface="Verdana" panose="020B0604030504040204" pitchFamily="34" charset="0"/>
                </a:rPr>
                <a:t>r</a:t>
              </a:r>
              <a:r>
                <a:rPr lang="en-US" altLang="en-US" sz="1200">
                  <a:latin typeface="Verdana" panose="020B0604030504040204" pitchFamily="34" charset="0"/>
                </a:rPr>
                <a:t>’</a:t>
              </a:r>
              <a:endParaRPr lang="en-US" altLang="en-US"/>
            </a:p>
          </p:txBody>
        </p:sp>
        <p:sp>
          <p:nvSpPr>
            <p:cNvPr id="16393" name="Text Box 9">
              <a:extLst>
                <a:ext uri="{FF2B5EF4-FFF2-40B4-BE49-F238E27FC236}">
                  <a16:creationId xmlns:a16="http://schemas.microsoft.com/office/drawing/2014/main" id="{EF608D61-E0A0-4A19-B9A8-729188AD17F7}"/>
                </a:ext>
              </a:extLst>
            </p:cNvPr>
            <p:cNvSpPr txBox="1">
              <a:spLocks noChangeArrowheads="1"/>
            </p:cNvSpPr>
            <p:nvPr/>
          </p:nvSpPr>
          <p:spPr bwMode="auto">
            <a:xfrm>
              <a:off x="7560" y="5652"/>
              <a:ext cx="79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1200" b="1">
                  <a:latin typeface="Verdana" panose="020B0604030504040204" pitchFamily="34" charset="0"/>
                </a:rPr>
                <a:t>Y</a:t>
              </a:r>
              <a:r>
                <a:rPr lang="en-US" altLang="en-US" sz="1200">
                  <a:latin typeface="Verdana" panose="020B0604030504040204" pitchFamily="34" charset="0"/>
                </a:rPr>
                <a:t>’</a:t>
              </a:r>
              <a:r>
                <a:rPr lang="en-US" altLang="en-US" sz="1200" b="1">
                  <a:latin typeface="Verdana" panose="020B0604030504040204" pitchFamily="34" charset="0"/>
                </a:rPr>
                <a:t>R</a:t>
              </a:r>
              <a:r>
                <a:rPr lang="en-US" altLang="en-US" sz="1200" baseline="30000">
                  <a:latin typeface="Verdana" panose="020B0604030504040204" pitchFamily="34" charset="0"/>
                </a:rPr>
                <a:t>-1</a:t>
              </a:r>
              <a:r>
                <a:rPr lang="en-US" altLang="en-US" sz="1200" b="1">
                  <a:latin typeface="Verdana" panose="020B0604030504040204" pitchFamily="34" charset="0"/>
                </a:rPr>
                <a:t>Y</a:t>
              </a:r>
              <a:endParaRPr lang="en-US" altLang="en-US"/>
            </a:p>
          </p:txBody>
        </p:sp>
        <p:grpSp>
          <p:nvGrpSpPr>
            <p:cNvPr id="16394" name="Group 10">
              <a:extLst>
                <a:ext uri="{FF2B5EF4-FFF2-40B4-BE49-F238E27FC236}">
                  <a16:creationId xmlns:a16="http://schemas.microsoft.com/office/drawing/2014/main" id="{D2DD0685-B1A6-4A03-B07E-47A230E6464D}"/>
                </a:ext>
              </a:extLst>
            </p:cNvPr>
            <p:cNvGrpSpPr>
              <a:grpSpLocks/>
            </p:cNvGrpSpPr>
            <p:nvPr/>
          </p:nvGrpSpPr>
          <p:grpSpPr bwMode="auto">
            <a:xfrm>
              <a:off x="6912" y="5184"/>
              <a:ext cx="1134" cy="864"/>
              <a:chOff x="7500" y="4896"/>
              <a:chExt cx="1134" cy="864"/>
            </a:xfrm>
          </p:grpSpPr>
          <p:sp>
            <p:nvSpPr>
              <p:cNvPr id="16395" name="Line 11">
                <a:extLst>
                  <a:ext uri="{FF2B5EF4-FFF2-40B4-BE49-F238E27FC236}">
                    <a16:creationId xmlns:a16="http://schemas.microsoft.com/office/drawing/2014/main" id="{99D4F3E6-E098-4D9E-8656-CB74403C7462}"/>
                  </a:ext>
                </a:extLst>
              </p:cNvPr>
              <p:cNvSpPr>
                <a:spLocks noChangeShapeType="1"/>
              </p:cNvSpPr>
              <p:nvPr/>
            </p:nvSpPr>
            <p:spPr bwMode="auto">
              <a:xfrm>
                <a:off x="8064" y="4896"/>
                <a:ext cx="0" cy="86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396" name="Freeform 12">
                <a:extLst>
                  <a:ext uri="{FF2B5EF4-FFF2-40B4-BE49-F238E27FC236}">
                    <a16:creationId xmlns:a16="http://schemas.microsoft.com/office/drawing/2014/main" id="{09BF0296-7550-4F2E-ACC6-F23DC78846F7}"/>
                  </a:ext>
                </a:extLst>
              </p:cNvPr>
              <p:cNvSpPr>
                <a:spLocks/>
              </p:cNvSpPr>
              <p:nvPr/>
            </p:nvSpPr>
            <p:spPr bwMode="auto">
              <a:xfrm>
                <a:off x="7500" y="5288"/>
                <a:ext cx="1134" cy="4"/>
              </a:xfrm>
              <a:custGeom>
                <a:avLst/>
                <a:gdLst>
                  <a:gd name="T0" fmla="*/ 0 w 730"/>
                  <a:gd name="T1" fmla="*/ 0 h 4"/>
                  <a:gd name="T2" fmla="*/ 730 w 730"/>
                  <a:gd name="T3" fmla="*/ 4 h 4"/>
                </a:gdLst>
                <a:ahLst/>
                <a:cxnLst>
                  <a:cxn ang="0">
                    <a:pos x="T0" y="T1"/>
                  </a:cxn>
                  <a:cxn ang="0">
                    <a:pos x="T2" y="T3"/>
                  </a:cxn>
                </a:cxnLst>
                <a:rect l="0" t="0" r="r" b="b"/>
                <a:pathLst>
                  <a:path w="730" h="4">
                    <a:moveTo>
                      <a:pt x="0" y="0"/>
                    </a:moveTo>
                    <a:lnTo>
                      <a:pt x="730" y="4"/>
                    </a:lnTo>
                  </a:path>
                </a:pathLst>
              </a:custGeom>
              <a:noFill/>
              <a:ln w="9525">
                <a:solidFill>
                  <a:srgbClr val="000000"/>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en-US"/>
              </a:p>
            </p:txBody>
          </p:sp>
        </p:grpSp>
      </p:grpSp>
      <p:sp>
        <p:nvSpPr>
          <p:cNvPr id="16397" name="Text Box 13">
            <a:extLst>
              <a:ext uri="{FF2B5EF4-FFF2-40B4-BE49-F238E27FC236}">
                <a16:creationId xmlns:a16="http://schemas.microsoft.com/office/drawing/2014/main" id="{0F44F2A9-8D27-4D59-B283-5D8AB8D9D830}"/>
              </a:ext>
            </a:extLst>
          </p:cNvPr>
          <p:cNvSpPr txBox="1">
            <a:spLocks noChangeArrowheads="1"/>
          </p:cNvSpPr>
          <p:nvPr/>
        </p:nvSpPr>
        <p:spPr bwMode="auto">
          <a:xfrm>
            <a:off x="3641725" y="2879725"/>
            <a:ext cx="1806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b="1"/>
              <a:t>to this ... ==&gt;</a:t>
            </a:r>
            <a:r>
              <a:rPr lang="en-US" altLang="en-US" sz="2000"/>
              <a:t> </a:t>
            </a:r>
          </a:p>
        </p:txBody>
      </p:sp>
      <p:sp>
        <p:nvSpPr>
          <p:cNvPr id="16398" name="Text Box 14">
            <a:extLst>
              <a:ext uri="{FF2B5EF4-FFF2-40B4-BE49-F238E27FC236}">
                <a16:creationId xmlns:a16="http://schemas.microsoft.com/office/drawing/2014/main" id="{204A4414-53C1-445A-8B82-88407C5F9378}"/>
              </a:ext>
            </a:extLst>
          </p:cNvPr>
          <p:cNvSpPr txBox="1">
            <a:spLocks noChangeArrowheads="1"/>
          </p:cNvSpPr>
          <p:nvPr/>
        </p:nvSpPr>
        <p:spPr bwMode="auto">
          <a:xfrm>
            <a:off x="5700713" y="3389313"/>
            <a:ext cx="182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6399" name="Text Box 15">
            <a:extLst>
              <a:ext uri="{FF2B5EF4-FFF2-40B4-BE49-F238E27FC236}">
                <a16:creationId xmlns:a16="http://schemas.microsoft.com/office/drawing/2014/main" id="{410DA328-60D6-4A54-AA7A-3F05583C5369}"/>
              </a:ext>
            </a:extLst>
          </p:cNvPr>
          <p:cNvSpPr txBox="1">
            <a:spLocks noChangeArrowheads="1"/>
          </p:cNvSpPr>
          <p:nvPr/>
        </p:nvSpPr>
        <p:spPr bwMode="auto">
          <a:xfrm>
            <a:off x="5334000" y="2984500"/>
            <a:ext cx="21590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1600" b="1">
                <a:latin typeface="Verdana" panose="020B0604030504040204" pitchFamily="34" charset="0"/>
              </a:rPr>
              <a:t>Y</a:t>
            </a:r>
            <a:r>
              <a:rPr lang="en-US" altLang="en-US" sz="1600">
                <a:latin typeface="Verdana" panose="020B0604030504040204" pitchFamily="34" charset="0"/>
              </a:rPr>
              <a:t>’</a:t>
            </a:r>
            <a:r>
              <a:rPr lang="en-US" altLang="en-US" sz="1600" b="1">
                <a:latin typeface="Verdana" panose="020B0604030504040204" pitchFamily="34" charset="0"/>
              </a:rPr>
              <a:t>PY</a:t>
            </a:r>
            <a:r>
              <a:rPr lang="en-US" altLang="en-US" sz="1600">
                <a:latin typeface="Verdana" panose="020B0604030504040204" pitchFamily="34" charset="0"/>
              </a:rPr>
              <a:t> = </a:t>
            </a:r>
            <a:r>
              <a:rPr lang="en-US" altLang="en-US" sz="1600" b="1">
                <a:latin typeface="Verdana" panose="020B0604030504040204" pitchFamily="34" charset="0"/>
              </a:rPr>
              <a:t>Y</a:t>
            </a:r>
            <a:r>
              <a:rPr lang="en-US" altLang="en-US" sz="1600">
                <a:latin typeface="Verdana" panose="020B0604030504040204" pitchFamily="34" charset="0"/>
              </a:rPr>
              <a:t>’</a:t>
            </a:r>
            <a:r>
              <a:rPr lang="en-US" altLang="en-US" sz="1600" b="1">
                <a:latin typeface="Verdana" panose="020B0604030504040204" pitchFamily="34" charset="0"/>
              </a:rPr>
              <a:t>R</a:t>
            </a:r>
            <a:r>
              <a:rPr lang="en-US" altLang="en-US" sz="1600" baseline="30000">
                <a:latin typeface="Verdana" panose="020B0604030504040204" pitchFamily="34" charset="0"/>
              </a:rPr>
              <a:t>-1</a:t>
            </a:r>
            <a:r>
              <a:rPr lang="en-US" altLang="en-US" sz="1600" b="1">
                <a:latin typeface="Verdana" panose="020B0604030504040204" pitchFamily="34" charset="0"/>
              </a:rPr>
              <a:t>Y</a:t>
            </a:r>
            <a:r>
              <a:rPr lang="en-US" altLang="en-US" sz="1600">
                <a:latin typeface="Verdana" panose="020B0604030504040204" pitchFamily="34" charset="0"/>
              </a:rPr>
              <a:t> – </a:t>
            </a:r>
            <a:r>
              <a:rPr lang="en-US" altLang="en-US" sz="1600" b="1">
                <a:latin typeface="Verdana" panose="020B0604030504040204" pitchFamily="34" charset="0"/>
              </a:rPr>
              <a:t>s</a:t>
            </a:r>
            <a:r>
              <a:rPr lang="en-US" altLang="en-US" sz="1600">
                <a:latin typeface="Verdana" panose="020B0604030504040204" pitchFamily="34" charset="0"/>
              </a:rPr>
              <a:t>’</a:t>
            </a:r>
            <a:r>
              <a:rPr lang="en-US" altLang="en-US" sz="1600" b="1">
                <a:latin typeface="Verdana" panose="020B0604030504040204" pitchFamily="34" charset="0"/>
              </a:rPr>
              <a:t>r</a:t>
            </a:r>
            <a:endParaRPr lang="en-US" altLang="en-US" sz="1600"/>
          </a:p>
        </p:txBody>
      </p:sp>
      <p:sp>
        <p:nvSpPr>
          <p:cNvPr id="16400" name="Text Box 16">
            <a:extLst>
              <a:ext uri="{FF2B5EF4-FFF2-40B4-BE49-F238E27FC236}">
                <a16:creationId xmlns:a16="http://schemas.microsoft.com/office/drawing/2014/main" id="{DD97BDA8-5B96-4AC0-B42B-7D698D60F619}"/>
              </a:ext>
            </a:extLst>
          </p:cNvPr>
          <p:cNvSpPr txBox="1">
            <a:spLocks noChangeArrowheads="1"/>
          </p:cNvSpPr>
          <p:nvPr/>
        </p:nvSpPr>
        <p:spPr bwMode="auto">
          <a:xfrm>
            <a:off x="366713" y="2971800"/>
            <a:ext cx="87884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en-US" sz="2000"/>
              <a:t>   </a:t>
            </a:r>
          </a:p>
          <a:p>
            <a:pPr>
              <a:lnSpc>
                <a:spcPct val="120000"/>
              </a:lnSpc>
            </a:pPr>
            <a:r>
              <a:rPr lang="en-US" altLang="en-US" sz="2000" b="1"/>
              <a:t>... by eliminating one equation at a time.</a:t>
            </a:r>
          </a:p>
          <a:p>
            <a:pPr>
              <a:lnSpc>
                <a:spcPct val="120000"/>
              </a:lnSpc>
            </a:pPr>
            <a:r>
              <a:rPr lang="en-US" altLang="en-US" sz="2000" b="1"/>
              <a:t>   =  At the end of Gaussian elimination, you get the determinants </a:t>
            </a:r>
          </a:p>
          <a:p>
            <a:pPr>
              <a:lnSpc>
                <a:spcPct val="120000"/>
              </a:lnSpc>
            </a:pPr>
            <a:r>
              <a:rPr lang="en-US" altLang="en-US" sz="2000" b="1"/>
              <a:t>	that you need.</a:t>
            </a:r>
          </a:p>
          <a:p>
            <a:pPr>
              <a:lnSpc>
                <a:spcPct val="120000"/>
              </a:lnSpc>
            </a:pPr>
            <a:endParaRPr lang="en-US" altLang="en-US" sz="2000"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8" name="Text Box 12">
            <a:extLst>
              <a:ext uri="{FF2B5EF4-FFF2-40B4-BE49-F238E27FC236}">
                <a16:creationId xmlns:a16="http://schemas.microsoft.com/office/drawing/2014/main" id="{5C7A5E8D-CCD4-4C6D-B508-B3268CFD994A}"/>
              </a:ext>
            </a:extLst>
          </p:cNvPr>
          <p:cNvSpPr txBox="1">
            <a:spLocks noChangeArrowheads="1"/>
          </p:cNvSpPr>
          <p:nvPr/>
        </p:nvSpPr>
        <p:spPr bwMode="auto">
          <a:xfrm>
            <a:off x="5700713" y="3389313"/>
            <a:ext cx="182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65550" name="Text Box 14">
            <a:extLst>
              <a:ext uri="{FF2B5EF4-FFF2-40B4-BE49-F238E27FC236}">
                <a16:creationId xmlns:a16="http://schemas.microsoft.com/office/drawing/2014/main" id="{CEFB54E6-FC9A-4EBA-A267-02297C622EE3}"/>
              </a:ext>
            </a:extLst>
          </p:cNvPr>
          <p:cNvSpPr txBox="1">
            <a:spLocks noChangeArrowheads="1"/>
          </p:cNvSpPr>
          <p:nvPr/>
        </p:nvSpPr>
        <p:spPr bwMode="auto">
          <a:xfrm>
            <a:off x="366713" y="685800"/>
            <a:ext cx="8777287" cy="275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5000"/>
              </a:lnSpc>
            </a:pPr>
            <a:r>
              <a:rPr lang="en-US" altLang="en-US" sz="2000" b="1"/>
              <a:t>2.   Graser et al. (1987, J. Anim. Sci.) </a:t>
            </a:r>
          </a:p>
          <a:p>
            <a:pPr>
              <a:lnSpc>
                <a:spcPct val="125000"/>
              </a:lnSpc>
            </a:pPr>
            <a:r>
              <a:rPr lang="en-US" altLang="en-US" sz="2000" b="1"/>
              <a:t>3.   Meyer (1988, 1989, 1991) </a:t>
            </a:r>
          </a:p>
          <a:p>
            <a:pPr>
              <a:lnSpc>
                <a:spcPct val="125000"/>
              </a:lnSpc>
            </a:pPr>
            <a:r>
              <a:rPr lang="en-US" altLang="en-US" sz="2000" b="1"/>
              <a:t>   = developed DFREML, the first program to carry out Gaussian 	elimination, but very slowly</a:t>
            </a:r>
          </a:p>
          <a:p>
            <a:pPr>
              <a:lnSpc>
                <a:spcPct val="125000"/>
              </a:lnSpc>
            </a:pPr>
            <a:r>
              <a:rPr lang="en-US" altLang="en-US" sz="2000" b="1"/>
              <a:t>   = a short time later, Keith Boldman messed around with subroutines </a:t>
            </a:r>
          </a:p>
          <a:p>
            <a:pPr>
              <a:lnSpc>
                <a:spcPct val="125000"/>
              </a:lnSpc>
            </a:pPr>
            <a:r>
              <a:rPr lang="en-US" altLang="en-US" sz="2000" b="1"/>
              <a:t>	contained in SPARSPAK and got 100-600X the speed of 	Meyer’s original DFREML program</a:t>
            </a:r>
            <a:r>
              <a:rPr lang="en-US" altLang="en-US" sz="200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ext Box 4">
            <a:extLst>
              <a:ext uri="{FF2B5EF4-FFF2-40B4-BE49-F238E27FC236}">
                <a16:creationId xmlns:a16="http://schemas.microsoft.com/office/drawing/2014/main" id="{530ACD6A-D871-44B3-8276-8FE99F3A69B6}"/>
              </a:ext>
            </a:extLst>
          </p:cNvPr>
          <p:cNvSpPr txBox="1">
            <a:spLocks noChangeArrowheads="1"/>
          </p:cNvSpPr>
          <p:nvPr/>
        </p:nvSpPr>
        <p:spPr bwMode="auto">
          <a:xfrm>
            <a:off x="152400" y="152400"/>
            <a:ext cx="1873567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en-US" sz="2000" b="1"/>
              <a:t>The basic strategy behind Smith and Graser’s DFREML (and, thus, </a:t>
            </a:r>
          </a:p>
          <a:p>
            <a:pPr>
              <a:lnSpc>
                <a:spcPct val="120000"/>
              </a:lnSpc>
            </a:pPr>
            <a:r>
              <a:rPr lang="en-US" altLang="en-US" sz="2000" b="1"/>
              <a:t>Meyer’s DFREML programs) is to try out different combinations of R</a:t>
            </a:r>
            <a:r>
              <a:rPr lang="en-US" altLang="en-US" sz="2000" b="1" baseline="-25000"/>
              <a:t>0</a:t>
            </a:r>
            <a:r>
              <a:rPr lang="en-US" altLang="en-US" sz="2000" b="1"/>
              <a:t> </a:t>
            </a:r>
          </a:p>
          <a:p>
            <a:pPr>
              <a:lnSpc>
                <a:spcPct val="120000"/>
              </a:lnSpc>
            </a:pPr>
            <a:r>
              <a:rPr lang="en-US" altLang="en-US" sz="2000" b="1"/>
              <a:t>and G</a:t>
            </a:r>
            <a:r>
              <a:rPr lang="en-US" altLang="en-US" sz="2000" b="1" baseline="-25000"/>
              <a:t>0</a:t>
            </a:r>
            <a:r>
              <a:rPr lang="en-US" altLang="en-US" sz="2000" b="1"/>
              <a:t> until you get the minimum value for –2logL. In the simplest case,</a:t>
            </a:r>
          </a:p>
          <a:p>
            <a:pPr>
              <a:lnSpc>
                <a:spcPct val="120000"/>
              </a:lnSpc>
            </a:pPr>
            <a:r>
              <a:rPr lang="en-US" altLang="en-US" sz="2000" b="1"/>
              <a:t>let G</a:t>
            </a:r>
            <a:r>
              <a:rPr lang="en-US" altLang="en-US" sz="2000" b="1" baseline="-25000"/>
              <a:t>0</a:t>
            </a:r>
            <a:r>
              <a:rPr lang="en-US" altLang="en-US" sz="2000" b="1"/>
              <a:t> =       and R</a:t>
            </a:r>
            <a:r>
              <a:rPr lang="en-US" altLang="en-US" sz="2000" b="1" baseline="-25000"/>
              <a:t>0 </a:t>
            </a:r>
            <a:r>
              <a:rPr lang="en-US" altLang="en-US" sz="2000" b="1"/>
              <a:t>=     .</a:t>
            </a:r>
          </a:p>
          <a:p>
            <a:pPr>
              <a:lnSpc>
                <a:spcPct val="120000"/>
              </a:lnSpc>
            </a:pPr>
            <a:r>
              <a:rPr lang="en-US" altLang="en-US" sz="2000" b="1"/>
              <a:t>For the simple example,</a:t>
            </a:r>
            <a:r>
              <a:rPr lang="en-US" altLang="en-US" sz="2000"/>
              <a:t> </a:t>
            </a:r>
          </a:p>
        </p:txBody>
      </p:sp>
      <p:graphicFrame>
        <p:nvGraphicFramePr>
          <p:cNvPr id="17413" name="Object 5">
            <a:extLst>
              <a:ext uri="{FF2B5EF4-FFF2-40B4-BE49-F238E27FC236}">
                <a16:creationId xmlns:a16="http://schemas.microsoft.com/office/drawing/2014/main" id="{EC9E7882-214C-48D2-A42C-53F985CFB7CB}"/>
              </a:ext>
            </a:extLst>
          </p:cNvPr>
          <p:cNvGraphicFramePr>
            <a:graphicFrameLocks noChangeAspect="1"/>
          </p:cNvGraphicFramePr>
          <p:nvPr/>
        </p:nvGraphicFramePr>
        <p:xfrm>
          <a:off x="1154113" y="1252538"/>
          <a:ext cx="414337" cy="457200"/>
        </p:xfrm>
        <a:graphic>
          <a:graphicData uri="http://schemas.openxmlformats.org/presentationml/2006/ole">
            <mc:AlternateContent xmlns:mc="http://schemas.openxmlformats.org/markup-compatibility/2006">
              <mc:Choice xmlns:v="urn:schemas-microsoft-com:vml" Requires="v">
                <p:oleObj name="Equation" r:id="rId2" imgW="241200" imgH="266400" progId="Equation.3">
                  <p:embed/>
                </p:oleObj>
              </mc:Choice>
              <mc:Fallback>
                <p:oleObj name="Equation" r:id="rId2" imgW="241200" imgH="266400" progId="Equation.3">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4113" y="1252538"/>
                        <a:ext cx="414337"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414" name="Object 6">
            <a:extLst>
              <a:ext uri="{FF2B5EF4-FFF2-40B4-BE49-F238E27FC236}">
                <a16:creationId xmlns:a16="http://schemas.microsoft.com/office/drawing/2014/main" id="{7029A113-74E0-4A9A-84D8-1A6BAF62BBF0}"/>
              </a:ext>
            </a:extLst>
          </p:cNvPr>
          <p:cNvGraphicFramePr>
            <a:graphicFrameLocks noChangeAspect="1"/>
          </p:cNvGraphicFramePr>
          <p:nvPr/>
        </p:nvGraphicFramePr>
        <p:xfrm>
          <a:off x="2613025" y="1284288"/>
          <a:ext cx="327025" cy="381000"/>
        </p:xfrm>
        <a:graphic>
          <a:graphicData uri="http://schemas.openxmlformats.org/presentationml/2006/ole">
            <mc:AlternateContent xmlns:mc="http://schemas.openxmlformats.org/markup-compatibility/2006">
              <mc:Choice xmlns:v="urn:schemas-microsoft-com:vml" Requires="v">
                <p:oleObj name="Equation" r:id="rId4" imgW="228600" imgH="266400" progId="Equation.3">
                  <p:embed/>
                </p:oleObj>
              </mc:Choice>
              <mc:Fallback>
                <p:oleObj name="Equation" r:id="rId4" imgW="228600" imgH="2664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3025" y="1284288"/>
                        <a:ext cx="327025"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415" name="Text Box 7">
            <a:extLst>
              <a:ext uri="{FF2B5EF4-FFF2-40B4-BE49-F238E27FC236}">
                <a16:creationId xmlns:a16="http://schemas.microsoft.com/office/drawing/2014/main" id="{1824BAF3-1B7D-4C83-8B24-063A7B0E5F94}"/>
              </a:ext>
            </a:extLst>
          </p:cNvPr>
          <p:cNvSpPr txBox="1">
            <a:spLocks noChangeArrowheads="1"/>
          </p:cNvSpPr>
          <p:nvPr/>
        </p:nvSpPr>
        <p:spPr bwMode="auto">
          <a:xfrm>
            <a:off x="898525" y="24749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7417" name="Rectangle 9">
            <a:extLst>
              <a:ext uri="{FF2B5EF4-FFF2-40B4-BE49-F238E27FC236}">
                <a16:creationId xmlns:a16="http://schemas.microsoft.com/office/drawing/2014/main" id="{D7504625-BAE3-4F17-80D8-31B1C5D927F6}"/>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17416" name="Object 8">
            <a:extLst>
              <a:ext uri="{FF2B5EF4-FFF2-40B4-BE49-F238E27FC236}">
                <a16:creationId xmlns:a16="http://schemas.microsoft.com/office/drawing/2014/main" id="{1C1DFBC2-2805-47E3-AD8D-448585577D08}"/>
              </a:ext>
            </a:extLst>
          </p:cNvPr>
          <p:cNvGraphicFramePr>
            <a:graphicFrameLocks noChangeAspect="1"/>
          </p:cNvGraphicFramePr>
          <p:nvPr/>
        </p:nvGraphicFramePr>
        <p:xfrm>
          <a:off x="500063" y="2355850"/>
          <a:ext cx="2201862" cy="396875"/>
        </p:xfrm>
        <a:graphic>
          <a:graphicData uri="http://schemas.openxmlformats.org/presentationml/2006/ole">
            <mc:AlternateContent xmlns:mc="http://schemas.openxmlformats.org/markup-compatibility/2006">
              <mc:Choice xmlns:v="urn:schemas-microsoft-com:vml" Requires="v">
                <p:oleObj name="Equation" r:id="rId6" imgW="1638000" imgH="291960" progId="Equation.3">
                  <p:embed/>
                </p:oleObj>
              </mc:Choice>
              <mc:Fallback>
                <p:oleObj name="Equation" r:id="rId6" imgW="1638000" imgH="29196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0063" y="2355850"/>
                        <a:ext cx="2201862"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8" name="Text Box 10">
            <a:extLst>
              <a:ext uri="{FF2B5EF4-FFF2-40B4-BE49-F238E27FC236}">
                <a16:creationId xmlns:a16="http://schemas.microsoft.com/office/drawing/2014/main" id="{3E93724E-CC7B-4422-AB4C-04724DCAAC1A}"/>
              </a:ext>
            </a:extLst>
          </p:cNvPr>
          <p:cNvSpPr txBox="1">
            <a:spLocks noChangeArrowheads="1"/>
          </p:cNvSpPr>
          <p:nvPr/>
        </p:nvSpPr>
        <p:spPr bwMode="auto">
          <a:xfrm>
            <a:off x="288925" y="2971800"/>
            <a:ext cx="45878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b="1"/>
              <a:t>The coefficient matrix, C, would be </a:t>
            </a:r>
          </a:p>
        </p:txBody>
      </p:sp>
      <p:sp>
        <p:nvSpPr>
          <p:cNvPr id="17421" name="Rectangle 13">
            <a:extLst>
              <a:ext uri="{FF2B5EF4-FFF2-40B4-BE49-F238E27FC236}">
                <a16:creationId xmlns:a16="http://schemas.microsoft.com/office/drawing/2014/main" id="{13986CD0-A553-4FAD-B406-731814899141}"/>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7422" name="Text Box 14">
            <a:extLst>
              <a:ext uri="{FF2B5EF4-FFF2-40B4-BE49-F238E27FC236}">
                <a16:creationId xmlns:a16="http://schemas.microsoft.com/office/drawing/2014/main" id="{1DF0F6F2-81C1-44FC-9656-9E2B967FAFC7}"/>
              </a:ext>
            </a:extLst>
          </p:cNvPr>
          <p:cNvSpPr txBox="1">
            <a:spLocks noChangeArrowheads="1"/>
          </p:cNvSpPr>
          <p:nvPr/>
        </p:nvSpPr>
        <p:spPr bwMode="auto">
          <a:xfrm>
            <a:off x="381000" y="4876800"/>
            <a:ext cx="5257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t>And the vector of right-hand sides, r, would be</a:t>
            </a:r>
            <a:r>
              <a:rPr lang="en-US" altLang="en-US"/>
              <a:t> </a:t>
            </a:r>
          </a:p>
        </p:txBody>
      </p:sp>
      <p:sp>
        <p:nvSpPr>
          <p:cNvPr id="17423" name="Text Box 15">
            <a:extLst>
              <a:ext uri="{FF2B5EF4-FFF2-40B4-BE49-F238E27FC236}">
                <a16:creationId xmlns:a16="http://schemas.microsoft.com/office/drawing/2014/main" id="{D64B306A-700B-4913-97EF-F47C90018C64}"/>
              </a:ext>
            </a:extLst>
          </p:cNvPr>
          <p:cNvSpPr txBox="1">
            <a:spLocks noChangeArrowheads="1"/>
          </p:cNvSpPr>
          <p:nvPr/>
        </p:nvSpPr>
        <p:spPr bwMode="auto">
          <a:xfrm>
            <a:off x="3260725" y="5675313"/>
            <a:ext cx="1857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7425" name="Rectangle 17">
            <a:extLst>
              <a:ext uri="{FF2B5EF4-FFF2-40B4-BE49-F238E27FC236}">
                <a16:creationId xmlns:a16="http://schemas.microsoft.com/office/drawing/2014/main" id="{A3F6178A-2B94-48F8-A4DD-056BC5F8E6BE}"/>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17424" name="Object 16">
            <a:extLst>
              <a:ext uri="{FF2B5EF4-FFF2-40B4-BE49-F238E27FC236}">
                <a16:creationId xmlns:a16="http://schemas.microsoft.com/office/drawing/2014/main" id="{5251D803-E17B-4211-AB12-5939A73BFACF}"/>
              </a:ext>
            </a:extLst>
          </p:cNvPr>
          <p:cNvGraphicFramePr>
            <a:graphicFrameLocks noChangeAspect="1"/>
          </p:cNvGraphicFramePr>
          <p:nvPr/>
        </p:nvGraphicFramePr>
        <p:xfrm>
          <a:off x="3151188" y="5448300"/>
          <a:ext cx="962025" cy="860425"/>
        </p:xfrm>
        <a:graphic>
          <a:graphicData uri="http://schemas.openxmlformats.org/presentationml/2006/ole">
            <mc:AlternateContent xmlns:mc="http://schemas.openxmlformats.org/markup-compatibility/2006">
              <mc:Choice xmlns:v="urn:schemas-microsoft-com:vml" Requires="v">
                <p:oleObj name="Equation" r:id="rId8" imgW="965160" imgH="863280" progId="Equation.3">
                  <p:embed/>
                </p:oleObj>
              </mc:Choice>
              <mc:Fallback>
                <p:oleObj name="Equation" r:id="rId8" imgW="965160" imgH="863280" progId="Equation.3">
                  <p:embed/>
                  <p:pic>
                    <p:nvPicPr>
                      <p:cNvPr id="0" name="Object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51188" y="5448300"/>
                        <a:ext cx="962025" cy="860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27" name="Object 19">
            <a:extLst>
              <a:ext uri="{FF2B5EF4-FFF2-40B4-BE49-F238E27FC236}">
                <a16:creationId xmlns:a16="http://schemas.microsoft.com/office/drawing/2014/main" id="{78BC1D2D-F298-4FCD-BFD4-E45A583B102E}"/>
              </a:ext>
            </a:extLst>
          </p:cNvPr>
          <p:cNvGraphicFramePr>
            <a:graphicFrameLocks noChangeAspect="1"/>
          </p:cNvGraphicFramePr>
          <p:nvPr/>
        </p:nvGraphicFramePr>
        <p:xfrm>
          <a:off x="2236788" y="3486150"/>
          <a:ext cx="2781300" cy="889000"/>
        </p:xfrm>
        <a:graphic>
          <a:graphicData uri="http://schemas.openxmlformats.org/presentationml/2006/ole">
            <mc:AlternateContent xmlns:mc="http://schemas.openxmlformats.org/markup-compatibility/2006">
              <mc:Choice xmlns:v="urn:schemas-microsoft-com:vml" Requires="v">
                <p:oleObj name="Equation" r:id="rId10" imgW="2781000" imgH="888840" progId="Equation.3">
                  <p:embed/>
                </p:oleObj>
              </mc:Choice>
              <mc:Fallback>
                <p:oleObj name="Equation" r:id="rId10" imgW="2781000" imgH="888840" progId="Equation.3">
                  <p:embed/>
                  <p:pic>
                    <p:nvPicPr>
                      <p:cNvPr id="0" name="Object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36788" y="3486150"/>
                        <a:ext cx="2781300" cy="88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4">
            <a:extLst>
              <a:ext uri="{FF2B5EF4-FFF2-40B4-BE49-F238E27FC236}">
                <a16:creationId xmlns:a16="http://schemas.microsoft.com/office/drawing/2014/main" id="{314BF335-0401-4362-B7F3-D967759042C1}"/>
              </a:ext>
            </a:extLst>
          </p:cNvPr>
          <p:cNvSpPr txBox="1">
            <a:spLocks noChangeArrowheads="1"/>
          </p:cNvSpPr>
          <p:nvPr/>
        </p:nvSpPr>
        <p:spPr bwMode="auto">
          <a:xfrm>
            <a:off x="228600" y="265113"/>
            <a:ext cx="13441363" cy="572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06400" algn="l"/>
              </a:tabLst>
              <a:defRPr>
                <a:solidFill>
                  <a:schemeClr val="tx1"/>
                </a:solidFill>
                <a:latin typeface="Arial" panose="020B0604020202020204" pitchFamily="34" charset="0"/>
              </a:defRPr>
            </a:lvl1pPr>
            <a:lvl2pPr>
              <a:tabLst>
                <a:tab pos="406400" algn="l"/>
              </a:tabLst>
              <a:defRPr>
                <a:solidFill>
                  <a:schemeClr val="tx1"/>
                </a:solidFill>
                <a:latin typeface="Arial" panose="020B0604020202020204" pitchFamily="34" charset="0"/>
              </a:defRPr>
            </a:lvl2pPr>
            <a:lvl3pPr>
              <a:tabLst>
                <a:tab pos="406400" algn="l"/>
              </a:tabLst>
              <a:defRPr>
                <a:solidFill>
                  <a:schemeClr val="tx1"/>
                </a:solidFill>
                <a:latin typeface="Arial" panose="020B0604020202020204" pitchFamily="34" charset="0"/>
              </a:defRPr>
            </a:lvl3pPr>
            <a:lvl4pPr>
              <a:tabLst>
                <a:tab pos="406400" algn="l"/>
              </a:tabLst>
              <a:defRPr>
                <a:solidFill>
                  <a:schemeClr val="tx1"/>
                </a:solidFill>
                <a:latin typeface="Arial" panose="020B0604020202020204" pitchFamily="34" charset="0"/>
              </a:defRPr>
            </a:lvl4pPr>
            <a:lvl5pPr>
              <a:tabLst>
                <a:tab pos="406400" algn="l"/>
              </a:tabLst>
              <a:defRPr>
                <a:solidFill>
                  <a:schemeClr val="tx1"/>
                </a:solidFill>
                <a:latin typeface="Arial" panose="020B0604020202020204" pitchFamily="34" charset="0"/>
              </a:defRPr>
            </a:lvl5pPr>
            <a:lvl6pPr fontAlgn="base">
              <a:spcBef>
                <a:spcPct val="0"/>
              </a:spcBef>
              <a:spcAft>
                <a:spcPct val="0"/>
              </a:spcAft>
              <a:tabLst>
                <a:tab pos="406400" algn="l"/>
              </a:tabLst>
              <a:defRPr>
                <a:solidFill>
                  <a:schemeClr val="tx1"/>
                </a:solidFill>
                <a:latin typeface="Arial" panose="020B0604020202020204" pitchFamily="34" charset="0"/>
              </a:defRPr>
            </a:lvl6pPr>
            <a:lvl7pPr fontAlgn="base">
              <a:spcBef>
                <a:spcPct val="0"/>
              </a:spcBef>
              <a:spcAft>
                <a:spcPct val="0"/>
              </a:spcAft>
              <a:tabLst>
                <a:tab pos="406400" algn="l"/>
              </a:tabLst>
              <a:defRPr>
                <a:solidFill>
                  <a:schemeClr val="tx1"/>
                </a:solidFill>
                <a:latin typeface="Arial" panose="020B0604020202020204" pitchFamily="34" charset="0"/>
              </a:defRPr>
            </a:lvl7pPr>
            <a:lvl8pPr fontAlgn="base">
              <a:spcBef>
                <a:spcPct val="0"/>
              </a:spcBef>
              <a:spcAft>
                <a:spcPct val="0"/>
              </a:spcAft>
              <a:tabLst>
                <a:tab pos="406400" algn="l"/>
              </a:tabLst>
              <a:defRPr>
                <a:solidFill>
                  <a:schemeClr val="tx1"/>
                </a:solidFill>
                <a:latin typeface="Arial" panose="020B0604020202020204" pitchFamily="34" charset="0"/>
              </a:defRPr>
            </a:lvl8pPr>
            <a:lvl9pPr fontAlgn="base">
              <a:spcBef>
                <a:spcPct val="0"/>
              </a:spcBef>
              <a:spcAft>
                <a:spcPct val="0"/>
              </a:spcAft>
              <a:tabLst>
                <a:tab pos="406400" algn="l"/>
              </a:tabLst>
              <a:defRPr>
                <a:solidFill>
                  <a:schemeClr val="tx1"/>
                </a:solidFill>
                <a:latin typeface="Arial" panose="020B0604020202020204" pitchFamily="34" charset="0"/>
              </a:defRPr>
            </a:lvl9pPr>
          </a:lstStyle>
          <a:p>
            <a:pPr>
              <a:lnSpc>
                <a:spcPct val="135000"/>
              </a:lnSpc>
            </a:pPr>
            <a:r>
              <a:rPr lang="en-US" altLang="en-US" sz="2000" b="1"/>
              <a:t>In practice, MTDFREML uses the simplex algorithm as a search strategy</a:t>
            </a:r>
          </a:p>
          <a:p>
            <a:pPr>
              <a:lnSpc>
                <a:spcPct val="135000"/>
              </a:lnSpc>
            </a:pPr>
            <a:r>
              <a:rPr lang="en-US" altLang="en-US" sz="2000" b="1"/>
              <a:t>ADVANTAGES of MTDFREML:</a:t>
            </a:r>
          </a:p>
          <a:p>
            <a:pPr>
              <a:lnSpc>
                <a:spcPct val="135000"/>
              </a:lnSpc>
            </a:pPr>
            <a:r>
              <a:rPr lang="en-US" altLang="en-US" sz="2000" b="1"/>
              <a:t>1.	relatively simple procedure</a:t>
            </a:r>
          </a:p>
          <a:p>
            <a:pPr>
              <a:lnSpc>
                <a:spcPct val="135000"/>
              </a:lnSpc>
            </a:pPr>
            <a:r>
              <a:rPr lang="en-US" altLang="en-US" sz="2000" b="1"/>
              <a:t>2.	does not need sum of squares (S.S.)</a:t>
            </a:r>
          </a:p>
          <a:p>
            <a:pPr>
              <a:lnSpc>
                <a:spcPct val="135000"/>
              </a:lnSpc>
            </a:pPr>
            <a:r>
              <a:rPr lang="en-US" altLang="en-US" sz="2000" b="1"/>
              <a:t>3.	does not need analysis of variance (ANOVA)</a:t>
            </a:r>
          </a:p>
          <a:p>
            <a:pPr>
              <a:lnSpc>
                <a:spcPct val="135000"/>
              </a:lnSpc>
            </a:pPr>
            <a:r>
              <a:rPr lang="en-US" altLang="en-US" sz="2000" b="1"/>
              <a:t>4.	can use </a:t>
            </a:r>
            <a:r>
              <a:rPr lang="en-US" altLang="en-US" sz="2000" b="1" u="sng"/>
              <a:t>sparse</a:t>
            </a:r>
            <a:r>
              <a:rPr lang="en-US" altLang="en-US" sz="2000" b="1"/>
              <a:t> matrix (i.e. non-zero elements of coefficient matrix) </a:t>
            </a:r>
          </a:p>
          <a:p>
            <a:pPr>
              <a:lnSpc>
                <a:spcPct val="135000"/>
              </a:lnSpc>
            </a:pPr>
            <a:r>
              <a:rPr lang="en-US" altLang="en-US" sz="2000" b="1"/>
              <a:t>	techniques; which is important for practical reasons:</a:t>
            </a:r>
          </a:p>
          <a:p>
            <a:pPr>
              <a:lnSpc>
                <a:spcPct val="135000"/>
              </a:lnSpc>
            </a:pPr>
            <a:r>
              <a:rPr lang="en-US" altLang="en-US" sz="2000" b="1"/>
              <a:t>	Suppose we have 1000 MME</a:t>
            </a:r>
          </a:p>
          <a:p>
            <a:pPr>
              <a:lnSpc>
                <a:spcPct val="135000"/>
              </a:lnSpc>
            </a:pPr>
            <a:r>
              <a:rPr lang="en-US" altLang="en-US" sz="2000" b="1"/>
              <a:t>	Then, # of coefficients = (1000 MME)</a:t>
            </a:r>
            <a:r>
              <a:rPr lang="en-US" altLang="en-US" sz="2000" b="1" baseline="30000"/>
              <a:t>2</a:t>
            </a:r>
            <a:r>
              <a:rPr lang="en-US" altLang="en-US" sz="2000" b="1"/>
              <a:t> = 1,000,000 coefficients </a:t>
            </a:r>
          </a:p>
          <a:p>
            <a:pPr>
              <a:lnSpc>
                <a:spcPct val="135000"/>
              </a:lnSpc>
            </a:pPr>
            <a:r>
              <a:rPr lang="en-US" altLang="en-US" sz="2000" b="1"/>
              <a:t>	(in our square C matrix)</a:t>
            </a:r>
          </a:p>
          <a:p>
            <a:pPr>
              <a:lnSpc>
                <a:spcPct val="135000"/>
              </a:lnSpc>
            </a:pPr>
            <a:r>
              <a:rPr lang="en-US" altLang="en-US" sz="2000" b="1"/>
              <a:t>	Each coefficient takes up 8 bytes (double precision) of computer</a:t>
            </a:r>
          </a:p>
          <a:p>
            <a:pPr>
              <a:lnSpc>
                <a:spcPct val="115000"/>
              </a:lnSpc>
            </a:pPr>
            <a:r>
              <a:rPr lang="en-US" altLang="en-US" sz="2000" b="1"/>
              <a:t>		 memory</a:t>
            </a:r>
          </a:p>
          <a:p>
            <a:pPr>
              <a:lnSpc>
                <a:spcPct val="135000"/>
              </a:lnSpc>
            </a:pPr>
            <a:r>
              <a:rPr lang="en-US" altLang="en-US" sz="2000" b="1"/>
              <a:t>	==&gt; 8,000,000 bytes = 8 megabytes (8 Mb) required computer </a:t>
            </a:r>
          </a:p>
          <a:p>
            <a:pPr>
              <a:lnSpc>
                <a:spcPct val="115000"/>
              </a:lnSpc>
            </a:pPr>
            <a:r>
              <a:rPr lang="en-US" altLang="en-US" sz="2000" b="1"/>
              <a:t>		memory</a:t>
            </a:r>
            <a:r>
              <a:rPr lang="en-US" altLang="en-US"/>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Text Box 4">
            <a:extLst>
              <a:ext uri="{FF2B5EF4-FFF2-40B4-BE49-F238E27FC236}">
                <a16:creationId xmlns:a16="http://schemas.microsoft.com/office/drawing/2014/main" id="{CF695CA1-9FE9-430D-9214-DFFB1E77AE41}"/>
              </a:ext>
            </a:extLst>
          </p:cNvPr>
          <p:cNvSpPr txBox="1">
            <a:spLocks noChangeArrowheads="1"/>
          </p:cNvSpPr>
          <p:nvPr/>
        </p:nvSpPr>
        <p:spPr bwMode="auto">
          <a:xfrm>
            <a:off x="304800" y="341313"/>
            <a:ext cx="9832975" cy="540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342900" algn="l"/>
                <a:tab pos="685800" algn="l"/>
              </a:tabLst>
              <a:defRPr>
                <a:solidFill>
                  <a:schemeClr val="tx1"/>
                </a:solidFill>
                <a:latin typeface="Arial" panose="020B0604020202020204" pitchFamily="34" charset="0"/>
              </a:defRPr>
            </a:lvl1pPr>
            <a:lvl2pPr>
              <a:tabLst>
                <a:tab pos="342900" algn="l"/>
                <a:tab pos="685800" algn="l"/>
              </a:tabLst>
              <a:defRPr>
                <a:solidFill>
                  <a:schemeClr val="tx1"/>
                </a:solidFill>
                <a:latin typeface="Arial" panose="020B0604020202020204" pitchFamily="34" charset="0"/>
              </a:defRPr>
            </a:lvl2pPr>
            <a:lvl3pPr>
              <a:tabLst>
                <a:tab pos="342900" algn="l"/>
                <a:tab pos="685800" algn="l"/>
              </a:tabLst>
              <a:defRPr>
                <a:solidFill>
                  <a:schemeClr val="tx1"/>
                </a:solidFill>
                <a:latin typeface="Arial" panose="020B0604020202020204" pitchFamily="34" charset="0"/>
              </a:defRPr>
            </a:lvl3pPr>
            <a:lvl4pPr>
              <a:tabLst>
                <a:tab pos="342900" algn="l"/>
                <a:tab pos="685800" algn="l"/>
              </a:tabLst>
              <a:defRPr>
                <a:solidFill>
                  <a:schemeClr val="tx1"/>
                </a:solidFill>
                <a:latin typeface="Arial" panose="020B0604020202020204" pitchFamily="34" charset="0"/>
              </a:defRPr>
            </a:lvl4pPr>
            <a:lvl5pPr>
              <a:tabLst>
                <a:tab pos="342900" algn="l"/>
                <a:tab pos="685800" algn="l"/>
              </a:tabLst>
              <a:defRPr>
                <a:solidFill>
                  <a:schemeClr val="tx1"/>
                </a:solidFill>
                <a:latin typeface="Arial" panose="020B0604020202020204" pitchFamily="34" charset="0"/>
              </a:defRPr>
            </a:lvl5pPr>
            <a:lvl6pPr fontAlgn="base">
              <a:spcBef>
                <a:spcPct val="0"/>
              </a:spcBef>
              <a:spcAft>
                <a:spcPct val="0"/>
              </a:spcAft>
              <a:tabLst>
                <a:tab pos="342900" algn="l"/>
                <a:tab pos="685800" algn="l"/>
              </a:tabLst>
              <a:defRPr>
                <a:solidFill>
                  <a:schemeClr val="tx1"/>
                </a:solidFill>
                <a:latin typeface="Arial" panose="020B0604020202020204" pitchFamily="34" charset="0"/>
              </a:defRPr>
            </a:lvl6pPr>
            <a:lvl7pPr fontAlgn="base">
              <a:spcBef>
                <a:spcPct val="0"/>
              </a:spcBef>
              <a:spcAft>
                <a:spcPct val="0"/>
              </a:spcAft>
              <a:tabLst>
                <a:tab pos="342900" algn="l"/>
                <a:tab pos="685800" algn="l"/>
              </a:tabLst>
              <a:defRPr>
                <a:solidFill>
                  <a:schemeClr val="tx1"/>
                </a:solidFill>
                <a:latin typeface="Arial" panose="020B0604020202020204" pitchFamily="34" charset="0"/>
              </a:defRPr>
            </a:lvl7pPr>
            <a:lvl8pPr fontAlgn="base">
              <a:spcBef>
                <a:spcPct val="0"/>
              </a:spcBef>
              <a:spcAft>
                <a:spcPct val="0"/>
              </a:spcAft>
              <a:tabLst>
                <a:tab pos="342900" algn="l"/>
                <a:tab pos="685800" algn="l"/>
              </a:tabLst>
              <a:defRPr>
                <a:solidFill>
                  <a:schemeClr val="tx1"/>
                </a:solidFill>
                <a:latin typeface="Arial" panose="020B0604020202020204" pitchFamily="34" charset="0"/>
              </a:defRPr>
            </a:lvl8pPr>
            <a:lvl9pPr fontAlgn="base">
              <a:spcBef>
                <a:spcPct val="0"/>
              </a:spcBef>
              <a:spcAft>
                <a:spcPct val="0"/>
              </a:spcAft>
              <a:tabLst>
                <a:tab pos="342900" algn="l"/>
                <a:tab pos="685800" algn="l"/>
              </a:tabLst>
              <a:defRPr>
                <a:solidFill>
                  <a:schemeClr val="tx1"/>
                </a:solidFill>
                <a:latin typeface="Arial" panose="020B0604020202020204" pitchFamily="34" charset="0"/>
              </a:defRPr>
            </a:lvl9pPr>
          </a:lstStyle>
          <a:p>
            <a:pPr>
              <a:lnSpc>
                <a:spcPct val="130000"/>
              </a:lnSpc>
            </a:pPr>
            <a:r>
              <a:rPr lang="en-US" altLang="en-US" sz="2000" b="1"/>
              <a:t>DISADVANTAGES of MTDFREML:</a:t>
            </a:r>
          </a:p>
          <a:p>
            <a:pPr>
              <a:lnSpc>
                <a:spcPct val="130000"/>
              </a:lnSpc>
            </a:pPr>
            <a:r>
              <a:rPr lang="en-US" altLang="en-US" sz="2000" b="1"/>
              <a:t>1.	too easy; hence, no compelling need to find a better way</a:t>
            </a:r>
          </a:p>
          <a:p>
            <a:pPr>
              <a:lnSpc>
                <a:spcPct val="130000"/>
              </a:lnSpc>
            </a:pPr>
            <a:r>
              <a:rPr lang="en-US" altLang="en-US" sz="2000" b="1"/>
              <a:t>2.	analyses with </a:t>
            </a:r>
            <a:r>
              <a:rPr lang="en-US" altLang="en-US" sz="2000" b="1" u="sng"/>
              <a:t>&gt;</a:t>
            </a:r>
            <a:r>
              <a:rPr lang="en-US" altLang="en-US" sz="2000" b="1"/>
              <a:t>2 traits take too long to reach convergence point</a:t>
            </a:r>
          </a:p>
          <a:p>
            <a:pPr>
              <a:lnSpc>
                <a:spcPct val="130000"/>
              </a:lnSpc>
            </a:pPr>
            <a:r>
              <a:rPr lang="en-US" altLang="en-US" sz="2000" b="1"/>
              <a:t>	= time to converge (Misztal) goes up by the 5th power of the # of </a:t>
            </a:r>
          </a:p>
          <a:p>
            <a:pPr>
              <a:lnSpc>
                <a:spcPct val="130000"/>
              </a:lnSpc>
            </a:pPr>
            <a:r>
              <a:rPr lang="en-US" altLang="en-US" sz="2000" b="1"/>
              <a:t> 	traits, i.e. (# of traits)</a:t>
            </a:r>
            <a:r>
              <a:rPr lang="en-US" altLang="en-US" sz="2000" b="1" baseline="30000"/>
              <a:t>5</a:t>
            </a:r>
            <a:r>
              <a:rPr lang="en-US" altLang="en-US" sz="2000" b="1"/>
              <a:t> </a:t>
            </a:r>
          </a:p>
          <a:p>
            <a:pPr>
              <a:lnSpc>
                <a:spcPct val="130000"/>
              </a:lnSpc>
            </a:pPr>
            <a:r>
              <a:rPr lang="en-US" altLang="en-US" sz="2000" b="1"/>
              <a:t>3.	doesn’t give standard errors (SE) of variance-component point</a:t>
            </a:r>
          </a:p>
          <a:p>
            <a:pPr>
              <a:lnSpc>
                <a:spcPct val="130000"/>
              </a:lnSpc>
            </a:pPr>
            <a:r>
              <a:rPr lang="en-US" altLang="en-US" sz="2000" b="1"/>
              <a:t>	   estimates</a:t>
            </a:r>
          </a:p>
          <a:p>
            <a:pPr>
              <a:lnSpc>
                <a:spcPct val="130000"/>
              </a:lnSpc>
            </a:pPr>
            <a:r>
              <a:rPr lang="en-US" altLang="en-US" sz="2000" b="1"/>
              <a:t>4.	doesn’t always give SE for h</a:t>
            </a:r>
            <a:r>
              <a:rPr lang="en-US" altLang="en-US" sz="2000" b="1" baseline="30000"/>
              <a:t>2</a:t>
            </a:r>
            <a:r>
              <a:rPr lang="en-US" altLang="en-US" sz="2000" b="1"/>
              <a:t> and r</a:t>
            </a:r>
            <a:r>
              <a:rPr lang="en-US" altLang="en-US" sz="2000" b="1" baseline="-25000"/>
              <a:t>g</a:t>
            </a:r>
            <a:r>
              <a:rPr lang="en-US" altLang="en-US" sz="2000" b="1"/>
              <a:t> estimates, especially in </a:t>
            </a:r>
          </a:p>
          <a:p>
            <a:pPr>
              <a:lnSpc>
                <a:spcPct val="130000"/>
              </a:lnSpc>
            </a:pPr>
            <a:r>
              <a:rPr lang="en-US" altLang="en-US" sz="2000" b="1"/>
              <a:t>	multiple-trait analyses</a:t>
            </a:r>
          </a:p>
          <a:p>
            <a:pPr>
              <a:lnSpc>
                <a:spcPct val="130000"/>
              </a:lnSpc>
            </a:pPr>
            <a:r>
              <a:rPr lang="en-US" altLang="en-US" sz="2000" b="1"/>
              <a:t>5.	computations are just “black boxes”</a:t>
            </a:r>
          </a:p>
          <a:p>
            <a:pPr>
              <a:lnSpc>
                <a:spcPct val="130000"/>
              </a:lnSpc>
            </a:pPr>
            <a:r>
              <a:rPr lang="en-US" altLang="en-US" sz="2000" b="1"/>
              <a:t>	a.	simplex algorithm</a:t>
            </a:r>
          </a:p>
          <a:p>
            <a:pPr>
              <a:lnSpc>
                <a:spcPct val="130000"/>
              </a:lnSpc>
            </a:pPr>
            <a:r>
              <a:rPr lang="en-US" altLang="en-US" sz="2000" b="1"/>
              <a:t>	b.	SPARSPAK</a:t>
            </a:r>
          </a:p>
          <a:p>
            <a:br>
              <a:rPr lang="en-US" altLang="en-US"/>
            </a:br>
            <a:endParaRPr lang="en-US" altLang="en-US"/>
          </a:p>
        </p:txBody>
      </p:sp>
      <p:sp>
        <p:nvSpPr>
          <p:cNvPr id="19461" name="Text Box 5">
            <a:extLst>
              <a:ext uri="{FF2B5EF4-FFF2-40B4-BE49-F238E27FC236}">
                <a16:creationId xmlns:a16="http://schemas.microsoft.com/office/drawing/2014/main" id="{1BDE6870-4116-4C9A-B534-C992635141F4}"/>
              </a:ext>
            </a:extLst>
          </p:cNvPr>
          <p:cNvSpPr txBox="1">
            <a:spLocks noChangeArrowheads="1"/>
          </p:cNvSpPr>
          <p:nvPr/>
        </p:nvSpPr>
        <p:spPr bwMode="auto">
          <a:xfrm>
            <a:off x="117475" y="2343150"/>
            <a:ext cx="381000" cy="43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5000"/>
              </a:lnSpc>
            </a:pPr>
            <a:r>
              <a:rPr lang="en-US" altLang="en-US"/>
              <a:t>**</a:t>
            </a:r>
          </a:p>
        </p:txBody>
      </p:sp>
      <p:sp>
        <p:nvSpPr>
          <p:cNvPr id="19462" name="Text Box 6">
            <a:extLst>
              <a:ext uri="{FF2B5EF4-FFF2-40B4-BE49-F238E27FC236}">
                <a16:creationId xmlns:a16="http://schemas.microsoft.com/office/drawing/2014/main" id="{396F667D-793B-4C61-84EA-F35E63041704}"/>
              </a:ext>
            </a:extLst>
          </p:cNvPr>
          <p:cNvSpPr txBox="1">
            <a:spLocks noChangeArrowheads="1"/>
          </p:cNvSpPr>
          <p:nvPr/>
        </p:nvSpPr>
        <p:spPr bwMode="auto">
          <a:xfrm>
            <a:off x="176213" y="2963863"/>
            <a:ext cx="182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19463" name="Text Box 7">
            <a:extLst>
              <a:ext uri="{FF2B5EF4-FFF2-40B4-BE49-F238E27FC236}">
                <a16:creationId xmlns:a16="http://schemas.microsoft.com/office/drawing/2014/main" id="{450C2267-85C2-4868-BAC6-2012E270AEB6}"/>
              </a:ext>
            </a:extLst>
          </p:cNvPr>
          <p:cNvSpPr txBox="1">
            <a:spLocks noChangeArrowheads="1"/>
          </p:cNvSpPr>
          <p:nvPr/>
        </p:nvSpPr>
        <p:spPr bwMode="auto">
          <a:xfrm>
            <a:off x="123825" y="3138488"/>
            <a:ext cx="381000" cy="43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5000"/>
              </a:lnSpc>
            </a:pPr>
            <a:r>
              <a:rPr lang="en-US" altLang="en-US"/>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ext Box 4">
            <a:extLst>
              <a:ext uri="{FF2B5EF4-FFF2-40B4-BE49-F238E27FC236}">
                <a16:creationId xmlns:a16="http://schemas.microsoft.com/office/drawing/2014/main" id="{C1BB34D3-A756-4882-A73E-DDC011D8C314}"/>
              </a:ext>
            </a:extLst>
          </p:cNvPr>
          <p:cNvSpPr txBox="1">
            <a:spLocks noChangeArrowheads="1"/>
          </p:cNvSpPr>
          <p:nvPr/>
        </p:nvSpPr>
        <p:spPr bwMode="auto">
          <a:xfrm>
            <a:off x="762000" y="304800"/>
            <a:ext cx="7391400" cy="667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57200" algn="l"/>
                <a:tab pos="1143000" algn="l"/>
              </a:tabLst>
              <a:defRPr>
                <a:solidFill>
                  <a:schemeClr val="tx1"/>
                </a:solidFill>
                <a:latin typeface="Arial" panose="020B0604020202020204" pitchFamily="34" charset="0"/>
              </a:defRPr>
            </a:lvl1pPr>
            <a:lvl2pPr>
              <a:tabLst>
                <a:tab pos="457200" algn="l"/>
                <a:tab pos="1143000" algn="l"/>
              </a:tabLst>
              <a:defRPr>
                <a:solidFill>
                  <a:schemeClr val="tx1"/>
                </a:solidFill>
                <a:latin typeface="Arial" panose="020B0604020202020204" pitchFamily="34" charset="0"/>
              </a:defRPr>
            </a:lvl2pPr>
            <a:lvl3pPr>
              <a:tabLst>
                <a:tab pos="457200" algn="l"/>
                <a:tab pos="1143000" algn="l"/>
              </a:tabLst>
              <a:defRPr>
                <a:solidFill>
                  <a:schemeClr val="tx1"/>
                </a:solidFill>
                <a:latin typeface="Arial" panose="020B0604020202020204" pitchFamily="34" charset="0"/>
              </a:defRPr>
            </a:lvl3pPr>
            <a:lvl4pPr>
              <a:tabLst>
                <a:tab pos="457200" algn="l"/>
                <a:tab pos="1143000" algn="l"/>
              </a:tabLst>
              <a:defRPr>
                <a:solidFill>
                  <a:schemeClr val="tx1"/>
                </a:solidFill>
                <a:latin typeface="Arial" panose="020B0604020202020204" pitchFamily="34" charset="0"/>
              </a:defRPr>
            </a:lvl4pPr>
            <a:lvl5pPr>
              <a:tabLst>
                <a:tab pos="457200" algn="l"/>
                <a:tab pos="1143000" algn="l"/>
              </a:tabLst>
              <a:defRPr>
                <a:solidFill>
                  <a:schemeClr val="tx1"/>
                </a:solidFill>
                <a:latin typeface="Arial" panose="020B0604020202020204" pitchFamily="34" charset="0"/>
              </a:defRPr>
            </a:lvl5pPr>
            <a:lvl6pPr fontAlgn="base">
              <a:spcBef>
                <a:spcPct val="0"/>
              </a:spcBef>
              <a:spcAft>
                <a:spcPct val="0"/>
              </a:spcAft>
              <a:tabLst>
                <a:tab pos="457200" algn="l"/>
                <a:tab pos="1143000" algn="l"/>
              </a:tabLst>
              <a:defRPr>
                <a:solidFill>
                  <a:schemeClr val="tx1"/>
                </a:solidFill>
                <a:latin typeface="Arial" panose="020B0604020202020204" pitchFamily="34" charset="0"/>
              </a:defRPr>
            </a:lvl6pPr>
            <a:lvl7pPr fontAlgn="base">
              <a:spcBef>
                <a:spcPct val="0"/>
              </a:spcBef>
              <a:spcAft>
                <a:spcPct val="0"/>
              </a:spcAft>
              <a:tabLst>
                <a:tab pos="457200" algn="l"/>
                <a:tab pos="1143000" algn="l"/>
              </a:tabLst>
              <a:defRPr>
                <a:solidFill>
                  <a:schemeClr val="tx1"/>
                </a:solidFill>
                <a:latin typeface="Arial" panose="020B0604020202020204" pitchFamily="34" charset="0"/>
              </a:defRPr>
            </a:lvl7pPr>
            <a:lvl8pPr fontAlgn="base">
              <a:spcBef>
                <a:spcPct val="0"/>
              </a:spcBef>
              <a:spcAft>
                <a:spcPct val="0"/>
              </a:spcAft>
              <a:tabLst>
                <a:tab pos="457200" algn="l"/>
                <a:tab pos="1143000" algn="l"/>
              </a:tabLst>
              <a:defRPr>
                <a:solidFill>
                  <a:schemeClr val="tx1"/>
                </a:solidFill>
                <a:latin typeface="Arial" panose="020B0604020202020204" pitchFamily="34" charset="0"/>
              </a:defRPr>
            </a:lvl8pPr>
            <a:lvl9pPr fontAlgn="base">
              <a:spcBef>
                <a:spcPct val="0"/>
              </a:spcBef>
              <a:spcAft>
                <a:spcPct val="0"/>
              </a:spcAft>
              <a:tabLst>
                <a:tab pos="457200" algn="l"/>
                <a:tab pos="1143000" algn="l"/>
              </a:tabLst>
              <a:defRPr>
                <a:solidFill>
                  <a:schemeClr val="tx1"/>
                </a:solidFill>
                <a:latin typeface="Arial" panose="020B0604020202020204" pitchFamily="34" charset="0"/>
              </a:defRPr>
            </a:lvl9pPr>
          </a:lstStyle>
          <a:p>
            <a:pPr>
              <a:lnSpc>
                <a:spcPct val="150000"/>
              </a:lnSpc>
            </a:pPr>
            <a:r>
              <a:rPr lang="en-US" altLang="en-US" sz="2400" b="1"/>
              <a:t>1.	A little log-likelihood (logL) and mixed model </a:t>
            </a:r>
          </a:p>
          <a:p>
            <a:pPr>
              <a:lnSpc>
                <a:spcPct val="150000"/>
              </a:lnSpc>
            </a:pPr>
            <a:r>
              <a:rPr lang="en-US" altLang="en-US" sz="2400" b="1"/>
              <a:t>	equations (MME)</a:t>
            </a:r>
          </a:p>
          <a:p>
            <a:pPr>
              <a:lnSpc>
                <a:spcPct val="150000"/>
              </a:lnSpc>
            </a:pPr>
            <a:r>
              <a:rPr lang="en-US" altLang="en-US" sz="2400" b="1"/>
              <a:t>2.	Programs, data, answer files</a:t>
            </a:r>
          </a:p>
          <a:p>
            <a:pPr>
              <a:lnSpc>
                <a:spcPct val="150000"/>
              </a:lnSpc>
            </a:pPr>
            <a:r>
              <a:rPr lang="en-US" altLang="en-US" sz="2400" b="1"/>
              <a:t>3.	Convergence</a:t>
            </a:r>
          </a:p>
          <a:p>
            <a:pPr>
              <a:lnSpc>
                <a:spcPct val="150000"/>
              </a:lnSpc>
            </a:pPr>
            <a:r>
              <a:rPr lang="en-US" altLang="en-US" sz="2400" b="1"/>
              <a:t>4.	Models</a:t>
            </a:r>
          </a:p>
          <a:p>
            <a:pPr>
              <a:lnSpc>
                <a:spcPct val="150000"/>
              </a:lnSpc>
            </a:pPr>
            <a:r>
              <a:rPr lang="en-US" altLang="en-US" sz="2400" b="1"/>
              <a:t>5.	Compiling and recompiling “Param.dat”</a:t>
            </a:r>
          </a:p>
          <a:p>
            <a:pPr>
              <a:lnSpc>
                <a:spcPct val="150000"/>
              </a:lnSpc>
            </a:pPr>
            <a:r>
              <a:rPr lang="en-US" altLang="en-US" sz="2400" b="1"/>
              <a:t>6.	Example</a:t>
            </a:r>
            <a:r>
              <a:rPr lang="en-US" altLang="en-US" b="1"/>
              <a:t> of MTDFREML</a:t>
            </a:r>
          </a:p>
          <a:p>
            <a:pPr>
              <a:lnSpc>
                <a:spcPct val="150000"/>
              </a:lnSpc>
              <a:spcBef>
                <a:spcPct val="50000"/>
              </a:spcBef>
            </a:pPr>
            <a:r>
              <a:rPr lang="en-US" altLang="en-US" b="1"/>
              <a:t>		Keith Boldman</a:t>
            </a:r>
          </a:p>
          <a:p>
            <a:pPr>
              <a:spcBef>
                <a:spcPct val="50000"/>
              </a:spcBef>
            </a:pPr>
            <a:r>
              <a:rPr lang="en-US" altLang="en-US" b="1"/>
              <a:t>		Lisa Kriese</a:t>
            </a:r>
          </a:p>
          <a:p>
            <a:pPr>
              <a:spcBef>
                <a:spcPct val="50000"/>
              </a:spcBef>
            </a:pPr>
            <a:r>
              <a:rPr lang="en-US" altLang="en-US" b="1"/>
              <a:t>		Curt Van Tassell</a:t>
            </a:r>
          </a:p>
          <a:p>
            <a:pPr>
              <a:spcBef>
                <a:spcPct val="50000"/>
              </a:spcBef>
            </a:pPr>
            <a:r>
              <a:rPr lang="en-US" altLang="en-US" b="1"/>
              <a:t>		Steve Kachman</a:t>
            </a:r>
          </a:p>
          <a:p>
            <a:pPr>
              <a:spcBef>
                <a:spcPct val="50000"/>
              </a:spcBef>
            </a:pPr>
            <a:r>
              <a:rPr lang="en-US" altLang="en-US" b="1"/>
              <a:t>		Joerg Dodenhoff</a:t>
            </a:r>
          </a:p>
          <a:p>
            <a:br>
              <a:rPr lang="en-US" altLang="en-US"/>
            </a:br>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 Box 4">
            <a:extLst>
              <a:ext uri="{FF2B5EF4-FFF2-40B4-BE49-F238E27FC236}">
                <a16:creationId xmlns:a16="http://schemas.microsoft.com/office/drawing/2014/main" id="{C05D0C39-5791-44C1-92AE-F247651350AB}"/>
              </a:ext>
            </a:extLst>
          </p:cNvPr>
          <p:cNvSpPr txBox="1">
            <a:spLocks noChangeArrowheads="1"/>
          </p:cNvSpPr>
          <p:nvPr/>
        </p:nvSpPr>
        <p:spPr bwMode="auto">
          <a:xfrm>
            <a:off x="228600" y="341313"/>
            <a:ext cx="12742863"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28600" algn="l"/>
              </a:tabLst>
              <a:defRPr>
                <a:solidFill>
                  <a:schemeClr val="tx1"/>
                </a:solidFill>
                <a:latin typeface="Arial" panose="020B0604020202020204" pitchFamily="34" charset="0"/>
              </a:defRPr>
            </a:lvl1pPr>
            <a:lvl2pPr>
              <a:tabLst>
                <a:tab pos="228600" algn="l"/>
              </a:tabLst>
              <a:defRPr>
                <a:solidFill>
                  <a:schemeClr val="tx1"/>
                </a:solidFill>
                <a:latin typeface="Arial" panose="020B0604020202020204" pitchFamily="34" charset="0"/>
              </a:defRPr>
            </a:lvl2pPr>
            <a:lvl3pPr>
              <a:tabLst>
                <a:tab pos="228600" algn="l"/>
              </a:tabLst>
              <a:defRPr>
                <a:solidFill>
                  <a:schemeClr val="tx1"/>
                </a:solidFill>
                <a:latin typeface="Arial" panose="020B0604020202020204" pitchFamily="34" charset="0"/>
              </a:defRPr>
            </a:lvl3pPr>
            <a:lvl4pPr>
              <a:tabLst>
                <a:tab pos="228600" algn="l"/>
              </a:tabLst>
              <a:defRPr>
                <a:solidFill>
                  <a:schemeClr val="tx1"/>
                </a:solidFill>
                <a:latin typeface="Arial" panose="020B0604020202020204" pitchFamily="34" charset="0"/>
              </a:defRPr>
            </a:lvl4pPr>
            <a:lvl5pPr>
              <a:tabLst>
                <a:tab pos="228600" algn="l"/>
              </a:tabLst>
              <a:defRPr>
                <a:solidFill>
                  <a:schemeClr val="tx1"/>
                </a:solidFill>
                <a:latin typeface="Arial" panose="020B0604020202020204" pitchFamily="34" charset="0"/>
              </a:defRPr>
            </a:lvl5pPr>
            <a:lvl6pPr fontAlgn="base">
              <a:spcBef>
                <a:spcPct val="0"/>
              </a:spcBef>
              <a:spcAft>
                <a:spcPct val="0"/>
              </a:spcAft>
              <a:tabLst>
                <a:tab pos="228600" algn="l"/>
              </a:tabLst>
              <a:defRPr>
                <a:solidFill>
                  <a:schemeClr val="tx1"/>
                </a:solidFill>
                <a:latin typeface="Arial" panose="020B0604020202020204" pitchFamily="34" charset="0"/>
              </a:defRPr>
            </a:lvl6pPr>
            <a:lvl7pPr fontAlgn="base">
              <a:spcBef>
                <a:spcPct val="0"/>
              </a:spcBef>
              <a:spcAft>
                <a:spcPct val="0"/>
              </a:spcAft>
              <a:tabLst>
                <a:tab pos="228600" algn="l"/>
              </a:tabLst>
              <a:defRPr>
                <a:solidFill>
                  <a:schemeClr val="tx1"/>
                </a:solidFill>
                <a:latin typeface="Arial" panose="020B0604020202020204" pitchFamily="34" charset="0"/>
              </a:defRPr>
            </a:lvl7pPr>
            <a:lvl8pPr fontAlgn="base">
              <a:spcBef>
                <a:spcPct val="0"/>
              </a:spcBef>
              <a:spcAft>
                <a:spcPct val="0"/>
              </a:spcAft>
              <a:tabLst>
                <a:tab pos="228600" algn="l"/>
              </a:tabLst>
              <a:defRPr>
                <a:solidFill>
                  <a:schemeClr val="tx1"/>
                </a:solidFill>
                <a:latin typeface="Arial" panose="020B0604020202020204" pitchFamily="34" charset="0"/>
              </a:defRPr>
            </a:lvl8pPr>
            <a:lvl9pPr fontAlgn="base">
              <a:spcBef>
                <a:spcPct val="0"/>
              </a:spcBef>
              <a:spcAft>
                <a:spcPct val="0"/>
              </a:spcAft>
              <a:tabLst>
                <a:tab pos="228600" algn="l"/>
              </a:tabLst>
              <a:defRPr>
                <a:solidFill>
                  <a:schemeClr val="tx1"/>
                </a:solidFill>
                <a:latin typeface="Arial" panose="020B0604020202020204" pitchFamily="34" charset="0"/>
              </a:defRPr>
            </a:lvl9pPr>
          </a:lstStyle>
          <a:p>
            <a:pPr>
              <a:lnSpc>
                <a:spcPct val="125000"/>
              </a:lnSpc>
            </a:pPr>
            <a:r>
              <a:rPr lang="en-US" altLang="en-US" sz="2000" b="1"/>
              <a:t>About the (downhill) simplex algorithm (Nelder and Mead [1965])</a:t>
            </a:r>
          </a:p>
          <a:p>
            <a:pPr>
              <a:lnSpc>
                <a:spcPct val="125000"/>
              </a:lnSpc>
            </a:pPr>
            <a:r>
              <a:rPr lang="en-US" altLang="en-US" sz="2000" b="1"/>
              <a:t>=	also known as the “polytope” method [Boldman et al. 1995, Ch. 7]) </a:t>
            </a:r>
          </a:p>
          <a:p>
            <a:pPr>
              <a:lnSpc>
                <a:spcPct val="125000"/>
              </a:lnSpc>
            </a:pPr>
            <a:r>
              <a:rPr lang="en-US" altLang="en-US" sz="2000" b="1"/>
              <a:t>	and “amoeba”</a:t>
            </a:r>
            <a:r>
              <a:rPr lang="en-US" altLang="en-US" sz="2000" b="1" baseline="30000">
                <a:hlinkClick r:id="" action="ppaction://noaction"/>
              </a:rPr>
              <a:t>1</a:t>
            </a:r>
            <a:r>
              <a:rPr lang="en-US" altLang="en-US" sz="2000" b="1"/>
              <a:t> routine</a:t>
            </a:r>
          </a:p>
          <a:p>
            <a:pPr>
              <a:lnSpc>
                <a:spcPct val="125000"/>
              </a:lnSpc>
            </a:pPr>
            <a:r>
              <a:rPr lang="en-US" altLang="en-US" sz="2000" b="1"/>
              <a:t>= Numerical Recipes to search for minimum value of –2logL</a:t>
            </a:r>
          </a:p>
          <a:p>
            <a:pPr>
              <a:lnSpc>
                <a:spcPct val="125000"/>
              </a:lnSpc>
            </a:pPr>
            <a:endParaRPr lang="en-US" altLang="en-US" sz="2000" b="1"/>
          </a:p>
          <a:p>
            <a:pPr>
              <a:lnSpc>
                <a:spcPct val="125000"/>
              </a:lnSpc>
            </a:pPr>
            <a:r>
              <a:rPr lang="en-US" altLang="en-US" sz="2000" b="1"/>
              <a:t>Vector of parameters</a:t>
            </a:r>
          </a:p>
          <a:p>
            <a:pPr>
              <a:lnSpc>
                <a:spcPct val="125000"/>
              </a:lnSpc>
            </a:pPr>
            <a:r>
              <a:rPr lang="en-US" altLang="en-US" sz="2000" b="1"/>
              <a:t>= e.g. in a model with “maternal effect” variances:</a:t>
            </a:r>
            <a:r>
              <a:rPr lang="en-US" altLang="en-US" sz="2000"/>
              <a:t> </a:t>
            </a:r>
            <a:br>
              <a:rPr lang="en-US" altLang="en-US" sz="2000"/>
            </a:br>
            <a:endParaRPr lang="en-US" altLang="en-US" sz="2000"/>
          </a:p>
        </p:txBody>
      </p:sp>
      <p:sp>
        <p:nvSpPr>
          <p:cNvPr id="20485" name="Text Box 5">
            <a:extLst>
              <a:ext uri="{FF2B5EF4-FFF2-40B4-BE49-F238E27FC236}">
                <a16:creationId xmlns:a16="http://schemas.microsoft.com/office/drawing/2014/main" id="{BEC78A7E-05EB-48C0-B1C0-B9605A299EE6}"/>
              </a:ext>
            </a:extLst>
          </p:cNvPr>
          <p:cNvSpPr txBox="1">
            <a:spLocks noChangeArrowheads="1"/>
          </p:cNvSpPr>
          <p:nvPr/>
        </p:nvSpPr>
        <p:spPr bwMode="auto">
          <a:xfrm>
            <a:off x="822325" y="38465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grpSp>
        <p:nvGrpSpPr>
          <p:cNvPr id="20486" name="Group 6">
            <a:extLst>
              <a:ext uri="{FF2B5EF4-FFF2-40B4-BE49-F238E27FC236}">
                <a16:creationId xmlns:a16="http://schemas.microsoft.com/office/drawing/2014/main" id="{51CEB3D4-A7F0-4FCF-9AB2-2FBDE81544BF}"/>
              </a:ext>
            </a:extLst>
          </p:cNvPr>
          <p:cNvGrpSpPr>
            <a:grpSpLocks/>
          </p:cNvGrpSpPr>
          <p:nvPr/>
        </p:nvGrpSpPr>
        <p:grpSpPr bwMode="auto">
          <a:xfrm>
            <a:off x="898525" y="3398838"/>
            <a:ext cx="6051550" cy="2011362"/>
            <a:chOff x="984" y="9950"/>
            <a:chExt cx="9528" cy="3168"/>
          </a:xfrm>
        </p:grpSpPr>
        <p:grpSp>
          <p:nvGrpSpPr>
            <p:cNvPr id="20487" name="Group 7">
              <a:extLst>
                <a:ext uri="{FF2B5EF4-FFF2-40B4-BE49-F238E27FC236}">
                  <a16:creationId xmlns:a16="http://schemas.microsoft.com/office/drawing/2014/main" id="{9E64A7D1-02EB-49AC-8CC5-E980D3918188}"/>
                </a:ext>
              </a:extLst>
            </p:cNvPr>
            <p:cNvGrpSpPr>
              <a:grpSpLocks/>
            </p:cNvGrpSpPr>
            <p:nvPr/>
          </p:nvGrpSpPr>
          <p:grpSpPr bwMode="auto">
            <a:xfrm>
              <a:off x="4176" y="10094"/>
              <a:ext cx="1008" cy="2448"/>
              <a:chOff x="4464" y="10332"/>
              <a:chExt cx="3168" cy="864"/>
            </a:xfrm>
          </p:grpSpPr>
          <p:sp>
            <p:nvSpPr>
              <p:cNvPr id="20488" name="Rectangle 8">
                <a:extLst>
                  <a:ext uri="{FF2B5EF4-FFF2-40B4-BE49-F238E27FC236}">
                    <a16:creationId xmlns:a16="http://schemas.microsoft.com/office/drawing/2014/main" id="{E749479A-1EC6-4C7D-A843-1238DF0D876D}"/>
                  </a:ext>
                </a:extLst>
              </p:cNvPr>
              <p:cNvSpPr>
                <a:spLocks noChangeArrowheads="1"/>
              </p:cNvSpPr>
              <p:nvPr/>
            </p:nvSpPr>
            <p:spPr bwMode="auto">
              <a:xfrm>
                <a:off x="4464" y="10404"/>
                <a:ext cx="3168" cy="71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489" name="Rectangle 9">
                <a:extLst>
                  <a:ext uri="{FF2B5EF4-FFF2-40B4-BE49-F238E27FC236}">
                    <a16:creationId xmlns:a16="http://schemas.microsoft.com/office/drawing/2014/main" id="{382FA4ED-F61E-477B-BF4F-DFF55DA92BD1}"/>
                  </a:ext>
                </a:extLst>
              </p:cNvPr>
              <p:cNvSpPr>
                <a:spLocks noChangeArrowheads="1"/>
              </p:cNvSpPr>
              <p:nvPr/>
            </p:nvSpPr>
            <p:spPr bwMode="auto">
              <a:xfrm>
                <a:off x="4608" y="10332"/>
                <a:ext cx="2880" cy="86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grpSp>
          <p:nvGrpSpPr>
            <p:cNvPr id="20490" name="Group 10">
              <a:extLst>
                <a:ext uri="{FF2B5EF4-FFF2-40B4-BE49-F238E27FC236}">
                  <a16:creationId xmlns:a16="http://schemas.microsoft.com/office/drawing/2014/main" id="{1C5BB71E-1E81-42D4-AD68-E17C972C1DB3}"/>
                </a:ext>
              </a:extLst>
            </p:cNvPr>
            <p:cNvGrpSpPr>
              <a:grpSpLocks/>
            </p:cNvGrpSpPr>
            <p:nvPr/>
          </p:nvGrpSpPr>
          <p:grpSpPr bwMode="auto">
            <a:xfrm>
              <a:off x="4512" y="10442"/>
              <a:ext cx="432" cy="1752"/>
              <a:chOff x="1008" y="10800"/>
              <a:chExt cx="432" cy="1752"/>
            </a:xfrm>
          </p:grpSpPr>
          <p:sp>
            <p:nvSpPr>
              <p:cNvPr id="20491" name="Text Box 11">
                <a:extLst>
                  <a:ext uri="{FF2B5EF4-FFF2-40B4-BE49-F238E27FC236}">
                    <a16:creationId xmlns:a16="http://schemas.microsoft.com/office/drawing/2014/main" id="{5A11FBAF-F3CB-4C0E-BD02-0CD878DD12DC}"/>
                  </a:ext>
                </a:extLst>
              </p:cNvPr>
              <p:cNvSpPr txBox="1">
                <a:spLocks noChangeArrowheads="1"/>
              </p:cNvSpPr>
              <p:nvPr/>
            </p:nvSpPr>
            <p:spPr bwMode="auto">
              <a:xfrm>
                <a:off x="1008" y="10800"/>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ltLang="en-US"/>
              </a:p>
            </p:txBody>
          </p:sp>
          <p:sp>
            <p:nvSpPr>
              <p:cNvPr id="20492" name="Text Box 12">
                <a:extLst>
                  <a:ext uri="{FF2B5EF4-FFF2-40B4-BE49-F238E27FC236}">
                    <a16:creationId xmlns:a16="http://schemas.microsoft.com/office/drawing/2014/main" id="{350D9634-4D6A-4C1A-9302-B1CCF9822101}"/>
                  </a:ext>
                </a:extLst>
              </p:cNvPr>
              <p:cNvSpPr txBox="1">
                <a:spLocks noChangeArrowheads="1"/>
              </p:cNvSpPr>
              <p:nvPr/>
            </p:nvSpPr>
            <p:spPr bwMode="auto">
              <a:xfrm>
                <a:off x="1008" y="11160"/>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ltLang="en-US"/>
              </a:p>
            </p:txBody>
          </p:sp>
          <p:sp>
            <p:nvSpPr>
              <p:cNvPr id="20493" name="Text Box 13">
                <a:extLst>
                  <a:ext uri="{FF2B5EF4-FFF2-40B4-BE49-F238E27FC236}">
                    <a16:creationId xmlns:a16="http://schemas.microsoft.com/office/drawing/2014/main" id="{4376BD44-F5A9-46F1-8503-A0E40040AB9E}"/>
                  </a:ext>
                </a:extLst>
              </p:cNvPr>
              <p:cNvSpPr txBox="1">
                <a:spLocks noChangeArrowheads="1"/>
              </p:cNvSpPr>
              <p:nvPr/>
            </p:nvSpPr>
            <p:spPr bwMode="auto">
              <a:xfrm>
                <a:off x="1008" y="11532"/>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ltLang="en-US"/>
              </a:p>
            </p:txBody>
          </p:sp>
          <p:sp>
            <p:nvSpPr>
              <p:cNvPr id="20494" name="Text Box 14">
                <a:extLst>
                  <a:ext uri="{FF2B5EF4-FFF2-40B4-BE49-F238E27FC236}">
                    <a16:creationId xmlns:a16="http://schemas.microsoft.com/office/drawing/2014/main" id="{B1BE6157-3F89-44D7-A70B-D67978844809}"/>
                  </a:ext>
                </a:extLst>
              </p:cNvPr>
              <p:cNvSpPr txBox="1">
                <a:spLocks noChangeArrowheads="1"/>
              </p:cNvSpPr>
              <p:nvPr/>
            </p:nvSpPr>
            <p:spPr bwMode="auto">
              <a:xfrm>
                <a:off x="1008" y="11892"/>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ltLang="en-US"/>
              </a:p>
            </p:txBody>
          </p:sp>
          <p:sp>
            <p:nvSpPr>
              <p:cNvPr id="20495" name="Text Box 15">
                <a:extLst>
                  <a:ext uri="{FF2B5EF4-FFF2-40B4-BE49-F238E27FC236}">
                    <a16:creationId xmlns:a16="http://schemas.microsoft.com/office/drawing/2014/main" id="{7A36E614-40DB-4C4F-95F8-CB5640B68BF6}"/>
                  </a:ext>
                </a:extLst>
              </p:cNvPr>
              <p:cNvSpPr txBox="1">
                <a:spLocks noChangeArrowheads="1"/>
              </p:cNvSpPr>
              <p:nvPr/>
            </p:nvSpPr>
            <p:spPr bwMode="auto">
              <a:xfrm>
                <a:off x="1008" y="12264"/>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ltLang="en-US"/>
              </a:p>
            </p:txBody>
          </p:sp>
        </p:grpSp>
        <p:sp>
          <p:nvSpPr>
            <p:cNvPr id="20496" name="Text Box 16">
              <a:extLst>
                <a:ext uri="{FF2B5EF4-FFF2-40B4-BE49-F238E27FC236}">
                  <a16:creationId xmlns:a16="http://schemas.microsoft.com/office/drawing/2014/main" id="{9EEFCD70-CDCA-46D2-893A-41982661B67A}"/>
                </a:ext>
              </a:extLst>
            </p:cNvPr>
            <p:cNvSpPr txBox="1">
              <a:spLocks noChangeArrowheads="1"/>
            </p:cNvSpPr>
            <p:nvPr/>
          </p:nvSpPr>
          <p:spPr bwMode="auto">
            <a:xfrm>
              <a:off x="1140" y="9950"/>
              <a:ext cx="25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900"/>
                <a:t>direct (animal) genetic var. (A)</a:t>
              </a:r>
              <a:endParaRPr lang="en-US" altLang="en-US"/>
            </a:p>
          </p:txBody>
        </p:sp>
        <p:sp>
          <p:nvSpPr>
            <p:cNvPr id="20497" name="Text Box 17">
              <a:extLst>
                <a:ext uri="{FF2B5EF4-FFF2-40B4-BE49-F238E27FC236}">
                  <a16:creationId xmlns:a16="http://schemas.microsoft.com/office/drawing/2014/main" id="{A9D60673-370A-4589-B244-98DDD661764F}"/>
                </a:ext>
              </a:extLst>
            </p:cNvPr>
            <p:cNvSpPr txBox="1">
              <a:spLocks noChangeArrowheads="1"/>
            </p:cNvSpPr>
            <p:nvPr/>
          </p:nvSpPr>
          <p:spPr bwMode="auto">
            <a:xfrm>
              <a:off x="1596" y="10440"/>
              <a:ext cx="1476"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900"/>
                <a:t>indirect (maternal)</a:t>
              </a:r>
            </a:p>
            <a:p>
              <a:r>
                <a:rPr lang="en-US" altLang="en-US" sz="900"/>
                <a:t>genetic var. (M)</a:t>
              </a:r>
              <a:endParaRPr lang="en-US" altLang="en-US"/>
            </a:p>
          </p:txBody>
        </p:sp>
        <p:sp>
          <p:nvSpPr>
            <p:cNvPr id="20498" name="Text Box 18">
              <a:extLst>
                <a:ext uri="{FF2B5EF4-FFF2-40B4-BE49-F238E27FC236}">
                  <a16:creationId xmlns:a16="http://schemas.microsoft.com/office/drawing/2014/main" id="{A877F052-9B90-4F9D-9039-7651CF448933}"/>
                </a:ext>
              </a:extLst>
            </p:cNvPr>
            <p:cNvSpPr txBox="1">
              <a:spLocks noChangeArrowheads="1"/>
            </p:cNvSpPr>
            <p:nvPr/>
          </p:nvSpPr>
          <p:spPr bwMode="auto">
            <a:xfrm>
              <a:off x="1140" y="11126"/>
              <a:ext cx="21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900"/>
                <a:t>covariance between A &amp; M</a:t>
              </a:r>
              <a:endParaRPr lang="en-US" altLang="en-US"/>
            </a:p>
          </p:txBody>
        </p:sp>
        <p:sp>
          <p:nvSpPr>
            <p:cNvPr id="20499" name="Text Box 19">
              <a:extLst>
                <a:ext uri="{FF2B5EF4-FFF2-40B4-BE49-F238E27FC236}">
                  <a16:creationId xmlns:a16="http://schemas.microsoft.com/office/drawing/2014/main" id="{94E863D2-3E8B-4257-B5A5-A37877F93846}"/>
                </a:ext>
              </a:extLst>
            </p:cNvPr>
            <p:cNvSpPr txBox="1">
              <a:spLocks noChangeArrowheads="1"/>
            </p:cNvSpPr>
            <p:nvPr/>
          </p:nvSpPr>
          <p:spPr bwMode="auto">
            <a:xfrm>
              <a:off x="984" y="11834"/>
              <a:ext cx="302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900"/>
                <a:t>maternal permanent environ. var., PE</a:t>
              </a:r>
              <a:endParaRPr lang="en-US" altLang="en-US"/>
            </a:p>
          </p:txBody>
        </p:sp>
        <p:sp>
          <p:nvSpPr>
            <p:cNvPr id="20500" name="Text Box 20">
              <a:extLst>
                <a:ext uri="{FF2B5EF4-FFF2-40B4-BE49-F238E27FC236}">
                  <a16:creationId xmlns:a16="http://schemas.microsoft.com/office/drawing/2014/main" id="{F8AC1A40-404A-4AEC-8C06-5205C2E5B618}"/>
                </a:ext>
              </a:extLst>
            </p:cNvPr>
            <p:cNvSpPr txBox="1">
              <a:spLocks noChangeArrowheads="1"/>
            </p:cNvSpPr>
            <p:nvPr/>
          </p:nvSpPr>
          <p:spPr bwMode="auto">
            <a:xfrm>
              <a:off x="1608" y="12410"/>
              <a:ext cx="23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900"/>
                <a:t>residual (error) var., E</a:t>
              </a:r>
              <a:endParaRPr lang="en-US" altLang="en-US"/>
            </a:p>
          </p:txBody>
        </p:sp>
        <p:sp>
          <p:nvSpPr>
            <p:cNvPr id="20501" name="Line 21">
              <a:extLst>
                <a:ext uri="{FF2B5EF4-FFF2-40B4-BE49-F238E27FC236}">
                  <a16:creationId xmlns:a16="http://schemas.microsoft.com/office/drawing/2014/main" id="{5BE6A243-8CB3-4592-AF97-D714CF42DA67}"/>
                </a:ext>
              </a:extLst>
            </p:cNvPr>
            <p:cNvSpPr>
              <a:spLocks noChangeShapeType="1"/>
            </p:cNvSpPr>
            <p:nvPr/>
          </p:nvSpPr>
          <p:spPr bwMode="auto">
            <a:xfrm flipV="1">
              <a:off x="3912" y="12086"/>
              <a:ext cx="576" cy="432"/>
            </a:xfrm>
            <a:prstGeom prst="line">
              <a:avLst/>
            </a:prstGeom>
            <a:noFill/>
            <a:ln w="9525">
              <a:solidFill>
                <a:srgbClr val="000000"/>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20502" name="Line 22">
              <a:extLst>
                <a:ext uri="{FF2B5EF4-FFF2-40B4-BE49-F238E27FC236}">
                  <a16:creationId xmlns:a16="http://schemas.microsoft.com/office/drawing/2014/main" id="{4F66BFF7-A932-4148-A726-9872280F99F5}"/>
                </a:ext>
              </a:extLst>
            </p:cNvPr>
            <p:cNvSpPr>
              <a:spLocks noChangeShapeType="1"/>
            </p:cNvSpPr>
            <p:nvPr/>
          </p:nvSpPr>
          <p:spPr bwMode="auto">
            <a:xfrm flipV="1">
              <a:off x="3876" y="11690"/>
              <a:ext cx="576" cy="228"/>
            </a:xfrm>
            <a:prstGeom prst="line">
              <a:avLst/>
            </a:prstGeom>
            <a:noFill/>
            <a:ln w="9525">
              <a:solidFill>
                <a:srgbClr val="000000"/>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20503" name="Line 23">
              <a:extLst>
                <a:ext uri="{FF2B5EF4-FFF2-40B4-BE49-F238E27FC236}">
                  <a16:creationId xmlns:a16="http://schemas.microsoft.com/office/drawing/2014/main" id="{47791F83-F3C8-4D16-8954-3F8B2380CD55}"/>
                </a:ext>
              </a:extLst>
            </p:cNvPr>
            <p:cNvSpPr>
              <a:spLocks noChangeShapeType="1"/>
            </p:cNvSpPr>
            <p:nvPr/>
          </p:nvSpPr>
          <p:spPr bwMode="auto">
            <a:xfrm>
              <a:off x="3252" y="11222"/>
              <a:ext cx="1212" cy="96"/>
            </a:xfrm>
            <a:prstGeom prst="line">
              <a:avLst/>
            </a:prstGeom>
            <a:noFill/>
            <a:ln w="9525">
              <a:solidFill>
                <a:srgbClr val="000000"/>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20504" name="Line 24">
              <a:extLst>
                <a:ext uri="{FF2B5EF4-FFF2-40B4-BE49-F238E27FC236}">
                  <a16:creationId xmlns:a16="http://schemas.microsoft.com/office/drawing/2014/main" id="{443BFBE4-0A6A-44C5-B90B-DFFB04E776FB}"/>
                </a:ext>
              </a:extLst>
            </p:cNvPr>
            <p:cNvSpPr>
              <a:spLocks noChangeShapeType="1"/>
            </p:cNvSpPr>
            <p:nvPr/>
          </p:nvSpPr>
          <p:spPr bwMode="auto">
            <a:xfrm>
              <a:off x="3120" y="10718"/>
              <a:ext cx="1344" cy="228"/>
            </a:xfrm>
            <a:prstGeom prst="line">
              <a:avLst/>
            </a:prstGeom>
            <a:noFill/>
            <a:ln w="9525">
              <a:solidFill>
                <a:srgbClr val="000000"/>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20505" name="Line 25">
              <a:extLst>
                <a:ext uri="{FF2B5EF4-FFF2-40B4-BE49-F238E27FC236}">
                  <a16:creationId xmlns:a16="http://schemas.microsoft.com/office/drawing/2014/main" id="{348A38F1-859F-43B6-9785-6CBB88A12F88}"/>
                </a:ext>
              </a:extLst>
            </p:cNvPr>
            <p:cNvSpPr>
              <a:spLocks noChangeShapeType="1"/>
            </p:cNvSpPr>
            <p:nvPr/>
          </p:nvSpPr>
          <p:spPr bwMode="auto">
            <a:xfrm>
              <a:off x="3624" y="10106"/>
              <a:ext cx="852" cy="468"/>
            </a:xfrm>
            <a:prstGeom prst="line">
              <a:avLst/>
            </a:prstGeom>
            <a:noFill/>
            <a:ln w="9525">
              <a:solidFill>
                <a:srgbClr val="000000"/>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20506" name="Text Box 26">
              <a:extLst>
                <a:ext uri="{FF2B5EF4-FFF2-40B4-BE49-F238E27FC236}">
                  <a16:creationId xmlns:a16="http://schemas.microsoft.com/office/drawing/2014/main" id="{32C9A67C-00A4-44D2-979B-E5BDCD4E3B7A}"/>
                </a:ext>
              </a:extLst>
            </p:cNvPr>
            <p:cNvSpPr txBox="1">
              <a:spLocks noChangeArrowheads="1"/>
            </p:cNvSpPr>
            <p:nvPr/>
          </p:nvSpPr>
          <p:spPr bwMode="auto">
            <a:xfrm>
              <a:off x="6480" y="10982"/>
              <a:ext cx="1728"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1200" b="1">
                  <a:latin typeface="Verdana" panose="020B0604030504040204" pitchFamily="34" charset="0"/>
                </a:rPr>
                <a:t>R</a:t>
              </a:r>
              <a:r>
                <a:rPr lang="en-US" altLang="en-US" sz="1200">
                  <a:latin typeface="Verdana" panose="020B0604030504040204" pitchFamily="34" charset="0"/>
                </a:rPr>
                <a:t>, </a:t>
              </a:r>
              <a:r>
                <a:rPr lang="en-US" altLang="en-US" sz="1200" b="1">
                  <a:latin typeface="Verdana" panose="020B0604030504040204" pitchFamily="34" charset="0"/>
                </a:rPr>
                <a:t>G</a:t>
              </a:r>
              <a:r>
                <a:rPr lang="en-US" altLang="en-US" sz="1200">
                  <a:latin typeface="Verdana" panose="020B0604030504040204" pitchFamily="34" charset="0"/>
                </a:rPr>
                <a:t>, </a:t>
              </a:r>
              <a:r>
                <a:rPr lang="en-US" altLang="en-US" sz="1200" b="1">
                  <a:latin typeface="Verdana" panose="020B0604030504040204" pitchFamily="34" charset="0"/>
                </a:rPr>
                <a:t>C</a:t>
              </a:r>
              <a:r>
                <a:rPr lang="en-US" altLang="en-US" sz="1200">
                  <a:latin typeface="Verdana" panose="020B0604030504040204" pitchFamily="34" charset="0"/>
                </a:rPr>
                <a:t>, </a:t>
              </a:r>
              <a:r>
                <a:rPr lang="en-US" altLang="en-US" sz="1200" b="1">
                  <a:latin typeface="Verdana" panose="020B0604030504040204" pitchFamily="34" charset="0"/>
                </a:rPr>
                <a:t>Y</a:t>
              </a:r>
              <a:r>
                <a:rPr lang="en-US" altLang="en-US" sz="1200">
                  <a:latin typeface="Verdana" panose="020B0604030504040204" pitchFamily="34" charset="0"/>
                </a:rPr>
                <a:t>’</a:t>
              </a:r>
              <a:r>
                <a:rPr lang="en-US" altLang="en-US" sz="1200" b="1">
                  <a:latin typeface="Verdana" panose="020B0604030504040204" pitchFamily="34" charset="0"/>
                </a:rPr>
                <a:t>PY</a:t>
              </a:r>
              <a:r>
                <a:rPr lang="en-US" altLang="en-US" sz="1200">
                  <a:latin typeface="Verdana" panose="020B0604030504040204" pitchFamily="34" charset="0"/>
                </a:rPr>
                <a:t> </a:t>
              </a:r>
            </a:p>
            <a:p>
              <a:r>
                <a:rPr lang="en-US" altLang="en-US" sz="1200">
                  <a:latin typeface="Verdana" panose="020B0604030504040204" pitchFamily="34" charset="0"/>
                </a:rPr>
                <a:t>matrices change</a:t>
              </a:r>
              <a:endParaRPr lang="en-US" altLang="en-US"/>
            </a:p>
          </p:txBody>
        </p:sp>
        <p:sp>
          <p:nvSpPr>
            <p:cNvPr id="20507" name="Text Box 27">
              <a:extLst>
                <a:ext uri="{FF2B5EF4-FFF2-40B4-BE49-F238E27FC236}">
                  <a16:creationId xmlns:a16="http://schemas.microsoft.com/office/drawing/2014/main" id="{4F4F5F69-476B-40A0-84F7-4EBFDF1E5E8A}"/>
                </a:ext>
              </a:extLst>
            </p:cNvPr>
            <p:cNvSpPr txBox="1">
              <a:spLocks noChangeArrowheads="1"/>
            </p:cNvSpPr>
            <p:nvPr/>
          </p:nvSpPr>
          <p:spPr bwMode="auto">
            <a:xfrm>
              <a:off x="9504" y="10982"/>
              <a:ext cx="1008"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1200">
                  <a:latin typeface="Verdana" panose="020B0604030504040204" pitchFamily="34" charset="0"/>
                </a:rPr>
                <a:t>-2logL </a:t>
              </a:r>
            </a:p>
            <a:p>
              <a:r>
                <a:rPr lang="en-US" altLang="en-US" sz="1200">
                  <a:latin typeface="Verdana" panose="020B0604030504040204" pitchFamily="34" charset="0"/>
                </a:rPr>
                <a:t>changes</a:t>
              </a:r>
              <a:endParaRPr lang="en-US" altLang="en-US"/>
            </a:p>
          </p:txBody>
        </p:sp>
        <p:sp>
          <p:nvSpPr>
            <p:cNvPr id="20508" name="Line 28">
              <a:extLst>
                <a:ext uri="{FF2B5EF4-FFF2-40B4-BE49-F238E27FC236}">
                  <a16:creationId xmlns:a16="http://schemas.microsoft.com/office/drawing/2014/main" id="{8159322F-D33D-4667-85C0-3D85C578BEAB}"/>
                </a:ext>
              </a:extLst>
            </p:cNvPr>
            <p:cNvSpPr>
              <a:spLocks noChangeShapeType="1"/>
            </p:cNvSpPr>
            <p:nvPr/>
          </p:nvSpPr>
          <p:spPr bwMode="auto">
            <a:xfrm>
              <a:off x="5400" y="11234"/>
              <a:ext cx="720" cy="0"/>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20509" name="Line 29">
              <a:extLst>
                <a:ext uri="{FF2B5EF4-FFF2-40B4-BE49-F238E27FC236}">
                  <a16:creationId xmlns:a16="http://schemas.microsoft.com/office/drawing/2014/main" id="{1D9D36D1-242D-46EA-BB09-8D1E0D836803}"/>
                </a:ext>
              </a:extLst>
            </p:cNvPr>
            <p:cNvSpPr>
              <a:spLocks noChangeShapeType="1"/>
            </p:cNvSpPr>
            <p:nvPr/>
          </p:nvSpPr>
          <p:spPr bwMode="auto">
            <a:xfrm>
              <a:off x="8496" y="11234"/>
              <a:ext cx="720" cy="0"/>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20510" name="Line 30">
              <a:extLst>
                <a:ext uri="{FF2B5EF4-FFF2-40B4-BE49-F238E27FC236}">
                  <a16:creationId xmlns:a16="http://schemas.microsoft.com/office/drawing/2014/main" id="{EABEC72F-44CB-48EA-9718-D6904AE6551B}"/>
                </a:ext>
              </a:extLst>
            </p:cNvPr>
            <p:cNvSpPr>
              <a:spLocks noChangeShapeType="1"/>
            </p:cNvSpPr>
            <p:nvPr/>
          </p:nvSpPr>
          <p:spPr bwMode="auto">
            <a:xfrm>
              <a:off x="5148" y="12386"/>
              <a:ext cx="216" cy="444"/>
            </a:xfrm>
            <a:prstGeom prst="line">
              <a:avLst/>
            </a:prstGeom>
            <a:noFill/>
            <a:ln w="15875" cap="rnd">
              <a:solidFill>
                <a:srgbClr val="000000"/>
              </a:solidFill>
              <a:prstDash val="sysDot"/>
              <a:round/>
              <a:headEnd type="stealth" w="med" len="med"/>
              <a:tailEnd/>
            </a:ln>
            <a:extLst>
              <a:ext uri="{909E8E84-426E-40DD-AFC4-6F175D3DCCD1}">
                <a14:hiddenFill xmlns:a14="http://schemas.microsoft.com/office/drawing/2010/main">
                  <a:noFill/>
                </a14:hiddenFill>
              </a:ext>
            </a:extLst>
          </p:spPr>
          <p:txBody>
            <a:bodyPr/>
            <a:lstStyle/>
            <a:p>
              <a:endParaRPr lang="en-US"/>
            </a:p>
          </p:txBody>
        </p:sp>
        <p:sp>
          <p:nvSpPr>
            <p:cNvPr id="20511" name="Text Box 31">
              <a:extLst>
                <a:ext uri="{FF2B5EF4-FFF2-40B4-BE49-F238E27FC236}">
                  <a16:creationId xmlns:a16="http://schemas.microsoft.com/office/drawing/2014/main" id="{1A1EF17C-C221-40BF-A673-3B8AA9C128E6}"/>
                </a:ext>
              </a:extLst>
            </p:cNvPr>
            <p:cNvSpPr txBox="1">
              <a:spLocks noChangeArrowheads="1"/>
            </p:cNvSpPr>
            <p:nvPr/>
          </p:nvSpPr>
          <p:spPr bwMode="auto">
            <a:xfrm>
              <a:off x="5364" y="12830"/>
              <a:ext cx="154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t>parameter vector</a:t>
              </a:r>
              <a:endParaRPr lang="en-US" altLang="en-US"/>
            </a:p>
          </p:txBody>
        </p:sp>
      </p:grpSp>
      <p:sp>
        <p:nvSpPr>
          <p:cNvPr id="20512" name="Text Box 32">
            <a:extLst>
              <a:ext uri="{FF2B5EF4-FFF2-40B4-BE49-F238E27FC236}">
                <a16:creationId xmlns:a16="http://schemas.microsoft.com/office/drawing/2014/main" id="{F42C9523-0301-46A4-9B8A-695E361762DB}"/>
              </a:ext>
            </a:extLst>
          </p:cNvPr>
          <p:cNvSpPr txBox="1">
            <a:spLocks noChangeArrowheads="1"/>
          </p:cNvSpPr>
          <p:nvPr/>
        </p:nvSpPr>
        <p:spPr bwMode="auto">
          <a:xfrm>
            <a:off x="228600" y="6053138"/>
            <a:ext cx="91868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baseline="30000"/>
              <a:t>1</a:t>
            </a:r>
            <a:r>
              <a:rPr lang="en-US" altLang="en-US" sz="1200" b="1"/>
              <a:t>A type of microscopic, one-celled organism that continually changes its shape during locomotion and food acquisition. </a:t>
            </a:r>
          </a:p>
        </p:txBody>
      </p:sp>
      <p:graphicFrame>
        <p:nvGraphicFramePr>
          <p:cNvPr id="20513" name="Object 33">
            <a:extLst>
              <a:ext uri="{FF2B5EF4-FFF2-40B4-BE49-F238E27FC236}">
                <a16:creationId xmlns:a16="http://schemas.microsoft.com/office/drawing/2014/main" id="{FBEC81B8-BDCE-4ECA-A1B5-C16F34CC6B57}"/>
              </a:ext>
            </a:extLst>
          </p:cNvPr>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name="Equation" r:id="rId2" imgW="114120" imgH="215640" progId="Equation.3">
                  <p:embed/>
                </p:oleObj>
              </mc:Choice>
              <mc:Fallback>
                <p:oleObj name="Equation" r:id="rId2" imgW="114120" imgH="215640" progId="Equation.3">
                  <p:embed/>
                  <p:pic>
                    <p:nvPicPr>
                      <p:cNvPr id="0" name="Object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14" name="Object 34">
            <a:extLst>
              <a:ext uri="{FF2B5EF4-FFF2-40B4-BE49-F238E27FC236}">
                <a16:creationId xmlns:a16="http://schemas.microsoft.com/office/drawing/2014/main" id="{D5E6E203-4DA1-411F-8F65-49DDF0136F58}"/>
              </a:ext>
            </a:extLst>
          </p:cNvPr>
          <p:cNvGraphicFramePr>
            <a:graphicFrameLocks noChangeAspect="1"/>
          </p:cNvGraphicFramePr>
          <p:nvPr/>
        </p:nvGraphicFramePr>
        <p:xfrm>
          <a:off x="3124200" y="3657600"/>
          <a:ext cx="241300" cy="266700"/>
        </p:xfrm>
        <a:graphic>
          <a:graphicData uri="http://schemas.openxmlformats.org/presentationml/2006/ole">
            <mc:AlternateContent xmlns:mc="http://schemas.openxmlformats.org/markup-compatibility/2006">
              <mc:Choice xmlns:v="urn:schemas-microsoft-com:vml" Requires="v">
                <p:oleObj name="Equation" r:id="rId4" imgW="241200" imgH="266400" progId="Equation.3">
                  <p:embed/>
                </p:oleObj>
              </mc:Choice>
              <mc:Fallback>
                <p:oleObj name="Equation" r:id="rId4" imgW="241200" imgH="266400" progId="Equation.3">
                  <p:embed/>
                  <p:pic>
                    <p:nvPicPr>
                      <p:cNvPr id="0" name="Object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4200" y="3657600"/>
                        <a:ext cx="241300" cy="266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15" name="Object 35">
            <a:extLst>
              <a:ext uri="{FF2B5EF4-FFF2-40B4-BE49-F238E27FC236}">
                <a16:creationId xmlns:a16="http://schemas.microsoft.com/office/drawing/2014/main" id="{55399EA0-BCFE-4DAF-8283-F29C8420474F}"/>
              </a:ext>
            </a:extLst>
          </p:cNvPr>
          <p:cNvGraphicFramePr>
            <a:graphicFrameLocks noChangeAspect="1"/>
          </p:cNvGraphicFramePr>
          <p:nvPr/>
        </p:nvGraphicFramePr>
        <p:xfrm>
          <a:off x="3113088" y="3898900"/>
          <a:ext cx="266700" cy="266700"/>
        </p:xfrm>
        <a:graphic>
          <a:graphicData uri="http://schemas.openxmlformats.org/presentationml/2006/ole">
            <mc:AlternateContent xmlns:mc="http://schemas.openxmlformats.org/markup-compatibility/2006">
              <mc:Choice xmlns:v="urn:schemas-microsoft-com:vml" Requires="v">
                <p:oleObj name="Equation" r:id="rId6" imgW="266400" imgH="266400" progId="Equation.3">
                  <p:embed/>
                </p:oleObj>
              </mc:Choice>
              <mc:Fallback>
                <p:oleObj name="Equation" r:id="rId6" imgW="266400" imgH="266400" progId="Equation.3">
                  <p:embed/>
                  <p:pic>
                    <p:nvPicPr>
                      <p:cNvPr id="0" name="Object 3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13088" y="3898900"/>
                        <a:ext cx="266700" cy="266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16" name="Object 36">
            <a:extLst>
              <a:ext uri="{FF2B5EF4-FFF2-40B4-BE49-F238E27FC236}">
                <a16:creationId xmlns:a16="http://schemas.microsoft.com/office/drawing/2014/main" id="{8951DD2D-7BC0-4BF7-90CF-BE9C370D49C3}"/>
              </a:ext>
            </a:extLst>
          </p:cNvPr>
          <p:cNvGraphicFramePr>
            <a:graphicFrameLocks noChangeAspect="1"/>
          </p:cNvGraphicFramePr>
          <p:nvPr/>
        </p:nvGraphicFramePr>
        <p:xfrm>
          <a:off x="3125788" y="4368800"/>
          <a:ext cx="304800" cy="266700"/>
        </p:xfrm>
        <a:graphic>
          <a:graphicData uri="http://schemas.openxmlformats.org/presentationml/2006/ole">
            <mc:AlternateContent xmlns:mc="http://schemas.openxmlformats.org/markup-compatibility/2006">
              <mc:Choice xmlns:v="urn:schemas-microsoft-com:vml" Requires="v">
                <p:oleObj name="Equation" r:id="rId8" imgW="304560" imgH="266400" progId="Equation.3">
                  <p:embed/>
                </p:oleObj>
              </mc:Choice>
              <mc:Fallback>
                <p:oleObj name="Equation" r:id="rId8" imgW="304560" imgH="266400" progId="Equation.3">
                  <p:embed/>
                  <p:pic>
                    <p:nvPicPr>
                      <p:cNvPr id="0" name="Object 3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25788" y="4368800"/>
                        <a:ext cx="304800" cy="266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17" name="Object 37">
            <a:extLst>
              <a:ext uri="{FF2B5EF4-FFF2-40B4-BE49-F238E27FC236}">
                <a16:creationId xmlns:a16="http://schemas.microsoft.com/office/drawing/2014/main" id="{043E7FF2-19D8-424D-A961-17C1976FF135}"/>
              </a:ext>
            </a:extLst>
          </p:cNvPr>
          <p:cNvGraphicFramePr>
            <a:graphicFrameLocks noChangeAspect="1"/>
          </p:cNvGraphicFramePr>
          <p:nvPr/>
        </p:nvGraphicFramePr>
        <p:xfrm>
          <a:off x="3105150" y="4127500"/>
          <a:ext cx="355600" cy="292100"/>
        </p:xfrm>
        <a:graphic>
          <a:graphicData uri="http://schemas.openxmlformats.org/presentationml/2006/ole">
            <mc:AlternateContent xmlns:mc="http://schemas.openxmlformats.org/markup-compatibility/2006">
              <mc:Choice xmlns:v="urn:schemas-microsoft-com:vml" Requires="v">
                <p:oleObj name="Equation" r:id="rId10" imgW="355320" imgH="291960" progId="Equation.3">
                  <p:embed/>
                </p:oleObj>
              </mc:Choice>
              <mc:Fallback>
                <p:oleObj name="Equation" r:id="rId10" imgW="355320" imgH="291960" progId="Equation.3">
                  <p:embed/>
                  <p:pic>
                    <p:nvPicPr>
                      <p:cNvPr id="0" name="Object 3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05150" y="4127500"/>
                        <a:ext cx="355600" cy="292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18" name="Object 38">
            <a:extLst>
              <a:ext uri="{FF2B5EF4-FFF2-40B4-BE49-F238E27FC236}">
                <a16:creationId xmlns:a16="http://schemas.microsoft.com/office/drawing/2014/main" id="{307DAAFE-1223-4141-B120-97AAAC0A3B5A}"/>
              </a:ext>
            </a:extLst>
          </p:cNvPr>
          <p:cNvGraphicFramePr>
            <a:graphicFrameLocks noChangeAspect="1"/>
          </p:cNvGraphicFramePr>
          <p:nvPr/>
        </p:nvGraphicFramePr>
        <p:xfrm>
          <a:off x="3124200" y="4610100"/>
          <a:ext cx="228600" cy="266700"/>
        </p:xfrm>
        <a:graphic>
          <a:graphicData uri="http://schemas.openxmlformats.org/presentationml/2006/ole">
            <mc:AlternateContent xmlns:mc="http://schemas.openxmlformats.org/markup-compatibility/2006">
              <mc:Choice xmlns:v="urn:schemas-microsoft-com:vml" Requires="v">
                <p:oleObj name="Equation" r:id="rId12" imgW="228600" imgH="266400" progId="Equation.3">
                  <p:embed/>
                </p:oleObj>
              </mc:Choice>
              <mc:Fallback>
                <p:oleObj name="Equation" r:id="rId12" imgW="228600" imgH="266400" progId="Equation.3">
                  <p:embed/>
                  <p:pic>
                    <p:nvPicPr>
                      <p:cNvPr id="0" name="Object 3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24200" y="4610100"/>
                        <a:ext cx="228600" cy="266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Text Box 4">
            <a:extLst>
              <a:ext uri="{FF2B5EF4-FFF2-40B4-BE49-F238E27FC236}">
                <a16:creationId xmlns:a16="http://schemas.microsoft.com/office/drawing/2014/main" id="{66C4B847-5ED0-428E-A831-1F578E04F0FC}"/>
              </a:ext>
            </a:extLst>
          </p:cNvPr>
          <p:cNvSpPr txBox="1">
            <a:spLocks noChangeArrowheads="1"/>
          </p:cNvSpPr>
          <p:nvPr/>
        </p:nvSpPr>
        <p:spPr bwMode="auto">
          <a:xfrm>
            <a:off x="228600" y="341313"/>
            <a:ext cx="14716125" cy="3792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92100" algn="l"/>
                <a:tab pos="571500" algn="l"/>
              </a:tabLst>
              <a:defRPr>
                <a:solidFill>
                  <a:schemeClr val="tx1"/>
                </a:solidFill>
                <a:latin typeface="Arial" panose="020B0604020202020204" pitchFamily="34" charset="0"/>
              </a:defRPr>
            </a:lvl1pPr>
            <a:lvl2pPr>
              <a:tabLst>
                <a:tab pos="292100" algn="l"/>
                <a:tab pos="571500" algn="l"/>
              </a:tabLst>
              <a:defRPr>
                <a:solidFill>
                  <a:schemeClr val="tx1"/>
                </a:solidFill>
                <a:latin typeface="Arial" panose="020B0604020202020204" pitchFamily="34" charset="0"/>
              </a:defRPr>
            </a:lvl2pPr>
            <a:lvl3pPr>
              <a:tabLst>
                <a:tab pos="292100" algn="l"/>
                <a:tab pos="571500" algn="l"/>
              </a:tabLst>
              <a:defRPr>
                <a:solidFill>
                  <a:schemeClr val="tx1"/>
                </a:solidFill>
                <a:latin typeface="Arial" panose="020B0604020202020204" pitchFamily="34" charset="0"/>
              </a:defRPr>
            </a:lvl3pPr>
            <a:lvl4pPr>
              <a:tabLst>
                <a:tab pos="292100" algn="l"/>
                <a:tab pos="571500" algn="l"/>
              </a:tabLst>
              <a:defRPr>
                <a:solidFill>
                  <a:schemeClr val="tx1"/>
                </a:solidFill>
                <a:latin typeface="Arial" panose="020B0604020202020204" pitchFamily="34" charset="0"/>
              </a:defRPr>
            </a:lvl4pPr>
            <a:lvl5pPr>
              <a:tabLst>
                <a:tab pos="292100" algn="l"/>
                <a:tab pos="571500" algn="l"/>
              </a:tabLst>
              <a:defRPr>
                <a:solidFill>
                  <a:schemeClr val="tx1"/>
                </a:solidFill>
                <a:latin typeface="Arial" panose="020B0604020202020204" pitchFamily="34" charset="0"/>
              </a:defRPr>
            </a:lvl5pPr>
            <a:lvl6pPr fontAlgn="base">
              <a:spcBef>
                <a:spcPct val="0"/>
              </a:spcBef>
              <a:spcAft>
                <a:spcPct val="0"/>
              </a:spcAft>
              <a:tabLst>
                <a:tab pos="292100" algn="l"/>
                <a:tab pos="571500" algn="l"/>
              </a:tabLst>
              <a:defRPr>
                <a:solidFill>
                  <a:schemeClr val="tx1"/>
                </a:solidFill>
                <a:latin typeface="Arial" panose="020B0604020202020204" pitchFamily="34" charset="0"/>
              </a:defRPr>
            </a:lvl6pPr>
            <a:lvl7pPr fontAlgn="base">
              <a:spcBef>
                <a:spcPct val="0"/>
              </a:spcBef>
              <a:spcAft>
                <a:spcPct val="0"/>
              </a:spcAft>
              <a:tabLst>
                <a:tab pos="292100" algn="l"/>
                <a:tab pos="571500" algn="l"/>
              </a:tabLst>
              <a:defRPr>
                <a:solidFill>
                  <a:schemeClr val="tx1"/>
                </a:solidFill>
                <a:latin typeface="Arial" panose="020B0604020202020204" pitchFamily="34" charset="0"/>
              </a:defRPr>
            </a:lvl7pPr>
            <a:lvl8pPr fontAlgn="base">
              <a:spcBef>
                <a:spcPct val="0"/>
              </a:spcBef>
              <a:spcAft>
                <a:spcPct val="0"/>
              </a:spcAft>
              <a:tabLst>
                <a:tab pos="292100" algn="l"/>
                <a:tab pos="571500" algn="l"/>
              </a:tabLst>
              <a:defRPr>
                <a:solidFill>
                  <a:schemeClr val="tx1"/>
                </a:solidFill>
                <a:latin typeface="Arial" panose="020B0604020202020204" pitchFamily="34" charset="0"/>
              </a:defRPr>
            </a:lvl8pPr>
            <a:lvl9pPr fontAlgn="base">
              <a:spcBef>
                <a:spcPct val="0"/>
              </a:spcBef>
              <a:spcAft>
                <a:spcPct val="0"/>
              </a:spcAft>
              <a:tabLst>
                <a:tab pos="292100" algn="l"/>
                <a:tab pos="571500" algn="l"/>
              </a:tabLst>
              <a:defRPr>
                <a:solidFill>
                  <a:schemeClr val="tx1"/>
                </a:solidFill>
                <a:latin typeface="Arial" panose="020B0604020202020204" pitchFamily="34" charset="0"/>
              </a:defRPr>
            </a:lvl9pPr>
          </a:lstStyle>
          <a:p>
            <a:pPr>
              <a:lnSpc>
                <a:spcPct val="135000"/>
              </a:lnSpc>
            </a:pPr>
            <a:r>
              <a:rPr lang="en-US" altLang="en-US" sz="2000" b="1"/>
              <a:t>The simplex algorithm...</a:t>
            </a:r>
          </a:p>
          <a:p>
            <a:pPr>
              <a:lnSpc>
                <a:spcPct val="135000"/>
              </a:lnSpc>
            </a:pPr>
            <a:r>
              <a:rPr lang="en-US" altLang="en-US" sz="2000" b="1"/>
              <a:t>	1.	changes the values of the elements in the parameter vector </a:t>
            </a:r>
          </a:p>
          <a:p>
            <a:pPr>
              <a:lnSpc>
                <a:spcPct val="135000"/>
              </a:lnSpc>
            </a:pPr>
            <a:r>
              <a:rPr lang="en-US" altLang="en-US" sz="2000" b="1"/>
              <a:t>		according to certain rules</a:t>
            </a:r>
          </a:p>
          <a:p>
            <a:pPr>
              <a:lnSpc>
                <a:spcPct val="135000"/>
              </a:lnSpc>
            </a:pPr>
            <a:r>
              <a:rPr lang="en-US" altLang="en-US" sz="2000" b="1"/>
              <a:t>	2.	keeps parameters within “parameter space,” e.g. </a:t>
            </a:r>
            <a:r>
              <a:rPr lang="en-US" altLang="en-US" sz="2000" b="1">
                <a:sym typeface="Symbol" panose="05050102010706020507" pitchFamily="18" charset="2"/>
              </a:rPr>
              <a:t></a:t>
            </a:r>
            <a:r>
              <a:rPr lang="en-US" altLang="en-US" sz="2000" b="1" baseline="-25000"/>
              <a:t>AM</a:t>
            </a:r>
            <a:r>
              <a:rPr lang="en-US" altLang="en-US" sz="2000" b="1"/>
              <a:t> </a:t>
            </a:r>
            <a:r>
              <a:rPr lang="en-US" altLang="en-US" sz="2000" b="1" u="sng"/>
              <a:t>&lt;</a:t>
            </a:r>
            <a:r>
              <a:rPr lang="en-US" altLang="en-US" sz="2000" b="1"/>
              <a:t> √(         )</a:t>
            </a:r>
          </a:p>
          <a:p>
            <a:pPr>
              <a:lnSpc>
                <a:spcPct val="135000"/>
              </a:lnSpc>
            </a:pPr>
            <a:r>
              <a:rPr lang="en-US" altLang="en-US" sz="2000" b="1"/>
              <a:t>	3.	saves (p+1) sets of parameters (i.e. those in the parameter vector) </a:t>
            </a:r>
          </a:p>
          <a:p>
            <a:pPr>
              <a:lnSpc>
                <a:spcPct val="135000"/>
              </a:lnSpc>
            </a:pPr>
            <a:r>
              <a:rPr lang="en-US" altLang="en-US" sz="2000" b="1"/>
              <a:t>		and the value of -2logL in each run</a:t>
            </a:r>
          </a:p>
          <a:p>
            <a:pPr>
              <a:lnSpc>
                <a:spcPct val="135000"/>
              </a:lnSpc>
            </a:pPr>
            <a:r>
              <a:rPr lang="en-US" altLang="en-US" sz="2000" b="1"/>
              <a:t>	4.	always saves a set of (p+1) parameters including the best, </a:t>
            </a:r>
          </a:p>
          <a:p>
            <a:pPr>
              <a:lnSpc>
                <a:spcPct val="135000"/>
              </a:lnSpc>
            </a:pPr>
            <a:r>
              <a:rPr lang="en-US" altLang="en-US" sz="2000" b="1"/>
              <a:t>		where p is number of parameters (5 in the above maternal effects </a:t>
            </a:r>
          </a:p>
          <a:p>
            <a:pPr>
              <a:lnSpc>
                <a:spcPct val="135000"/>
              </a:lnSpc>
            </a:pPr>
            <a:r>
              <a:rPr lang="en-US" altLang="en-US" sz="2000" b="1"/>
              <a:t>		model) </a:t>
            </a:r>
          </a:p>
        </p:txBody>
      </p:sp>
      <p:graphicFrame>
        <p:nvGraphicFramePr>
          <p:cNvPr id="21510" name="Object 6">
            <a:extLst>
              <a:ext uri="{FF2B5EF4-FFF2-40B4-BE49-F238E27FC236}">
                <a16:creationId xmlns:a16="http://schemas.microsoft.com/office/drawing/2014/main" id="{FFAE3F1D-6E81-49B6-BF4F-1DB2EF9C30BD}"/>
              </a:ext>
            </a:extLst>
          </p:cNvPr>
          <p:cNvGraphicFramePr>
            <a:graphicFrameLocks noChangeAspect="1"/>
          </p:cNvGraphicFramePr>
          <p:nvPr/>
        </p:nvGraphicFramePr>
        <p:xfrm>
          <a:off x="7753350" y="1670050"/>
          <a:ext cx="685800" cy="400050"/>
        </p:xfrm>
        <a:graphic>
          <a:graphicData uri="http://schemas.openxmlformats.org/presentationml/2006/ole">
            <mc:AlternateContent xmlns:mc="http://schemas.openxmlformats.org/markup-compatibility/2006">
              <mc:Choice xmlns:v="urn:schemas-microsoft-com:vml" Requires="v">
                <p:oleObj name="Equation" r:id="rId2" imgW="457200" imgH="266400" progId="Equation.3">
                  <p:embed/>
                </p:oleObj>
              </mc:Choice>
              <mc:Fallback>
                <p:oleObj name="Equation" r:id="rId2" imgW="457200" imgH="266400" progId="Equation.3">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53350" y="1670050"/>
                        <a:ext cx="685800" cy="400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11" name="Text Box 7">
            <a:extLst>
              <a:ext uri="{FF2B5EF4-FFF2-40B4-BE49-F238E27FC236}">
                <a16:creationId xmlns:a16="http://schemas.microsoft.com/office/drawing/2014/main" id="{DAC7396F-9106-438D-91D5-6E6849683F18}"/>
              </a:ext>
            </a:extLst>
          </p:cNvPr>
          <p:cNvSpPr txBox="1">
            <a:spLocks noChangeArrowheads="1"/>
          </p:cNvSpPr>
          <p:nvPr/>
        </p:nvSpPr>
        <p:spPr bwMode="auto">
          <a:xfrm>
            <a:off x="212725" y="4191000"/>
            <a:ext cx="8542338"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5000"/>
              </a:lnSpc>
            </a:pPr>
            <a:r>
              <a:rPr lang="en-US" altLang="en-US" sz="2000" b="1"/>
              <a:t>Variance of the simplex, Var(-2logL), is used as the stopping criterion</a:t>
            </a:r>
          </a:p>
          <a:p>
            <a:pPr>
              <a:lnSpc>
                <a:spcPct val="125000"/>
              </a:lnSpc>
            </a:pPr>
            <a:r>
              <a:rPr lang="en-US" altLang="en-US" sz="2000" b="1"/>
              <a:t>When Var(-2logL) is small ==&gt; convergence</a:t>
            </a:r>
          </a:p>
          <a:p>
            <a:pPr>
              <a:lnSpc>
                <a:spcPct val="125000"/>
              </a:lnSpc>
            </a:pPr>
            <a:r>
              <a:rPr lang="en-US" altLang="en-US" sz="2000" b="1"/>
              <a:t>What is small? Typically, start with 1x10</a:t>
            </a:r>
            <a:r>
              <a:rPr lang="en-US" altLang="en-US" sz="2000" b="1" baseline="30000"/>
              <a:t>-6</a:t>
            </a:r>
            <a:r>
              <a:rPr lang="en-US" altLang="en-US" sz="2000" b="1"/>
              <a:t> as the initial convergence</a:t>
            </a:r>
            <a:r>
              <a:rPr lang="en-US" altLang="en-US" b="1"/>
              <a:t> </a:t>
            </a:r>
          </a:p>
          <a:p>
            <a:pPr>
              <a:lnSpc>
                <a:spcPct val="125000"/>
              </a:lnSpc>
            </a:pPr>
            <a:r>
              <a:rPr lang="en-US" altLang="en-US" sz="2000" b="1"/>
              <a:t>criterion; later, use 1x10</a:t>
            </a:r>
            <a:r>
              <a:rPr lang="en-US" altLang="en-US" sz="2000" b="1" baseline="30000"/>
              <a:t>-9</a:t>
            </a:r>
            <a:r>
              <a:rPr lang="en-US" altLang="en-US" sz="2000" baseline="3000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Text Box 5">
            <a:extLst>
              <a:ext uri="{FF2B5EF4-FFF2-40B4-BE49-F238E27FC236}">
                <a16:creationId xmlns:a16="http://schemas.microsoft.com/office/drawing/2014/main" id="{FFAF2D94-D92F-4E45-936B-AE6BB1856987}"/>
              </a:ext>
            </a:extLst>
          </p:cNvPr>
          <p:cNvSpPr txBox="1">
            <a:spLocks noChangeArrowheads="1"/>
          </p:cNvSpPr>
          <p:nvPr/>
        </p:nvSpPr>
        <p:spPr bwMode="auto">
          <a:xfrm>
            <a:off x="304800" y="392113"/>
            <a:ext cx="8458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b="1"/>
              <a:t>Local maximum versus global maximum: A mountain peak analogy</a:t>
            </a:r>
            <a:r>
              <a:rPr lang="en-US" altLang="en-US" sz="2000"/>
              <a:t> </a:t>
            </a:r>
          </a:p>
        </p:txBody>
      </p:sp>
      <p:sp>
        <p:nvSpPr>
          <p:cNvPr id="22534" name="Text Box 6">
            <a:extLst>
              <a:ext uri="{FF2B5EF4-FFF2-40B4-BE49-F238E27FC236}">
                <a16:creationId xmlns:a16="http://schemas.microsoft.com/office/drawing/2014/main" id="{C8AE4CE1-4EED-4C77-B4C0-5AAE4DBB30CD}"/>
              </a:ext>
            </a:extLst>
          </p:cNvPr>
          <p:cNvSpPr txBox="1">
            <a:spLocks noChangeArrowheads="1"/>
          </p:cNvSpPr>
          <p:nvPr/>
        </p:nvSpPr>
        <p:spPr bwMode="auto">
          <a:xfrm>
            <a:off x="1431925" y="13319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grpSp>
        <p:nvGrpSpPr>
          <p:cNvPr id="22535" name="Group 7">
            <a:extLst>
              <a:ext uri="{FF2B5EF4-FFF2-40B4-BE49-F238E27FC236}">
                <a16:creationId xmlns:a16="http://schemas.microsoft.com/office/drawing/2014/main" id="{B8F3222B-4480-4380-BF25-257012BB9EAC}"/>
              </a:ext>
            </a:extLst>
          </p:cNvPr>
          <p:cNvGrpSpPr>
            <a:grpSpLocks/>
          </p:cNvGrpSpPr>
          <p:nvPr/>
        </p:nvGrpSpPr>
        <p:grpSpPr bwMode="auto">
          <a:xfrm>
            <a:off x="1096963" y="1130300"/>
            <a:ext cx="5083175" cy="1454150"/>
            <a:chOff x="1296" y="4915"/>
            <a:chExt cx="8004" cy="2292"/>
          </a:xfrm>
        </p:grpSpPr>
        <p:pic>
          <p:nvPicPr>
            <p:cNvPr id="22536" name="Picture 8">
              <a:extLst>
                <a:ext uri="{FF2B5EF4-FFF2-40B4-BE49-F238E27FC236}">
                  <a16:creationId xmlns:a16="http://schemas.microsoft.com/office/drawing/2014/main" id="{EAEA1758-1108-4BC2-82F7-3AF1C557FB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6" y="5315"/>
              <a:ext cx="7194" cy="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7" name="Text Box 9">
              <a:extLst>
                <a:ext uri="{FF2B5EF4-FFF2-40B4-BE49-F238E27FC236}">
                  <a16:creationId xmlns:a16="http://schemas.microsoft.com/office/drawing/2014/main" id="{B5C399B2-CC47-42C1-896A-EC9451A9F83E}"/>
                </a:ext>
              </a:extLst>
            </p:cNvPr>
            <p:cNvSpPr txBox="1">
              <a:spLocks noChangeArrowheads="1"/>
            </p:cNvSpPr>
            <p:nvPr/>
          </p:nvSpPr>
          <p:spPr bwMode="auto">
            <a:xfrm>
              <a:off x="2184" y="6924"/>
              <a:ext cx="1224" cy="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ltLang="en-US"/>
            </a:p>
          </p:txBody>
        </p:sp>
        <p:sp>
          <p:nvSpPr>
            <p:cNvPr id="22538" name="Text Box 10">
              <a:extLst>
                <a:ext uri="{FF2B5EF4-FFF2-40B4-BE49-F238E27FC236}">
                  <a16:creationId xmlns:a16="http://schemas.microsoft.com/office/drawing/2014/main" id="{458EE85D-70BD-4187-B759-497970053877}"/>
                </a:ext>
              </a:extLst>
            </p:cNvPr>
            <p:cNvSpPr txBox="1">
              <a:spLocks noChangeArrowheads="1"/>
            </p:cNvSpPr>
            <p:nvPr/>
          </p:nvSpPr>
          <p:spPr bwMode="auto">
            <a:xfrm>
              <a:off x="5340" y="5244"/>
              <a:ext cx="129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 global **</a:t>
              </a:r>
              <a:endParaRPr lang="en-US" altLang="en-US"/>
            </a:p>
          </p:txBody>
        </p:sp>
        <p:sp>
          <p:nvSpPr>
            <p:cNvPr id="22539" name="Text Box 11">
              <a:extLst>
                <a:ext uri="{FF2B5EF4-FFF2-40B4-BE49-F238E27FC236}">
                  <a16:creationId xmlns:a16="http://schemas.microsoft.com/office/drawing/2014/main" id="{BF23BD73-D0D2-4821-8E1B-2EFC13AA6265}"/>
                </a:ext>
              </a:extLst>
            </p:cNvPr>
            <p:cNvSpPr txBox="1">
              <a:spLocks noChangeArrowheads="1"/>
            </p:cNvSpPr>
            <p:nvPr/>
          </p:nvSpPr>
          <p:spPr bwMode="auto">
            <a:xfrm>
              <a:off x="1296" y="5184"/>
              <a:ext cx="864"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local 1;</a:t>
              </a:r>
            </a:p>
            <a:p>
              <a:r>
                <a:rPr lang="en-US" altLang="en-US" sz="800">
                  <a:latin typeface="Verdana" panose="020B0604030504040204" pitchFamily="34" charset="0"/>
                </a:rPr>
                <a:t>re-start</a:t>
              </a:r>
              <a:endParaRPr lang="en-US" altLang="en-US"/>
            </a:p>
          </p:txBody>
        </p:sp>
        <p:sp>
          <p:nvSpPr>
            <p:cNvPr id="22540" name="Text Box 12">
              <a:extLst>
                <a:ext uri="{FF2B5EF4-FFF2-40B4-BE49-F238E27FC236}">
                  <a16:creationId xmlns:a16="http://schemas.microsoft.com/office/drawing/2014/main" id="{CDCB71E5-1762-4B19-ACE7-BEE9BF88A9D7}"/>
                </a:ext>
              </a:extLst>
            </p:cNvPr>
            <p:cNvSpPr txBox="1">
              <a:spLocks noChangeArrowheads="1"/>
            </p:cNvSpPr>
            <p:nvPr/>
          </p:nvSpPr>
          <p:spPr bwMode="auto">
            <a:xfrm>
              <a:off x="3312" y="4915"/>
              <a:ext cx="864"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local 2;</a:t>
              </a:r>
            </a:p>
            <a:p>
              <a:r>
                <a:rPr lang="en-US" altLang="en-US" sz="800">
                  <a:latin typeface="Verdana" panose="020B0604030504040204" pitchFamily="34" charset="0"/>
                </a:rPr>
                <a:t>re-start</a:t>
              </a:r>
              <a:endParaRPr lang="en-US" altLang="en-US"/>
            </a:p>
          </p:txBody>
        </p:sp>
        <p:sp>
          <p:nvSpPr>
            <p:cNvPr id="22541" name="Line 13">
              <a:extLst>
                <a:ext uri="{FF2B5EF4-FFF2-40B4-BE49-F238E27FC236}">
                  <a16:creationId xmlns:a16="http://schemas.microsoft.com/office/drawing/2014/main" id="{AA2914BA-F76E-426E-BA5F-26AF0A80C29F}"/>
                </a:ext>
              </a:extLst>
            </p:cNvPr>
            <p:cNvSpPr>
              <a:spLocks noChangeShapeType="1"/>
            </p:cNvSpPr>
            <p:nvPr/>
          </p:nvSpPr>
          <p:spPr bwMode="auto">
            <a:xfrm>
              <a:off x="1872" y="5616"/>
              <a:ext cx="336" cy="383"/>
            </a:xfrm>
            <a:prstGeom prst="line">
              <a:avLst/>
            </a:prstGeom>
            <a:noFill/>
            <a:ln w="9525">
              <a:solidFill>
                <a:srgbClr val="000000"/>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22542" name="Line 14">
              <a:extLst>
                <a:ext uri="{FF2B5EF4-FFF2-40B4-BE49-F238E27FC236}">
                  <a16:creationId xmlns:a16="http://schemas.microsoft.com/office/drawing/2014/main" id="{7A8C2B3B-DAF0-4741-815B-D0284B600DD8}"/>
                </a:ext>
              </a:extLst>
            </p:cNvPr>
            <p:cNvSpPr>
              <a:spLocks noChangeShapeType="1"/>
            </p:cNvSpPr>
            <p:nvPr/>
          </p:nvSpPr>
          <p:spPr bwMode="auto">
            <a:xfrm flipH="1">
              <a:off x="3300" y="5423"/>
              <a:ext cx="300" cy="432"/>
            </a:xfrm>
            <a:prstGeom prst="line">
              <a:avLst/>
            </a:prstGeom>
            <a:noFill/>
            <a:ln w="9525">
              <a:solidFill>
                <a:srgbClr val="000000"/>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22543" name="Freeform 15">
              <a:extLst>
                <a:ext uri="{FF2B5EF4-FFF2-40B4-BE49-F238E27FC236}">
                  <a16:creationId xmlns:a16="http://schemas.microsoft.com/office/drawing/2014/main" id="{B69C1815-42C8-49F7-8235-5B2B77E46FEC}"/>
                </a:ext>
              </a:extLst>
            </p:cNvPr>
            <p:cNvSpPr>
              <a:spLocks/>
            </p:cNvSpPr>
            <p:nvPr/>
          </p:nvSpPr>
          <p:spPr bwMode="auto">
            <a:xfrm>
              <a:off x="3411" y="5706"/>
              <a:ext cx="909" cy="850"/>
            </a:xfrm>
            <a:custGeom>
              <a:avLst/>
              <a:gdLst>
                <a:gd name="T0" fmla="*/ 0 w 909"/>
                <a:gd name="T1" fmla="*/ 163 h 850"/>
                <a:gd name="T2" fmla="*/ 213 w 909"/>
                <a:gd name="T3" fmla="*/ 71 h 850"/>
                <a:gd name="T4" fmla="*/ 531 w 909"/>
                <a:gd name="T5" fmla="*/ 24 h 850"/>
                <a:gd name="T6" fmla="*/ 767 w 909"/>
                <a:gd name="T7" fmla="*/ 213 h 850"/>
                <a:gd name="T8" fmla="*/ 850 w 909"/>
                <a:gd name="T9" fmla="*/ 413 h 850"/>
                <a:gd name="T10" fmla="*/ 885 w 909"/>
                <a:gd name="T11" fmla="*/ 602 h 850"/>
                <a:gd name="T12" fmla="*/ 909 w 909"/>
                <a:gd name="T13" fmla="*/ 850 h 850"/>
              </a:gdLst>
              <a:ahLst/>
              <a:cxnLst>
                <a:cxn ang="0">
                  <a:pos x="T0" y="T1"/>
                </a:cxn>
                <a:cxn ang="0">
                  <a:pos x="T2" y="T3"/>
                </a:cxn>
                <a:cxn ang="0">
                  <a:pos x="T4" y="T5"/>
                </a:cxn>
                <a:cxn ang="0">
                  <a:pos x="T6" y="T7"/>
                </a:cxn>
                <a:cxn ang="0">
                  <a:pos x="T8" y="T9"/>
                </a:cxn>
                <a:cxn ang="0">
                  <a:pos x="T10" y="T11"/>
                </a:cxn>
                <a:cxn ang="0">
                  <a:pos x="T12" y="T13"/>
                </a:cxn>
              </a:cxnLst>
              <a:rect l="0" t="0" r="r" b="b"/>
              <a:pathLst>
                <a:path w="909" h="850">
                  <a:moveTo>
                    <a:pt x="0" y="163"/>
                  </a:moveTo>
                  <a:cubicBezTo>
                    <a:pt x="36" y="148"/>
                    <a:pt x="125" y="94"/>
                    <a:pt x="213" y="71"/>
                  </a:cubicBezTo>
                  <a:cubicBezTo>
                    <a:pt x="301" y="48"/>
                    <a:pt x="439" y="0"/>
                    <a:pt x="531" y="24"/>
                  </a:cubicBezTo>
                  <a:cubicBezTo>
                    <a:pt x="623" y="48"/>
                    <a:pt x="714" y="148"/>
                    <a:pt x="767" y="213"/>
                  </a:cubicBezTo>
                  <a:cubicBezTo>
                    <a:pt x="820" y="278"/>
                    <a:pt x="830" y="348"/>
                    <a:pt x="850" y="413"/>
                  </a:cubicBezTo>
                  <a:cubicBezTo>
                    <a:pt x="870" y="478"/>
                    <a:pt x="875" y="529"/>
                    <a:pt x="885" y="602"/>
                  </a:cubicBezTo>
                  <a:cubicBezTo>
                    <a:pt x="895" y="675"/>
                    <a:pt x="904" y="798"/>
                    <a:pt x="909" y="850"/>
                  </a:cubicBezTo>
                </a:path>
              </a:pathLst>
            </a:custGeom>
            <a:noFill/>
            <a:ln w="12700" cap="flat" cmpd="sng">
              <a:solidFill>
                <a:srgbClr val="000000"/>
              </a:solidFill>
              <a:prstDash val="sysDot"/>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44" name="Text Box 16">
              <a:extLst>
                <a:ext uri="{FF2B5EF4-FFF2-40B4-BE49-F238E27FC236}">
                  <a16:creationId xmlns:a16="http://schemas.microsoft.com/office/drawing/2014/main" id="{A1320BFB-714A-4937-90B2-3156E9E3EC86}"/>
                </a:ext>
              </a:extLst>
            </p:cNvPr>
            <p:cNvSpPr txBox="1">
              <a:spLocks noChangeArrowheads="1"/>
            </p:cNvSpPr>
            <p:nvPr/>
          </p:nvSpPr>
          <p:spPr bwMode="auto">
            <a:xfrm>
              <a:off x="4032" y="5351"/>
              <a:ext cx="576"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ctr"/>
              <a:r>
                <a:rPr lang="en-US" altLang="en-US" sz="800">
                  <a:latin typeface="Verdana" panose="020B0604030504040204" pitchFamily="34" charset="0"/>
                </a:rPr>
                <a:t>big</a:t>
              </a:r>
            </a:p>
            <a:p>
              <a:pPr algn="ctr"/>
              <a:r>
                <a:rPr lang="en-US" altLang="en-US" sz="800">
                  <a:latin typeface="Verdana" panose="020B0604030504040204" pitchFamily="34" charset="0"/>
                </a:rPr>
                <a:t>jump</a:t>
              </a:r>
              <a:endParaRPr lang="en-US" altLang="en-US"/>
            </a:p>
          </p:txBody>
        </p:sp>
        <p:sp>
          <p:nvSpPr>
            <p:cNvPr id="22545" name="Freeform 17">
              <a:extLst>
                <a:ext uri="{FF2B5EF4-FFF2-40B4-BE49-F238E27FC236}">
                  <a16:creationId xmlns:a16="http://schemas.microsoft.com/office/drawing/2014/main" id="{854F6789-9AA5-4700-B8DB-1EEE063B28DA}"/>
                </a:ext>
              </a:extLst>
            </p:cNvPr>
            <p:cNvSpPr>
              <a:spLocks/>
            </p:cNvSpPr>
            <p:nvPr/>
          </p:nvSpPr>
          <p:spPr bwMode="auto">
            <a:xfrm>
              <a:off x="2328" y="5794"/>
              <a:ext cx="705" cy="167"/>
            </a:xfrm>
            <a:custGeom>
              <a:avLst/>
              <a:gdLst>
                <a:gd name="T0" fmla="*/ 0 w 705"/>
                <a:gd name="T1" fmla="*/ 156 h 167"/>
                <a:gd name="T2" fmla="*/ 213 w 705"/>
                <a:gd name="T3" fmla="*/ 64 h 167"/>
                <a:gd name="T4" fmla="*/ 531 w 705"/>
                <a:gd name="T5" fmla="*/ 17 h 167"/>
                <a:gd name="T6" fmla="*/ 705 w 705"/>
                <a:gd name="T7" fmla="*/ 167 h 167"/>
              </a:gdLst>
              <a:ahLst/>
              <a:cxnLst>
                <a:cxn ang="0">
                  <a:pos x="T0" y="T1"/>
                </a:cxn>
                <a:cxn ang="0">
                  <a:pos x="T2" y="T3"/>
                </a:cxn>
                <a:cxn ang="0">
                  <a:pos x="T4" y="T5"/>
                </a:cxn>
                <a:cxn ang="0">
                  <a:pos x="T6" y="T7"/>
                </a:cxn>
              </a:cxnLst>
              <a:rect l="0" t="0" r="r" b="b"/>
              <a:pathLst>
                <a:path w="705" h="167">
                  <a:moveTo>
                    <a:pt x="0" y="156"/>
                  </a:moveTo>
                  <a:cubicBezTo>
                    <a:pt x="36" y="141"/>
                    <a:pt x="125" y="87"/>
                    <a:pt x="213" y="64"/>
                  </a:cubicBezTo>
                  <a:cubicBezTo>
                    <a:pt x="301" y="41"/>
                    <a:pt x="449" y="0"/>
                    <a:pt x="531" y="17"/>
                  </a:cubicBezTo>
                  <a:cubicBezTo>
                    <a:pt x="613" y="34"/>
                    <a:pt x="669" y="136"/>
                    <a:pt x="705" y="167"/>
                  </a:cubicBezTo>
                </a:path>
              </a:pathLst>
            </a:custGeom>
            <a:noFill/>
            <a:ln w="12700" cap="flat" cmpd="sng">
              <a:solidFill>
                <a:srgbClr val="000000"/>
              </a:solidFill>
              <a:prstDash val="sysDot"/>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46" name="Text Box 18">
              <a:extLst>
                <a:ext uri="{FF2B5EF4-FFF2-40B4-BE49-F238E27FC236}">
                  <a16:creationId xmlns:a16="http://schemas.microsoft.com/office/drawing/2014/main" id="{AF7E01AD-2560-46AF-8AEB-4E83C2DC5653}"/>
                </a:ext>
              </a:extLst>
            </p:cNvPr>
            <p:cNvSpPr txBox="1">
              <a:spLocks noChangeArrowheads="1"/>
            </p:cNvSpPr>
            <p:nvPr/>
          </p:nvSpPr>
          <p:spPr bwMode="auto">
            <a:xfrm>
              <a:off x="2340" y="5340"/>
              <a:ext cx="576"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ctr"/>
              <a:r>
                <a:rPr lang="en-US" altLang="en-US" sz="800">
                  <a:latin typeface="Verdana" panose="020B0604030504040204" pitchFamily="34" charset="0"/>
                </a:rPr>
                <a:t>big</a:t>
              </a:r>
            </a:p>
            <a:p>
              <a:pPr algn="ctr"/>
              <a:r>
                <a:rPr lang="en-US" altLang="en-US" sz="800">
                  <a:latin typeface="Verdana" panose="020B0604030504040204" pitchFamily="34" charset="0"/>
                </a:rPr>
                <a:t>jump</a:t>
              </a:r>
              <a:endParaRPr lang="en-US" altLang="en-US"/>
            </a:p>
          </p:txBody>
        </p:sp>
      </p:grpSp>
      <p:sp>
        <p:nvSpPr>
          <p:cNvPr id="22547" name="Text Box 19">
            <a:extLst>
              <a:ext uri="{FF2B5EF4-FFF2-40B4-BE49-F238E27FC236}">
                <a16:creationId xmlns:a16="http://schemas.microsoft.com/office/drawing/2014/main" id="{986A8F6B-0DB4-442F-88AC-76A5EF8D0448}"/>
              </a:ext>
            </a:extLst>
          </p:cNvPr>
          <p:cNvSpPr txBox="1">
            <a:spLocks noChangeArrowheads="1"/>
          </p:cNvSpPr>
          <p:nvPr/>
        </p:nvSpPr>
        <p:spPr bwMode="auto">
          <a:xfrm>
            <a:off x="152400" y="3160713"/>
            <a:ext cx="18597563"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5000"/>
              </a:lnSpc>
            </a:pPr>
            <a:r>
              <a:rPr lang="en-US" altLang="en-US" sz="2000" b="1"/>
              <a:t>As the simplex moves towards a peak, successive steps get smaller. </a:t>
            </a:r>
          </a:p>
          <a:p>
            <a:pPr>
              <a:lnSpc>
                <a:spcPct val="125000"/>
              </a:lnSpc>
            </a:pPr>
            <a:r>
              <a:rPr lang="en-US" altLang="en-US" sz="2000" b="1"/>
              <a:t>This is a problem if the peak is local, since our goal is to reach a </a:t>
            </a:r>
            <a:r>
              <a:rPr lang="en-US" altLang="en-US" sz="2000" b="1" u="sng"/>
              <a:t>global</a:t>
            </a:r>
            <a:r>
              <a:rPr lang="en-US" altLang="en-US" sz="2000" b="1"/>
              <a:t> </a:t>
            </a:r>
          </a:p>
          <a:p>
            <a:pPr>
              <a:lnSpc>
                <a:spcPct val="125000"/>
              </a:lnSpc>
            </a:pPr>
            <a:r>
              <a:rPr lang="en-US" altLang="en-US" sz="2000" b="1"/>
              <a:t>peak. Hence, we re-start the “amoeba” routine once the simplex has </a:t>
            </a:r>
          </a:p>
          <a:p>
            <a:pPr>
              <a:lnSpc>
                <a:spcPct val="125000"/>
              </a:lnSpc>
            </a:pPr>
            <a:r>
              <a:rPr lang="en-US" altLang="en-US" sz="2000" b="1"/>
              <a:t>stopped at a local peak in order to make the simplex take “big jumps” </a:t>
            </a:r>
          </a:p>
          <a:p>
            <a:pPr>
              <a:lnSpc>
                <a:spcPct val="125000"/>
              </a:lnSpc>
            </a:pPr>
            <a:r>
              <a:rPr lang="en-US" altLang="en-US" sz="2000" b="1"/>
              <a:t>that move it away from that local peak and (hopefully) towards the </a:t>
            </a:r>
          </a:p>
          <a:p>
            <a:pPr>
              <a:lnSpc>
                <a:spcPct val="125000"/>
              </a:lnSpc>
            </a:pPr>
            <a:r>
              <a:rPr lang="en-US" altLang="en-US" sz="2000" b="1"/>
              <a:t>global peak—there is, by definition, only one global peak.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Text Box 4">
            <a:extLst>
              <a:ext uri="{FF2B5EF4-FFF2-40B4-BE49-F238E27FC236}">
                <a16:creationId xmlns:a16="http://schemas.microsoft.com/office/drawing/2014/main" id="{4AAE02DC-774D-4446-B363-67B87E224807}"/>
              </a:ext>
            </a:extLst>
          </p:cNvPr>
          <p:cNvSpPr txBox="1">
            <a:spLocks noChangeArrowheads="1"/>
          </p:cNvSpPr>
          <p:nvPr/>
        </p:nvSpPr>
        <p:spPr bwMode="auto">
          <a:xfrm>
            <a:off x="441325" y="254000"/>
            <a:ext cx="7953375"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5000"/>
              </a:lnSpc>
            </a:pPr>
            <a:r>
              <a:rPr lang="en-US" altLang="en-US" sz="2000" b="1"/>
              <a:t>At start of each MTDFREML run, everything moves 1.2X (or 20% </a:t>
            </a:r>
          </a:p>
          <a:p>
            <a:pPr>
              <a:lnSpc>
                <a:spcPct val="125000"/>
              </a:lnSpc>
            </a:pPr>
            <a:r>
              <a:rPr lang="en-US" altLang="en-US" sz="2000" b="1"/>
              <a:t>greater than) each element in the parameter vector:</a:t>
            </a:r>
            <a:r>
              <a:rPr lang="en-US" altLang="en-US" sz="2000"/>
              <a:t> </a:t>
            </a:r>
          </a:p>
        </p:txBody>
      </p:sp>
      <p:sp>
        <p:nvSpPr>
          <p:cNvPr id="23557" name="Text Box 5">
            <a:extLst>
              <a:ext uri="{FF2B5EF4-FFF2-40B4-BE49-F238E27FC236}">
                <a16:creationId xmlns:a16="http://schemas.microsoft.com/office/drawing/2014/main" id="{232E6409-DF9A-48F3-87C8-8125F81F81C4}"/>
              </a:ext>
            </a:extLst>
          </p:cNvPr>
          <p:cNvSpPr txBox="1">
            <a:spLocks noChangeArrowheads="1"/>
          </p:cNvSpPr>
          <p:nvPr/>
        </p:nvSpPr>
        <p:spPr bwMode="auto">
          <a:xfrm>
            <a:off x="1812925" y="19415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grpSp>
        <p:nvGrpSpPr>
          <p:cNvPr id="23558" name="Group 6">
            <a:extLst>
              <a:ext uri="{FF2B5EF4-FFF2-40B4-BE49-F238E27FC236}">
                <a16:creationId xmlns:a16="http://schemas.microsoft.com/office/drawing/2014/main" id="{D005A461-D5DC-4E75-B487-4DD8C7DF315C}"/>
              </a:ext>
            </a:extLst>
          </p:cNvPr>
          <p:cNvGrpSpPr>
            <a:grpSpLocks/>
          </p:cNvGrpSpPr>
          <p:nvPr/>
        </p:nvGrpSpPr>
        <p:grpSpPr bwMode="auto">
          <a:xfrm>
            <a:off x="2468563" y="1417638"/>
            <a:ext cx="4481512" cy="3382962"/>
            <a:chOff x="2880" y="9513"/>
            <a:chExt cx="7056" cy="5328"/>
          </a:xfrm>
        </p:grpSpPr>
        <p:grpSp>
          <p:nvGrpSpPr>
            <p:cNvPr id="23559" name="Group 7">
              <a:extLst>
                <a:ext uri="{FF2B5EF4-FFF2-40B4-BE49-F238E27FC236}">
                  <a16:creationId xmlns:a16="http://schemas.microsoft.com/office/drawing/2014/main" id="{25C8BF22-9FD6-43F2-A8A5-C1FE21CAD1C0}"/>
                </a:ext>
              </a:extLst>
            </p:cNvPr>
            <p:cNvGrpSpPr>
              <a:grpSpLocks/>
            </p:cNvGrpSpPr>
            <p:nvPr/>
          </p:nvGrpSpPr>
          <p:grpSpPr bwMode="auto">
            <a:xfrm>
              <a:off x="2880" y="9513"/>
              <a:ext cx="1008" cy="5328"/>
              <a:chOff x="1872" y="9580"/>
              <a:chExt cx="1008" cy="2448"/>
            </a:xfrm>
          </p:grpSpPr>
          <p:grpSp>
            <p:nvGrpSpPr>
              <p:cNvPr id="23560" name="Group 8">
                <a:extLst>
                  <a:ext uri="{FF2B5EF4-FFF2-40B4-BE49-F238E27FC236}">
                    <a16:creationId xmlns:a16="http://schemas.microsoft.com/office/drawing/2014/main" id="{DEAD5609-47F0-4D4E-BC02-F214F76CCE2C}"/>
                  </a:ext>
                </a:extLst>
              </p:cNvPr>
              <p:cNvGrpSpPr>
                <a:grpSpLocks/>
              </p:cNvGrpSpPr>
              <p:nvPr/>
            </p:nvGrpSpPr>
            <p:grpSpPr bwMode="auto">
              <a:xfrm>
                <a:off x="1872" y="9580"/>
                <a:ext cx="1008" cy="2448"/>
                <a:chOff x="4464" y="10332"/>
                <a:chExt cx="3168" cy="864"/>
              </a:xfrm>
            </p:grpSpPr>
            <p:sp>
              <p:nvSpPr>
                <p:cNvPr id="23561" name="Rectangle 9">
                  <a:extLst>
                    <a:ext uri="{FF2B5EF4-FFF2-40B4-BE49-F238E27FC236}">
                      <a16:creationId xmlns:a16="http://schemas.microsoft.com/office/drawing/2014/main" id="{BE74E27D-CFAB-43AB-A09B-7516EC7D72BB}"/>
                    </a:ext>
                  </a:extLst>
                </p:cNvPr>
                <p:cNvSpPr>
                  <a:spLocks noChangeArrowheads="1"/>
                </p:cNvSpPr>
                <p:nvPr/>
              </p:nvSpPr>
              <p:spPr bwMode="auto">
                <a:xfrm>
                  <a:off x="4464" y="10404"/>
                  <a:ext cx="3168" cy="71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562" name="Rectangle 10">
                  <a:extLst>
                    <a:ext uri="{FF2B5EF4-FFF2-40B4-BE49-F238E27FC236}">
                      <a16:creationId xmlns:a16="http://schemas.microsoft.com/office/drawing/2014/main" id="{D2C7A97B-A591-4B36-B7EC-2A2BD059F4C9}"/>
                    </a:ext>
                  </a:extLst>
                </p:cNvPr>
                <p:cNvSpPr>
                  <a:spLocks noChangeArrowheads="1"/>
                </p:cNvSpPr>
                <p:nvPr/>
              </p:nvSpPr>
              <p:spPr bwMode="auto">
                <a:xfrm>
                  <a:off x="4608" y="10332"/>
                  <a:ext cx="2880" cy="86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grpSp>
            <p:nvGrpSpPr>
              <p:cNvPr id="23563" name="Group 11">
                <a:extLst>
                  <a:ext uri="{FF2B5EF4-FFF2-40B4-BE49-F238E27FC236}">
                    <a16:creationId xmlns:a16="http://schemas.microsoft.com/office/drawing/2014/main" id="{CA37805F-D4E7-4300-9B48-A673BB399B3D}"/>
                  </a:ext>
                </a:extLst>
              </p:cNvPr>
              <p:cNvGrpSpPr>
                <a:grpSpLocks/>
              </p:cNvGrpSpPr>
              <p:nvPr/>
            </p:nvGrpSpPr>
            <p:grpSpPr bwMode="auto">
              <a:xfrm>
                <a:off x="2208" y="9929"/>
                <a:ext cx="432" cy="1752"/>
                <a:chOff x="1008" y="10800"/>
                <a:chExt cx="432" cy="1752"/>
              </a:xfrm>
            </p:grpSpPr>
            <p:sp>
              <p:nvSpPr>
                <p:cNvPr id="23564" name="Text Box 12">
                  <a:extLst>
                    <a:ext uri="{FF2B5EF4-FFF2-40B4-BE49-F238E27FC236}">
                      <a16:creationId xmlns:a16="http://schemas.microsoft.com/office/drawing/2014/main" id="{D630294D-9AD6-4CF1-9A07-4520DF7ABBCA}"/>
                    </a:ext>
                  </a:extLst>
                </p:cNvPr>
                <p:cNvSpPr txBox="1">
                  <a:spLocks noChangeArrowheads="1"/>
                </p:cNvSpPr>
                <p:nvPr/>
              </p:nvSpPr>
              <p:spPr bwMode="auto">
                <a:xfrm>
                  <a:off x="1008" y="10800"/>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ltLang="en-US"/>
                </a:p>
              </p:txBody>
            </p:sp>
            <p:sp>
              <p:nvSpPr>
                <p:cNvPr id="23565" name="Text Box 13">
                  <a:extLst>
                    <a:ext uri="{FF2B5EF4-FFF2-40B4-BE49-F238E27FC236}">
                      <a16:creationId xmlns:a16="http://schemas.microsoft.com/office/drawing/2014/main" id="{24D0A714-732F-4C52-823B-81DF348AD7A8}"/>
                    </a:ext>
                  </a:extLst>
                </p:cNvPr>
                <p:cNvSpPr txBox="1">
                  <a:spLocks noChangeArrowheads="1"/>
                </p:cNvSpPr>
                <p:nvPr/>
              </p:nvSpPr>
              <p:spPr bwMode="auto">
                <a:xfrm>
                  <a:off x="1008" y="11160"/>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ltLang="en-US"/>
                </a:p>
              </p:txBody>
            </p:sp>
            <p:sp>
              <p:nvSpPr>
                <p:cNvPr id="23566" name="Text Box 14">
                  <a:extLst>
                    <a:ext uri="{FF2B5EF4-FFF2-40B4-BE49-F238E27FC236}">
                      <a16:creationId xmlns:a16="http://schemas.microsoft.com/office/drawing/2014/main" id="{74A656EE-9FF9-4821-AA0F-7C36533C71BD}"/>
                    </a:ext>
                  </a:extLst>
                </p:cNvPr>
                <p:cNvSpPr txBox="1">
                  <a:spLocks noChangeArrowheads="1"/>
                </p:cNvSpPr>
                <p:nvPr/>
              </p:nvSpPr>
              <p:spPr bwMode="auto">
                <a:xfrm>
                  <a:off x="1008" y="11532"/>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ltLang="en-US"/>
                </a:p>
              </p:txBody>
            </p:sp>
            <p:sp>
              <p:nvSpPr>
                <p:cNvPr id="23567" name="Text Box 15">
                  <a:extLst>
                    <a:ext uri="{FF2B5EF4-FFF2-40B4-BE49-F238E27FC236}">
                      <a16:creationId xmlns:a16="http://schemas.microsoft.com/office/drawing/2014/main" id="{25EE3973-B7EC-4F73-9B40-E5EF951C3751}"/>
                    </a:ext>
                  </a:extLst>
                </p:cNvPr>
                <p:cNvSpPr txBox="1">
                  <a:spLocks noChangeArrowheads="1"/>
                </p:cNvSpPr>
                <p:nvPr/>
              </p:nvSpPr>
              <p:spPr bwMode="auto">
                <a:xfrm>
                  <a:off x="1008" y="11892"/>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ltLang="en-US"/>
                </a:p>
              </p:txBody>
            </p:sp>
            <p:sp>
              <p:nvSpPr>
                <p:cNvPr id="23568" name="Text Box 16">
                  <a:extLst>
                    <a:ext uri="{FF2B5EF4-FFF2-40B4-BE49-F238E27FC236}">
                      <a16:creationId xmlns:a16="http://schemas.microsoft.com/office/drawing/2014/main" id="{23025281-5A72-40B5-92CA-734D3C1E99A3}"/>
                    </a:ext>
                  </a:extLst>
                </p:cNvPr>
                <p:cNvSpPr txBox="1">
                  <a:spLocks noChangeArrowheads="1"/>
                </p:cNvSpPr>
                <p:nvPr/>
              </p:nvSpPr>
              <p:spPr bwMode="auto">
                <a:xfrm>
                  <a:off x="1008" y="12264"/>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ltLang="en-US"/>
                </a:p>
              </p:txBody>
            </p:sp>
          </p:grpSp>
        </p:grpSp>
        <p:sp>
          <p:nvSpPr>
            <p:cNvPr id="23569" name="Line 17">
              <a:extLst>
                <a:ext uri="{FF2B5EF4-FFF2-40B4-BE49-F238E27FC236}">
                  <a16:creationId xmlns:a16="http://schemas.microsoft.com/office/drawing/2014/main" id="{2A9B9591-C44C-4AA2-B2F8-DA7B009DD85D}"/>
                </a:ext>
              </a:extLst>
            </p:cNvPr>
            <p:cNvSpPr>
              <a:spLocks noChangeShapeType="1"/>
            </p:cNvSpPr>
            <p:nvPr/>
          </p:nvSpPr>
          <p:spPr bwMode="auto">
            <a:xfrm>
              <a:off x="3783" y="10485"/>
              <a:ext cx="933" cy="0"/>
            </a:xfrm>
            <a:prstGeom prst="line">
              <a:avLst/>
            </a:prstGeom>
            <a:noFill/>
            <a:ln w="9525">
              <a:solidFill>
                <a:srgbClr val="000000"/>
              </a:solidFill>
              <a:prstDash val="lg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70" name="Text Box 18">
              <a:extLst>
                <a:ext uri="{FF2B5EF4-FFF2-40B4-BE49-F238E27FC236}">
                  <a16:creationId xmlns:a16="http://schemas.microsoft.com/office/drawing/2014/main" id="{0885FE2B-97F8-4DF1-8CEA-2034D1F32D51}"/>
                </a:ext>
              </a:extLst>
            </p:cNvPr>
            <p:cNvSpPr txBox="1">
              <a:spLocks noChangeArrowheads="1"/>
            </p:cNvSpPr>
            <p:nvPr/>
          </p:nvSpPr>
          <p:spPr bwMode="auto">
            <a:xfrm>
              <a:off x="4032" y="10281"/>
              <a:ext cx="432"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1.2X</a:t>
              </a:r>
              <a:endParaRPr lang="en-US" altLang="en-US"/>
            </a:p>
          </p:txBody>
        </p:sp>
        <p:sp>
          <p:nvSpPr>
            <p:cNvPr id="23571" name="Line 19">
              <a:extLst>
                <a:ext uri="{FF2B5EF4-FFF2-40B4-BE49-F238E27FC236}">
                  <a16:creationId xmlns:a16="http://schemas.microsoft.com/office/drawing/2014/main" id="{57D59021-5346-41B6-81CD-CE07886E0A3F}"/>
                </a:ext>
              </a:extLst>
            </p:cNvPr>
            <p:cNvSpPr>
              <a:spLocks noChangeShapeType="1"/>
            </p:cNvSpPr>
            <p:nvPr/>
          </p:nvSpPr>
          <p:spPr bwMode="auto">
            <a:xfrm>
              <a:off x="3771" y="11265"/>
              <a:ext cx="933" cy="0"/>
            </a:xfrm>
            <a:prstGeom prst="line">
              <a:avLst/>
            </a:prstGeom>
            <a:noFill/>
            <a:ln w="9525">
              <a:solidFill>
                <a:srgbClr val="000000"/>
              </a:solidFill>
              <a:prstDash val="lg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72" name="Text Box 20">
              <a:extLst>
                <a:ext uri="{FF2B5EF4-FFF2-40B4-BE49-F238E27FC236}">
                  <a16:creationId xmlns:a16="http://schemas.microsoft.com/office/drawing/2014/main" id="{B300DEB3-A13C-4A61-8FDF-A7A118C22E7B}"/>
                </a:ext>
              </a:extLst>
            </p:cNvPr>
            <p:cNvSpPr txBox="1">
              <a:spLocks noChangeArrowheads="1"/>
            </p:cNvSpPr>
            <p:nvPr/>
          </p:nvSpPr>
          <p:spPr bwMode="auto">
            <a:xfrm>
              <a:off x="4020" y="11061"/>
              <a:ext cx="432"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1.2X</a:t>
              </a:r>
              <a:endParaRPr lang="en-US" altLang="en-US"/>
            </a:p>
          </p:txBody>
        </p:sp>
        <p:sp>
          <p:nvSpPr>
            <p:cNvPr id="23573" name="Line 21">
              <a:extLst>
                <a:ext uri="{FF2B5EF4-FFF2-40B4-BE49-F238E27FC236}">
                  <a16:creationId xmlns:a16="http://schemas.microsoft.com/office/drawing/2014/main" id="{3084CC41-FD89-41FF-B292-1E4A84513F0C}"/>
                </a:ext>
              </a:extLst>
            </p:cNvPr>
            <p:cNvSpPr>
              <a:spLocks noChangeShapeType="1"/>
            </p:cNvSpPr>
            <p:nvPr/>
          </p:nvSpPr>
          <p:spPr bwMode="auto">
            <a:xfrm>
              <a:off x="3771" y="12081"/>
              <a:ext cx="933" cy="0"/>
            </a:xfrm>
            <a:prstGeom prst="line">
              <a:avLst/>
            </a:prstGeom>
            <a:noFill/>
            <a:ln w="9525">
              <a:solidFill>
                <a:srgbClr val="000000"/>
              </a:solidFill>
              <a:prstDash val="lg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74" name="Text Box 22">
              <a:extLst>
                <a:ext uri="{FF2B5EF4-FFF2-40B4-BE49-F238E27FC236}">
                  <a16:creationId xmlns:a16="http://schemas.microsoft.com/office/drawing/2014/main" id="{C790AC7A-EEE3-4DEF-9B33-C29B13291C3F}"/>
                </a:ext>
              </a:extLst>
            </p:cNvPr>
            <p:cNvSpPr txBox="1">
              <a:spLocks noChangeArrowheads="1"/>
            </p:cNvSpPr>
            <p:nvPr/>
          </p:nvSpPr>
          <p:spPr bwMode="auto">
            <a:xfrm>
              <a:off x="4020" y="11865"/>
              <a:ext cx="432"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1.2X</a:t>
              </a:r>
              <a:endParaRPr lang="en-US" altLang="en-US"/>
            </a:p>
          </p:txBody>
        </p:sp>
        <p:sp>
          <p:nvSpPr>
            <p:cNvPr id="23575" name="Line 23">
              <a:extLst>
                <a:ext uri="{FF2B5EF4-FFF2-40B4-BE49-F238E27FC236}">
                  <a16:creationId xmlns:a16="http://schemas.microsoft.com/office/drawing/2014/main" id="{9C743232-BBD6-4A86-81C6-DB542D934881}"/>
                </a:ext>
              </a:extLst>
            </p:cNvPr>
            <p:cNvSpPr>
              <a:spLocks noChangeShapeType="1"/>
            </p:cNvSpPr>
            <p:nvPr/>
          </p:nvSpPr>
          <p:spPr bwMode="auto">
            <a:xfrm>
              <a:off x="3759" y="12861"/>
              <a:ext cx="933" cy="0"/>
            </a:xfrm>
            <a:prstGeom prst="line">
              <a:avLst/>
            </a:prstGeom>
            <a:noFill/>
            <a:ln w="9525">
              <a:solidFill>
                <a:srgbClr val="000000"/>
              </a:solidFill>
              <a:prstDash val="lg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76" name="Text Box 24">
              <a:extLst>
                <a:ext uri="{FF2B5EF4-FFF2-40B4-BE49-F238E27FC236}">
                  <a16:creationId xmlns:a16="http://schemas.microsoft.com/office/drawing/2014/main" id="{85B62175-99BC-4F29-82AE-29A4CA19AD36}"/>
                </a:ext>
              </a:extLst>
            </p:cNvPr>
            <p:cNvSpPr txBox="1">
              <a:spLocks noChangeArrowheads="1"/>
            </p:cNvSpPr>
            <p:nvPr/>
          </p:nvSpPr>
          <p:spPr bwMode="auto">
            <a:xfrm>
              <a:off x="4008" y="12657"/>
              <a:ext cx="432"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1.2X</a:t>
              </a:r>
              <a:endParaRPr lang="en-US" altLang="en-US"/>
            </a:p>
          </p:txBody>
        </p:sp>
        <p:sp>
          <p:nvSpPr>
            <p:cNvPr id="23577" name="Line 25">
              <a:extLst>
                <a:ext uri="{FF2B5EF4-FFF2-40B4-BE49-F238E27FC236}">
                  <a16:creationId xmlns:a16="http://schemas.microsoft.com/office/drawing/2014/main" id="{8236991F-3BC6-43F1-8722-6B543804BC79}"/>
                </a:ext>
              </a:extLst>
            </p:cNvPr>
            <p:cNvSpPr>
              <a:spLocks noChangeShapeType="1"/>
            </p:cNvSpPr>
            <p:nvPr/>
          </p:nvSpPr>
          <p:spPr bwMode="auto">
            <a:xfrm>
              <a:off x="3747" y="13689"/>
              <a:ext cx="933" cy="0"/>
            </a:xfrm>
            <a:prstGeom prst="line">
              <a:avLst/>
            </a:prstGeom>
            <a:noFill/>
            <a:ln w="9525">
              <a:solidFill>
                <a:srgbClr val="000000"/>
              </a:solidFill>
              <a:prstDash val="lg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78" name="Text Box 26">
              <a:extLst>
                <a:ext uri="{FF2B5EF4-FFF2-40B4-BE49-F238E27FC236}">
                  <a16:creationId xmlns:a16="http://schemas.microsoft.com/office/drawing/2014/main" id="{43E5F17C-89E4-4DB6-A132-8E90D9233582}"/>
                </a:ext>
              </a:extLst>
            </p:cNvPr>
            <p:cNvSpPr txBox="1">
              <a:spLocks noChangeArrowheads="1"/>
            </p:cNvSpPr>
            <p:nvPr/>
          </p:nvSpPr>
          <p:spPr bwMode="auto">
            <a:xfrm>
              <a:off x="3996" y="13485"/>
              <a:ext cx="432"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1.2X</a:t>
              </a:r>
              <a:endParaRPr lang="en-US" altLang="en-US"/>
            </a:p>
          </p:txBody>
        </p:sp>
        <p:sp>
          <p:nvSpPr>
            <p:cNvPr id="23579" name="Text Box 27">
              <a:extLst>
                <a:ext uri="{FF2B5EF4-FFF2-40B4-BE49-F238E27FC236}">
                  <a16:creationId xmlns:a16="http://schemas.microsoft.com/office/drawing/2014/main" id="{BF10CD4B-A5F9-4043-B4AB-773FB35A0531}"/>
                </a:ext>
              </a:extLst>
            </p:cNvPr>
            <p:cNvSpPr txBox="1">
              <a:spLocks noChangeArrowheads="1"/>
            </p:cNvSpPr>
            <p:nvPr/>
          </p:nvSpPr>
          <p:spPr bwMode="auto">
            <a:xfrm>
              <a:off x="4815" y="10377"/>
              <a:ext cx="258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Then calculate –2logL</a:t>
              </a:r>
              <a:endParaRPr lang="en-US" altLang="en-US"/>
            </a:p>
          </p:txBody>
        </p:sp>
        <p:sp>
          <p:nvSpPr>
            <p:cNvPr id="23580" name="Text Box 28">
              <a:extLst>
                <a:ext uri="{FF2B5EF4-FFF2-40B4-BE49-F238E27FC236}">
                  <a16:creationId xmlns:a16="http://schemas.microsoft.com/office/drawing/2014/main" id="{5AB9263F-FBE6-4638-B6AB-5405464A125C}"/>
                </a:ext>
              </a:extLst>
            </p:cNvPr>
            <p:cNvSpPr txBox="1">
              <a:spLocks noChangeArrowheads="1"/>
            </p:cNvSpPr>
            <p:nvPr/>
          </p:nvSpPr>
          <p:spPr bwMode="auto">
            <a:xfrm>
              <a:off x="4839" y="11145"/>
              <a:ext cx="258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Again, calculate –2logL</a:t>
              </a:r>
              <a:endParaRPr lang="en-US" altLang="en-US"/>
            </a:p>
          </p:txBody>
        </p:sp>
        <p:sp>
          <p:nvSpPr>
            <p:cNvPr id="23581" name="Text Box 29">
              <a:extLst>
                <a:ext uri="{FF2B5EF4-FFF2-40B4-BE49-F238E27FC236}">
                  <a16:creationId xmlns:a16="http://schemas.microsoft.com/office/drawing/2014/main" id="{6790E237-BF55-48CE-B40A-F25C988E4F77}"/>
                </a:ext>
              </a:extLst>
            </p:cNvPr>
            <p:cNvSpPr txBox="1">
              <a:spLocks noChangeArrowheads="1"/>
            </p:cNvSpPr>
            <p:nvPr/>
          </p:nvSpPr>
          <p:spPr bwMode="auto">
            <a:xfrm>
              <a:off x="4839" y="11937"/>
              <a:ext cx="258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Again, calculate –2logL</a:t>
              </a:r>
              <a:endParaRPr lang="en-US" altLang="en-US"/>
            </a:p>
          </p:txBody>
        </p:sp>
        <p:sp>
          <p:nvSpPr>
            <p:cNvPr id="23582" name="Text Box 30">
              <a:extLst>
                <a:ext uri="{FF2B5EF4-FFF2-40B4-BE49-F238E27FC236}">
                  <a16:creationId xmlns:a16="http://schemas.microsoft.com/office/drawing/2014/main" id="{3315A9E9-DC18-4A87-A545-7E8D2A25CF1B}"/>
                </a:ext>
              </a:extLst>
            </p:cNvPr>
            <p:cNvSpPr txBox="1">
              <a:spLocks noChangeArrowheads="1"/>
            </p:cNvSpPr>
            <p:nvPr/>
          </p:nvSpPr>
          <p:spPr bwMode="auto">
            <a:xfrm>
              <a:off x="4812" y="12717"/>
              <a:ext cx="258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Again, calculate –2logL</a:t>
              </a:r>
              <a:endParaRPr lang="en-US" altLang="en-US"/>
            </a:p>
          </p:txBody>
        </p:sp>
        <p:sp>
          <p:nvSpPr>
            <p:cNvPr id="23583" name="Text Box 31">
              <a:extLst>
                <a:ext uri="{FF2B5EF4-FFF2-40B4-BE49-F238E27FC236}">
                  <a16:creationId xmlns:a16="http://schemas.microsoft.com/office/drawing/2014/main" id="{3EC6888D-2FF2-46CC-A781-16ED2E733653}"/>
                </a:ext>
              </a:extLst>
            </p:cNvPr>
            <p:cNvSpPr txBox="1">
              <a:spLocks noChangeArrowheads="1"/>
            </p:cNvSpPr>
            <p:nvPr/>
          </p:nvSpPr>
          <p:spPr bwMode="auto">
            <a:xfrm>
              <a:off x="4776" y="13545"/>
              <a:ext cx="258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Again, calculate –2logL</a:t>
              </a:r>
              <a:endParaRPr lang="en-US" altLang="en-US"/>
            </a:p>
          </p:txBody>
        </p:sp>
        <p:sp>
          <p:nvSpPr>
            <p:cNvPr id="23584" name="Freeform 32">
              <a:extLst>
                <a:ext uri="{FF2B5EF4-FFF2-40B4-BE49-F238E27FC236}">
                  <a16:creationId xmlns:a16="http://schemas.microsoft.com/office/drawing/2014/main" id="{4F8628D9-BB36-4C56-BE52-5B2EAB8452CC}"/>
                </a:ext>
              </a:extLst>
            </p:cNvPr>
            <p:cNvSpPr>
              <a:spLocks/>
            </p:cNvSpPr>
            <p:nvPr/>
          </p:nvSpPr>
          <p:spPr bwMode="auto">
            <a:xfrm>
              <a:off x="3624" y="10509"/>
              <a:ext cx="3586" cy="449"/>
            </a:xfrm>
            <a:custGeom>
              <a:avLst/>
              <a:gdLst>
                <a:gd name="T0" fmla="*/ 3174 w 3586"/>
                <a:gd name="T1" fmla="*/ 0 h 449"/>
                <a:gd name="T2" fmla="*/ 3446 w 3586"/>
                <a:gd name="T3" fmla="*/ 71 h 449"/>
                <a:gd name="T4" fmla="*/ 3128 w 3586"/>
                <a:gd name="T5" fmla="*/ 390 h 449"/>
                <a:gd name="T6" fmla="*/ 696 w 3586"/>
                <a:gd name="T7" fmla="*/ 189 h 449"/>
                <a:gd name="T8" fmla="*/ 0 w 3586"/>
                <a:gd name="T9" fmla="*/ 449 h 449"/>
              </a:gdLst>
              <a:ahLst/>
              <a:cxnLst>
                <a:cxn ang="0">
                  <a:pos x="T0" y="T1"/>
                </a:cxn>
                <a:cxn ang="0">
                  <a:pos x="T2" y="T3"/>
                </a:cxn>
                <a:cxn ang="0">
                  <a:pos x="T4" y="T5"/>
                </a:cxn>
                <a:cxn ang="0">
                  <a:pos x="T6" y="T7"/>
                </a:cxn>
                <a:cxn ang="0">
                  <a:pos x="T8" y="T9"/>
                </a:cxn>
              </a:cxnLst>
              <a:rect l="0" t="0" r="r" b="b"/>
              <a:pathLst>
                <a:path w="3586" h="449">
                  <a:moveTo>
                    <a:pt x="3174" y="0"/>
                  </a:moveTo>
                  <a:cubicBezTo>
                    <a:pt x="3219" y="10"/>
                    <a:pt x="3454" y="6"/>
                    <a:pt x="3446" y="71"/>
                  </a:cubicBezTo>
                  <a:cubicBezTo>
                    <a:pt x="3438" y="136"/>
                    <a:pt x="3586" y="370"/>
                    <a:pt x="3128" y="390"/>
                  </a:cubicBezTo>
                  <a:cubicBezTo>
                    <a:pt x="2670" y="410"/>
                    <a:pt x="1217" y="179"/>
                    <a:pt x="696" y="189"/>
                  </a:cubicBezTo>
                  <a:cubicBezTo>
                    <a:pt x="175" y="199"/>
                    <a:pt x="145" y="395"/>
                    <a:pt x="0" y="449"/>
                  </a:cubicBezTo>
                </a:path>
              </a:pathLst>
            </a:custGeom>
            <a:noFill/>
            <a:ln w="9525" cap="flat">
              <a:solidFill>
                <a:srgbClr val="000000"/>
              </a:solidFill>
              <a:prstDash val="solid"/>
              <a:round/>
              <a:headEnd/>
              <a:tailEnd type="stealth"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585" name="Freeform 33">
              <a:extLst>
                <a:ext uri="{FF2B5EF4-FFF2-40B4-BE49-F238E27FC236}">
                  <a16:creationId xmlns:a16="http://schemas.microsoft.com/office/drawing/2014/main" id="{1B47F616-C308-4A8E-9DA4-EAAFF3B78861}"/>
                </a:ext>
              </a:extLst>
            </p:cNvPr>
            <p:cNvSpPr>
              <a:spLocks/>
            </p:cNvSpPr>
            <p:nvPr/>
          </p:nvSpPr>
          <p:spPr bwMode="auto">
            <a:xfrm>
              <a:off x="3624" y="11321"/>
              <a:ext cx="3586" cy="484"/>
            </a:xfrm>
            <a:custGeom>
              <a:avLst/>
              <a:gdLst>
                <a:gd name="T0" fmla="*/ 3257 w 3586"/>
                <a:gd name="T1" fmla="*/ 0 h 484"/>
                <a:gd name="T2" fmla="*/ 3446 w 3586"/>
                <a:gd name="T3" fmla="*/ 106 h 484"/>
                <a:gd name="T4" fmla="*/ 3128 w 3586"/>
                <a:gd name="T5" fmla="*/ 425 h 484"/>
                <a:gd name="T6" fmla="*/ 696 w 3586"/>
                <a:gd name="T7" fmla="*/ 224 h 484"/>
                <a:gd name="T8" fmla="*/ 0 w 3586"/>
                <a:gd name="T9" fmla="*/ 484 h 484"/>
              </a:gdLst>
              <a:ahLst/>
              <a:cxnLst>
                <a:cxn ang="0">
                  <a:pos x="T0" y="T1"/>
                </a:cxn>
                <a:cxn ang="0">
                  <a:pos x="T2" y="T3"/>
                </a:cxn>
                <a:cxn ang="0">
                  <a:pos x="T4" y="T5"/>
                </a:cxn>
                <a:cxn ang="0">
                  <a:pos x="T6" y="T7"/>
                </a:cxn>
                <a:cxn ang="0">
                  <a:pos x="T8" y="T9"/>
                </a:cxn>
              </a:cxnLst>
              <a:rect l="0" t="0" r="r" b="b"/>
              <a:pathLst>
                <a:path w="3586" h="484">
                  <a:moveTo>
                    <a:pt x="3257" y="0"/>
                  </a:moveTo>
                  <a:cubicBezTo>
                    <a:pt x="3288" y="18"/>
                    <a:pt x="3467" y="35"/>
                    <a:pt x="3446" y="106"/>
                  </a:cubicBezTo>
                  <a:cubicBezTo>
                    <a:pt x="3425" y="177"/>
                    <a:pt x="3586" y="405"/>
                    <a:pt x="3128" y="425"/>
                  </a:cubicBezTo>
                  <a:cubicBezTo>
                    <a:pt x="2670" y="445"/>
                    <a:pt x="1217" y="214"/>
                    <a:pt x="696" y="224"/>
                  </a:cubicBezTo>
                  <a:cubicBezTo>
                    <a:pt x="175" y="234"/>
                    <a:pt x="145" y="430"/>
                    <a:pt x="0" y="484"/>
                  </a:cubicBezTo>
                </a:path>
              </a:pathLst>
            </a:custGeom>
            <a:noFill/>
            <a:ln w="9525" cap="flat">
              <a:solidFill>
                <a:srgbClr val="000000"/>
              </a:solidFill>
              <a:prstDash val="solid"/>
              <a:round/>
              <a:headEnd/>
              <a:tailEnd type="stealth"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586" name="Freeform 34">
              <a:extLst>
                <a:ext uri="{FF2B5EF4-FFF2-40B4-BE49-F238E27FC236}">
                  <a16:creationId xmlns:a16="http://schemas.microsoft.com/office/drawing/2014/main" id="{1738CEA9-F127-4101-9EDB-0AA1AE2E70EB}"/>
                </a:ext>
              </a:extLst>
            </p:cNvPr>
            <p:cNvSpPr>
              <a:spLocks/>
            </p:cNvSpPr>
            <p:nvPr/>
          </p:nvSpPr>
          <p:spPr bwMode="auto">
            <a:xfrm>
              <a:off x="3624" y="12081"/>
              <a:ext cx="3586" cy="484"/>
            </a:xfrm>
            <a:custGeom>
              <a:avLst/>
              <a:gdLst>
                <a:gd name="T0" fmla="*/ 3257 w 3586"/>
                <a:gd name="T1" fmla="*/ 0 h 484"/>
                <a:gd name="T2" fmla="*/ 3446 w 3586"/>
                <a:gd name="T3" fmla="*/ 106 h 484"/>
                <a:gd name="T4" fmla="*/ 3128 w 3586"/>
                <a:gd name="T5" fmla="*/ 425 h 484"/>
                <a:gd name="T6" fmla="*/ 696 w 3586"/>
                <a:gd name="T7" fmla="*/ 224 h 484"/>
                <a:gd name="T8" fmla="*/ 0 w 3586"/>
                <a:gd name="T9" fmla="*/ 484 h 484"/>
              </a:gdLst>
              <a:ahLst/>
              <a:cxnLst>
                <a:cxn ang="0">
                  <a:pos x="T0" y="T1"/>
                </a:cxn>
                <a:cxn ang="0">
                  <a:pos x="T2" y="T3"/>
                </a:cxn>
                <a:cxn ang="0">
                  <a:pos x="T4" y="T5"/>
                </a:cxn>
                <a:cxn ang="0">
                  <a:pos x="T6" y="T7"/>
                </a:cxn>
                <a:cxn ang="0">
                  <a:pos x="T8" y="T9"/>
                </a:cxn>
              </a:cxnLst>
              <a:rect l="0" t="0" r="r" b="b"/>
              <a:pathLst>
                <a:path w="3586" h="484">
                  <a:moveTo>
                    <a:pt x="3257" y="0"/>
                  </a:moveTo>
                  <a:cubicBezTo>
                    <a:pt x="3288" y="18"/>
                    <a:pt x="3467" y="35"/>
                    <a:pt x="3446" y="106"/>
                  </a:cubicBezTo>
                  <a:cubicBezTo>
                    <a:pt x="3425" y="177"/>
                    <a:pt x="3586" y="405"/>
                    <a:pt x="3128" y="425"/>
                  </a:cubicBezTo>
                  <a:cubicBezTo>
                    <a:pt x="2670" y="445"/>
                    <a:pt x="1217" y="214"/>
                    <a:pt x="696" y="224"/>
                  </a:cubicBezTo>
                  <a:cubicBezTo>
                    <a:pt x="175" y="234"/>
                    <a:pt x="145" y="430"/>
                    <a:pt x="0" y="484"/>
                  </a:cubicBezTo>
                </a:path>
              </a:pathLst>
            </a:custGeom>
            <a:noFill/>
            <a:ln w="9525" cap="flat">
              <a:solidFill>
                <a:srgbClr val="000000"/>
              </a:solidFill>
              <a:prstDash val="solid"/>
              <a:round/>
              <a:headEnd/>
              <a:tailEnd type="stealth"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587" name="Freeform 35">
              <a:extLst>
                <a:ext uri="{FF2B5EF4-FFF2-40B4-BE49-F238E27FC236}">
                  <a16:creationId xmlns:a16="http://schemas.microsoft.com/office/drawing/2014/main" id="{7592ADE1-F101-4D74-9140-58C89B3D82D2}"/>
                </a:ext>
              </a:extLst>
            </p:cNvPr>
            <p:cNvSpPr>
              <a:spLocks/>
            </p:cNvSpPr>
            <p:nvPr/>
          </p:nvSpPr>
          <p:spPr bwMode="auto">
            <a:xfrm>
              <a:off x="3624" y="12885"/>
              <a:ext cx="3586" cy="484"/>
            </a:xfrm>
            <a:custGeom>
              <a:avLst/>
              <a:gdLst>
                <a:gd name="T0" fmla="*/ 3257 w 3586"/>
                <a:gd name="T1" fmla="*/ 0 h 484"/>
                <a:gd name="T2" fmla="*/ 3446 w 3586"/>
                <a:gd name="T3" fmla="*/ 106 h 484"/>
                <a:gd name="T4" fmla="*/ 3128 w 3586"/>
                <a:gd name="T5" fmla="*/ 425 h 484"/>
                <a:gd name="T6" fmla="*/ 696 w 3586"/>
                <a:gd name="T7" fmla="*/ 224 h 484"/>
                <a:gd name="T8" fmla="*/ 0 w 3586"/>
                <a:gd name="T9" fmla="*/ 484 h 484"/>
              </a:gdLst>
              <a:ahLst/>
              <a:cxnLst>
                <a:cxn ang="0">
                  <a:pos x="T0" y="T1"/>
                </a:cxn>
                <a:cxn ang="0">
                  <a:pos x="T2" y="T3"/>
                </a:cxn>
                <a:cxn ang="0">
                  <a:pos x="T4" y="T5"/>
                </a:cxn>
                <a:cxn ang="0">
                  <a:pos x="T6" y="T7"/>
                </a:cxn>
                <a:cxn ang="0">
                  <a:pos x="T8" y="T9"/>
                </a:cxn>
              </a:cxnLst>
              <a:rect l="0" t="0" r="r" b="b"/>
              <a:pathLst>
                <a:path w="3586" h="484">
                  <a:moveTo>
                    <a:pt x="3257" y="0"/>
                  </a:moveTo>
                  <a:cubicBezTo>
                    <a:pt x="3288" y="18"/>
                    <a:pt x="3467" y="35"/>
                    <a:pt x="3446" y="106"/>
                  </a:cubicBezTo>
                  <a:cubicBezTo>
                    <a:pt x="3425" y="177"/>
                    <a:pt x="3586" y="405"/>
                    <a:pt x="3128" y="425"/>
                  </a:cubicBezTo>
                  <a:cubicBezTo>
                    <a:pt x="2670" y="445"/>
                    <a:pt x="1217" y="214"/>
                    <a:pt x="696" y="224"/>
                  </a:cubicBezTo>
                  <a:cubicBezTo>
                    <a:pt x="175" y="234"/>
                    <a:pt x="145" y="430"/>
                    <a:pt x="0" y="484"/>
                  </a:cubicBezTo>
                </a:path>
              </a:pathLst>
            </a:custGeom>
            <a:noFill/>
            <a:ln w="9525" cap="flat">
              <a:solidFill>
                <a:srgbClr val="000000"/>
              </a:solidFill>
              <a:prstDash val="solid"/>
              <a:round/>
              <a:headEnd/>
              <a:tailEnd type="stealth"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588" name="Line 36">
              <a:extLst>
                <a:ext uri="{FF2B5EF4-FFF2-40B4-BE49-F238E27FC236}">
                  <a16:creationId xmlns:a16="http://schemas.microsoft.com/office/drawing/2014/main" id="{5A8C4433-13B1-4D6F-800F-D365DF7AE523}"/>
                </a:ext>
              </a:extLst>
            </p:cNvPr>
            <p:cNvSpPr>
              <a:spLocks noChangeShapeType="1"/>
            </p:cNvSpPr>
            <p:nvPr/>
          </p:nvSpPr>
          <p:spPr bwMode="auto">
            <a:xfrm>
              <a:off x="6825" y="13653"/>
              <a:ext cx="1152" cy="0"/>
            </a:xfrm>
            <a:prstGeom prst="line">
              <a:avLst/>
            </a:prstGeom>
            <a:noFill/>
            <a:ln w="9525">
              <a:solidFill>
                <a:srgbClr val="000000"/>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23589" name="Text Box 37">
              <a:extLst>
                <a:ext uri="{FF2B5EF4-FFF2-40B4-BE49-F238E27FC236}">
                  <a16:creationId xmlns:a16="http://schemas.microsoft.com/office/drawing/2014/main" id="{82BF447F-A885-4CF2-B973-A270359DD6EE}"/>
                </a:ext>
              </a:extLst>
            </p:cNvPr>
            <p:cNvSpPr txBox="1">
              <a:spLocks noChangeArrowheads="1"/>
            </p:cNvSpPr>
            <p:nvPr/>
          </p:nvSpPr>
          <p:spPr bwMode="auto">
            <a:xfrm>
              <a:off x="8079" y="13545"/>
              <a:ext cx="18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Start amoeba routine</a:t>
              </a:r>
              <a:endParaRPr lang="en-US" altLang="en-US"/>
            </a:p>
          </p:txBody>
        </p:sp>
      </p:grpSp>
      <p:graphicFrame>
        <p:nvGraphicFramePr>
          <p:cNvPr id="23590" name="Object 38">
            <a:extLst>
              <a:ext uri="{FF2B5EF4-FFF2-40B4-BE49-F238E27FC236}">
                <a16:creationId xmlns:a16="http://schemas.microsoft.com/office/drawing/2014/main" id="{FB2FD6FD-0B96-425B-9BD6-A07548E826A0}"/>
              </a:ext>
            </a:extLst>
          </p:cNvPr>
          <p:cNvGraphicFramePr>
            <a:graphicFrameLocks noChangeAspect="1"/>
          </p:cNvGraphicFramePr>
          <p:nvPr/>
        </p:nvGraphicFramePr>
        <p:xfrm>
          <a:off x="2616200" y="1905000"/>
          <a:ext cx="241300" cy="266700"/>
        </p:xfrm>
        <a:graphic>
          <a:graphicData uri="http://schemas.openxmlformats.org/presentationml/2006/ole">
            <mc:AlternateContent xmlns:mc="http://schemas.openxmlformats.org/markup-compatibility/2006">
              <mc:Choice xmlns:v="urn:schemas-microsoft-com:vml" Requires="v">
                <p:oleObj name="Equation" r:id="rId2" imgW="241200" imgH="266400" progId="Equation.3">
                  <p:embed/>
                </p:oleObj>
              </mc:Choice>
              <mc:Fallback>
                <p:oleObj name="Equation" r:id="rId2" imgW="241200" imgH="266400" progId="Equation.3">
                  <p:embed/>
                  <p:pic>
                    <p:nvPicPr>
                      <p:cNvPr id="0" name="Object 3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16200" y="1905000"/>
                        <a:ext cx="241300" cy="266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91" name="Object 39">
            <a:extLst>
              <a:ext uri="{FF2B5EF4-FFF2-40B4-BE49-F238E27FC236}">
                <a16:creationId xmlns:a16="http://schemas.microsoft.com/office/drawing/2014/main" id="{4C26077C-8F39-4E6E-9153-4FD6AF3EF8FD}"/>
              </a:ext>
            </a:extLst>
          </p:cNvPr>
          <p:cNvGraphicFramePr>
            <a:graphicFrameLocks noChangeAspect="1"/>
          </p:cNvGraphicFramePr>
          <p:nvPr/>
        </p:nvGraphicFramePr>
        <p:xfrm>
          <a:off x="2605088" y="2209800"/>
          <a:ext cx="266700" cy="266700"/>
        </p:xfrm>
        <a:graphic>
          <a:graphicData uri="http://schemas.openxmlformats.org/presentationml/2006/ole">
            <mc:AlternateContent xmlns:mc="http://schemas.openxmlformats.org/markup-compatibility/2006">
              <mc:Choice xmlns:v="urn:schemas-microsoft-com:vml" Requires="v">
                <p:oleObj name="Equation" r:id="rId4" imgW="266400" imgH="266400" progId="Equation.3">
                  <p:embed/>
                </p:oleObj>
              </mc:Choice>
              <mc:Fallback>
                <p:oleObj name="Equation" r:id="rId4" imgW="266400" imgH="266400" progId="Equation.3">
                  <p:embed/>
                  <p:pic>
                    <p:nvPicPr>
                      <p:cNvPr id="0" name="Object 3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05088" y="2209800"/>
                        <a:ext cx="266700" cy="266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92" name="Object 40">
            <a:extLst>
              <a:ext uri="{FF2B5EF4-FFF2-40B4-BE49-F238E27FC236}">
                <a16:creationId xmlns:a16="http://schemas.microsoft.com/office/drawing/2014/main" id="{A19FE3C2-7304-4441-860D-EB2389606BB3}"/>
              </a:ext>
            </a:extLst>
          </p:cNvPr>
          <p:cNvGraphicFramePr>
            <a:graphicFrameLocks noChangeAspect="1"/>
          </p:cNvGraphicFramePr>
          <p:nvPr/>
        </p:nvGraphicFramePr>
        <p:xfrm>
          <a:off x="2628900" y="2743200"/>
          <a:ext cx="355600" cy="292100"/>
        </p:xfrm>
        <a:graphic>
          <a:graphicData uri="http://schemas.openxmlformats.org/presentationml/2006/ole">
            <mc:AlternateContent xmlns:mc="http://schemas.openxmlformats.org/markup-compatibility/2006">
              <mc:Choice xmlns:v="urn:schemas-microsoft-com:vml" Requires="v">
                <p:oleObj name="Equation" r:id="rId6" imgW="355320" imgH="291960" progId="Equation.3">
                  <p:embed/>
                </p:oleObj>
              </mc:Choice>
              <mc:Fallback>
                <p:oleObj name="Equation" r:id="rId6" imgW="355320" imgH="291960" progId="Equation.3">
                  <p:embed/>
                  <p:pic>
                    <p:nvPicPr>
                      <p:cNvPr id="0" name="Object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28900" y="2743200"/>
                        <a:ext cx="355600" cy="292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93" name="Object 41">
            <a:extLst>
              <a:ext uri="{FF2B5EF4-FFF2-40B4-BE49-F238E27FC236}">
                <a16:creationId xmlns:a16="http://schemas.microsoft.com/office/drawing/2014/main" id="{0DE16457-C0EC-42F5-8088-35DAB2D7F9B9}"/>
              </a:ext>
            </a:extLst>
          </p:cNvPr>
          <p:cNvGraphicFramePr>
            <a:graphicFrameLocks noChangeAspect="1"/>
          </p:cNvGraphicFramePr>
          <p:nvPr/>
        </p:nvGraphicFramePr>
        <p:xfrm>
          <a:off x="2641600" y="3200400"/>
          <a:ext cx="304800" cy="266700"/>
        </p:xfrm>
        <a:graphic>
          <a:graphicData uri="http://schemas.openxmlformats.org/presentationml/2006/ole">
            <mc:AlternateContent xmlns:mc="http://schemas.openxmlformats.org/markup-compatibility/2006">
              <mc:Choice xmlns:v="urn:schemas-microsoft-com:vml" Requires="v">
                <p:oleObj name="Equation" r:id="rId8" imgW="304560" imgH="266400" progId="Equation.3">
                  <p:embed/>
                </p:oleObj>
              </mc:Choice>
              <mc:Fallback>
                <p:oleObj name="Equation" r:id="rId8" imgW="304560" imgH="266400" progId="Equation.3">
                  <p:embed/>
                  <p:pic>
                    <p:nvPicPr>
                      <p:cNvPr id="0" name="Object 4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41600" y="3200400"/>
                        <a:ext cx="304800" cy="266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94" name="Object 42">
            <a:extLst>
              <a:ext uri="{FF2B5EF4-FFF2-40B4-BE49-F238E27FC236}">
                <a16:creationId xmlns:a16="http://schemas.microsoft.com/office/drawing/2014/main" id="{9B34D4E5-2289-476B-B48F-5C316B4DB2D1}"/>
              </a:ext>
            </a:extLst>
          </p:cNvPr>
          <p:cNvGraphicFramePr>
            <a:graphicFrameLocks noChangeAspect="1"/>
          </p:cNvGraphicFramePr>
          <p:nvPr/>
        </p:nvGraphicFramePr>
        <p:xfrm>
          <a:off x="2665413" y="3733800"/>
          <a:ext cx="228600" cy="266700"/>
        </p:xfrm>
        <a:graphic>
          <a:graphicData uri="http://schemas.openxmlformats.org/presentationml/2006/ole">
            <mc:AlternateContent xmlns:mc="http://schemas.openxmlformats.org/markup-compatibility/2006">
              <mc:Choice xmlns:v="urn:schemas-microsoft-com:vml" Requires="v">
                <p:oleObj name="Equation" r:id="rId10" imgW="228600" imgH="266400" progId="Equation.3">
                  <p:embed/>
                </p:oleObj>
              </mc:Choice>
              <mc:Fallback>
                <p:oleObj name="Equation" r:id="rId10" imgW="228600" imgH="266400" progId="Equation.3">
                  <p:embed/>
                  <p:pic>
                    <p:nvPicPr>
                      <p:cNvPr id="0" name="Object 4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65413" y="3733800"/>
                        <a:ext cx="228600" cy="266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ext Box 4">
            <a:extLst>
              <a:ext uri="{FF2B5EF4-FFF2-40B4-BE49-F238E27FC236}">
                <a16:creationId xmlns:a16="http://schemas.microsoft.com/office/drawing/2014/main" id="{FF0F104E-8132-46B2-9D4A-AC1C688456ED}"/>
              </a:ext>
            </a:extLst>
          </p:cNvPr>
          <p:cNvSpPr txBox="1">
            <a:spLocks noChangeArrowheads="1"/>
          </p:cNvSpPr>
          <p:nvPr/>
        </p:nvSpPr>
        <p:spPr bwMode="auto">
          <a:xfrm>
            <a:off x="152400" y="228600"/>
            <a:ext cx="15281275"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342900" algn="l"/>
              </a:tabLst>
              <a:defRPr>
                <a:solidFill>
                  <a:schemeClr val="tx1"/>
                </a:solidFill>
                <a:latin typeface="Arial" panose="020B0604020202020204" pitchFamily="34" charset="0"/>
              </a:defRPr>
            </a:lvl1pPr>
            <a:lvl2pPr>
              <a:tabLst>
                <a:tab pos="342900" algn="l"/>
              </a:tabLst>
              <a:defRPr>
                <a:solidFill>
                  <a:schemeClr val="tx1"/>
                </a:solidFill>
                <a:latin typeface="Arial" panose="020B0604020202020204" pitchFamily="34" charset="0"/>
              </a:defRPr>
            </a:lvl2pPr>
            <a:lvl3pPr>
              <a:tabLst>
                <a:tab pos="342900" algn="l"/>
              </a:tabLst>
              <a:defRPr>
                <a:solidFill>
                  <a:schemeClr val="tx1"/>
                </a:solidFill>
                <a:latin typeface="Arial" panose="020B0604020202020204" pitchFamily="34" charset="0"/>
              </a:defRPr>
            </a:lvl3pPr>
            <a:lvl4pPr>
              <a:tabLst>
                <a:tab pos="342900" algn="l"/>
              </a:tabLst>
              <a:defRPr>
                <a:solidFill>
                  <a:schemeClr val="tx1"/>
                </a:solidFill>
                <a:latin typeface="Arial" panose="020B0604020202020204" pitchFamily="34" charset="0"/>
              </a:defRPr>
            </a:lvl4pPr>
            <a:lvl5pPr>
              <a:tabLst>
                <a:tab pos="342900" algn="l"/>
              </a:tabLst>
              <a:defRPr>
                <a:solidFill>
                  <a:schemeClr val="tx1"/>
                </a:solidFill>
                <a:latin typeface="Arial" panose="020B0604020202020204" pitchFamily="34" charset="0"/>
              </a:defRPr>
            </a:lvl5pPr>
            <a:lvl6pPr fontAlgn="base">
              <a:spcBef>
                <a:spcPct val="0"/>
              </a:spcBef>
              <a:spcAft>
                <a:spcPct val="0"/>
              </a:spcAft>
              <a:tabLst>
                <a:tab pos="342900" algn="l"/>
              </a:tabLst>
              <a:defRPr>
                <a:solidFill>
                  <a:schemeClr val="tx1"/>
                </a:solidFill>
                <a:latin typeface="Arial" panose="020B0604020202020204" pitchFamily="34" charset="0"/>
              </a:defRPr>
            </a:lvl6pPr>
            <a:lvl7pPr fontAlgn="base">
              <a:spcBef>
                <a:spcPct val="0"/>
              </a:spcBef>
              <a:spcAft>
                <a:spcPct val="0"/>
              </a:spcAft>
              <a:tabLst>
                <a:tab pos="342900" algn="l"/>
              </a:tabLst>
              <a:defRPr>
                <a:solidFill>
                  <a:schemeClr val="tx1"/>
                </a:solidFill>
                <a:latin typeface="Arial" panose="020B0604020202020204" pitchFamily="34" charset="0"/>
              </a:defRPr>
            </a:lvl7pPr>
            <a:lvl8pPr fontAlgn="base">
              <a:spcBef>
                <a:spcPct val="0"/>
              </a:spcBef>
              <a:spcAft>
                <a:spcPct val="0"/>
              </a:spcAft>
              <a:tabLst>
                <a:tab pos="342900" algn="l"/>
              </a:tabLst>
              <a:defRPr>
                <a:solidFill>
                  <a:schemeClr val="tx1"/>
                </a:solidFill>
                <a:latin typeface="Arial" panose="020B0604020202020204" pitchFamily="34" charset="0"/>
              </a:defRPr>
            </a:lvl8pPr>
            <a:lvl9pPr fontAlgn="base">
              <a:spcBef>
                <a:spcPct val="0"/>
              </a:spcBef>
              <a:spcAft>
                <a:spcPct val="0"/>
              </a:spcAft>
              <a:tabLst>
                <a:tab pos="342900" algn="l"/>
              </a:tabLst>
              <a:defRPr>
                <a:solidFill>
                  <a:schemeClr val="tx1"/>
                </a:solidFill>
                <a:latin typeface="Arial" panose="020B0604020202020204" pitchFamily="34" charset="0"/>
              </a:defRPr>
            </a:lvl9pPr>
          </a:lstStyle>
          <a:p>
            <a:pPr>
              <a:lnSpc>
                <a:spcPct val="125000"/>
              </a:lnSpc>
            </a:pPr>
            <a:r>
              <a:rPr lang="en-US" altLang="en-US" sz="2000" b="1"/>
              <a:t>SPARSPAK</a:t>
            </a:r>
          </a:p>
          <a:p>
            <a:pPr>
              <a:lnSpc>
                <a:spcPct val="125000"/>
              </a:lnSpc>
            </a:pPr>
            <a:r>
              <a:rPr lang="en-US" altLang="en-US" sz="2000" b="1"/>
              <a:t>=	originally licensed by University of Waterloo; the version now used  </a:t>
            </a:r>
          </a:p>
          <a:p>
            <a:pPr>
              <a:lnSpc>
                <a:spcPct val="125000"/>
              </a:lnSpc>
            </a:pPr>
            <a:r>
              <a:rPr lang="en-US" altLang="en-US" sz="2000" b="1"/>
              <a:t>	was purchased by USDA and is now license-free for MTDFREML</a:t>
            </a:r>
          </a:p>
          <a:p>
            <a:pPr>
              <a:lnSpc>
                <a:spcPct val="125000"/>
              </a:lnSpc>
            </a:pPr>
            <a:r>
              <a:rPr lang="en-US" altLang="en-US" sz="2000" b="1"/>
              <a:t>=	stores sparse (non-zero) coefficients, i.e. the coefficient matrix, C, </a:t>
            </a:r>
          </a:p>
          <a:p>
            <a:pPr>
              <a:lnSpc>
                <a:spcPct val="125000"/>
              </a:lnSpc>
            </a:pPr>
            <a:r>
              <a:rPr lang="en-US" altLang="en-US" sz="2000" b="1"/>
              <a:t>	for the MME</a:t>
            </a:r>
          </a:p>
          <a:p>
            <a:pPr>
              <a:lnSpc>
                <a:spcPct val="125000"/>
              </a:lnSpc>
            </a:pPr>
            <a:r>
              <a:rPr lang="en-US" altLang="en-US" sz="2000" b="1"/>
              <a:t>=	reorders the MME to speed up calculations, and remembers the </a:t>
            </a:r>
          </a:p>
          <a:p>
            <a:pPr>
              <a:lnSpc>
                <a:spcPct val="125000"/>
              </a:lnSpc>
            </a:pPr>
            <a:r>
              <a:rPr lang="en-US" altLang="en-US" sz="2000" b="1"/>
              <a:t>	reordering</a:t>
            </a:r>
          </a:p>
          <a:p>
            <a:pPr>
              <a:lnSpc>
                <a:spcPct val="125000"/>
              </a:lnSpc>
            </a:pPr>
            <a:r>
              <a:rPr lang="en-US" altLang="en-US" sz="2000" b="1"/>
              <a:t>=	based on Choleski factorization (see Boldman et al. [1995, pp. 59-61])</a:t>
            </a:r>
          </a:p>
        </p:txBody>
      </p:sp>
      <p:sp>
        <p:nvSpPr>
          <p:cNvPr id="24581" name="Text Box 5">
            <a:extLst>
              <a:ext uri="{FF2B5EF4-FFF2-40B4-BE49-F238E27FC236}">
                <a16:creationId xmlns:a16="http://schemas.microsoft.com/office/drawing/2014/main" id="{8ED0F34F-D92F-45D8-9D01-00489A54E012}"/>
              </a:ext>
            </a:extLst>
          </p:cNvPr>
          <p:cNvSpPr txBox="1">
            <a:spLocks noChangeArrowheads="1"/>
          </p:cNvSpPr>
          <p:nvPr/>
        </p:nvSpPr>
        <p:spPr bwMode="auto">
          <a:xfrm>
            <a:off x="4403725" y="4151313"/>
            <a:ext cx="1857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24583" name="Rectangle 7">
            <a:extLst>
              <a:ext uri="{FF2B5EF4-FFF2-40B4-BE49-F238E27FC236}">
                <a16:creationId xmlns:a16="http://schemas.microsoft.com/office/drawing/2014/main" id="{3FCCE238-89EB-4ADB-A411-4BA700274902}"/>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24582" name="Object 6">
            <a:extLst>
              <a:ext uri="{FF2B5EF4-FFF2-40B4-BE49-F238E27FC236}">
                <a16:creationId xmlns:a16="http://schemas.microsoft.com/office/drawing/2014/main" id="{A3543CEC-6746-4A07-8C15-AA5F6CD76E96}"/>
              </a:ext>
            </a:extLst>
          </p:cNvPr>
          <p:cNvGraphicFramePr>
            <a:graphicFrameLocks noChangeAspect="1"/>
          </p:cNvGraphicFramePr>
          <p:nvPr/>
        </p:nvGraphicFramePr>
        <p:xfrm>
          <a:off x="4341813" y="3536950"/>
          <a:ext cx="1679575" cy="847725"/>
        </p:xfrm>
        <a:graphic>
          <a:graphicData uri="http://schemas.openxmlformats.org/presentationml/2006/ole">
            <mc:AlternateContent xmlns:mc="http://schemas.openxmlformats.org/markup-compatibility/2006">
              <mc:Choice xmlns:v="urn:schemas-microsoft-com:vml" Requires="v">
                <p:oleObj name="Equation" r:id="rId2" imgW="1358900" imgH="685800" progId="Equation.3">
                  <p:embed/>
                </p:oleObj>
              </mc:Choice>
              <mc:Fallback>
                <p:oleObj name="Equation" r:id="rId2" imgW="1358900" imgH="685800" progId="Equation.3">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1813" y="3536950"/>
                        <a:ext cx="1679575" cy="847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4" name="Text Box 8">
            <a:extLst>
              <a:ext uri="{FF2B5EF4-FFF2-40B4-BE49-F238E27FC236}">
                <a16:creationId xmlns:a16="http://schemas.microsoft.com/office/drawing/2014/main" id="{B3714EC5-174F-4CF4-9FD7-0E141E1EFB88}"/>
              </a:ext>
            </a:extLst>
          </p:cNvPr>
          <p:cNvSpPr txBox="1">
            <a:spLocks noChangeArrowheads="1"/>
          </p:cNvSpPr>
          <p:nvPr/>
        </p:nvSpPr>
        <p:spPr bwMode="auto">
          <a:xfrm>
            <a:off x="2652713" y="4267200"/>
            <a:ext cx="1006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t>C = LL'</a:t>
            </a:r>
            <a:r>
              <a:rPr lang="en-US" altLang="en-US"/>
              <a:t> </a:t>
            </a:r>
          </a:p>
        </p:txBody>
      </p:sp>
      <p:sp>
        <p:nvSpPr>
          <p:cNvPr id="24585" name="Text Box 9">
            <a:extLst>
              <a:ext uri="{FF2B5EF4-FFF2-40B4-BE49-F238E27FC236}">
                <a16:creationId xmlns:a16="http://schemas.microsoft.com/office/drawing/2014/main" id="{E4E7FA2E-3F87-4CD0-8D48-7ED49C2E3F66}"/>
              </a:ext>
            </a:extLst>
          </p:cNvPr>
          <p:cNvSpPr txBox="1">
            <a:spLocks noChangeArrowheads="1"/>
          </p:cNvSpPr>
          <p:nvPr/>
        </p:nvSpPr>
        <p:spPr bwMode="auto">
          <a:xfrm>
            <a:off x="4557713" y="5065713"/>
            <a:ext cx="182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24587" name="Rectangle 11">
            <a:extLst>
              <a:ext uri="{FF2B5EF4-FFF2-40B4-BE49-F238E27FC236}">
                <a16:creationId xmlns:a16="http://schemas.microsoft.com/office/drawing/2014/main" id="{E0BE17F9-F8DC-4AC4-8170-0D128B9C3F45}"/>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24586" name="Object 10">
            <a:extLst>
              <a:ext uri="{FF2B5EF4-FFF2-40B4-BE49-F238E27FC236}">
                <a16:creationId xmlns:a16="http://schemas.microsoft.com/office/drawing/2014/main" id="{6C8BC147-59B3-4439-B1F7-6A78D479D0FC}"/>
              </a:ext>
            </a:extLst>
          </p:cNvPr>
          <p:cNvGraphicFramePr>
            <a:graphicFrameLocks noChangeAspect="1"/>
          </p:cNvGraphicFramePr>
          <p:nvPr/>
        </p:nvGraphicFramePr>
        <p:xfrm>
          <a:off x="4408488" y="4448175"/>
          <a:ext cx="1620837" cy="1235075"/>
        </p:xfrm>
        <a:graphic>
          <a:graphicData uri="http://schemas.openxmlformats.org/presentationml/2006/ole">
            <mc:AlternateContent xmlns:mc="http://schemas.openxmlformats.org/markup-compatibility/2006">
              <mc:Choice xmlns:v="urn:schemas-microsoft-com:vml" Requires="v">
                <p:oleObj name="Equation" r:id="rId4" imgW="1333440" imgH="1015920" progId="Equation.3">
                  <p:embed/>
                </p:oleObj>
              </mc:Choice>
              <mc:Fallback>
                <p:oleObj name="Equation" r:id="rId4" imgW="1333440" imgH="1015920" progId="Equation.3">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08488" y="4448175"/>
                        <a:ext cx="1620837" cy="1235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8" name="Text Box 12">
            <a:extLst>
              <a:ext uri="{FF2B5EF4-FFF2-40B4-BE49-F238E27FC236}">
                <a16:creationId xmlns:a16="http://schemas.microsoft.com/office/drawing/2014/main" id="{CAC75595-A76E-48BC-966E-B51049C13F8B}"/>
              </a:ext>
            </a:extLst>
          </p:cNvPr>
          <p:cNvSpPr txBox="1">
            <a:spLocks noChangeArrowheads="1"/>
          </p:cNvSpPr>
          <p:nvPr/>
        </p:nvSpPr>
        <p:spPr bwMode="auto">
          <a:xfrm>
            <a:off x="533400" y="5726113"/>
            <a:ext cx="84343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b="1"/>
              <a:t>Kachman modified Sparspak to skip and remember rows of L with </a:t>
            </a:r>
          </a:p>
          <a:p>
            <a:r>
              <a:rPr lang="en-US" altLang="en-US" sz="2000" b="1"/>
              <a:t>zero diagonals (dependencies)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Text Box 4">
            <a:extLst>
              <a:ext uri="{FF2B5EF4-FFF2-40B4-BE49-F238E27FC236}">
                <a16:creationId xmlns:a16="http://schemas.microsoft.com/office/drawing/2014/main" id="{175E8644-C092-4D27-A935-E59EBB017641}"/>
              </a:ext>
            </a:extLst>
          </p:cNvPr>
          <p:cNvSpPr txBox="1">
            <a:spLocks noChangeArrowheads="1"/>
          </p:cNvSpPr>
          <p:nvPr/>
        </p:nvSpPr>
        <p:spPr bwMode="auto">
          <a:xfrm>
            <a:off x="228600" y="381000"/>
            <a:ext cx="8915400" cy="543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57200" algn="l"/>
              </a:tabLst>
              <a:defRPr>
                <a:solidFill>
                  <a:schemeClr val="tx1"/>
                </a:solidFill>
                <a:latin typeface="Arial" panose="020B0604020202020204" pitchFamily="34" charset="0"/>
              </a:defRPr>
            </a:lvl1pPr>
            <a:lvl2pPr>
              <a:tabLst>
                <a:tab pos="457200" algn="l"/>
              </a:tabLst>
              <a:defRPr>
                <a:solidFill>
                  <a:schemeClr val="tx1"/>
                </a:solidFill>
                <a:latin typeface="Arial" panose="020B0604020202020204" pitchFamily="34" charset="0"/>
              </a:defRPr>
            </a:lvl2pPr>
            <a:lvl3pPr>
              <a:tabLst>
                <a:tab pos="457200" algn="l"/>
              </a:tabLst>
              <a:defRPr>
                <a:solidFill>
                  <a:schemeClr val="tx1"/>
                </a:solidFill>
                <a:latin typeface="Arial" panose="020B0604020202020204" pitchFamily="34" charset="0"/>
              </a:defRPr>
            </a:lvl3pPr>
            <a:lvl4pPr>
              <a:tabLst>
                <a:tab pos="457200" algn="l"/>
              </a:tabLst>
              <a:defRPr>
                <a:solidFill>
                  <a:schemeClr val="tx1"/>
                </a:solidFill>
                <a:latin typeface="Arial" panose="020B0604020202020204" pitchFamily="34" charset="0"/>
              </a:defRPr>
            </a:lvl4pPr>
            <a:lvl5pPr>
              <a:tabLst>
                <a:tab pos="457200" algn="l"/>
              </a:tabLst>
              <a:defRPr>
                <a:solidFill>
                  <a:schemeClr val="tx1"/>
                </a:solidFill>
                <a:latin typeface="Arial" panose="020B0604020202020204" pitchFamily="34" charset="0"/>
              </a:defRPr>
            </a:lvl5pPr>
            <a:lvl6pPr fontAlgn="base">
              <a:spcBef>
                <a:spcPct val="0"/>
              </a:spcBef>
              <a:spcAft>
                <a:spcPct val="0"/>
              </a:spcAft>
              <a:tabLst>
                <a:tab pos="457200" algn="l"/>
              </a:tabLst>
              <a:defRPr>
                <a:solidFill>
                  <a:schemeClr val="tx1"/>
                </a:solidFill>
                <a:latin typeface="Arial" panose="020B0604020202020204" pitchFamily="34" charset="0"/>
              </a:defRPr>
            </a:lvl6pPr>
            <a:lvl7pPr fontAlgn="base">
              <a:spcBef>
                <a:spcPct val="0"/>
              </a:spcBef>
              <a:spcAft>
                <a:spcPct val="0"/>
              </a:spcAft>
              <a:tabLst>
                <a:tab pos="457200" algn="l"/>
              </a:tabLst>
              <a:defRPr>
                <a:solidFill>
                  <a:schemeClr val="tx1"/>
                </a:solidFill>
                <a:latin typeface="Arial" panose="020B0604020202020204" pitchFamily="34" charset="0"/>
              </a:defRPr>
            </a:lvl7pPr>
            <a:lvl8pPr fontAlgn="base">
              <a:spcBef>
                <a:spcPct val="0"/>
              </a:spcBef>
              <a:spcAft>
                <a:spcPct val="0"/>
              </a:spcAft>
              <a:tabLst>
                <a:tab pos="457200" algn="l"/>
              </a:tabLst>
              <a:defRPr>
                <a:solidFill>
                  <a:schemeClr val="tx1"/>
                </a:solidFill>
                <a:latin typeface="Arial" panose="020B0604020202020204" pitchFamily="34" charset="0"/>
              </a:defRPr>
            </a:lvl8pPr>
            <a:lvl9pPr fontAlgn="base">
              <a:spcBef>
                <a:spcPct val="0"/>
              </a:spcBef>
              <a:spcAft>
                <a:spcPct val="0"/>
              </a:spcAft>
              <a:tabLst>
                <a:tab pos="457200" algn="l"/>
              </a:tabLst>
              <a:defRPr>
                <a:solidFill>
                  <a:schemeClr val="tx1"/>
                </a:solidFill>
                <a:latin typeface="Arial" panose="020B0604020202020204" pitchFamily="34" charset="0"/>
              </a:defRPr>
            </a:lvl9pPr>
          </a:lstStyle>
          <a:p>
            <a:pPr>
              <a:lnSpc>
                <a:spcPct val="135000"/>
              </a:lnSpc>
            </a:pPr>
            <a:r>
              <a:rPr lang="en-US" altLang="en-US" sz="2000" b="1"/>
              <a:t>= from Choleski factorization, can get log|C| very easily...</a:t>
            </a:r>
          </a:p>
          <a:p>
            <a:pPr>
              <a:lnSpc>
                <a:spcPct val="135000"/>
              </a:lnSpc>
            </a:pPr>
            <a:r>
              <a:rPr lang="en-US" altLang="en-US" sz="2000" b="1"/>
              <a:t>	log|C| = 2log|LL’| = log|L| + log|L’| = 2</a:t>
            </a:r>
            <a:r>
              <a:rPr lang="en-US" altLang="en-US" sz="2000" b="1">
                <a:sym typeface="Symbol" panose="05050102010706020507" pitchFamily="18" charset="2"/>
              </a:rPr>
              <a:t></a:t>
            </a:r>
            <a:r>
              <a:rPr lang="en-US" altLang="en-US" sz="2000" b="1"/>
              <a:t>log(l</a:t>
            </a:r>
            <a:r>
              <a:rPr lang="en-US" altLang="en-US" sz="2000" b="1" baseline="-25000"/>
              <a:t>ii</a:t>
            </a:r>
            <a:r>
              <a:rPr lang="en-US" altLang="en-US" sz="2000" b="1"/>
              <a:t>)</a:t>
            </a:r>
          </a:p>
          <a:p>
            <a:pPr>
              <a:lnSpc>
                <a:spcPct val="135000"/>
              </a:lnSpc>
            </a:pPr>
            <a:r>
              <a:rPr lang="en-US" altLang="en-US" sz="2000" b="1"/>
              <a:t>= ...and s from r and</a:t>
            </a:r>
            <a:r>
              <a:rPr lang="en-US" altLang="en-US" sz="2000"/>
              <a:t> </a:t>
            </a:r>
            <a:r>
              <a:rPr lang="en-US" altLang="en-US" sz="2000" b="1"/>
              <a:t>L</a:t>
            </a:r>
            <a:r>
              <a:rPr lang="en-US" altLang="en-US" sz="2000"/>
              <a:t> </a:t>
            </a:r>
            <a:endParaRPr lang="en-US" altLang="en-US" sz="2000" b="1"/>
          </a:p>
          <a:p>
            <a:pPr>
              <a:lnSpc>
                <a:spcPct val="135000"/>
              </a:lnSpc>
            </a:pPr>
            <a:r>
              <a:rPr lang="en-US" altLang="en-US" sz="2000" b="1"/>
              <a:t>		LL’s = r </a:t>
            </a:r>
          </a:p>
          <a:p>
            <a:pPr>
              <a:lnSpc>
                <a:spcPct val="135000"/>
              </a:lnSpc>
            </a:pPr>
            <a:r>
              <a:rPr lang="en-US" altLang="en-US" sz="2000" b="1"/>
              <a:t>		let u = L’s;</a:t>
            </a:r>
          </a:p>
          <a:p>
            <a:pPr>
              <a:lnSpc>
                <a:spcPct val="135000"/>
              </a:lnSpc>
            </a:pPr>
            <a:r>
              <a:rPr lang="en-US" altLang="en-US" sz="2000" b="1"/>
              <a:t>		thus, Lu = r ==&gt; down-solve for u</a:t>
            </a:r>
          </a:p>
          <a:p>
            <a:pPr>
              <a:lnSpc>
                <a:spcPct val="135000"/>
              </a:lnSpc>
            </a:pPr>
            <a:r>
              <a:rPr lang="en-US" altLang="en-US" sz="2000" b="1"/>
              <a:t>		and L’s = u ==&gt; up-solve for s</a:t>
            </a:r>
          </a:p>
          <a:p>
            <a:pPr>
              <a:lnSpc>
                <a:spcPct val="135000"/>
              </a:lnSpc>
            </a:pPr>
            <a:r>
              <a:rPr lang="en-US" altLang="en-US" sz="2000" b="1"/>
              <a:t>= ...which provides complete solutions to MME of the form Cs = r </a:t>
            </a:r>
          </a:p>
          <a:p>
            <a:pPr>
              <a:lnSpc>
                <a:spcPct val="135000"/>
              </a:lnSpc>
            </a:pPr>
            <a:r>
              <a:rPr lang="en-US" altLang="en-US" sz="2000" b="1"/>
              <a:t>= factorization (LL’) is slow; but once L is found, this gives basis for 	finding</a:t>
            </a:r>
          </a:p>
          <a:p>
            <a:pPr>
              <a:lnSpc>
                <a:spcPct val="135000"/>
              </a:lnSpc>
            </a:pPr>
            <a:r>
              <a:rPr lang="en-US" altLang="en-US" sz="2000"/>
              <a:t>	</a:t>
            </a:r>
            <a:r>
              <a:rPr lang="en-US" altLang="en-US" sz="2000" b="1"/>
              <a:t>(1) SE of fixed effects ==&gt; fast </a:t>
            </a:r>
          </a:p>
          <a:p>
            <a:pPr>
              <a:lnSpc>
                <a:spcPct val="135000"/>
              </a:lnSpc>
            </a:pPr>
            <a:r>
              <a:rPr lang="en-US" altLang="en-US" sz="2000" b="1"/>
              <a:t>	(2) SEP of random effects ==&gt; fast </a:t>
            </a:r>
          </a:p>
          <a:p>
            <a:pPr>
              <a:lnSpc>
                <a:spcPct val="135000"/>
              </a:lnSpc>
            </a:pPr>
            <a:r>
              <a:rPr lang="en-US" altLang="en-US" sz="2000" b="1"/>
              <a:t>	(3) expectation of solutions ==&gt; slow, because need to multiply by C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Text Box 4">
            <a:extLst>
              <a:ext uri="{FF2B5EF4-FFF2-40B4-BE49-F238E27FC236}">
                <a16:creationId xmlns:a16="http://schemas.microsoft.com/office/drawing/2014/main" id="{58B9C944-012E-47D4-A61A-B0AA68B400BF}"/>
              </a:ext>
            </a:extLst>
          </p:cNvPr>
          <p:cNvSpPr txBox="1">
            <a:spLocks noChangeArrowheads="1"/>
          </p:cNvSpPr>
          <p:nvPr/>
        </p:nvSpPr>
        <p:spPr bwMode="auto">
          <a:xfrm>
            <a:off x="457200" y="457200"/>
            <a:ext cx="10323513" cy="255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06400" algn="l"/>
                <a:tab pos="635000" algn="l"/>
                <a:tab pos="914400" algn="l"/>
                <a:tab pos="1028700" algn="l"/>
              </a:tabLst>
              <a:defRPr>
                <a:solidFill>
                  <a:schemeClr val="tx1"/>
                </a:solidFill>
                <a:latin typeface="Arial" panose="020B0604020202020204" pitchFamily="34" charset="0"/>
              </a:defRPr>
            </a:lvl1pPr>
            <a:lvl2pPr>
              <a:tabLst>
                <a:tab pos="406400" algn="l"/>
                <a:tab pos="635000" algn="l"/>
                <a:tab pos="914400" algn="l"/>
                <a:tab pos="1028700" algn="l"/>
              </a:tabLst>
              <a:defRPr>
                <a:solidFill>
                  <a:schemeClr val="tx1"/>
                </a:solidFill>
                <a:latin typeface="Arial" panose="020B0604020202020204" pitchFamily="34" charset="0"/>
              </a:defRPr>
            </a:lvl2pPr>
            <a:lvl3pPr>
              <a:tabLst>
                <a:tab pos="406400" algn="l"/>
                <a:tab pos="635000" algn="l"/>
                <a:tab pos="914400" algn="l"/>
                <a:tab pos="1028700" algn="l"/>
              </a:tabLst>
              <a:defRPr>
                <a:solidFill>
                  <a:schemeClr val="tx1"/>
                </a:solidFill>
                <a:latin typeface="Arial" panose="020B0604020202020204" pitchFamily="34" charset="0"/>
              </a:defRPr>
            </a:lvl3pPr>
            <a:lvl4pPr>
              <a:tabLst>
                <a:tab pos="406400" algn="l"/>
                <a:tab pos="635000" algn="l"/>
                <a:tab pos="914400" algn="l"/>
                <a:tab pos="1028700" algn="l"/>
              </a:tabLst>
              <a:defRPr>
                <a:solidFill>
                  <a:schemeClr val="tx1"/>
                </a:solidFill>
                <a:latin typeface="Arial" panose="020B0604020202020204" pitchFamily="34" charset="0"/>
              </a:defRPr>
            </a:lvl4pPr>
            <a:lvl5pPr>
              <a:tabLst>
                <a:tab pos="406400" algn="l"/>
                <a:tab pos="635000" algn="l"/>
                <a:tab pos="914400" algn="l"/>
                <a:tab pos="1028700" algn="l"/>
              </a:tabLst>
              <a:defRPr>
                <a:solidFill>
                  <a:schemeClr val="tx1"/>
                </a:solidFill>
                <a:latin typeface="Arial" panose="020B0604020202020204" pitchFamily="34" charset="0"/>
              </a:defRPr>
            </a:lvl5pPr>
            <a:lvl6pPr fontAlgn="base">
              <a:spcBef>
                <a:spcPct val="0"/>
              </a:spcBef>
              <a:spcAft>
                <a:spcPct val="0"/>
              </a:spcAft>
              <a:tabLst>
                <a:tab pos="406400" algn="l"/>
                <a:tab pos="635000" algn="l"/>
                <a:tab pos="914400" algn="l"/>
                <a:tab pos="1028700" algn="l"/>
              </a:tabLst>
              <a:defRPr>
                <a:solidFill>
                  <a:schemeClr val="tx1"/>
                </a:solidFill>
                <a:latin typeface="Arial" panose="020B0604020202020204" pitchFamily="34" charset="0"/>
              </a:defRPr>
            </a:lvl6pPr>
            <a:lvl7pPr fontAlgn="base">
              <a:spcBef>
                <a:spcPct val="0"/>
              </a:spcBef>
              <a:spcAft>
                <a:spcPct val="0"/>
              </a:spcAft>
              <a:tabLst>
                <a:tab pos="406400" algn="l"/>
                <a:tab pos="635000" algn="l"/>
                <a:tab pos="914400" algn="l"/>
                <a:tab pos="1028700" algn="l"/>
              </a:tabLst>
              <a:defRPr>
                <a:solidFill>
                  <a:schemeClr val="tx1"/>
                </a:solidFill>
                <a:latin typeface="Arial" panose="020B0604020202020204" pitchFamily="34" charset="0"/>
              </a:defRPr>
            </a:lvl7pPr>
            <a:lvl8pPr fontAlgn="base">
              <a:spcBef>
                <a:spcPct val="0"/>
              </a:spcBef>
              <a:spcAft>
                <a:spcPct val="0"/>
              </a:spcAft>
              <a:tabLst>
                <a:tab pos="406400" algn="l"/>
                <a:tab pos="635000" algn="l"/>
                <a:tab pos="914400" algn="l"/>
                <a:tab pos="1028700" algn="l"/>
              </a:tabLst>
              <a:defRPr>
                <a:solidFill>
                  <a:schemeClr val="tx1"/>
                </a:solidFill>
                <a:latin typeface="Arial" panose="020B0604020202020204" pitchFamily="34" charset="0"/>
              </a:defRPr>
            </a:lvl8pPr>
            <a:lvl9pPr fontAlgn="base">
              <a:spcBef>
                <a:spcPct val="0"/>
              </a:spcBef>
              <a:spcAft>
                <a:spcPct val="0"/>
              </a:spcAft>
              <a:tabLst>
                <a:tab pos="406400" algn="l"/>
                <a:tab pos="635000" algn="l"/>
                <a:tab pos="914400" algn="l"/>
                <a:tab pos="1028700" algn="l"/>
              </a:tabLst>
              <a:defRPr>
                <a:solidFill>
                  <a:schemeClr val="tx1"/>
                </a:solidFill>
                <a:latin typeface="Arial" panose="020B0604020202020204" pitchFamily="34" charset="0"/>
              </a:defRPr>
            </a:lvl9pPr>
          </a:lstStyle>
          <a:p>
            <a:pPr>
              <a:lnSpc>
                <a:spcPct val="135000"/>
              </a:lnSpc>
            </a:pPr>
            <a:r>
              <a:rPr lang="en-US" altLang="en-US" sz="2000" b="1"/>
              <a:t>Implementation of MTDFREML:  3 programs (coded in Fortran77)</a:t>
            </a:r>
          </a:p>
          <a:p>
            <a:pPr>
              <a:lnSpc>
                <a:spcPct val="135000"/>
              </a:lnSpc>
            </a:pPr>
            <a:r>
              <a:rPr lang="en-US" altLang="en-US" sz="2000" b="1"/>
              <a:t>(1)	MTDFNRM.FOR</a:t>
            </a:r>
          </a:p>
          <a:p>
            <a:pPr>
              <a:lnSpc>
                <a:spcPct val="135000"/>
              </a:lnSpc>
            </a:pPr>
            <a:r>
              <a:rPr lang="en-US" altLang="en-US" sz="2000" b="1"/>
              <a:t>	= numerator relationship (=genetic association) matrix, A </a:t>
            </a:r>
          </a:p>
          <a:p>
            <a:pPr>
              <a:lnSpc>
                <a:spcPct val="135000"/>
              </a:lnSpc>
            </a:pPr>
            <a:r>
              <a:rPr lang="en-US" altLang="en-US" sz="2000" b="1"/>
              <a:t>	= calculates elements of A</a:t>
            </a:r>
            <a:r>
              <a:rPr lang="en-US" altLang="en-US" sz="2000" b="1" baseline="30000"/>
              <a:t>-1</a:t>
            </a:r>
            <a:r>
              <a:rPr lang="en-US" altLang="en-US" sz="2000" b="1"/>
              <a:t> from a list of animals, sires, and </a:t>
            </a:r>
          </a:p>
          <a:p>
            <a:pPr>
              <a:lnSpc>
                <a:spcPct val="135000"/>
              </a:lnSpc>
            </a:pPr>
            <a:r>
              <a:rPr lang="en-US" altLang="en-US" sz="2000" b="1"/>
              <a:t>		dams via Henderson-Quaas rules</a:t>
            </a:r>
          </a:p>
          <a:p>
            <a:pPr>
              <a:lnSpc>
                <a:spcPct val="135000"/>
              </a:lnSpc>
            </a:pPr>
            <a:r>
              <a:rPr lang="en-US" altLang="en-US" sz="2000" b="1"/>
              <a:t>	= needs a pedigree list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a:extLst>
              <a:ext uri="{FF2B5EF4-FFF2-40B4-BE49-F238E27FC236}">
                <a16:creationId xmlns:a16="http://schemas.microsoft.com/office/drawing/2014/main" id="{ABE1A3FD-EDAD-42BE-8B57-740FE72FC524}"/>
              </a:ext>
            </a:extLst>
          </p:cNvPr>
          <p:cNvSpPr txBox="1">
            <a:spLocks noChangeArrowheads="1"/>
          </p:cNvSpPr>
          <p:nvPr/>
        </p:nvSpPr>
        <p:spPr bwMode="auto">
          <a:xfrm>
            <a:off x="152400" y="609600"/>
            <a:ext cx="10628313" cy="246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06400" algn="l"/>
                <a:tab pos="635000" algn="l"/>
                <a:tab pos="914400" algn="l"/>
                <a:tab pos="1028700" algn="l"/>
              </a:tabLst>
              <a:defRPr>
                <a:solidFill>
                  <a:schemeClr val="tx1"/>
                </a:solidFill>
                <a:latin typeface="Arial" panose="020B0604020202020204" pitchFamily="34" charset="0"/>
              </a:defRPr>
            </a:lvl1pPr>
            <a:lvl2pPr>
              <a:tabLst>
                <a:tab pos="406400" algn="l"/>
                <a:tab pos="635000" algn="l"/>
                <a:tab pos="914400" algn="l"/>
                <a:tab pos="1028700" algn="l"/>
              </a:tabLst>
              <a:defRPr>
                <a:solidFill>
                  <a:schemeClr val="tx1"/>
                </a:solidFill>
                <a:latin typeface="Arial" panose="020B0604020202020204" pitchFamily="34" charset="0"/>
              </a:defRPr>
            </a:lvl2pPr>
            <a:lvl3pPr>
              <a:tabLst>
                <a:tab pos="406400" algn="l"/>
                <a:tab pos="635000" algn="l"/>
                <a:tab pos="914400" algn="l"/>
                <a:tab pos="1028700" algn="l"/>
              </a:tabLst>
              <a:defRPr>
                <a:solidFill>
                  <a:schemeClr val="tx1"/>
                </a:solidFill>
                <a:latin typeface="Arial" panose="020B0604020202020204" pitchFamily="34" charset="0"/>
              </a:defRPr>
            </a:lvl3pPr>
            <a:lvl4pPr>
              <a:tabLst>
                <a:tab pos="406400" algn="l"/>
                <a:tab pos="635000" algn="l"/>
                <a:tab pos="914400" algn="l"/>
                <a:tab pos="1028700" algn="l"/>
              </a:tabLst>
              <a:defRPr>
                <a:solidFill>
                  <a:schemeClr val="tx1"/>
                </a:solidFill>
                <a:latin typeface="Arial" panose="020B0604020202020204" pitchFamily="34" charset="0"/>
              </a:defRPr>
            </a:lvl4pPr>
            <a:lvl5pPr>
              <a:tabLst>
                <a:tab pos="406400" algn="l"/>
                <a:tab pos="635000" algn="l"/>
                <a:tab pos="914400" algn="l"/>
                <a:tab pos="1028700" algn="l"/>
              </a:tabLst>
              <a:defRPr>
                <a:solidFill>
                  <a:schemeClr val="tx1"/>
                </a:solidFill>
                <a:latin typeface="Arial" panose="020B0604020202020204" pitchFamily="34" charset="0"/>
              </a:defRPr>
            </a:lvl5pPr>
            <a:lvl6pPr fontAlgn="base">
              <a:spcBef>
                <a:spcPct val="0"/>
              </a:spcBef>
              <a:spcAft>
                <a:spcPct val="0"/>
              </a:spcAft>
              <a:tabLst>
                <a:tab pos="406400" algn="l"/>
                <a:tab pos="635000" algn="l"/>
                <a:tab pos="914400" algn="l"/>
                <a:tab pos="1028700" algn="l"/>
              </a:tabLst>
              <a:defRPr>
                <a:solidFill>
                  <a:schemeClr val="tx1"/>
                </a:solidFill>
                <a:latin typeface="Arial" panose="020B0604020202020204" pitchFamily="34" charset="0"/>
              </a:defRPr>
            </a:lvl6pPr>
            <a:lvl7pPr fontAlgn="base">
              <a:spcBef>
                <a:spcPct val="0"/>
              </a:spcBef>
              <a:spcAft>
                <a:spcPct val="0"/>
              </a:spcAft>
              <a:tabLst>
                <a:tab pos="406400" algn="l"/>
                <a:tab pos="635000" algn="l"/>
                <a:tab pos="914400" algn="l"/>
                <a:tab pos="1028700" algn="l"/>
              </a:tabLst>
              <a:defRPr>
                <a:solidFill>
                  <a:schemeClr val="tx1"/>
                </a:solidFill>
                <a:latin typeface="Arial" panose="020B0604020202020204" pitchFamily="34" charset="0"/>
              </a:defRPr>
            </a:lvl7pPr>
            <a:lvl8pPr fontAlgn="base">
              <a:spcBef>
                <a:spcPct val="0"/>
              </a:spcBef>
              <a:spcAft>
                <a:spcPct val="0"/>
              </a:spcAft>
              <a:tabLst>
                <a:tab pos="406400" algn="l"/>
                <a:tab pos="635000" algn="l"/>
                <a:tab pos="914400" algn="l"/>
                <a:tab pos="1028700" algn="l"/>
              </a:tabLst>
              <a:defRPr>
                <a:solidFill>
                  <a:schemeClr val="tx1"/>
                </a:solidFill>
                <a:latin typeface="Arial" panose="020B0604020202020204" pitchFamily="34" charset="0"/>
              </a:defRPr>
            </a:lvl8pPr>
            <a:lvl9pPr fontAlgn="base">
              <a:spcBef>
                <a:spcPct val="0"/>
              </a:spcBef>
              <a:spcAft>
                <a:spcPct val="0"/>
              </a:spcAft>
              <a:tabLst>
                <a:tab pos="406400" algn="l"/>
                <a:tab pos="635000" algn="l"/>
                <a:tab pos="914400" algn="l"/>
                <a:tab pos="1028700" algn="l"/>
              </a:tabLst>
              <a:defRPr>
                <a:solidFill>
                  <a:schemeClr val="tx1"/>
                </a:solidFill>
                <a:latin typeface="Arial" panose="020B0604020202020204" pitchFamily="34" charset="0"/>
              </a:defRPr>
            </a:lvl9pPr>
          </a:lstStyle>
          <a:p>
            <a:pPr>
              <a:lnSpc>
                <a:spcPct val="135000"/>
              </a:lnSpc>
            </a:pPr>
            <a:r>
              <a:rPr lang="en-US" altLang="en-US" sz="2000" b="1"/>
              <a:t>(2)	MTDFPREP.FOR</a:t>
            </a:r>
          </a:p>
          <a:p>
            <a:pPr>
              <a:lnSpc>
                <a:spcPct val="135000"/>
              </a:lnSpc>
            </a:pPr>
            <a:r>
              <a:rPr lang="en-US" altLang="en-US" sz="2000" b="1"/>
              <a:t>	= data-preparation program</a:t>
            </a:r>
          </a:p>
          <a:p>
            <a:pPr>
              <a:lnSpc>
                <a:spcPct val="135000"/>
              </a:lnSpc>
            </a:pPr>
            <a:r>
              <a:rPr lang="en-US" altLang="en-US" sz="2000" b="1"/>
              <a:t>	= takes history file and converts it to a useful, more condensed file</a:t>
            </a:r>
          </a:p>
          <a:p>
            <a:pPr>
              <a:lnSpc>
                <a:spcPct val="135000"/>
              </a:lnSpc>
            </a:pPr>
            <a:r>
              <a:rPr lang="en-US" altLang="en-US" sz="2000" b="1"/>
              <a:t>	= re-orders levels of factors to equation numbers</a:t>
            </a:r>
          </a:p>
          <a:p>
            <a:pPr>
              <a:lnSpc>
                <a:spcPct val="135000"/>
              </a:lnSpc>
            </a:pPr>
            <a:r>
              <a:rPr lang="en-US" altLang="en-US" sz="2000" b="1"/>
              <a:t>	= handles missing traits in the R</a:t>
            </a:r>
            <a:r>
              <a:rPr lang="en-US" altLang="en-US" sz="2000" b="1" baseline="30000"/>
              <a:t>-1</a:t>
            </a:r>
            <a:r>
              <a:rPr lang="en-US" altLang="en-US" sz="2000" b="1"/>
              <a:t> matrix</a:t>
            </a:r>
          </a:p>
          <a:p>
            <a:pPr>
              <a:lnSpc>
                <a:spcPct val="115000"/>
              </a:lnSpc>
            </a:pPr>
            <a:endParaRPr lang="en-US"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a:extLst>
              <a:ext uri="{FF2B5EF4-FFF2-40B4-BE49-F238E27FC236}">
                <a16:creationId xmlns:a16="http://schemas.microsoft.com/office/drawing/2014/main" id="{8C70975E-A8EA-4B4B-854A-49939F175BFE}"/>
              </a:ext>
            </a:extLst>
          </p:cNvPr>
          <p:cNvSpPr txBox="1">
            <a:spLocks noChangeArrowheads="1"/>
          </p:cNvSpPr>
          <p:nvPr/>
        </p:nvSpPr>
        <p:spPr bwMode="auto">
          <a:xfrm>
            <a:off x="304800" y="152400"/>
            <a:ext cx="10475913" cy="410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06400" algn="l"/>
                <a:tab pos="635000" algn="l"/>
                <a:tab pos="914400" algn="l"/>
                <a:tab pos="1028700" algn="l"/>
              </a:tabLst>
              <a:defRPr>
                <a:solidFill>
                  <a:schemeClr val="tx1"/>
                </a:solidFill>
                <a:latin typeface="Arial" panose="020B0604020202020204" pitchFamily="34" charset="0"/>
              </a:defRPr>
            </a:lvl1pPr>
            <a:lvl2pPr>
              <a:tabLst>
                <a:tab pos="406400" algn="l"/>
                <a:tab pos="635000" algn="l"/>
                <a:tab pos="914400" algn="l"/>
                <a:tab pos="1028700" algn="l"/>
              </a:tabLst>
              <a:defRPr>
                <a:solidFill>
                  <a:schemeClr val="tx1"/>
                </a:solidFill>
                <a:latin typeface="Arial" panose="020B0604020202020204" pitchFamily="34" charset="0"/>
              </a:defRPr>
            </a:lvl2pPr>
            <a:lvl3pPr>
              <a:tabLst>
                <a:tab pos="406400" algn="l"/>
                <a:tab pos="635000" algn="l"/>
                <a:tab pos="914400" algn="l"/>
                <a:tab pos="1028700" algn="l"/>
              </a:tabLst>
              <a:defRPr>
                <a:solidFill>
                  <a:schemeClr val="tx1"/>
                </a:solidFill>
                <a:latin typeface="Arial" panose="020B0604020202020204" pitchFamily="34" charset="0"/>
              </a:defRPr>
            </a:lvl3pPr>
            <a:lvl4pPr>
              <a:tabLst>
                <a:tab pos="406400" algn="l"/>
                <a:tab pos="635000" algn="l"/>
                <a:tab pos="914400" algn="l"/>
                <a:tab pos="1028700" algn="l"/>
              </a:tabLst>
              <a:defRPr>
                <a:solidFill>
                  <a:schemeClr val="tx1"/>
                </a:solidFill>
                <a:latin typeface="Arial" panose="020B0604020202020204" pitchFamily="34" charset="0"/>
              </a:defRPr>
            </a:lvl4pPr>
            <a:lvl5pPr>
              <a:tabLst>
                <a:tab pos="406400" algn="l"/>
                <a:tab pos="635000" algn="l"/>
                <a:tab pos="914400" algn="l"/>
                <a:tab pos="1028700" algn="l"/>
              </a:tabLst>
              <a:defRPr>
                <a:solidFill>
                  <a:schemeClr val="tx1"/>
                </a:solidFill>
                <a:latin typeface="Arial" panose="020B0604020202020204" pitchFamily="34" charset="0"/>
              </a:defRPr>
            </a:lvl5pPr>
            <a:lvl6pPr fontAlgn="base">
              <a:spcBef>
                <a:spcPct val="0"/>
              </a:spcBef>
              <a:spcAft>
                <a:spcPct val="0"/>
              </a:spcAft>
              <a:tabLst>
                <a:tab pos="406400" algn="l"/>
                <a:tab pos="635000" algn="l"/>
                <a:tab pos="914400" algn="l"/>
                <a:tab pos="1028700" algn="l"/>
              </a:tabLst>
              <a:defRPr>
                <a:solidFill>
                  <a:schemeClr val="tx1"/>
                </a:solidFill>
                <a:latin typeface="Arial" panose="020B0604020202020204" pitchFamily="34" charset="0"/>
              </a:defRPr>
            </a:lvl6pPr>
            <a:lvl7pPr fontAlgn="base">
              <a:spcBef>
                <a:spcPct val="0"/>
              </a:spcBef>
              <a:spcAft>
                <a:spcPct val="0"/>
              </a:spcAft>
              <a:tabLst>
                <a:tab pos="406400" algn="l"/>
                <a:tab pos="635000" algn="l"/>
                <a:tab pos="914400" algn="l"/>
                <a:tab pos="1028700" algn="l"/>
              </a:tabLst>
              <a:defRPr>
                <a:solidFill>
                  <a:schemeClr val="tx1"/>
                </a:solidFill>
                <a:latin typeface="Arial" panose="020B0604020202020204" pitchFamily="34" charset="0"/>
              </a:defRPr>
            </a:lvl7pPr>
            <a:lvl8pPr fontAlgn="base">
              <a:spcBef>
                <a:spcPct val="0"/>
              </a:spcBef>
              <a:spcAft>
                <a:spcPct val="0"/>
              </a:spcAft>
              <a:tabLst>
                <a:tab pos="406400" algn="l"/>
                <a:tab pos="635000" algn="l"/>
                <a:tab pos="914400" algn="l"/>
                <a:tab pos="1028700" algn="l"/>
              </a:tabLst>
              <a:defRPr>
                <a:solidFill>
                  <a:schemeClr val="tx1"/>
                </a:solidFill>
                <a:latin typeface="Arial" panose="020B0604020202020204" pitchFamily="34" charset="0"/>
              </a:defRPr>
            </a:lvl8pPr>
            <a:lvl9pPr fontAlgn="base">
              <a:spcBef>
                <a:spcPct val="0"/>
              </a:spcBef>
              <a:spcAft>
                <a:spcPct val="0"/>
              </a:spcAft>
              <a:tabLst>
                <a:tab pos="406400" algn="l"/>
                <a:tab pos="635000" algn="l"/>
                <a:tab pos="914400" algn="l"/>
                <a:tab pos="1028700" algn="l"/>
              </a:tabLst>
              <a:defRPr>
                <a:solidFill>
                  <a:schemeClr val="tx1"/>
                </a:solidFill>
                <a:latin typeface="Arial" panose="020B0604020202020204" pitchFamily="34" charset="0"/>
              </a:defRPr>
            </a:lvl9pPr>
          </a:lstStyle>
          <a:p>
            <a:pPr>
              <a:lnSpc>
                <a:spcPct val="115000"/>
              </a:lnSpc>
            </a:pPr>
            <a:endParaRPr lang="en-US" altLang="en-US"/>
          </a:p>
          <a:p>
            <a:pPr>
              <a:lnSpc>
                <a:spcPct val="115000"/>
              </a:lnSpc>
            </a:pPr>
            <a:r>
              <a:rPr lang="en-US" altLang="en-US" sz="2000" b="1"/>
              <a:t>(3)	MTDFRUN.FOR</a:t>
            </a:r>
          </a:p>
          <a:p>
            <a:pPr>
              <a:lnSpc>
                <a:spcPct val="115000"/>
              </a:lnSpc>
            </a:pPr>
            <a:r>
              <a:rPr lang="en-US" altLang="en-US" sz="2000" b="1"/>
              <a:t>	= major computing program for the simplex; uses several other </a:t>
            </a:r>
          </a:p>
          <a:p>
            <a:pPr>
              <a:lnSpc>
                <a:spcPct val="115000"/>
              </a:lnSpc>
            </a:pPr>
            <a:r>
              <a:rPr lang="en-US" altLang="en-US" sz="2000" b="1"/>
              <a:t>		subroutines:</a:t>
            </a:r>
          </a:p>
          <a:p>
            <a:pPr>
              <a:lnSpc>
                <a:spcPct val="130000"/>
              </a:lnSpc>
            </a:pPr>
            <a:r>
              <a:rPr lang="en-US" altLang="en-US" sz="2000" b="1"/>
              <a:t>		a.		MTDFLIK.FOR ==&gt; subroutine to calculate the log-likelihood </a:t>
            </a:r>
          </a:p>
          <a:p>
            <a:pPr>
              <a:lnSpc>
                <a:spcPct val="115000"/>
              </a:lnSpc>
            </a:pPr>
            <a:r>
              <a:rPr lang="en-US" altLang="en-US" sz="2000" b="1"/>
              <a:t>				and other things</a:t>
            </a:r>
          </a:p>
          <a:p>
            <a:pPr>
              <a:lnSpc>
                <a:spcPct val="130000"/>
              </a:lnSpc>
            </a:pPr>
            <a:r>
              <a:rPr lang="en-US" altLang="en-US" sz="2000" b="1"/>
              <a:t>		b.		SPARSPAK.FOR ==&gt; subroutine for sparse storage, </a:t>
            </a:r>
          </a:p>
          <a:p>
            <a:pPr>
              <a:lnSpc>
                <a:spcPct val="115000"/>
              </a:lnSpc>
            </a:pPr>
            <a:r>
              <a:rPr lang="en-US" altLang="en-US" sz="2000" b="1"/>
              <a:t>				reordering, solves</a:t>
            </a:r>
          </a:p>
          <a:p>
            <a:pPr>
              <a:lnSpc>
                <a:spcPct val="130000"/>
              </a:lnSpc>
            </a:pPr>
            <a:r>
              <a:rPr lang="en-US" altLang="en-US" sz="2000" b="1"/>
              <a:t>		c.		MTDFSUB.FOR ==&gt; subroutines, e.g. to calculate </a:t>
            </a:r>
          </a:p>
          <a:p>
            <a:pPr>
              <a:lnSpc>
                <a:spcPct val="115000"/>
              </a:lnSpc>
            </a:pPr>
            <a:r>
              <a:rPr lang="en-US" altLang="en-US" sz="2000" b="1"/>
              <a:t>				eigenvalues and generalized inverse</a:t>
            </a:r>
          </a:p>
          <a:p>
            <a:pPr>
              <a:lnSpc>
                <a:spcPct val="130000"/>
              </a:lnSpc>
            </a:pPr>
            <a:r>
              <a:rPr lang="en-US" altLang="en-US" sz="2000" b="1"/>
              <a:t>		d.		MSTIME.FOR ==&gt; timer subroutine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Text Box 4">
            <a:extLst>
              <a:ext uri="{FF2B5EF4-FFF2-40B4-BE49-F238E27FC236}">
                <a16:creationId xmlns:a16="http://schemas.microsoft.com/office/drawing/2014/main" id="{A8CE5B61-80D6-446A-B7C1-7B5FC56626EA}"/>
              </a:ext>
            </a:extLst>
          </p:cNvPr>
          <p:cNvSpPr txBox="1">
            <a:spLocks noChangeArrowheads="1"/>
          </p:cNvSpPr>
          <p:nvPr/>
        </p:nvSpPr>
        <p:spPr bwMode="auto">
          <a:xfrm>
            <a:off x="152400" y="341313"/>
            <a:ext cx="8956675" cy="161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35000"/>
              </a:lnSpc>
            </a:pPr>
            <a:r>
              <a:rPr lang="en-US" altLang="en-US" b="1"/>
              <a:t>All three programs expect pedigree information (but can be unknown for all 	animals)</a:t>
            </a:r>
          </a:p>
          <a:p>
            <a:pPr>
              <a:lnSpc>
                <a:spcPct val="135000"/>
              </a:lnSpc>
            </a:pPr>
            <a:r>
              <a:rPr lang="en-US" altLang="en-US" b="1"/>
              <a:t>Henderson-Quaas (A</a:t>
            </a:r>
            <a:r>
              <a:rPr lang="en-US" altLang="en-US" b="1" baseline="30000"/>
              <a:t>-1</a:t>
            </a:r>
            <a:r>
              <a:rPr lang="en-US" altLang="en-US" b="1"/>
              <a:t>) rules:</a:t>
            </a:r>
          </a:p>
          <a:p>
            <a:pPr lvl="1">
              <a:lnSpc>
                <a:spcPct val="150000"/>
              </a:lnSpc>
            </a:pPr>
            <a:r>
              <a:rPr lang="en-US" altLang="en-US" b="1"/>
              <a:t>(1) Animal-sire-dam model</a:t>
            </a:r>
            <a:r>
              <a:rPr lang="en-US" altLang="en-US"/>
              <a:t> </a:t>
            </a:r>
          </a:p>
        </p:txBody>
      </p:sp>
      <p:sp>
        <p:nvSpPr>
          <p:cNvPr id="27653" name="Text Box 5">
            <a:extLst>
              <a:ext uri="{FF2B5EF4-FFF2-40B4-BE49-F238E27FC236}">
                <a16:creationId xmlns:a16="http://schemas.microsoft.com/office/drawing/2014/main" id="{FA45A7A4-845E-4F8A-9AF1-2722BA35B843}"/>
              </a:ext>
            </a:extLst>
          </p:cNvPr>
          <p:cNvSpPr txBox="1">
            <a:spLocks noChangeArrowheads="1"/>
          </p:cNvSpPr>
          <p:nvPr/>
        </p:nvSpPr>
        <p:spPr bwMode="auto">
          <a:xfrm>
            <a:off x="4784725" y="4379913"/>
            <a:ext cx="1857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grpSp>
        <p:nvGrpSpPr>
          <p:cNvPr id="27654" name="Group 6">
            <a:extLst>
              <a:ext uri="{FF2B5EF4-FFF2-40B4-BE49-F238E27FC236}">
                <a16:creationId xmlns:a16="http://schemas.microsoft.com/office/drawing/2014/main" id="{07B52837-1B43-4592-AD8E-67AE2D184E7A}"/>
              </a:ext>
            </a:extLst>
          </p:cNvPr>
          <p:cNvGrpSpPr>
            <a:grpSpLocks/>
          </p:cNvGrpSpPr>
          <p:nvPr/>
        </p:nvGrpSpPr>
        <p:grpSpPr bwMode="auto">
          <a:xfrm>
            <a:off x="3657600" y="3505200"/>
            <a:ext cx="2559050" cy="854075"/>
            <a:chOff x="4752" y="4752"/>
            <a:chExt cx="4032" cy="1346"/>
          </a:xfrm>
        </p:grpSpPr>
        <p:sp>
          <p:nvSpPr>
            <p:cNvPr id="27655" name="Text Box 7">
              <a:extLst>
                <a:ext uri="{FF2B5EF4-FFF2-40B4-BE49-F238E27FC236}">
                  <a16:creationId xmlns:a16="http://schemas.microsoft.com/office/drawing/2014/main" id="{C4FFD7DD-9A84-479D-904D-8EF64D1CE869}"/>
                </a:ext>
              </a:extLst>
            </p:cNvPr>
            <p:cNvSpPr txBox="1">
              <a:spLocks noChangeArrowheads="1"/>
            </p:cNvSpPr>
            <p:nvPr/>
          </p:nvSpPr>
          <p:spPr bwMode="auto">
            <a:xfrm>
              <a:off x="4752" y="5184"/>
              <a:ext cx="8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Animal</a:t>
              </a:r>
              <a:endParaRPr lang="en-US" altLang="en-US"/>
            </a:p>
          </p:txBody>
        </p:sp>
        <p:sp>
          <p:nvSpPr>
            <p:cNvPr id="27656" name="Text Box 8">
              <a:extLst>
                <a:ext uri="{FF2B5EF4-FFF2-40B4-BE49-F238E27FC236}">
                  <a16:creationId xmlns:a16="http://schemas.microsoft.com/office/drawing/2014/main" id="{CCBDC0D0-C8B2-4BFA-AEBB-F10F62DC8DAB}"/>
                </a:ext>
              </a:extLst>
            </p:cNvPr>
            <p:cNvSpPr txBox="1">
              <a:spLocks noChangeArrowheads="1"/>
            </p:cNvSpPr>
            <p:nvPr/>
          </p:nvSpPr>
          <p:spPr bwMode="auto">
            <a:xfrm>
              <a:off x="6144" y="4752"/>
              <a:ext cx="4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Sire</a:t>
              </a:r>
              <a:endParaRPr lang="en-US" altLang="en-US"/>
            </a:p>
          </p:txBody>
        </p:sp>
        <p:sp>
          <p:nvSpPr>
            <p:cNvPr id="27657" name="Text Box 9">
              <a:extLst>
                <a:ext uri="{FF2B5EF4-FFF2-40B4-BE49-F238E27FC236}">
                  <a16:creationId xmlns:a16="http://schemas.microsoft.com/office/drawing/2014/main" id="{A3D4B8DF-499B-42FD-9DE9-BABAC105C5CA}"/>
                </a:ext>
              </a:extLst>
            </p:cNvPr>
            <p:cNvSpPr txBox="1">
              <a:spLocks noChangeArrowheads="1"/>
            </p:cNvSpPr>
            <p:nvPr/>
          </p:nvSpPr>
          <p:spPr bwMode="auto">
            <a:xfrm>
              <a:off x="6144" y="5472"/>
              <a:ext cx="4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Dam</a:t>
              </a:r>
              <a:endParaRPr lang="en-US" altLang="en-US"/>
            </a:p>
          </p:txBody>
        </p:sp>
        <p:sp>
          <p:nvSpPr>
            <p:cNvPr id="27658" name="Text Box 10">
              <a:extLst>
                <a:ext uri="{FF2B5EF4-FFF2-40B4-BE49-F238E27FC236}">
                  <a16:creationId xmlns:a16="http://schemas.microsoft.com/office/drawing/2014/main" id="{1A1ABDD3-C979-4C5C-A66A-44C2AEB44794}"/>
                </a:ext>
              </a:extLst>
            </p:cNvPr>
            <p:cNvSpPr txBox="1">
              <a:spLocks noChangeArrowheads="1"/>
            </p:cNvSpPr>
            <p:nvPr/>
          </p:nvSpPr>
          <p:spPr bwMode="auto">
            <a:xfrm>
              <a:off x="7488" y="5448"/>
              <a:ext cx="129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MGS of animal</a:t>
              </a:r>
              <a:endParaRPr lang="en-US" altLang="en-US"/>
            </a:p>
          </p:txBody>
        </p:sp>
        <p:sp>
          <p:nvSpPr>
            <p:cNvPr id="27659" name="Freeform 11">
              <a:extLst>
                <a:ext uri="{FF2B5EF4-FFF2-40B4-BE49-F238E27FC236}">
                  <a16:creationId xmlns:a16="http://schemas.microsoft.com/office/drawing/2014/main" id="{F873535F-657C-4FAE-A969-FB7FFD427A71}"/>
                </a:ext>
              </a:extLst>
            </p:cNvPr>
            <p:cNvSpPr>
              <a:spLocks/>
            </p:cNvSpPr>
            <p:nvPr/>
          </p:nvSpPr>
          <p:spPr bwMode="auto">
            <a:xfrm>
              <a:off x="5406" y="4853"/>
              <a:ext cx="642" cy="281"/>
            </a:xfrm>
            <a:custGeom>
              <a:avLst/>
              <a:gdLst>
                <a:gd name="T0" fmla="*/ 642 w 642"/>
                <a:gd name="T1" fmla="*/ 19 h 281"/>
                <a:gd name="T2" fmla="*/ 425 w 642"/>
                <a:gd name="T3" fmla="*/ 10 h 281"/>
                <a:gd name="T4" fmla="*/ 189 w 642"/>
                <a:gd name="T5" fmla="*/ 81 h 281"/>
                <a:gd name="T6" fmla="*/ 0 w 642"/>
                <a:gd name="T7" fmla="*/ 281 h 281"/>
              </a:gdLst>
              <a:ahLst/>
              <a:cxnLst>
                <a:cxn ang="0">
                  <a:pos x="T0" y="T1"/>
                </a:cxn>
                <a:cxn ang="0">
                  <a:pos x="T2" y="T3"/>
                </a:cxn>
                <a:cxn ang="0">
                  <a:pos x="T4" y="T5"/>
                </a:cxn>
                <a:cxn ang="0">
                  <a:pos x="T6" y="T7"/>
                </a:cxn>
              </a:cxnLst>
              <a:rect l="0" t="0" r="r" b="b"/>
              <a:pathLst>
                <a:path w="642" h="281">
                  <a:moveTo>
                    <a:pt x="642" y="19"/>
                  </a:moveTo>
                  <a:cubicBezTo>
                    <a:pt x="606" y="18"/>
                    <a:pt x="500" y="0"/>
                    <a:pt x="425" y="10"/>
                  </a:cubicBezTo>
                  <a:cubicBezTo>
                    <a:pt x="350" y="20"/>
                    <a:pt x="260" y="36"/>
                    <a:pt x="189" y="81"/>
                  </a:cubicBezTo>
                  <a:cubicBezTo>
                    <a:pt x="118" y="126"/>
                    <a:pt x="39" y="239"/>
                    <a:pt x="0" y="281"/>
                  </a:cubicBezTo>
                </a:path>
              </a:pathLst>
            </a:custGeom>
            <a:noFill/>
            <a:ln w="9525"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7660" name="Freeform 12">
              <a:extLst>
                <a:ext uri="{FF2B5EF4-FFF2-40B4-BE49-F238E27FC236}">
                  <a16:creationId xmlns:a16="http://schemas.microsoft.com/office/drawing/2014/main" id="{21201AE4-75E4-47A0-A03E-3C361B6C2DB9}"/>
                </a:ext>
              </a:extLst>
            </p:cNvPr>
            <p:cNvSpPr>
              <a:spLocks/>
            </p:cNvSpPr>
            <p:nvPr/>
          </p:nvSpPr>
          <p:spPr bwMode="auto">
            <a:xfrm>
              <a:off x="5182" y="5512"/>
              <a:ext cx="2313" cy="586"/>
            </a:xfrm>
            <a:custGeom>
              <a:avLst/>
              <a:gdLst>
                <a:gd name="T0" fmla="*/ 2313 w 2313"/>
                <a:gd name="T1" fmla="*/ 248 h 586"/>
                <a:gd name="T2" fmla="*/ 2006 w 2313"/>
                <a:gd name="T3" fmla="*/ 425 h 586"/>
                <a:gd name="T4" fmla="*/ 1617 w 2313"/>
                <a:gd name="T5" fmla="*/ 555 h 586"/>
                <a:gd name="T6" fmla="*/ 1074 w 2313"/>
                <a:gd name="T7" fmla="*/ 578 h 586"/>
                <a:gd name="T8" fmla="*/ 637 w 2313"/>
                <a:gd name="T9" fmla="*/ 508 h 586"/>
                <a:gd name="T10" fmla="*/ 224 w 2313"/>
                <a:gd name="T11" fmla="*/ 295 h 586"/>
                <a:gd name="T12" fmla="*/ 0 w 2313"/>
                <a:gd name="T13" fmla="*/ 0 h 586"/>
              </a:gdLst>
              <a:ahLst/>
              <a:cxnLst>
                <a:cxn ang="0">
                  <a:pos x="T0" y="T1"/>
                </a:cxn>
                <a:cxn ang="0">
                  <a:pos x="T2" y="T3"/>
                </a:cxn>
                <a:cxn ang="0">
                  <a:pos x="T4" y="T5"/>
                </a:cxn>
                <a:cxn ang="0">
                  <a:pos x="T6" y="T7"/>
                </a:cxn>
                <a:cxn ang="0">
                  <a:pos x="T8" y="T9"/>
                </a:cxn>
                <a:cxn ang="0">
                  <a:pos x="T10" y="T11"/>
                </a:cxn>
                <a:cxn ang="0">
                  <a:pos x="T12" y="T13"/>
                </a:cxn>
              </a:cxnLst>
              <a:rect l="0" t="0" r="r" b="b"/>
              <a:pathLst>
                <a:path w="2313" h="586">
                  <a:moveTo>
                    <a:pt x="2313" y="248"/>
                  </a:moveTo>
                  <a:cubicBezTo>
                    <a:pt x="2262" y="278"/>
                    <a:pt x="2122" y="374"/>
                    <a:pt x="2006" y="425"/>
                  </a:cubicBezTo>
                  <a:cubicBezTo>
                    <a:pt x="1890" y="476"/>
                    <a:pt x="1772" y="530"/>
                    <a:pt x="1617" y="555"/>
                  </a:cubicBezTo>
                  <a:cubicBezTo>
                    <a:pt x="1462" y="580"/>
                    <a:pt x="1237" y="586"/>
                    <a:pt x="1074" y="578"/>
                  </a:cubicBezTo>
                  <a:cubicBezTo>
                    <a:pt x="911" y="570"/>
                    <a:pt x="778" y="555"/>
                    <a:pt x="637" y="508"/>
                  </a:cubicBezTo>
                  <a:cubicBezTo>
                    <a:pt x="496" y="461"/>
                    <a:pt x="330" y="380"/>
                    <a:pt x="224" y="295"/>
                  </a:cubicBezTo>
                  <a:cubicBezTo>
                    <a:pt x="118" y="210"/>
                    <a:pt x="47" y="61"/>
                    <a:pt x="0" y="0"/>
                  </a:cubicBezTo>
                </a:path>
              </a:pathLst>
            </a:custGeom>
            <a:noFill/>
            <a:ln w="9525"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7661" name="Freeform 13">
              <a:extLst>
                <a:ext uri="{FF2B5EF4-FFF2-40B4-BE49-F238E27FC236}">
                  <a16:creationId xmlns:a16="http://schemas.microsoft.com/office/drawing/2014/main" id="{1ACD8F01-F12F-4EFE-AA00-98CD60DF3D2A}"/>
                </a:ext>
              </a:extLst>
            </p:cNvPr>
            <p:cNvSpPr>
              <a:spLocks/>
            </p:cNvSpPr>
            <p:nvPr/>
          </p:nvSpPr>
          <p:spPr bwMode="auto">
            <a:xfrm>
              <a:off x="6622" y="5156"/>
              <a:ext cx="890" cy="250"/>
            </a:xfrm>
            <a:custGeom>
              <a:avLst/>
              <a:gdLst>
                <a:gd name="T0" fmla="*/ 890 w 890"/>
                <a:gd name="T1" fmla="*/ 232 h 250"/>
                <a:gd name="T2" fmla="*/ 684 w 890"/>
                <a:gd name="T3" fmla="*/ 61 h 250"/>
                <a:gd name="T4" fmla="*/ 472 w 890"/>
                <a:gd name="T5" fmla="*/ 2 h 250"/>
                <a:gd name="T6" fmla="*/ 224 w 890"/>
                <a:gd name="T7" fmla="*/ 49 h 250"/>
                <a:gd name="T8" fmla="*/ 0 w 890"/>
                <a:gd name="T9" fmla="*/ 250 h 250"/>
              </a:gdLst>
              <a:ahLst/>
              <a:cxnLst>
                <a:cxn ang="0">
                  <a:pos x="T0" y="T1"/>
                </a:cxn>
                <a:cxn ang="0">
                  <a:pos x="T2" y="T3"/>
                </a:cxn>
                <a:cxn ang="0">
                  <a:pos x="T4" y="T5"/>
                </a:cxn>
                <a:cxn ang="0">
                  <a:pos x="T6" y="T7"/>
                </a:cxn>
                <a:cxn ang="0">
                  <a:pos x="T8" y="T9"/>
                </a:cxn>
              </a:cxnLst>
              <a:rect l="0" t="0" r="r" b="b"/>
              <a:pathLst>
                <a:path w="890" h="250">
                  <a:moveTo>
                    <a:pt x="890" y="232"/>
                  </a:moveTo>
                  <a:cubicBezTo>
                    <a:pt x="856" y="204"/>
                    <a:pt x="754" y="99"/>
                    <a:pt x="684" y="61"/>
                  </a:cubicBezTo>
                  <a:cubicBezTo>
                    <a:pt x="614" y="23"/>
                    <a:pt x="549" y="4"/>
                    <a:pt x="472" y="2"/>
                  </a:cubicBezTo>
                  <a:cubicBezTo>
                    <a:pt x="395" y="0"/>
                    <a:pt x="303" y="8"/>
                    <a:pt x="224" y="49"/>
                  </a:cubicBezTo>
                  <a:cubicBezTo>
                    <a:pt x="145" y="90"/>
                    <a:pt x="47" y="208"/>
                    <a:pt x="0" y="250"/>
                  </a:cubicBezTo>
                </a:path>
              </a:pathLst>
            </a:custGeom>
            <a:noFill/>
            <a:ln w="9525"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7662" name="Freeform 14">
              <a:extLst>
                <a:ext uri="{FF2B5EF4-FFF2-40B4-BE49-F238E27FC236}">
                  <a16:creationId xmlns:a16="http://schemas.microsoft.com/office/drawing/2014/main" id="{16A778BB-5078-40F2-8B5B-213EFF348B4F}"/>
                </a:ext>
              </a:extLst>
            </p:cNvPr>
            <p:cNvSpPr>
              <a:spLocks/>
            </p:cNvSpPr>
            <p:nvPr/>
          </p:nvSpPr>
          <p:spPr bwMode="auto">
            <a:xfrm>
              <a:off x="5418" y="5515"/>
              <a:ext cx="661" cy="254"/>
            </a:xfrm>
            <a:custGeom>
              <a:avLst/>
              <a:gdLst>
                <a:gd name="T0" fmla="*/ 661 w 661"/>
                <a:gd name="T1" fmla="*/ 165 h 254"/>
                <a:gd name="T2" fmla="*/ 472 w 661"/>
                <a:gd name="T3" fmla="*/ 236 h 254"/>
                <a:gd name="T4" fmla="*/ 259 w 661"/>
                <a:gd name="T5" fmla="*/ 236 h 254"/>
                <a:gd name="T6" fmla="*/ 94 w 661"/>
                <a:gd name="T7" fmla="*/ 130 h 254"/>
                <a:gd name="T8" fmla="*/ 0 w 661"/>
                <a:gd name="T9" fmla="*/ 0 h 254"/>
              </a:gdLst>
              <a:ahLst/>
              <a:cxnLst>
                <a:cxn ang="0">
                  <a:pos x="T0" y="T1"/>
                </a:cxn>
                <a:cxn ang="0">
                  <a:pos x="T2" y="T3"/>
                </a:cxn>
                <a:cxn ang="0">
                  <a:pos x="T4" y="T5"/>
                </a:cxn>
                <a:cxn ang="0">
                  <a:pos x="T6" y="T7"/>
                </a:cxn>
                <a:cxn ang="0">
                  <a:pos x="T8" y="T9"/>
                </a:cxn>
              </a:cxnLst>
              <a:rect l="0" t="0" r="r" b="b"/>
              <a:pathLst>
                <a:path w="661" h="254">
                  <a:moveTo>
                    <a:pt x="661" y="165"/>
                  </a:moveTo>
                  <a:cubicBezTo>
                    <a:pt x="630" y="177"/>
                    <a:pt x="539" y="224"/>
                    <a:pt x="472" y="236"/>
                  </a:cubicBezTo>
                  <a:cubicBezTo>
                    <a:pt x="405" y="248"/>
                    <a:pt x="322" y="254"/>
                    <a:pt x="259" y="236"/>
                  </a:cubicBezTo>
                  <a:cubicBezTo>
                    <a:pt x="196" y="218"/>
                    <a:pt x="137" y="169"/>
                    <a:pt x="94" y="130"/>
                  </a:cubicBezTo>
                  <a:cubicBezTo>
                    <a:pt x="51" y="91"/>
                    <a:pt x="20" y="27"/>
                    <a:pt x="0" y="0"/>
                  </a:cubicBezTo>
                </a:path>
              </a:pathLst>
            </a:custGeom>
            <a:noFill/>
            <a:ln w="9525" cap="flat" cmpd="sng">
              <a:solidFill>
                <a:srgbClr val="000000"/>
              </a:solidFill>
              <a:prstDash val="dashDot"/>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sp>
        <p:nvSpPr>
          <p:cNvPr id="27663" name="Text Box 15">
            <a:extLst>
              <a:ext uri="{FF2B5EF4-FFF2-40B4-BE49-F238E27FC236}">
                <a16:creationId xmlns:a16="http://schemas.microsoft.com/office/drawing/2014/main" id="{1EBE6396-16DB-44C1-9B24-988CD17C4B52}"/>
              </a:ext>
            </a:extLst>
          </p:cNvPr>
          <p:cNvSpPr txBox="1">
            <a:spLocks noChangeArrowheads="1"/>
          </p:cNvSpPr>
          <p:nvPr/>
        </p:nvSpPr>
        <p:spPr bwMode="auto">
          <a:xfrm>
            <a:off x="3108325" y="20939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27664" name="Text Box 16">
            <a:extLst>
              <a:ext uri="{FF2B5EF4-FFF2-40B4-BE49-F238E27FC236}">
                <a16:creationId xmlns:a16="http://schemas.microsoft.com/office/drawing/2014/main" id="{07826AB0-5E47-454F-86B8-6EA62F4D9D5A}"/>
              </a:ext>
            </a:extLst>
          </p:cNvPr>
          <p:cNvSpPr txBox="1">
            <a:spLocks noChangeArrowheads="1"/>
          </p:cNvSpPr>
          <p:nvPr/>
        </p:nvSpPr>
        <p:spPr bwMode="auto">
          <a:xfrm>
            <a:off x="3105150" y="1931988"/>
            <a:ext cx="765175" cy="14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ctr"/>
            <a:r>
              <a:rPr lang="en-US" altLang="en-US" sz="800">
                <a:latin typeface="Verdana" panose="020B0604030504040204" pitchFamily="34" charset="0"/>
              </a:rPr>
              <a:t>Animal</a:t>
            </a:r>
            <a:endParaRPr lang="en-US" altLang="en-US"/>
          </a:p>
        </p:txBody>
      </p:sp>
      <p:sp>
        <p:nvSpPr>
          <p:cNvPr id="27665" name="Text Box 17">
            <a:extLst>
              <a:ext uri="{FF2B5EF4-FFF2-40B4-BE49-F238E27FC236}">
                <a16:creationId xmlns:a16="http://schemas.microsoft.com/office/drawing/2014/main" id="{A846DDCA-3739-4571-BCA6-4DE6B1BB7397}"/>
              </a:ext>
            </a:extLst>
          </p:cNvPr>
          <p:cNvSpPr txBox="1">
            <a:spLocks noChangeArrowheads="1"/>
          </p:cNvSpPr>
          <p:nvPr/>
        </p:nvSpPr>
        <p:spPr bwMode="auto">
          <a:xfrm>
            <a:off x="4327525" y="15605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27666" name="Freeform 18">
            <a:extLst>
              <a:ext uri="{FF2B5EF4-FFF2-40B4-BE49-F238E27FC236}">
                <a16:creationId xmlns:a16="http://schemas.microsoft.com/office/drawing/2014/main" id="{A4244FFB-95BB-488A-8599-828C7669F1C6}"/>
              </a:ext>
            </a:extLst>
          </p:cNvPr>
          <p:cNvSpPr>
            <a:spLocks/>
          </p:cNvSpPr>
          <p:nvPr/>
        </p:nvSpPr>
        <p:spPr bwMode="auto">
          <a:xfrm>
            <a:off x="4057650" y="1693863"/>
            <a:ext cx="684213" cy="173037"/>
          </a:xfrm>
          <a:custGeom>
            <a:avLst/>
            <a:gdLst>
              <a:gd name="T0" fmla="*/ 1074 w 1074"/>
              <a:gd name="T1" fmla="*/ 24 h 272"/>
              <a:gd name="T2" fmla="*/ 779 w 1074"/>
              <a:gd name="T3" fmla="*/ 0 h 272"/>
              <a:gd name="T4" fmla="*/ 448 w 1074"/>
              <a:gd name="T5" fmla="*/ 24 h 272"/>
              <a:gd name="T6" fmla="*/ 177 w 1074"/>
              <a:gd name="T7" fmla="*/ 118 h 272"/>
              <a:gd name="T8" fmla="*/ 0 w 1074"/>
              <a:gd name="T9" fmla="*/ 272 h 272"/>
            </a:gdLst>
            <a:ahLst/>
            <a:cxnLst>
              <a:cxn ang="0">
                <a:pos x="T0" y="T1"/>
              </a:cxn>
              <a:cxn ang="0">
                <a:pos x="T2" y="T3"/>
              </a:cxn>
              <a:cxn ang="0">
                <a:pos x="T4" y="T5"/>
              </a:cxn>
              <a:cxn ang="0">
                <a:pos x="T6" y="T7"/>
              </a:cxn>
              <a:cxn ang="0">
                <a:pos x="T8" y="T9"/>
              </a:cxn>
            </a:cxnLst>
            <a:rect l="0" t="0" r="r" b="b"/>
            <a:pathLst>
              <a:path w="1074" h="272">
                <a:moveTo>
                  <a:pt x="1074" y="24"/>
                </a:moveTo>
                <a:cubicBezTo>
                  <a:pt x="1025" y="20"/>
                  <a:pt x="883" y="0"/>
                  <a:pt x="779" y="0"/>
                </a:cubicBezTo>
                <a:cubicBezTo>
                  <a:pt x="675" y="0"/>
                  <a:pt x="548" y="4"/>
                  <a:pt x="448" y="24"/>
                </a:cubicBezTo>
                <a:cubicBezTo>
                  <a:pt x="348" y="44"/>
                  <a:pt x="252" y="77"/>
                  <a:pt x="177" y="118"/>
                </a:cubicBezTo>
                <a:cubicBezTo>
                  <a:pt x="102" y="159"/>
                  <a:pt x="37" y="240"/>
                  <a:pt x="0" y="272"/>
                </a:cubicBezTo>
              </a:path>
            </a:pathLst>
          </a:custGeom>
          <a:noFill/>
          <a:ln w="9525"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7667" name="Text Box 19">
            <a:extLst>
              <a:ext uri="{FF2B5EF4-FFF2-40B4-BE49-F238E27FC236}">
                <a16:creationId xmlns:a16="http://schemas.microsoft.com/office/drawing/2014/main" id="{7441A065-54E0-465E-B18B-A9B58ED4EBFE}"/>
              </a:ext>
            </a:extLst>
          </p:cNvPr>
          <p:cNvSpPr txBox="1">
            <a:spLocks noChangeArrowheads="1"/>
          </p:cNvSpPr>
          <p:nvPr/>
        </p:nvSpPr>
        <p:spPr bwMode="auto">
          <a:xfrm>
            <a:off x="3946525" y="23225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27668" name="Freeform 20">
            <a:extLst>
              <a:ext uri="{FF2B5EF4-FFF2-40B4-BE49-F238E27FC236}">
                <a16:creationId xmlns:a16="http://schemas.microsoft.com/office/drawing/2014/main" id="{53536A77-6C82-4D65-883E-6A59000362E4}"/>
              </a:ext>
            </a:extLst>
          </p:cNvPr>
          <p:cNvSpPr>
            <a:spLocks/>
          </p:cNvSpPr>
          <p:nvPr/>
        </p:nvSpPr>
        <p:spPr bwMode="auto">
          <a:xfrm>
            <a:off x="4051300" y="2089150"/>
            <a:ext cx="712788" cy="222250"/>
          </a:xfrm>
          <a:custGeom>
            <a:avLst/>
            <a:gdLst>
              <a:gd name="T0" fmla="*/ 1121 w 1121"/>
              <a:gd name="T1" fmla="*/ 310 h 350"/>
              <a:gd name="T2" fmla="*/ 484 w 1121"/>
              <a:gd name="T3" fmla="*/ 298 h 350"/>
              <a:gd name="T4" fmla="*/ 0 w 1121"/>
              <a:gd name="T5" fmla="*/ 0 h 350"/>
            </a:gdLst>
            <a:ahLst/>
            <a:cxnLst>
              <a:cxn ang="0">
                <a:pos x="T0" y="T1"/>
              </a:cxn>
              <a:cxn ang="0">
                <a:pos x="T2" y="T3"/>
              </a:cxn>
              <a:cxn ang="0">
                <a:pos x="T4" y="T5"/>
              </a:cxn>
            </a:cxnLst>
            <a:rect l="0" t="0" r="r" b="b"/>
            <a:pathLst>
              <a:path w="1121" h="350">
                <a:moveTo>
                  <a:pt x="1121" y="310"/>
                </a:moveTo>
                <a:cubicBezTo>
                  <a:pt x="1015" y="308"/>
                  <a:pt x="671" y="350"/>
                  <a:pt x="484" y="298"/>
                </a:cubicBezTo>
                <a:cubicBezTo>
                  <a:pt x="297" y="246"/>
                  <a:pt x="101" y="62"/>
                  <a:pt x="0" y="0"/>
                </a:cubicBezTo>
              </a:path>
            </a:pathLst>
          </a:custGeom>
          <a:noFill/>
          <a:ln w="9525">
            <a:solidFill>
              <a:srgbClr val="000000"/>
            </a:solidFill>
            <a:round/>
            <a:headEnd/>
            <a:tailEnd type="stealth"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669" name="Text Box 21">
            <a:extLst>
              <a:ext uri="{FF2B5EF4-FFF2-40B4-BE49-F238E27FC236}">
                <a16:creationId xmlns:a16="http://schemas.microsoft.com/office/drawing/2014/main" id="{F2A4D358-8311-44B1-A1CF-79FF74EE5FE4}"/>
              </a:ext>
            </a:extLst>
          </p:cNvPr>
          <p:cNvSpPr txBox="1">
            <a:spLocks noChangeArrowheads="1"/>
          </p:cNvSpPr>
          <p:nvPr/>
        </p:nvSpPr>
        <p:spPr bwMode="auto">
          <a:xfrm>
            <a:off x="5089525" y="14843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27670" name="Text Box 22">
            <a:extLst>
              <a:ext uri="{FF2B5EF4-FFF2-40B4-BE49-F238E27FC236}">
                <a16:creationId xmlns:a16="http://schemas.microsoft.com/office/drawing/2014/main" id="{2E0893B0-B6E4-4EFB-986C-ECF5CADE2F7F}"/>
              </a:ext>
            </a:extLst>
          </p:cNvPr>
          <p:cNvSpPr txBox="1">
            <a:spLocks noChangeArrowheads="1"/>
          </p:cNvSpPr>
          <p:nvPr/>
        </p:nvSpPr>
        <p:spPr bwMode="auto">
          <a:xfrm>
            <a:off x="4822825" y="1597025"/>
            <a:ext cx="100647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Sire (can be 0)</a:t>
            </a:r>
            <a:endParaRPr lang="en-US" altLang="en-US"/>
          </a:p>
        </p:txBody>
      </p:sp>
      <p:sp>
        <p:nvSpPr>
          <p:cNvPr id="27671" name="Text Box 23">
            <a:extLst>
              <a:ext uri="{FF2B5EF4-FFF2-40B4-BE49-F238E27FC236}">
                <a16:creationId xmlns:a16="http://schemas.microsoft.com/office/drawing/2014/main" id="{EE076776-409E-4ED7-A952-3C6CD47D2757}"/>
              </a:ext>
            </a:extLst>
          </p:cNvPr>
          <p:cNvSpPr txBox="1">
            <a:spLocks noChangeArrowheads="1"/>
          </p:cNvSpPr>
          <p:nvPr/>
        </p:nvSpPr>
        <p:spPr bwMode="auto">
          <a:xfrm>
            <a:off x="4708525" y="20939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27672" name="Text Box 24">
            <a:extLst>
              <a:ext uri="{FF2B5EF4-FFF2-40B4-BE49-F238E27FC236}">
                <a16:creationId xmlns:a16="http://schemas.microsoft.com/office/drawing/2014/main" id="{4E3F38E9-3752-498B-ABD2-3132C2D2B3F5}"/>
              </a:ext>
            </a:extLst>
          </p:cNvPr>
          <p:cNvSpPr txBox="1">
            <a:spLocks noChangeArrowheads="1"/>
          </p:cNvSpPr>
          <p:nvPr/>
        </p:nvSpPr>
        <p:spPr bwMode="auto">
          <a:xfrm>
            <a:off x="4822825" y="2160588"/>
            <a:ext cx="1006475"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800">
                <a:latin typeface="Verdana" panose="020B0604030504040204" pitchFamily="34" charset="0"/>
              </a:rPr>
              <a:t>Dam (can be 0)</a:t>
            </a:r>
            <a:endParaRPr lang="en-US" altLang="en-US"/>
          </a:p>
        </p:txBody>
      </p:sp>
      <p:sp>
        <p:nvSpPr>
          <p:cNvPr id="27673" name="Text Box 25">
            <a:extLst>
              <a:ext uri="{FF2B5EF4-FFF2-40B4-BE49-F238E27FC236}">
                <a16:creationId xmlns:a16="http://schemas.microsoft.com/office/drawing/2014/main" id="{E2861A6E-6F26-4835-A602-CE344A0C8A95}"/>
              </a:ext>
            </a:extLst>
          </p:cNvPr>
          <p:cNvSpPr txBox="1">
            <a:spLocks noChangeArrowheads="1"/>
          </p:cNvSpPr>
          <p:nvPr/>
        </p:nvSpPr>
        <p:spPr bwMode="auto">
          <a:xfrm>
            <a:off x="609600" y="2855913"/>
            <a:ext cx="5029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t>(2) Animal-sire-maternal grandsire (MGS) </a:t>
            </a:r>
          </a:p>
        </p:txBody>
      </p:sp>
      <p:sp>
        <p:nvSpPr>
          <p:cNvPr id="27674" name="Text Box 26">
            <a:extLst>
              <a:ext uri="{FF2B5EF4-FFF2-40B4-BE49-F238E27FC236}">
                <a16:creationId xmlns:a16="http://schemas.microsoft.com/office/drawing/2014/main" id="{6E3D3776-3184-4C22-9846-589B9B49328B}"/>
              </a:ext>
            </a:extLst>
          </p:cNvPr>
          <p:cNvSpPr txBox="1">
            <a:spLocks noChangeArrowheads="1"/>
          </p:cNvSpPr>
          <p:nvPr/>
        </p:nvSpPr>
        <p:spPr bwMode="auto">
          <a:xfrm>
            <a:off x="609600" y="4495800"/>
            <a:ext cx="7620000" cy="2662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685800" algn="l"/>
              </a:tabLst>
              <a:defRPr>
                <a:solidFill>
                  <a:schemeClr val="tx1"/>
                </a:solidFill>
                <a:latin typeface="Arial" panose="020B0604020202020204" pitchFamily="34" charset="0"/>
              </a:defRPr>
            </a:lvl1pPr>
            <a:lvl2pPr>
              <a:tabLst>
                <a:tab pos="685800" algn="l"/>
              </a:tabLst>
              <a:defRPr>
                <a:solidFill>
                  <a:schemeClr val="tx1"/>
                </a:solidFill>
                <a:latin typeface="Arial" panose="020B0604020202020204" pitchFamily="34" charset="0"/>
              </a:defRPr>
            </a:lvl2pPr>
            <a:lvl3pPr>
              <a:tabLst>
                <a:tab pos="685800" algn="l"/>
              </a:tabLst>
              <a:defRPr>
                <a:solidFill>
                  <a:schemeClr val="tx1"/>
                </a:solidFill>
                <a:latin typeface="Arial" panose="020B0604020202020204" pitchFamily="34" charset="0"/>
              </a:defRPr>
            </a:lvl3pPr>
            <a:lvl4pPr>
              <a:tabLst>
                <a:tab pos="685800" algn="l"/>
              </a:tabLst>
              <a:defRPr>
                <a:solidFill>
                  <a:schemeClr val="tx1"/>
                </a:solidFill>
                <a:latin typeface="Arial" panose="020B0604020202020204" pitchFamily="34" charset="0"/>
              </a:defRPr>
            </a:lvl4pPr>
            <a:lvl5pPr>
              <a:tabLst>
                <a:tab pos="685800" algn="l"/>
              </a:tabLst>
              <a:defRPr>
                <a:solidFill>
                  <a:schemeClr val="tx1"/>
                </a:solidFill>
                <a:latin typeface="Arial" panose="020B0604020202020204" pitchFamily="34" charset="0"/>
              </a:defRPr>
            </a:lvl5pPr>
            <a:lvl6pPr fontAlgn="base">
              <a:spcBef>
                <a:spcPct val="0"/>
              </a:spcBef>
              <a:spcAft>
                <a:spcPct val="0"/>
              </a:spcAft>
              <a:tabLst>
                <a:tab pos="685800" algn="l"/>
              </a:tabLst>
              <a:defRPr>
                <a:solidFill>
                  <a:schemeClr val="tx1"/>
                </a:solidFill>
                <a:latin typeface="Arial" panose="020B0604020202020204" pitchFamily="34" charset="0"/>
              </a:defRPr>
            </a:lvl6pPr>
            <a:lvl7pPr fontAlgn="base">
              <a:spcBef>
                <a:spcPct val="0"/>
              </a:spcBef>
              <a:spcAft>
                <a:spcPct val="0"/>
              </a:spcAft>
              <a:tabLst>
                <a:tab pos="685800" algn="l"/>
              </a:tabLst>
              <a:defRPr>
                <a:solidFill>
                  <a:schemeClr val="tx1"/>
                </a:solidFill>
                <a:latin typeface="Arial" panose="020B0604020202020204" pitchFamily="34" charset="0"/>
              </a:defRPr>
            </a:lvl7pPr>
            <a:lvl8pPr fontAlgn="base">
              <a:spcBef>
                <a:spcPct val="0"/>
              </a:spcBef>
              <a:spcAft>
                <a:spcPct val="0"/>
              </a:spcAft>
              <a:tabLst>
                <a:tab pos="685800" algn="l"/>
              </a:tabLst>
              <a:defRPr>
                <a:solidFill>
                  <a:schemeClr val="tx1"/>
                </a:solidFill>
                <a:latin typeface="Arial" panose="020B0604020202020204" pitchFamily="34" charset="0"/>
              </a:defRPr>
            </a:lvl8pPr>
            <a:lvl9pPr fontAlgn="base">
              <a:spcBef>
                <a:spcPct val="0"/>
              </a:spcBef>
              <a:spcAft>
                <a:spcPct val="0"/>
              </a:spcAft>
              <a:tabLst>
                <a:tab pos="685800" algn="l"/>
              </a:tabLst>
              <a:defRPr>
                <a:solidFill>
                  <a:schemeClr val="tx1"/>
                </a:solidFill>
                <a:latin typeface="Arial" panose="020B0604020202020204" pitchFamily="34" charset="0"/>
              </a:defRPr>
            </a:lvl9pPr>
          </a:lstStyle>
          <a:p>
            <a:pPr>
              <a:lnSpc>
                <a:spcPct val="150000"/>
              </a:lnSpc>
            </a:pPr>
            <a:r>
              <a:rPr lang="en-US" altLang="en-US" b="1"/>
              <a:t>(3) No relationship (A</a:t>
            </a:r>
            <a:r>
              <a:rPr lang="en-US" altLang="en-US" b="1" baseline="30000"/>
              <a:t>-1</a:t>
            </a:r>
            <a:r>
              <a:rPr lang="en-US" altLang="en-US" b="1"/>
              <a:t> = I)</a:t>
            </a:r>
          </a:p>
          <a:p>
            <a:pPr>
              <a:lnSpc>
                <a:spcPct val="150000"/>
              </a:lnSpc>
            </a:pPr>
            <a:r>
              <a:rPr lang="en-US" altLang="en-US" b="1"/>
              <a:t>	set up your pedigree this way ==&gt;	</a:t>
            </a:r>
            <a:r>
              <a:rPr lang="en-US" altLang="en-US" b="1" u="sng"/>
              <a:t>Animal</a:t>
            </a:r>
            <a:r>
              <a:rPr lang="en-US" altLang="en-US" b="1"/>
              <a:t>	</a:t>
            </a:r>
            <a:r>
              <a:rPr lang="en-US" altLang="en-US" b="1" u="sng"/>
              <a:t>Sire</a:t>
            </a:r>
            <a:r>
              <a:rPr lang="en-US" altLang="en-US" b="1"/>
              <a:t>	</a:t>
            </a:r>
            <a:r>
              <a:rPr lang="en-US" altLang="en-US" b="1" u="sng"/>
              <a:t>Dam</a:t>
            </a:r>
            <a:endParaRPr lang="en-US" altLang="en-US" b="1"/>
          </a:p>
          <a:p>
            <a:pPr>
              <a:lnSpc>
                <a:spcPct val="125000"/>
              </a:lnSpc>
            </a:pPr>
            <a:r>
              <a:rPr lang="en-US" altLang="en-US" b="1"/>
              <a:t>						69xxx	  0	   0</a:t>
            </a:r>
          </a:p>
          <a:p>
            <a:pPr>
              <a:lnSpc>
                <a:spcPct val="210000"/>
              </a:lnSpc>
            </a:pPr>
            <a:r>
              <a:rPr lang="en-US" altLang="en-US" b="1"/>
              <a:t>(4) Not animal model			    1	  0	   0</a:t>
            </a:r>
          </a:p>
          <a:p>
            <a:pPr>
              <a:lnSpc>
                <a:spcPct val="150000"/>
              </a:lnSpc>
            </a:pPr>
            <a:br>
              <a:rPr lang="en-US" altLang="en-US"/>
            </a:br>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a:extLst>
              <a:ext uri="{FF2B5EF4-FFF2-40B4-BE49-F238E27FC236}">
                <a16:creationId xmlns:a16="http://schemas.microsoft.com/office/drawing/2014/main" id="{22C73E1A-6612-41EB-BDCE-727E69712E2C}"/>
              </a:ext>
            </a:extLst>
          </p:cNvPr>
          <p:cNvSpPr txBox="1">
            <a:spLocks noChangeArrowheads="1"/>
          </p:cNvSpPr>
          <p:nvPr/>
        </p:nvSpPr>
        <p:spPr bwMode="auto">
          <a:xfrm>
            <a:off x="0" y="722313"/>
            <a:ext cx="9144000" cy="4735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57200" algn="l"/>
              </a:tabLst>
              <a:defRPr>
                <a:solidFill>
                  <a:schemeClr val="tx1"/>
                </a:solidFill>
                <a:latin typeface="Arial" panose="020B0604020202020204" pitchFamily="34" charset="0"/>
              </a:defRPr>
            </a:lvl1pPr>
            <a:lvl2pPr>
              <a:tabLst>
                <a:tab pos="457200" algn="l"/>
              </a:tabLst>
              <a:defRPr>
                <a:solidFill>
                  <a:schemeClr val="tx1"/>
                </a:solidFill>
                <a:latin typeface="Arial" panose="020B0604020202020204" pitchFamily="34" charset="0"/>
              </a:defRPr>
            </a:lvl2pPr>
            <a:lvl3pPr>
              <a:tabLst>
                <a:tab pos="457200" algn="l"/>
              </a:tabLst>
              <a:defRPr>
                <a:solidFill>
                  <a:schemeClr val="tx1"/>
                </a:solidFill>
                <a:latin typeface="Arial" panose="020B0604020202020204" pitchFamily="34" charset="0"/>
              </a:defRPr>
            </a:lvl3pPr>
            <a:lvl4pPr>
              <a:tabLst>
                <a:tab pos="457200" algn="l"/>
              </a:tabLst>
              <a:defRPr>
                <a:solidFill>
                  <a:schemeClr val="tx1"/>
                </a:solidFill>
                <a:latin typeface="Arial" panose="020B0604020202020204" pitchFamily="34" charset="0"/>
              </a:defRPr>
            </a:lvl4pPr>
            <a:lvl5pPr>
              <a:tabLst>
                <a:tab pos="457200" algn="l"/>
              </a:tabLst>
              <a:defRPr>
                <a:solidFill>
                  <a:schemeClr val="tx1"/>
                </a:solidFill>
                <a:latin typeface="Arial" panose="020B0604020202020204" pitchFamily="34" charset="0"/>
              </a:defRPr>
            </a:lvl5pPr>
            <a:lvl6pPr fontAlgn="base">
              <a:spcBef>
                <a:spcPct val="0"/>
              </a:spcBef>
              <a:spcAft>
                <a:spcPct val="0"/>
              </a:spcAft>
              <a:tabLst>
                <a:tab pos="457200" algn="l"/>
              </a:tabLst>
              <a:defRPr>
                <a:solidFill>
                  <a:schemeClr val="tx1"/>
                </a:solidFill>
                <a:latin typeface="Arial" panose="020B0604020202020204" pitchFamily="34" charset="0"/>
              </a:defRPr>
            </a:lvl6pPr>
            <a:lvl7pPr fontAlgn="base">
              <a:spcBef>
                <a:spcPct val="0"/>
              </a:spcBef>
              <a:spcAft>
                <a:spcPct val="0"/>
              </a:spcAft>
              <a:tabLst>
                <a:tab pos="457200" algn="l"/>
              </a:tabLst>
              <a:defRPr>
                <a:solidFill>
                  <a:schemeClr val="tx1"/>
                </a:solidFill>
                <a:latin typeface="Arial" panose="020B0604020202020204" pitchFamily="34" charset="0"/>
              </a:defRPr>
            </a:lvl7pPr>
            <a:lvl8pPr fontAlgn="base">
              <a:spcBef>
                <a:spcPct val="0"/>
              </a:spcBef>
              <a:spcAft>
                <a:spcPct val="0"/>
              </a:spcAft>
              <a:tabLst>
                <a:tab pos="457200" algn="l"/>
              </a:tabLst>
              <a:defRPr>
                <a:solidFill>
                  <a:schemeClr val="tx1"/>
                </a:solidFill>
                <a:latin typeface="Arial" panose="020B0604020202020204" pitchFamily="34" charset="0"/>
              </a:defRPr>
            </a:lvl8pPr>
            <a:lvl9pPr fontAlgn="base">
              <a:spcBef>
                <a:spcPct val="0"/>
              </a:spcBef>
              <a:spcAft>
                <a:spcPct val="0"/>
              </a:spcAft>
              <a:tabLst>
                <a:tab pos="457200" algn="l"/>
              </a:tabLst>
              <a:defRPr>
                <a:solidFill>
                  <a:schemeClr val="tx1"/>
                </a:solidFill>
                <a:latin typeface="Arial" panose="020B0604020202020204" pitchFamily="34" charset="0"/>
              </a:defRPr>
            </a:lvl9pPr>
          </a:lstStyle>
          <a:p>
            <a:pPr>
              <a:lnSpc>
                <a:spcPct val="115000"/>
              </a:lnSpc>
              <a:spcBef>
                <a:spcPct val="50000"/>
              </a:spcBef>
            </a:pPr>
            <a:r>
              <a:rPr lang="en-US" altLang="en-US" sz="2400" b="1"/>
              <a:t>MTDFREML Package: Estimate variances and covariances</a:t>
            </a:r>
          </a:p>
          <a:p>
            <a:pPr>
              <a:lnSpc>
                <a:spcPct val="115000"/>
              </a:lnSpc>
              <a:spcBef>
                <a:spcPct val="50000"/>
              </a:spcBef>
            </a:pPr>
            <a:r>
              <a:rPr lang="en-US" altLang="en-US" sz="2400" b="1"/>
              <a:t>	Predicts breeding values and SE of the predictions</a:t>
            </a:r>
          </a:p>
          <a:p>
            <a:pPr>
              <a:lnSpc>
                <a:spcPct val="115000"/>
              </a:lnSpc>
              <a:spcBef>
                <a:spcPct val="50000"/>
              </a:spcBef>
            </a:pPr>
            <a:r>
              <a:rPr lang="en-US" altLang="en-US" sz="2400" b="1"/>
              <a:t>	Estimates fixed effects and SE</a:t>
            </a:r>
          </a:p>
          <a:p>
            <a:pPr>
              <a:lnSpc>
                <a:spcPct val="115000"/>
              </a:lnSpc>
              <a:spcBef>
                <a:spcPct val="50000"/>
              </a:spcBef>
            </a:pPr>
            <a:r>
              <a:rPr lang="en-US" altLang="en-US" sz="2400" b="1"/>
              <a:t>	Find expected values of solutions</a:t>
            </a:r>
          </a:p>
          <a:p>
            <a:pPr>
              <a:lnSpc>
                <a:spcPct val="115000"/>
              </a:lnSpc>
              <a:spcBef>
                <a:spcPct val="50000"/>
              </a:spcBef>
            </a:pPr>
            <a:r>
              <a:rPr lang="en-US" altLang="en-US" sz="2400" b="1"/>
              <a:t>	Handle messy, unbalanced data (main advantage over </a:t>
            </a:r>
          </a:p>
          <a:p>
            <a:pPr>
              <a:lnSpc>
                <a:spcPct val="115000"/>
              </a:lnSpc>
              <a:spcBef>
                <a:spcPct val="50000"/>
              </a:spcBef>
            </a:pPr>
            <a:r>
              <a:rPr lang="en-US" altLang="en-US" sz="2400" b="1"/>
              <a:t>	least-squares methods)</a:t>
            </a:r>
          </a:p>
          <a:p>
            <a:pPr>
              <a:lnSpc>
                <a:spcPct val="115000"/>
              </a:lnSpc>
              <a:spcBef>
                <a:spcPct val="50000"/>
              </a:spcBef>
            </a:pPr>
            <a:r>
              <a:rPr lang="en-US" altLang="en-US" sz="2400" b="1"/>
              <a:t>	Analyze more than one trait (not same model for all traits)</a:t>
            </a:r>
          </a:p>
          <a:p>
            <a:pPr>
              <a:lnSpc>
                <a:spcPct val="115000"/>
              </a:lnSpc>
              <a:spcBef>
                <a:spcPct val="50000"/>
              </a:spcBef>
            </a:pPr>
            <a:r>
              <a:rPr lang="en-US" altLang="en-US" sz="2400" b="1"/>
              <a:t>	Good for GxE analysis (2 sexes)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Text Box 4">
            <a:extLst>
              <a:ext uri="{FF2B5EF4-FFF2-40B4-BE49-F238E27FC236}">
                <a16:creationId xmlns:a16="http://schemas.microsoft.com/office/drawing/2014/main" id="{9634C536-BB9D-484E-8E07-6F469469EC5D}"/>
              </a:ext>
            </a:extLst>
          </p:cNvPr>
          <p:cNvSpPr txBox="1">
            <a:spLocks noChangeArrowheads="1"/>
          </p:cNvSpPr>
          <p:nvPr/>
        </p:nvSpPr>
        <p:spPr bwMode="auto">
          <a:xfrm>
            <a:off x="152400" y="304800"/>
            <a:ext cx="9220200" cy="468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342900" algn="l"/>
                <a:tab pos="457200" algn="l"/>
                <a:tab pos="749300" algn="l"/>
              </a:tabLst>
              <a:defRPr>
                <a:solidFill>
                  <a:schemeClr val="tx1"/>
                </a:solidFill>
                <a:latin typeface="Arial" panose="020B0604020202020204" pitchFamily="34" charset="0"/>
              </a:defRPr>
            </a:lvl1pPr>
            <a:lvl2pPr>
              <a:tabLst>
                <a:tab pos="342900" algn="l"/>
                <a:tab pos="457200" algn="l"/>
                <a:tab pos="749300" algn="l"/>
              </a:tabLst>
              <a:defRPr>
                <a:solidFill>
                  <a:schemeClr val="tx1"/>
                </a:solidFill>
                <a:latin typeface="Arial" panose="020B0604020202020204" pitchFamily="34" charset="0"/>
              </a:defRPr>
            </a:lvl2pPr>
            <a:lvl3pPr>
              <a:tabLst>
                <a:tab pos="342900" algn="l"/>
                <a:tab pos="457200" algn="l"/>
                <a:tab pos="749300" algn="l"/>
              </a:tabLst>
              <a:defRPr>
                <a:solidFill>
                  <a:schemeClr val="tx1"/>
                </a:solidFill>
                <a:latin typeface="Arial" panose="020B0604020202020204" pitchFamily="34" charset="0"/>
              </a:defRPr>
            </a:lvl3pPr>
            <a:lvl4pPr>
              <a:tabLst>
                <a:tab pos="342900" algn="l"/>
                <a:tab pos="457200" algn="l"/>
                <a:tab pos="749300" algn="l"/>
              </a:tabLst>
              <a:defRPr>
                <a:solidFill>
                  <a:schemeClr val="tx1"/>
                </a:solidFill>
                <a:latin typeface="Arial" panose="020B0604020202020204" pitchFamily="34" charset="0"/>
              </a:defRPr>
            </a:lvl4pPr>
            <a:lvl5pPr>
              <a:tabLst>
                <a:tab pos="342900" algn="l"/>
                <a:tab pos="457200" algn="l"/>
                <a:tab pos="749300" algn="l"/>
              </a:tabLst>
              <a:defRPr>
                <a:solidFill>
                  <a:schemeClr val="tx1"/>
                </a:solidFill>
                <a:latin typeface="Arial" panose="020B0604020202020204" pitchFamily="34" charset="0"/>
              </a:defRPr>
            </a:lvl5pPr>
            <a:lvl6pPr fontAlgn="base">
              <a:spcBef>
                <a:spcPct val="0"/>
              </a:spcBef>
              <a:spcAft>
                <a:spcPct val="0"/>
              </a:spcAft>
              <a:tabLst>
                <a:tab pos="342900" algn="l"/>
                <a:tab pos="457200" algn="l"/>
                <a:tab pos="749300" algn="l"/>
              </a:tabLst>
              <a:defRPr>
                <a:solidFill>
                  <a:schemeClr val="tx1"/>
                </a:solidFill>
                <a:latin typeface="Arial" panose="020B0604020202020204" pitchFamily="34" charset="0"/>
              </a:defRPr>
            </a:lvl6pPr>
            <a:lvl7pPr fontAlgn="base">
              <a:spcBef>
                <a:spcPct val="0"/>
              </a:spcBef>
              <a:spcAft>
                <a:spcPct val="0"/>
              </a:spcAft>
              <a:tabLst>
                <a:tab pos="342900" algn="l"/>
                <a:tab pos="457200" algn="l"/>
                <a:tab pos="749300" algn="l"/>
              </a:tabLst>
              <a:defRPr>
                <a:solidFill>
                  <a:schemeClr val="tx1"/>
                </a:solidFill>
                <a:latin typeface="Arial" panose="020B0604020202020204" pitchFamily="34" charset="0"/>
              </a:defRPr>
            </a:lvl7pPr>
            <a:lvl8pPr fontAlgn="base">
              <a:spcBef>
                <a:spcPct val="0"/>
              </a:spcBef>
              <a:spcAft>
                <a:spcPct val="0"/>
              </a:spcAft>
              <a:tabLst>
                <a:tab pos="342900" algn="l"/>
                <a:tab pos="457200" algn="l"/>
                <a:tab pos="749300" algn="l"/>
              </a:tabLst>
              <a:defRPr>
                <a:solidFill>
                  <a:schemeClr val="tx1"/>
                </a:solidFill>
                <a:latin typeface="Arial" panose="020B0604020202020204" pitchFamily="34" charset="0"/>
              </a:defRPr>
            </a:lvl8pPr>
            <a:lvl9pPr fontAlgn="base">
              <a:spcBef>
                <a:spcPct val="0"/>
              </a:spcBef>
              <a:spcAft>
                <a:spcPct val="0"/>
              </a:spcAft>
              <a:tabLst>
                <a:tab pos="342900" algn="l"/>
                <a:tab pos="457200" algn="l"/>
                <a:tab pos="749300" algn="l"/>
              </a:tabLst>
              <a:defRPr>
                <a:solidFill>
                  <a:schemeClr val="tx1"/>
                </a:solidFill>
                <a:latin typeface="Arial" panose="020B0604020202020204" pitchFamily="34" charset="0"/>
              </a:defRPr>
            </a:lvl9pPr>
          </a:lstStyle>
          <a:p>
            <a:pPr>
              <a:lnSpc>
                <a:spcPct val="115000"/>
              </a:lnSpc>
            </a:pPr>
            <a:r>
              <a:rPr lang="en-US" altLang="en-US" sz="2000" b="1"/>
              <a:t>MTDFREML handles two types of data fields:</a:t>
            </a:r>
          </a:p>
          <a:p>
            <a:pPr>
              <a:lnSpc>
                <a:spcPct val="115000"/>
              </a:lnSpc>
            </a:pPr>
            <a:r>
              <a:rPr lang="en-US" altLang="en-US" sz="2000" b="1"/>
              <a:t>(1)		fields of “integers,” containing only integers</a:t>
            </a:r>
          </a:p>
          <a:p>
            <a:pPr>
              <a:lnSpc>
                <a:spcPct val="115000"/>
              </a:lnSpc>
            </a:pPr>
            <a:r>
              <a:rPr lang="en-US" altLang="en-US" sz="2000" b="1"/>
              <a:t>		= integers in free (= ASCII) format (space or comma between </a:t>
            </a:r>
          </a:p>
          <a:p>
            <a:pPr>
              <a:lnSpc>
                <a:spcPct val="115000"/>
              </a:lnSpc>
            </a:pPr>
            <a:r>
              <a:rPr lang="en-US" altLang="en-US" sz="2000" b="1"/>
              <a:t>		   the fields)</a:t>
            </a:r>
          </a:p>
          <a:p>
            <a:pPr>
              <a:lnSpc>
                <a:spcPct val="115000"/>
              </a:lnSpc>
            </a:pPr>
            <a:r>
              <a:rPr lang="en-US" altLang="en-US" sz="2000" b="1"/>
              <a:t>		= no decimals, no alpha-numeric</a:t>
            </a:r>
          </a:p>
          <a:p>
            <a:pPr>
              <a:lnSpc>
                <a:spcPct val="115000"/>
              </a:lnSpc>
            </a:pPr>
            <a:r>
              <a:rPr lang="en-US" altLang="en-US" sz="2000" b="1"/>
              <a:t>		= integer must be less than 2</a:t>
            </a:r>
            <a:r>
              <a:rPr lang="en-US" altLang="en-US" sz="2000" b="1" baseline="30000"/>
              <a:t>31</a:t>
            </a:r>
            <a:r>
              <a:rPr lang="en-US" altLang="en-US" sz="2000" b="1"/>
              <a:t>-1 (size of 4 byte integer)</a:t>
            </a:r>
          </a:p>
          <a:p>
            <a:pPr>
              <a:lnSpc>
                <a:spcPct val="115000"/>
              </a:lnSpc>
            </a:pPr>
            <a:r>
              <a:rPr lang="en-US" altLang="en-US" sz="2000" b="1"/>
              <a:t>(2)  fields of “reals,” which can accomodate both integers and decimals</a:t>
            </a:r>
          </a:p>
          <a:p>
            <a:pPr>
              <a:lnSpc>
                <a:spcPct val="115000"/>
              </a:lnSpc>
            </a:pPr>
            <a:r>
              <a:rPr lang="en-US" altLang="en-US" sz="2000" b="1"/>
              <a:t>      = traits and covariates</a:t>
            </a:r>
          </a:p>
          <a:p>
            <a:pPr>
              <a:lnSpc>
                <a:spcPct val="115000"/>
              </a:lnSpc>
            </a:pPr>
            <a:r>
              <a:rPr lang="en-US" altLang="en-US" sz="2000" b="1"/>
              <a:t>      = missing trait value indicator ==&gt; “0” or “-9”</a:t>
            </a:r>
          </a:p>
          <a:p>
            <a:pPr>
              <a:lnSpc>
                <a:spcPct val="115000"/>
              </a:lnSpc>
            </a:pPr>
            <a:r>
              <a:rPr lang="en-US" altLang="en-US" sz="2000" b="1"/>
              <a:t>      = no missing value indicator for covariates (must check data and  			   discard?)</a:t>
            </a:r>
            <a:r>
              <a:rPr lang="en-US" altLang="en-US" b="1"/>
              <a:t> </a:t>
            </a:r>
            <a:endParaRPr lang="en-US" altLang="en-US" sz="2000" b="1"/>
          </a:p>
          <a:p>
            <a:pPr>
              <a:lnSpc>
                <a:spcPct val="115000"/>
              </a:lnSpc>
            </a:pPr>
            <a:endParaRPr lang="en-US" altLang="en-US" sz="2000" b="1"/>
          </a:p>
          <a:p>
            <a:pPr>
              <a:lnSpc>
                <a:spcPct val="125000"/>
              </a:lnSpc>
            </a:pPr>
            <a:endParaRPr lang="en-US" altLang="en-US" sz="2000" b="1"/>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Text Box 3">
            <a:extLst>
              <a:ext uri="{FF2B5EF4-FFF2-40B4-BE49-F238E27FC236}">
                <a16:creationId xmlns:a16="http://schemas.microsoft.com/office/drawing/2014/main" id="{C0DF3C47-A561-4084-9E02-62FABFA682C0}"/>
              </a:ext>
            </a:extLst>
          </p:cNvPr>
          <p:cNvSpPr txBox="1">
            <a:spLocks noChangeArrowheads="1"/>
          </p:cNvSpPr>
          <p:nvPr/>
        </p:nvSpPr>
        <p:spPr bwMode="auto">
          <a:xfrm>
            <a:off x="152400" y="838200"/>
            <a:ext cx="8853488" cy="3614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40000"/>
              </a:lnSpc>
            </a:pPr>
            <a:r>
              <a:rPr lang="en-US" altLang="en-US" sz="2000" b="1"/>
              <a:t>MTDFNRM, the first program in MTDFREML:</a:t>
            </a:r>
          </a:p>
          <a:p>
            <a:pPr>
              <a:lnSpc>
                <a:spcPct val="140000"/>
              </a:lnSpc>
            </a:pPr>
            <a:r>
              <a:rPr lang="en-US" altLang="en-US" sz="2000" b="1"/>
              <a:t>accepts only integer fields</a:t>
            </a:r>
          </a:p>
          <a:p>
            <a:pPr>
              <a:lnSpc>
                <a:spcPct val="140000"/>
              </a:lnSpc>
            </a:pPr>
            <a:r>
              <a:rPr lang="en-US" altLang="en-US" sz="2000" b="1"/>
              <a:t>not all fields need to be used</a:t>
            </a:r>
          </a:p>
          <a:p>
            <a:pPr>
              <a:lnSpc>
                <a:spcPct val="140000"/>
              </a:lnSpc>
            </a:pPr>
            <a:r>
              <a:rPr lang="en-US" altLang="en-US" sz="2000" b="1"/>
              <a:t>(i.e. animal, sire, and dam ID numbers); </a:t>
            </a:r>
          </a:p>
          <a:p>
            <a:pPr>
              <a:lnSpc>
                <a:spcPct val="175000"/>
              </a:lnSpc>
            </a:pPr>
            <a:r>
              <a:rPr lang="en-US" altLang="en-US" b="1"/>
              <a:t>MTDFPREP,</a:t>
            </a:r>
            <a:r>
              <a:rPr lang="en-US" altLang="en-US"/>
              <a:t> </a:t>
            </a:r>
            <a:r>
              <a:rPr lang="en-US" altLang="en-US" sz="2000" b="1"/>
              <a:t>the next MTDFREML program, </a:t>
            </a:r>
          </a:p>
          <a:p>
            <a:pPr>
              <a:lnSpc>
                <a:spcPct val="140000"/>
              </a:lnSpc>
            </a:pPr>
            <a:r>
              <a:rPr lang="en-US" altLang="en-US" sz="2000" b="1"/>
              <a:t>handles </a:t>
            </a:r>
            <a:r>
              <a:rPr lang="en-US" altLang="en-US" sz="2000" b="1">
                <a:latin typeface="Serifa BT" pitchFamily="18" charset="0"/>
              </a:rPr>
              <a:t>"</a:t>
            </a:r>
            <a:r>
              <a:rPr lang="en-US" altLang="en-US" sz="2000" b="1"/>
              <a:t>reals</a:t>
            </a:r>
            <a:r>
              <a:rPr lang="en-US" altLang="en-US" sz="2000" b="1">
                <a:latin typeface="Serifa BT" pitchFamily="18" charset="0"/>
              </a:rPr>
              <a:t>"</a:t>
            </a:r>
            <a:r>
              <a:rPr lang="en-US" altLang="en-US" sz="2000" b="1"/>
              <a:t> and integers; </a:t>
            </a:r>
          </a:p>
          <a:p>
            <a:pPr>
              <a:lnSpc>
                <a:spcPct val="140000"/>
              </a:lnSpc>
            </a:pPr>
            <a:r>
              <a:rPr lang="en-US" altLang="en-US" sz="2000" b="1"/>
              <a:t>all integers first, then reals (which can contain integers);</a:t>
            </a:r>
          </a:p>
          <a:p>
            <a:pPr>
              <a:lnSpc>
                <a:spcPct val="140000"/>
              </a:lnSpc>
            </a:pPr>
            <a:r>
              <a:rPr lang="en-US" altLang="en-US" sz="2000" b="1"/>
              <a:t>not all fields need to be used.</a:t>
            </a:r>
            <a:r>
              <a:rPr lang="en-US" altLang="en-US" sz="2000"/>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Text Box 4">
            <a:extLst>
              <a:ext uri="{FF2B5EF4-FFF2-40B4-BE49-F238E27FC236}">
                <a16:creationId xmlns:a16="http://schemas.microsoft.com/office/drawing/2014/main" id="{10ECEDAA-54B6-45CB-B765-C96428DFFA9A}"/>
              </a:ext>
            </a:extLst>
          </p:cNvPr>
          <p:cNvSpPr txBox="1">
            <a:spLocks noChangeArrowheads="1"/>
          </p:cNvSpPr>
          <p:nvPr/>
        </p:nvSpPr>
        <p:spPr bwMode="auto">
          <a:xfrm>
            <a:off x="0" y="493713"/>
            <a:ext cx="11288713" cy="386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342900" algn="l"/>
              </a:tabLst>
              <a:defRPr>
                <a:solidFill>
                  <a:schemeClr val="tx1"/>
                </a:solidFill>
                <a:latin typeface="Arial" panose="020B0604020202020204" pitchFamily="34" charset="0"/>
              </a:defRPr>
            </a:lvl1pPr>
            <a:lvl2pPr>
              <a:tabLst>
                <a:tab pos="342900" algn="l"/>
              </a:tabLst>
              <a:defRPr>
                <a:solidFill>
                  <a:schemeClr val="tx1"/>
                </a:solidFill>
                <a:latin typeface="Arial" panose="020B0604020202020204" pitchFamily="34" charset="0"/>
              </a:defRPr>
            </a:lvl2pPr>
            <a:lvl3pPr>
              <a:tabLst>
                <a:tab pos="342900" algn="l"/>
              </a:tabLst>
              <a:defRPr>
                <a:solidFill>
                  <a:schemeClr val="tx1"/>
                </a:solidFill>
                <a:latin typeface="Arial" panose="020B0604020202020204" pitchFamily="34" charset="0"/>
              </a:defRPr>
            </a:lvl3pPr>
            <a:lvl4pPr>
              <a:tabLst>
                <a:tab pos="342900" algn="l"/>
              </a:tabLst>
              <a:defRPr>
                <a:solidFill>
                  <a:schemeClr val="tx1"/>
                </a:solidFill>
                <a:latin typeface="Arial" panose="020B0604020202020204" pitchFamily="34" charset="0"/>
              </a:defRPr>
            </a:lvl4pPr>
            <a:lvl5pPr>
              <a:tabLst>
                <a:tab pos="342900" algn="l"/>
              </a:tabLst>
              <a:defRPr>
                <a:solidFill>
                  <a:schemeClr val="tx1"/>
                </a:solidFill>
                <a:latin typeface="Arial" panose="020B0604020202020204" pitchFamily="34" charset="0"/>
              </a:defRPr>
            </a:lvl5pPr>
            <a:lvl6pPr fontAlgn="base">
              <a:spcBef>
                <a:spcPct val="0"/>
              </a:spcBef>
              <a:spcAft>
                <a:spcPct val="0"/>
              </a:spcAft>
              <a:tabLst>
                <a:tab pos="342900" algn="l"/>
              </a:tabLst>
              <a:defRPr>
                <a:solidFill>
                  <a:schemeClr val="tx1"/>
                </a:solidFill>
                <a:latin typeface="Arial" panose="020B0604020202020204" pitchFamily="34" charset="0"/>
              </a:defRPr>
            </a:lvl6pPr>
            <a:lvl7pPr fontAlgn="base">
              <a:spcBef>
                <a:spcPct val="0"/>
              </a:spcBef>
              <a:spcAft>
                <a:spcPct val="0"/>
              </a:spcAft>
              <a:tabLst>
                <a:tab pos="342900" algn="l"/>
              </a:tabLst>
              <a:defRPr>
                <a:solidFill>
                  <a:schemeClr val="tx1"/>
                </a:solidFill>
                <a:latin typeface="Arial" panose="020B0604020202020204" pitchFamily="34" charset="0"/>
              </a:defRPr>
            </a:lvl7pPr>
            <a:lvl8pPr fontAlgn="base">
              <a:spcBef>
                <a:spcPct val="0"/>
              </a:spcBef>
              <a:spcAft>
                <a:spcPct val="0"/>
              </a:spcAft>
              <a:tabLst>
                <a:tab pos="342900" algn="l"/>
              </a:tabLst>
              <a:defRPr>
                <a:solidFill>
                  <a:schemeClr val="tx1"/>
                </a:solidFill>
                <a:latin typeface="Arial" panose="020B0604020202020204" pitchFamily="34" charset="0"/>
              </a:defRPr>
            </a:lvl8pPr>
            <a:lvl9pPr fontAlgn="base">
              <a:spcBef>
                <a:spcPct val="0"/>
              </a:spcBef>
              <a:spcAft>
                <a:spcPct val="0"/>
              </a:spcAft>
              <a:tabLst>
                <a:tab pos="342900" algn="l"/>
              </a:tabLst>
              <a:defRPr>
                <a:solidFill>
                  <a:schemeClr val="tx1"/>
                </a:solidFill>
                <a:latin typeface="Arial" panose="020B0604020202020204" pitchFamily="34" charset="0"/>
              </a:defRPr>
            </a:lvl9pPr>
          </a:lstStyle>
          <a:p>
            <a:pPr>
              <a:lnSpc>
                <a:spcPct val="125000"/>
              </a:lnSpc>
            </a:pPr>
            <a:r>
              <a:rPr lang="en-US" altLang="en-US" b="1"/>
              <a:t>A closer look at MTDFNRM</a:t>
            </a:r>
          </a:p>
          <a:p>
            <a:pPr>
              <a:lnSpc>
                <a:spcPct val="125000"/>
              </a:lnSpc>
            </a:pPr>
            <a:r>
              <a:rPr lang="en-US" altLang="en-US" b="1"/>
              <a:t>= converts original animal ID’s to sequential ID’s, e.g. 69xxx --&gt; 1, 69xxx --&gt; 2, etc.</a:t>
            </a:r>
          </a:p>
          <a:p>
            <a:pPr>
              <a:lnSpc>
                <a:spcPct val="125000"/>
              </a:lnSpc>
            </a:pPr>
            <a:r>
              <a:rPr lang="en-US" altLang="en-US" b="1"/>
              <a:t>= requires that parental ID numbers be less than animal (i.e. progeny) ID numbers</a:t>
            </a:r>
          </a:p>
          <a:p>
            <a:pPr>
              <a:lnSpc>
                <a:spcPct val="125000"/>
              </a:lnSpc>
            </a:pPr>
            <a:r>
              <a:rPr lang="en-US" altLang="en-US" b="1"/>
              <a:t>= produces output in several files:</a:t>
            </a:r>
          </a:p>
          <a:p>
            <a:pPr>
              <a:lnSpc>
                <a:spcPct val="125000"/>
              </a:lnSpc>
            </a:pPr>
            <a:r>
              <a:rPr lang="en-US" altLang="en-US" b="1"/>
              <a:t>(1)	MTDF56 (ASCII file) ==&gt; log file; shows no. of animals (unique ID numbers)</a:t>
            </a:r>
          </a:p>
          <a:p>
            <a:pPr>
              <a:lnSpc>
                <a:spcPct val="125000"/>
              </a:lnSpc>
            </a:pPr>
            <a:r>
              <a:rPr lang="en-US" altLang="en-US" b="1"/>
              <a:t>(2)	MTDF44 (binary file) ==&gt; elements of A-1 (not summed); used in MTDFRUN</a:t>
            </a:r>
          </a:p>
          <a:p>
            <a:pPr>
              <a:lnSpc>
                <a:spcPct val="125000"/>
              </a:lnSpc>
            </a:pPr>
            <a:r>
              <a:rPr lang="en-US" altLang="en-US" b="1"/>
              <a:t>	 MTDFPREP</a:t>
            </a:r>
            <a:r>
              <a:rPr lang="en-US" altLang="en-US"/>
              <a:t> </a:t>
            </a:r>
            <a:r>
              <a:rPr lang="en-US" altLang="en-US" b="1"/>
              <a:t>program</a:t>
            </a:r>
          </a:p>
          <a:p>
            <a:pPr>
              <a:lnSpc>
                <a:spcPct val="125000"/>
              </a:lnSpc>
            </a:pPr>
            <a:r>
              <a:rPr lang="en-US" altLang="en-US" b="1"/>
              <a:t>(3)	MTDF11 (ASCII file) ==&gt; matches original and reordered ID’s; used in</a:t>
            </a:r>
          </a:p>
          <a:p>
            <a:pPr>
              <a:lnSpc>
                <a:spcPct val="125000"/>
              </a:lnSpc>
            </a:pPr>
            <a:r>
              <a:rPr lang="en-US" altLang="en-US" b="1"/>
              <a:t>	program</a:t>
            </a:r>
          </a:p>
          <a:p>
            <a:pPr>
              <a:lnSpc>
                <a:spcPct val="125000"/>
              </a:lnSpc>
            </a:pPr>
            <a:r>
              <a:rPr lang="en-US" altLang="en-US" b="1"/>
              <a:t>(4)	MTDF13 (ASCII file) ==&gt; outputs inbreeding coefficients for animals, sires, </a:t>
            </a:r>
          </a:p>
          <a:p>
            <a:pPr>
              <a:lnSpc>
                <a:spcPct val="125000"/>
              </a:lnSpc>
            </a:pPr>
            <a:r>
              <a:rPr lang="en-US" altLang="en-US" b="1"/>
              <a:t>	and dams; optional</a:t>
            </a:r>
          </a:p>
        </p:txBody>
      </p:sp>
      <p:sp>
        <p:nvSpPr>
          <p:cNvPr id="29701" name="Text Box 5">
            <a:extLst>
              <a:ext uri="{FF2B5EF4-FFF2-40B4-BE49-F238E27FC236}">
                <a16:creationId xmlns:a16="http://schemas.microsoft.com/office/drawing/2014/main" id="{C6A8B89C-3327-49A5-A220-9E742FCD5167}"/>
              </a:ext>
            </a:extLst>
          </p:cNvPr>
          <p:cNvSpPr txBox="1">
            <a:spLocks noChangeArrowheads="1"/>
          </p:cNvSpPr>
          <p:nvPr/>
        </p:nvSpPr>
        <p:spPr bwMode="auto">
          <a:xfrm>
            <a:off x="152400" y="4837113"/>
            <a:ext cx="89916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i="1"/>
              <a:t>	</a:t>
            </a:r>
            <a:r>
              <a:rPr lang="en-US" altLang="en-US" b="1" i="1" u="sng"/>
              <a:t>recoded ID</a:t>
            </a:r>
            <a:r>
              <a:rPr lang="en-US" altLang="en-US" b="1" i="1"/>
              <a:t>	</a:t>
            </a:r>
            <a:r>
              <a:rPr lang="en-US" altLang="en-US" b="1" i="1" u="sng"/>
              <a:t>original ID</a:t>
            </a:r>
            <a:r>
              <a:rPr lang="en-US" altLang="en-US" b="1" i="1"/>
              <a:t>	            </a:t>
            </a:r>
            <a:r>
              <a:rPr lang="en-US" altLang="en-US" b="1" i="1" u="sng"/>
              <a:t>F</a:t>
            </a:r>
            <a:r>
              <a:rPr lang="en-US" altLang="en-US" b="1" i="1"/>
              <a:t>*</a:t>
            </a:r>
          </a:p>
          <a:p>
            <a:r>
              <a:rPr lang="en-US" altLang="en-US" b="1" i="1"/>
              <a:t>        animal sire  dam     animal sire  dam	animal sire  dam</a:t>
            </a:r>
          </a:p>
          <a:p>
            <a:endParaRPr lang="en-US" altLang="en-US" b="1"/>
          </a:p>
          <a:p>
            <a:r>
              <a:rPr lang="en-US" altLang="en-US" b="1"/>
              <a:t>	            * merge with your data set to include inbreeding in the analysis;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Text Box 4">
            <a:extLst>
              <a:ext uri="{FF2B5EF4-FFF2-40B4-BE49-F238E27FC236}">
                <a16:creationId xmlns:a16="http://schemas.microsoft.com/office/drawing/2014/main" id="{1444254B-3CD2-4A1B-9DFB-7E707E5C39BA}"/>
              </a:ext>
            </a:extLst>
          </p:cNvPr>
          <p:cNvSpPr txBox="1">
            <a:spLocks noChangeArrowheads="1"/>
          </p:cNvSpPr>
          <p:nvPr/>
        </p:nvSpPr>
        <p:spPr bwMode="auto">
          <a:xfrm>
            <a:off x="152400" y="493713"/>
            <a:ext cx="9413875" cy="120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28600" algn="l"/>
                <a:tab pos="1257300" algn="l"/>
              </a:tabLst>
              <a:defRPr>
                <a:solidFill>
                  <a:schemeClr val="tx1"/>
                </a:solidFill>
                <a:latin typeface="Arial" panose="020B0604020202020204" pitchFamily="34" charset="0"/>
              </a:defRPr>
            </a:lvl1pPr>
            <a:lvl2pPr>
              <a:tabLst>
                <a:tab pos="228600" algn="l"/>
                <a:tab pos="1257300" algn="l"/>
              </a:tabLst>
              <a:defRPr>
                <a:solidFill>
                  <a:schemeClr val="tx1"/>
                </a:solidFill>
                <a:latin typeface="Arial" panose="020B0604020202020204" pitchFamily="34" charset="0"/>
              </a:defRPr>
            </a:lvl2pPr>
            <a:lvl3pPr>
              <a:tabLst>
                <a:tab pos="228600" algn="l"/>
                <a:tab pos="1257300" algn="l"/>
              </a:tabLst>
              <a:defRPr>
                <a:solidFill>
                  <a:schemeClr val="tx1"/>
                </a:solidFill>
                <a:latin typeface="Arial" panose="020B0604020202020204" pitchFamily="34" charset="0"/>
              </a:defRPr>
            </a:lvl3pPr>
            <a:lvl4pPr>
              <a:tabLst>
                <a:tab pos="228600" algn="l"/>
                <a:tab pos="1257300" algn="l"/>
              </a:tabLst>
              <a:defRPr>
                <a:solidFill>
                  <a:schemeClr val="tx1"/>
                </a:solidFill>
                <a:latin typeface="Arial" panose="020B0604020202020204" pitchFamily="34" charset="0"/>
              </a:defRPr>
            </a:lvl4pPr>
            <a:lvl5pPr>
              <a:tabLst>
                <a:tab pos="228600" algn="l"/>
                <a:tab pos="1257300" algn="l"/>
              </a:tabLst>
              <a:defRPr>
                <a:solidFill>
                  <a:schemeClr val="tx1"/>
                </a:solidFill>
                <a:latin typeface="Arial" panose="020B0604020202020204" pitchFamily="34" charset="0"/>
              </a:defRPr>
            </a:lvl5pPr>
            <a:lvl6pPr fontAlgn="base">
              <a:spcBef>
                <a:spcPct val="0"/>
              </a:spcBef>
              <a:spcAft>
                <a:spcPct val="0"/>
              </a:spcAft>
              <a:tabLst>
                <a:tab pos="228600" algn="l"/>
                <a:tab pos="1257300" algn="l"/>
              </a:tabLst>
              <a:defRPr>
                <a:solidFill>
                  <a:schemeClr val="tx1"/>
                </a:solidFill>
                <a:latin typeface="Arial" panose="020B0604020202020204" pitchFamily="34" charset="0"/>
              </a:defRPr>
            </a:lvl6pPr>
            <a:lvl7pPr fontAlgn="base">
              <a:spcBef>
                <a:spcPct val="0"/>
              </a:spcBef>
              <a:spcAft>
                <a:spcPct val="0"/>
              </a:spcAft>
              <a:tabLst>
                <a:tab pos="228600" algn="l"/>
                <a:tab pos="1257300" algn="l"/>
              </a:tabLst>
              <a:defRPr>
                <a:solidFill>
                  <a:schemeClr val="tx1"/>
                </a:solidFill>
                <a:latin typeface="Arial" panose="020B0604020202020204" pitchFamily="34" charset="0"/>
              </a:defRPr>
            </a:lvl7pPr>
            <a:lvl8pPr fontAlgn="base">
              <a:spcBef>
                <a:spcPct val="0"/>
              </a:spcBef>
              <a:spcAft>
                <a:spcPct val="0"/>
              </a:spcAft>
              <a:tabLst>
                <a:tab pos="228600" algn="l"/>
                <a:tab pos="1257300" algn="l"/>
              </a:tabLst>
              <a:defRPr>
                <a:solidFill>
                  <a:schemeClr val="tx1"/>
                </a:solidFill>
                <a:latin typeface="Arial" panose="020B0604020202020204" pitchFamily="34" charset="0"/>
              </a:defRPr>
            </a:lvl8pPr>
            <a:lvl9pPr fontAlgn="base">
              <a:spcBef>
                <a:spcPct val="0"/>
              </a:spcBef>
              <a:spcAft>
                <a:spcPct val="0"/>
              </a:spcAft>
              <a:tabLst>
                <a:tab pos="228600" algn="l"/>
                <a:tab pos="1257300" algn="l"/>
              </a:tabLst>
              <a:defRPr>
                <a:solidFill>
                  <a:schemeClr val="tx1"/>
                </a:solidFill>
                <a:latin typeface="Arial" panose="020B0604020202020204" pitchFamily="34" charset="0"/>
              </a:defRPr>
            </a:lvl9pPr>
          </a:lstStyle>
          <a:p>
            <a:pPr>
              <a:lnSpc>
                <a:spcPct val="135000"/>
              </a:lnSpc>
            </a:pPr>
            <a:r>
              <a:rPr lang="en-US" altLang="en-US" b="1"/>
              <a:t>= also, with Westell groups:</a:t>
            </a:r>
          </a:p>
          <a:p>
            <a:pPr>
              <a:lnSpc>
                <a:spcPct val="135000"/>
              </a:lnSpc>
            </a:pPr>
            <a:r>
              <a:rPr lang="en-US" altLang="en-US" b="1"/>
              <a:t>	for crossbreeding experiments, put in ==&gt;       </a:t>
            </a:r>
            <a:r>
              <a:rPr lang="en-US" altLang="en-US" b="1" u="sng"/>
              <a:t>animal</a:t>
            </a:r>
            <a:r>
              <a:rPr lang="en-US" altLang="en-US" b="1"/>
              <a:t>   </a:t>
            </a:r>
            <a:r>
              <a:rPr lang="en-US" altLang="en-US" b="1" u="sng"/>
              <a:t>sire breed     dam breed</a:t>
            </a:r>
            <a:endParaRPr lang="en-US" altLang="en-US" b="1"/>
          </a:p>
          <a:p>
            <a:pPr>
              <a:lnSpc>
                <a:spcPct val="135000"/>
              </a:lnSpc>
            </a:pPr>
            <a:r>
              <a:rPr lang="en-US" altLang="en-US" b="1"/>
              <a:t>		keeps track of fraction by breed --&gt;       	  **	           **</a:t>
            </a:r>
          </a:p>
        </p:txBody>
      </p:sp>
      <p:sp>
        <p:nvSpPr>
          <p:cNvPr id="30725" name="Text Box 5">
            <a:extLst>
              <a:ext uri="{FF2B5EF4-FFF2-40B4-BE49-F238E27FC236}">
                <a16:creationId xmlns:a16="http://schemas.microsoft.com/office/drawing/2014/main" id="{EC7D11ED-8083-4CD1-AF4D-A1C0CCBC076E}"/>
              </a:ext>
            </a:extLst>
          </p:cNvPr>
          <p:cNvSpPr txBox="1">
            <a:spLocks noChangeArrowheads="1"/>
          </p:cNvSpPr>
          <p:nvPr/>
        </p:nvSpPr>
        <p:spPr bwMode="auto">
          <a:xfrm>
            <a:off x="288925" y="1830388"/>
            <a:ext cx="8191500" cy="133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50000"/>
              </a:lnSpc>
            </a:pPr>
            <a:r>
              <a:rPr lang="en-US" altLang="en-US" b="1"/>
              <a:t>= input file could be a separate pedigree file or the actual data file.</a:t>
            </a:r>
          </a:p>
          <a:p>
            <a:pPr>
              <a:lnSpc>
                <a:spcPct val="150000"/>
              </a:lnSpc>
            </a:pPr>
            <a:r>
              <a:rPr lang="en-US" altLang="en-US" b="1"/>
              <a:t>= If using separate pedigree and data files, important that the ID numbers </a:t>
            </a:r>
          </a:p>
          <a:p>
            <a:pPr>
              <a:lnSpc>
                <a:spcPct val="150000"/>
              </a:lnSpc>
            </a:pPr>
            <a:r>
              <a:rPr lang="en-US" altLang="en-US" b="1"/>
              <a:t>   in both files are same; okay to have “extra” animals in the pedigree file </a:t>
            </a:r>
          </a:p>
        </p:txBody>
      </p:sp>
      <p:sp>
        <p:nvSpPr>
          <p:cNvPr id="30726" name="Text Box 6">
            <a:extLst>
              <a:ext uri="{FF2B5EF4-FFF2-40B4-BE49-F238E27FC236}">
                <a16:creationId xmlns:a16="http://schemas.microsoft.com/office/drawing/2014/main" id="{81C30E2B-C1F6-489F-85A6-DE100B7D022B}"/>
              </a:ext>
            </a:extLst>
          </p:cNvPr>
          <p:cNvSpPr txBox="1">
            <a:spLocks noChangeArrowheads="1"/>
          </p:cNvSpPr>
          <p:nvPr/>
        </p:nvSpPr>
        <p:spPr bwMode="auto">
          <a:xfrm>
            <a:off x="304800" y="3200400"/>
            <a:ext cx="27082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t>How MTDFNRM works: </a:t>
            </a:r>
          </a:p>
        </p:txBody>
      </p:sp>
      <p:sp>
        <p:nvSpPr>
          <p:cNvPr id="30728" name="Text Box 8">
            <a:extLst>
              <a:ext uri="{FF2B5EF4-FFF2-40B4-BE49-F238E27FC236}">
                <a16:creationId xmlns:a16="http://schemas.microsoft.com/office/drawing/2014/main" id="{19D19A83-30C4-4690-AC87-846A6046FDFA}"/>
              </a:ext>
            </a:extLst>
          </p:cNvPr>
          <p:cNvSpPr txBox="1">
            <a:spLocks noChangeArrowheads="1"/>
          </p:cNvSpPr>
          <p:nvPr/>
        </p:nvSpPr>
        <p:spPr bwMode="auto">
          <a:xfrm>
            <a:off x="685800" y="3616325"/>
            <a:ext cx="9745663" cy="324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35000"/>
              </a:lnSpc>
            </a:pPr>
            <a:r>
              <a:rPr lang="en-US" altLang="en-US" b="1"/>
              <a:t>Pass 1:	stores all unique ID numbers; if animal (or sire or dam) ID repeated, </a:t>
            </a:r>
          </a:p>
          <a:p>
            <a:pPr>
              <a:lnSpc>
                <a:spcPct val="135000"/>
              </a:lnSpc>
            </a:pPr>
            <a:r>
              <a:rPr lang="en-US" altLang="en-US" b="1"/>
              <a:t>	stores only one set, sorts all unique ID numbers into an ordered vector </a:t>
            </a:r>
          </a:p>
          <a:p>
            <a:pPr>
              <a:lnSpc>
                <a:spcPct val="135000"/>
              </a:lnSpc>
            </a:pPr>
            <a:r>
              <a:rPr lang="en-US" altLang="en-US" b="1"/>
              <a:t>	of ID’s</a:t>
            </a:r>
          </a:p>
          <a:p>
            <a:pPr>
              <a:lnSpc>
                <a:spcPct val="135000"/>
              </a:lnSpc>
            </a:pPr>
            <a:r>
              <a:rPr lang="en-US" altLang="en-US" b="1"/>
              <a:t>Pass 2:	recodes animal, sire, and dam ID</a:t>
            </a:r>
          </a:p>
          <a:p>
            <a:pPr>
              <a:lnSpc>
                <a:spcPct val="135000"/>
              </a:lnSpc>
            </a:pPr>
            <a:r>
              <a:rPr lang="en-US" altLang="en-US" b="1"/>
              <a:t>	stores all ID numbers into 3 separate vectors</a:t>
            </a:r>
          </a:p>
          <a:p>
            <a:pPr>
              <a:lnSpc>
                <a:spcPct val="135000"/>
              </a:lnSpc>
            </a:pPr>
            <a:r>
              <a:rPr lang="en-US" altLang="en-US" b="1"/>
              <a:t>	then calculates A</a:t>
            </a:r>
            <a:r>
              <a:rPr lang="en-US" altLang="en-US" b="1" baseline="30000"/>
              <a:t>-1</a:t>
            </a:r>
            <a:r>
              <a:rPr lang="en-US" altLang="en-US" b="1"/>
              <a:t> elements and F; amount of </a:t>
            </a:r>
          </a:p>
          <a:p>
            <a:pPr>
              <a:lnSpc>
                <a:spcPct val="135000"/>
              </a:lnSpc>
            </a:pPr>
            <a:r>
              <a:rPr lang="en-US" altLang="en-US" b="1"/>
              <a:t>	time = (number of animals)</a:t>
            </a:r>
            <a:r>
              <a:rPr lang="en-US" altLang="en-US" b="1" baseline="30000"/>
              <a:t>2</a:t>
            </a:r>
            <a:r>
              <a:rPr lang="en-US" altLang="en-US" baseline="30000"/>
              <a:t> </a:t>
            </a:r>
          </a:p>
          <a:p>
            <a:br>
              <a:rPr lang="en-US" altLang="en-US"/>
            </a:br>
            <a:endParaRPr lang="en-US"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Text Box 4">
            <a:extLst>
              <a:ext uri="{FF2B5EF4-FFF2-40B4-BE49-F238E27FC236}">
                <a16:creationId xmlns:a16="http://schemas.microsoft.com/office/drawing/2014/main" id="{41E10D0E-C6F4-4400-AC2B-C07C0FAE15CF}"/>
              </a:ext>
            </a:extLst>
          </p:cNvPr>
          <p:cNvSpPr txBox="1">
            <a:spLocks noChangeArrowheads="1"/>
          </p:cNvSpPr>
          <p:nvPr/>
        </p:nvSpPr>
        <p:spPr bwMode="auto">
          <a:xfrm>
            <a:off x="228600" y="263525"/>
            <a:ext cx="8874125" cy="3806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28600" algn="l"/>
                <a:tab pos="457200" algn="l"/>
                <a:tab pos="685800" algn="l"/>
              </a:tabLst>
              <a:defRPr>
                <a:solidFill>
                  <a:schemeClr val="tx1"/>
                </a:solidFill>
                <a:latin typeface="Arial" panose="020B0604020202020204" pitchFamily="34" charset="0"/>
              </a:defRPr>
            </a:lvl1pPr>
            <a:lvl2pPr>
              <a:tabLst>
                <a:tab pos="228600" algn="l"/>
                <a:tab pos="457200" algn="l"/>
                <a:tab pos="685800" algn="l"/>
              </a:tabLst>
              <a:defRPr>
                <a:solidFill>
                  <a:schemeClr val="tx1"/>
                </a:solidFill>
                <a:latin typeface="Arial" panose="020B0604020202020204" pitchFamily="34" charset="0"/>
              </a:defRPr>
            </a:lvl2pPr>
            <a:lvl3pPr>
              <a:tabLst>
                <a:tab pos="228600" algn="l"/>
                <a:tab pos="457200" algn="l"/>
                <a:tab pos="685800" algn="l"/>
              </a:tabLst>
              <a:defRPr>
                <a:solidFill>
                  <a:schemeClr val="tx1"/>
                </a:solidFill>
                <a:latin typeface="Arial" panose="020B0604020202020204" pitchFamily="34" charset="0"/>
              </a:defRPr>
            </a:lvl3pPr>
            <a:lvl4pPr>
              <a:tabLst>
                <a:tab pos="228600" algn="l"/>
                <a:tab pos="457200" algn="l"/>
                <a:tab pos="685800" algn="l"/>
              </a:tabLst>
              <a:defRPr>
                <a:solidFill>
                  <a:schemeClr val="tx1"/>
                </a:solidFill>
                <a:latin typeface="Arial" panose="020B0604020202020204" pitchFamily="34" charset="0"/>
              </a:defRPr>
            </a:lvl4pPr>
            <a:lvl5pPr>
              <a:tabLst>
                <a:tab pos="228600" algn="l"/>
                <a:tab pos="457200" algn="l"/>
                <a:tab pos="685800" algn="l"/>
              </a:tabLst>
              <a:defRPr>
                <a:solidFill>
                  <a:schemeClr val="tx1"/>
                </a:solidFill>
                <a:latin typeface="Arial" panose="020B0604020202020204" pitchFamily="34" charset="0"/>
              </a:defRPr>
            </a:lvl5pPr>
            <a:lvl6pPr fontAlgn="base">
              <a:spcBef>
                <a:spcPct val="0"/>
              </a:spcBef>
              <a:spcAft>
                <a:spcPct val="0"/>
              </a:spcAft>
              <a:tabLst>
                <a:tab pos="228600" algn="l"/>
                <a:tab pos="457200" algn="l"/>
                <a:tab pos="685800" algn="l"/>
              </a:tabLst>
              <a:defRPr>
                <a:solidFill>
                  <a:schemeClr val="tx1"/>
                </a:solidFill>
                <a:latin typeface="Arial" panose="020B0604020202020204" pitchFamily="34" charset="0"/>
              </a:defRPr>
            </a:lvl6pPr>
            <a:lvl7pPr fontAlgn="base">
              <a:spcBef>
                <a:spcPct val="0"/>
              </a:spcBef>
              <a:spcAft>
                <a:spcPct val="0"/>
              </a:spcAft>
              <a:tabLst>
                <a:tab pos="228600" algn="l"/>
                <a:tab pos="457200" algn="l"/>
                <a:tab pos="685800" algn="l"/>
              </a:tabLst>
              <a:defRPr>
                <a:solidFill>
                  <a:schemeClr val="tx1"/>
                </a:solidFill>
                <a:latin typeface="Arial" panose="020B0604020202020204" pitchFamily="34" charset="0"/>
              </a:defRPr>
            </a:lvl7pPr>
            <a:lvl8pPr fontAlgn="base">
              <a:spcBef>
                <a:spcPct val="0"/>
              </a:spcBef>
              <a:spcAft>
                <a:spcPct val="0"/>
              </a:spcAft>
              <a:tabLst>
                <a:tab pos="228600" algn="l"/>
                <a:tab pos="457200" algn="l"/>
                <a:tab pos="685800" algn="l"/>
              </a:tabLst>
              <a:defRPr>
                <a:solidFill>
                  <a:schemeClr val="tx1"/>
                </a:solidFill>
                <a:latin typeface="Arial" panose="020B0604020202020204" pitchFamily="34" charset="0"/>
              </a:defRPr>
            </a:lvl8pPr>
            <a:lvl9pPr fontAlgn="base">
              <a:spcBef>
                <a:spcPct val="0"/>
              </a:spcBef>
              <a:spcAft>
                <a:spcPct val="0"/>
              </a:spcAft>
              <a:tabLst>
                <a:tab pos="228600" algn="l"/>
                <a:tab pos="457200" algn="l"/>
                <a:tab pos="685800" algn="l"/>
              </a:tabLst>
              <a:defRPr>
                <a:solidFill>
                  <a:schemeClr val="tx1"/>
                </a:solidFill>
                <a:latin typeface="Arial" panose="020B0604020202020204" pitchFamily="34" charset="0"/>
              </a:defRPr>
            </a:lvl9pPr>
          </a:lstStyle>
          <a:p>
            <a:pPr>
              <a:lnSpc>
                <a:spcPct val="135000"/>
              </a:lnSpc>
            </a:pPr>
            <a:r>
              <a:rPr lang="en-US" altLang="en-US" b="1"/>
              <a:t>MTDFPREP in a nutshell</a:t>
            </a:r>
          </a:p>
          <a:p>
            <a:pPr>
              <a:lnSpc>
                <a:spcPct val="135000"/>
              </a:lnSpc>
            </a:pPr>
            <a:r>
              <a:rPr lang="en-US" altLang="en-US" b="1"/>
              <a:t>= prepares data and formulates model from history file</a:t>
            </a:r>
          </a:p>
          <a:p>
            <a:pPr>
              <a:lnSpc>
                <a:spcPct val="135000"/>
              </a:lnSpc>
            </a:pPr>
            <a:r>
              <a:rPr lang="en-US" altLang="en-US" b="1"/>
              <a:t>= reorders levels with 1, 2, 3,... to assign equation numbers</a:t>
            </a:r>
          </a:p>
          <a:p>
            <a:pPr>
              <a:lnSpc>
                <a:spcPct val="135000"/>
              </a:lnSpc>
            </a:pPr>
            <a:r>
              <a:rPr lang="en-US" altLang="en-US" b="1"/>
              <a:t>= matches animal original ID to recoded ID, e.g. 1, 2, 3,...</a:t>
            </a:r>
          </a:p>
          <a:p>
            <a:pPr>
              <a:lnSpc>
                <a:spcPct val="135000"/>
              </a:lnSpc>
            </a:pPr>
            <a:r>
              <a:rPr lang="en-US" altLang="en-US" b="1"/>
              <a:t>= deviates the observations and covariates from the raw trait means</a:t>
            </a:r>
          </a:p>
          <a:p>
            <a:pPr>
              <a:lnSpc>
                <a:spcPct val="135000"/>
              </a:lnSpc>
            </a:pPr>
            <a:r>
              <a:rPr lang="en-US" altLang="en-US" b="1"/>
              <a:t>	to reduce rounding errors in the computations</a:t>
            </a:r>
          </a:p>
          <a:p>
            <a:pPr>
              <a:lnSpc>
                <a:spcPct val="135000"/>
              </a:lnSpc>
            </a:pPr>
            <a:r>
              <a:rPr lang="en-US" altLang="en-US" b="1"/>
              <a:t>= two kinds of input files:  </a:t>
            </a:r>
          </a:p>
          <a:p>
            <a:pPr>
              <a:lnSpc>
                <a:spcPct val="135000"/>
              </a:lnSpc>
            </a:pPr>
            <a:r>
              <a:rPr lang="en-US" altLang="en-US" b="1"/>
              <a:t>	(1) MTDF11 file from MTDFNRM</a:t>
            </a:r>
          </a:p>
          <a:p>
            <a:pPr>
              <a:lnSpc>
                <a:spcPct val="135000"/>
              </a:lnSpc>
            </a:pPr>
            <a:r>
              <a:rPr lang="en-US" altLang="en-US" b="1"/>
              <a:t>	(2) data file</a:t>
            </a:r>
          </a:p>
          <a:p>
            <a:pPr>
              <a:lnSpc>
                <a:spcPct val="135000"/>
              </a:lnSpc>
            </a:pPr>
            <a:endParaRPr lang="en-US" altLang="en-US" b="1"/>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2">
            <a:extLst>
              <a:ext uri="{FF2B5EF4-FFF2-40B4-BE49-F238E27FC236}">
                <a16:creationId xmlns:a16="http://schemas.microsoft.com/office/drawing/2014/main" id="{FB857856-1950-4D71-94FC-FD6BC164A301}"/>
              </a:ext>
            </a:extLst>
          </p:cNvPr>
          <p:cNvSpPr txBox="1">
            <a:spLocks noChangeArrowheads="1"/>
          </p:cNvSpPr>
          <p:nvPr/>
        </p:nvSpPr>
        <p:spPr bwMode="auto">
          <a:xfrm>
            <a:off x="152400" y="263525"/>
            <a:ext cx="8823325" cy="3806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28600" algn="l"/>
                <a:tab pos="457200" algn="l"/>
                <a:tab pos="685800" algn="l"/>
              </a:tabLst>
              <a:defRPr>
                <a:solidFill>
                  <a:schemeClr val="tx1"/>
                </a:solidFill>
                <a:latin typeface="Arial" panose="020B0604020202020204" pitchFamily="34" charset="0"/>
              </a:defRPr>
            </a:lvl1pPr>
            <a:lvl2pPr>
              <a:tabLst>
                <a:tab pos="228600" algn="l"/>
                <a:tab pos="457200" algn="l"/>
                <a:tab pos="685800" algn="l"/>
              </a:tabLst>
              <a:defRPr>
                <a:solidFill>
                  <a:schemeClr val="tx1"/>
                </a:solidFill>
                <a:latin typeface="Arial" panose="020B0604020202020204" pitchFamily="34" charset="0"/>
              </a:defRPr>
            </a:lvl2pPr>
            <a:lvl3pPr>
              <a:tabLst>
                <a:tab pos="228600" algn="l"/>
                <a:tab pos="457200" algn="l"/>
                <a:tab pos="685800" algn="l"/>
              </a:tabLst>
              <a:defRPr>
                <a:solidFill>
                  <a:schemeClr val="tx1"/>
                </a:solidFill>
                <a:latin typeface="Arial" panose="020B0604020202020204" pitchFamily="34" charset="0"/>
              </a:defRPr>
            </a:lvl3pPr>
            <a:lvl4pPr>
              <a:tabLst>
                <a:tab pos="228600" algn="l"/>
                <a:tab pos="457200" algn="l"/>
                <a:tab pos="685800" algn="l"/>
              </a:tabLst>
              <a:defRPr>
                <a:solidFill>
                  <a:schemeClr val="tx1"/>
                </a:solidFill>
                <a:latin typeface="Arial" panose="020B0604020202020204" pitchFamily="34" charset="0"/>
              </a:defRPr>
            </a:lvl4pPr>
            <a:lvl5pPr>
              <a:tabLst>
                <a:tab pos="228600" algn="l"/>
                <a:tab pos="457200" algn="l"/>
                <a:tab pos="685800" algn="l"/>
              </a:tabLst>
              <a:defRPr>
                <a:solidFill>
                  <a:schemeClr val="tx1"/>
                </a:solidFill>
                <a:latin typeface="Arial" panose="020B0604020202020204" pitchFamily="34" charset="0"/>
              </a:defRPr>
            </a:lvl5pPr>
            <a:lvl6pPr fontAlgn="base">
              <a:spcBef>
                <a:spcPct val="0"/>
              </a:spcBef>
              <a:spcAft>
                <a:spcPct val="0"/>
              </a:spcAft>
              <a:tabLst>
                <a:tab pos="228600" algn="l"/>
                <a:tab pos="457200" algn="l"/>
                <a:tab pos="685800" algn="l"/>
              </a:tabLst>
              <a:defRPr>
                <a:solidFill>
                  <a:schemeClr val="tx1"/>
                </a:solidFill>
                <a:latin typeface="Arial" panose="020B0604020202020204" pitchFamily="34" charset="0"/>
              </a:defRPr>
            </a:lvl6pPr>
            <a:lvl7pPr fontAlgn="base">
              <a:spcBef>
                <a:spcPct val="0"/>
              </a:spcBef>
              <a:spcAft>
                <a:spcPct val="0"/>
              </a:spcAft>
              <a:tabLst>
                <a:tab pos="228600" algn="l"/>
                <a:tab pos="457200" algn="l"/>
                <a:tab pos="685800" algn="l"/>
              </a:tabLst>
              <a:defRPr>
                <a:solidFill>
                  <a:schemeClr val="tx1"/>
                </a:solidFill>
                <a:latin typeface="Arial" panose="020B0604020202020204" pitchFamily="34" charset="0"/>
              </a:defRPr>
            </a:lvl7pPr>
            <a:lvl8pPr fontAlgn="base">
              <a:spcBef>
                <a:spcPct val="0"/>
              </a:spcBef>
              <a:spcAft>
                <a:spcPct val="0"/>
              </a:spcAft>
              <a:tabLst>
                <a:tab pos="228600" algn="l"/>
                <a:tab pos="457200" algn="l"/>
                <a:tab pos="685800" algn="l"/>
              </a:tabLst>
              <a:defRPr>
                <a:solidFill>
                  <a:schemeClr val="tx1"/>
                </a:solidFill>
                <a:latin typeface="Arial" panose="020B0604020202020204" pitchFamily="34" charset="0"/>
              </a:defRPr>
            </a:lvl8pPr>
            <a:lvl9pPr fontAlgn="base">
              <a:spcBef>
                <a:spcPct val="0"/>
              </a:spcBef>
              <a:spcAft>
                <a:spcPct val="0"/>
              </a:spcAft>
              <a:tabLst>
                <a:tab pos="228600" algn="l"/>
                <a:tab pos="457200" algn="l"/>
                <a:tab pos="685800" algn="l"/>
              </a:tabLst>
              <a:defRPr>
                <a:solidFill>
                  <a:schemeClr val="tx1"/>
                </a:solidFill>
                <a:latin typeface="Arial" panose="020B0604020202020204" pitchFamily="34" charset="0"/>
              </a:defRPr>
            </a:lvl9pPr>
          </a:lstStyle>
          <a:p>
            <a:pPr>
              <a:lnSpc>
                <a:spcPct val="135000"/>
              </a:lnSpc>
            </a:pPr>
            <a:endParaRPr lang="en-US" altLang="en-US"/>
          </a:p>
          <a:p>
            <a:pPr>
              <a:lnSpc>
                <a:spcPct val="135000"/>
              </a:lnSpc>
            </a:pPr>
            <a:r>
              <a:rPr lang="en-US" altLang="en-US" b="1"/>
              <a:t>Output files:</a:t>
            </a:r>
          </a:p>
          <a:p>
            <a:pPr>
              <a:lnSpc>
                <a:spcPct val="135000"/>
              </a:lnSpc>
            </a:pPr>
            <a:r>
              <a:rPr lang="en-US" altLang="en-US" b="1"/>
              <a:t>	(1)	MTDF66 (ASCII file) ==&gt; summary (or log) file; gives equation numbers</a:t>
            </a:r>
          </a:p>
          <a:p>
            <a:pPr>
              <a:lnSpc>
                <a:spcPct val="135000"/>
              </a:lnSpc>
            </a:pPr>
            <a:r>
              <a:rPr lang="en-US" altLang="en-US" b="1"/>
              <a:t>	(2)	MTDF50 (ASCII file) ==&gt; set up equation numbers; used in MTDFRUN</a:t>
            </a:r>
          </a:p>
          <a:p>
            <a:pPr>
              <a:lnSpc>
                <a:spcPct val="135000"/>
              </a:lnSpc>
            </a:pPr>
            <a:r>
              <a:rPr lang="en-US" altLang="en-US" b="1"/>
              <a:t>	(3)	MTDF51 (binary file) ==&gt; recoded data files; used in MTDFRUN</a:t>
            </a:r>
          </a:p>
          <a:p>
            <a:pPr>
              <a:lnSpc>
                <a:spcPct val="135000"/>
              </a:lnSpc>
            </a:pPr>
            <a:r>
              <a:rPr lang="en-US" altLang="en-US" b="1"/>
              <a:t>	(4)	MTDF52 (binary file) ==&gt; recoded data files; used in MTDFRUN</a:t>
            </a:r>
          </a:p>
          <a:p>
            <a:pPr>
              <a:lnSpc>
                <a:spcPct val="135000"/>
              </a:lnSpc>
            </a:pPr>
            <a:r>
              <a:rPr lang="en-US" altLang="en-US" b="1"/>
              <a:t>	(5)	MTDF21 (ASCII file) ==&gt; allows matching solutions with original levels </a:t>
            </a:r>
          </a:p>
          <a:p>
            <a:pPr>
              <a:lnSpc>
                <a:spcPct val="135000"/>
              </a:lnSpc>
            </a:pPr>
            <a:r>
              <a:rPr lang="en-US" altLang="en-US" b="1"/>
              <a:t>			of fixed effects; used in MTDFRUN</a:t>
            </a:r>
          </a:p>
          <a:p>
            <a:pPr>
              <a:lnSpc>
                <a:spcPct val="135000"/>
              </a:lnSpc>
            </a:pPr>
            <a:r>
              <a:rPr lang="en-US" altLang="en-US" b="1"/>
              <a:t>	(6)	MTDF22 (ASCII file) ==&gt; optional; for matching original codes with </a:t>
            </a:r>
          </a:p>
          <a:p>
            <a:pPr>
              <a:lnSpc>
                <a:spcPct val="135000"/>
              </a:lnSpc>
            </a:pPr>
            <a:r>
              <a:rPr lang="en-US" altLang="en-US" b="1"/>
              <a:t>		solutions for uncorrelated effects; used in MTDFRUN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Text Box 4">
            <a:extLst>
              <a:ext uri="{FF2B5EF4-FFF2-40B4-BE49-F238E27FC236}">
                <a16:creationId xmlns:a16="http://schemas.microsoft.com/office/drawing/2014/main" id="{80B44FA9-AF81-4DDE-B74C-B4F893B051B1}"/>
              </a:ext>
            </a:extLst>
          </p:cNvPr>
          <p:cNvSpPr txBox="1">
            <a:spLocks noChangeArrowheads="1"/>
          </p:cNvSpPr>
          <p:nvPr/>
        </p:nvSpPr>
        <p:spPr bwMode="auto">
          <a:xfrm>
            <a:off x="152400" y="176213"/>
            <a:ext cx="14925675" cy="354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342900" algn="l"/>
                <a:tab pos="749300" algn="l"/>
              </a:tabLst>
              <a:defRPr>
                <a:solidFill>
                  <a:schemeClr val="tx1"/>
                </a:solidFill>
                <a:latin typeface="Arial" panose="020B0604020202020204" pitchFamily="34" charset="0"/>
              </a:defRPr>
            </a:lvl1pPr>
            <a:lvl2pPr>
              <a:tabLst>
                <a:tab pos="342900" algn="l"/>
                <a:tab pos="749300" algn="l"/>
              </a:tabLst>
              <a:defRPr>
                <a:solidFill>
                  <a:schemeClr val="tx1"/>
                </a:solidFill>
                <a:latin typeface="Arial" panose="020B0604020202020204" pitchFamily="34" charset="0"/>
              </a:defRPr>
            </a:lvl2pPr>
            <a:lvl3pPr>
              <a:tabLst>
                <a:tab pos="342900" algn="l"/>
                <a:tab pos="749300" algn="l"/>
              </a:tabLst>
              <a:defRPr>
                <a:solidFill>
                  <a:schemeClr val="tx1"/>
                </a:solidFill>
                <a:latin typeface="Arial" panose="020B0604020202020204" pitchFamily="34" charset="0"/>
              </a:defRPr>
            </a:lvl3pPr>
            <a:lvl4pPr>
              <a:tabLst>
                <a:tab pos="342900" algn="l"/>
                <a:tab pos="749300" algn="l"/>
              </a:tabLst>
              <a:defRPr>
                <a:solidFill>
                  <a:schemeClr val="tx1"/>
                </a:solidFill>
                <a:latin typeface="Arial" panose="020B0604020202020204" pitchFamily="34" charset="0"/>
              </a:defRPr>
            </a:lvl4pPr>
            <a:lvl5pPr>
              <a:tabLst>
                <a:tab pos="342900" algn="l"/>
                <a:tab pos="749300" algn="l"/>
              </a:tabLst>
              <a:defRPr>
                <a:solidFill>
                  <a:schemeClr val="tx1"/>
                </a:solidFill>
                <a:latin typeface="Arial" panose="020B0604020202020204" pitchFamily="34" charset="0"/>
              </a:defRPr>
            </a:lvl5pPr>
            <a:lvl6pPr fontAlgn="base">
              <a:spcBef>
                <a:spcPct val="0"/>
              </a:spcBef>
              <a:spcAft>
                <a:spcPct val="0"/>
              </a:spcAft>
              <a:tabLst>
                <a:tab pos="342900" algn="l"/>
                <a:tab pos="749300" algn="l"/>
              </a:tabLst>
              <a:defRPr>
                <a:solidFill>
                  <a:schemeClr val="tx1"/>
                </a:solidFill>
                <a:latin typeface="Arial" panose="020B0604020202020204" pitchFamily="34" charset="0"/>
              </a:defRPr>
            </a:lvl6pPr>
            <a:lvl7pPr fontAlgn="base">
              <a:spcBef>
                <a:spcPct val="0"/>
              </a:spcBef>
              <a:spcAft>
                <a:spcPct val="0"/>
              </a:spcAft>
              <a:tabLst>
                <a:tab pos="342900" algn="l"/>
                <a:tab pos="749300" algn="l"/>
              </a:tabLst>
              <a:defRPr>
                <a:solidFill>
                  <a:schemeClr val="tx1"/>
                </a:solidFill>
                <a:latin typeface="Arial" panose="020B0604020202020204" pitchFamily="34" charset="0"/>
              </a:defRPr>
            </a:lvl7pPr>
            <a:lvl8pPr fontAlgn="base">
              <a:spcBef>
                <a:spcPct val="0"/>
              </a:spcBef>
              <a:spcAft>
                <a:spcPct val="0"/>
              </a:spcAft>
              <a:tabLst>
                <a:tab pos="342900" algn="l"/>
                <a:tab pos="749300" algn="l"/>
              </a:tabLst>
              <a:defRPr>
                <a:solidFill>
                  <a:schemeClr val="tx1"/>
                </a:solidFill>
                <a:latin typeface="Arial" panose="020B0604020202020204" pitchFamily="34" charset="0"/>
              </a:defRPr>
            </a:lvl8pPr>
            <a:lvl9pPr fontAlgn="base">
              <a:spcBef>
                <a:spcPct val="0"/>
              </a:spcBef>
              <a:spcAft>
                <a:spcPct val="0"/>
              </a:spcAft>
              <a:tabLst>
                <a:tab pos="342900" algn="l"/>
                <a:tab pos="749300" algn="l"/>
              </a:tabLst>
              <a:defRPr>
                <a:solidFill>
                  <a:schemeClr val="tx1"/>
                </a:solidFill>
                <a:latin typeface="Arial" panose="020B0604020202020204" pitchFamily="34" charset="0"/>
              </a:defRPr>
            </a:lvl9pPr>
          </a:lstStyle>
          <a:p>
            <a:pPr>
              <a:lnSpc>
                <a:spcPct val="140000"/>
              </a:lnSpc>
            </a:pPr>
            <a:r>
              <a:rPr lang="en-US" altLang="en-US" b="1"/>
              <a:t>HINTS for MTDFPREP:</a:t>
            </a:r>
          </a:p>
          <a:p>
            <a:pPr>
              <a:lnSpc>
                <a:spcPct val="140000"/>
              </a:lnSpc>
            </a:pPr>
            <a:r>
              <a:rPr lang="en-US" altLang="en-US" b="1"/>
              <a:t>=	MTDFPREP does not handle zero levels for fixed factors.</a:t>
            </a:r>
          </a:p>
          <a:p>
            <a:pPr>
              <a:lnSpc>
                <a:spcPct val="140000"/>
              </a:lnSpc>
            </a:pPr>
            <a:r>
              <a:rPr lang="en-US" altLang="en-US" b="1"/>
              <a:t>=	we want sparseness; so if you can combine (fixed) factors, e.g. subclass</a:t>
            </a:r>
          </a:p>
          <a:p>
            <a:pPr>
              <a:lnSpc>
                <a:spcPct val="140000"/>
              </a:lnSpc>
            </a:pPr>
            <a:r>
              <a:rPr lang="en-US" altLang="en-US" b="1"/>
              <a:t>	 H-Y-S-A, herd, year, sex, age of dam, etc., </a:t>
            </a:r>
            <a:r>
              <a:rPr lang="en-US" altLang="en-US" b="1" u="sng"/>
              <a:t>then do so beforehand</a:t>
            </a:r>
            <a:r>
              <a:rPr lang="en-US" altLang="en-US" b="1"/>
              <a:t>; this way, </a:t>
            </a:r>
          </a:p>
          <a:p>
            <a:pPr>
              <a:lnSpc>
                <a:spcPct val="140000"/>
              </a:lnSpc>
            </a:pPr>
            <a:r>
              <a:rPr lang="en-US" altLang="en-US" b="1"/>
              <a:t>	 you will maximize efficiency by creating a diagonal and sparse (C) matrix.</a:t>
            </a:r>
          </a:p>
          <a:p>
            <a:pPr>
              <a:lnSpc>
                <a:spcPct val="140000"/>
              </a:lnSpc>
            </a:pPr>
            <a:r>
              <a:rPr lang="en-US" altLang="en-US" b="1"/>
              <a:t>=	also, don’t use too many regression coefficients; sometimes better to break</a:t>
            </a:r>
          </a:p>
          <a:p>
            <a:pPr>
              <a:lnSpc>
                <a:spcPct val="140000"/>
              </a:lnSpc>
            </a:pPr>
            <a:r>
              <a:rPr lang="en-US" altLang="en-US" b="1"/>
              <a:t>	up the effect into separate classes.</a:t>
            </a:r>
          </a:p>
          <a:p>
            <a:pPr>
              <a:lnSpc>
                <a:spcPct val="140000"/>
              </a:lnSpc>
            </a:pPr>
            <a:r>
              <a:rPr lang="en-US" altLang="en-US" b="1"/>
              <a:t>Free format:</a:t>
            </a:r>
          </a:p>
          <a:p>
            <a:pPr>
              <a:lnSpc>
                <a:spcPct val="140000"/>
              </a:lnSpc>
            </a:pPr>
            <a:r>
              <a:rPr lang="en-US" altLang="en-US" b="1"/>
              <a:t>	all integers, then all reals; not all need to be used.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a:extLst>
              <a:ext uri="{FF2B5EF4-FFF2-40B4-BE49-F238E27FC236}">
                <a16:creationId xmlns:a16="http://schemas.microsoft.com/office/drawing/2014/main" id="{78BC3492-D41A-47ED-B3EA-265DD138FFD0}"/>
              </a:ext>
            </a:extLst>
          </p:cNvPr>
          <p:cNvSpPr txBox="1">
            <a:spLocks noChangeArrowheads="1"/>
          </p:cNvSpPr>
          <p:nvPr/>
        </p:nvSpPr>
        <p:spPr bwMode="auto">
          <a:xfrm>
            <a:off x="152400" y="176213"/>
            <a:ext cx="14925675" cy="3165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342900" algn="l"/>
                <a:tab pos="749300" algn="l"/>
              </a:tabLst>
              <a:defRPr>
                <a:solidFill>
                  <a:schemeClr val="tx1"/>
                </a:solidFill>
                <a:latin typeface="Arial" panose="020B0604020202020204" pitchFamily="34" charset="0"/>
              </a:defRPr>
            </a:lvl1pPr>
            <a:lvl2pPr>
              <a:tabLst>
                <a:tab pos="342900" algn="l"/>
                <a:tab pos="749300" algn="l"/>
              </a:tabLst>
              <a:defRPr>
                <a:solidFill>
                  <a:schemeClr val="tx1"/>
                </a:solidFill>
                <a:latin typeface="Arial" panose="020B0604020202020204" pitchFamily="34" charset="0"/>
              </a:defRPr>
            </a:lvl2pPr>
            <a:lvl3pPr>
              <a:tabLst>
                <a:tab pos="342900" algn="l"/>
                <a:tab pos="749300" algn="l"/>
              </a:tabLst>
              <a:defRPr>
                <a:solidFill>
                  <a:schemeClr val="tx1"/>
                </a:solidFill>
                <a:latin typeface="Arial" panose="020B0604020202020204" pitchFamily="34" charset="0"/>
              </a:defRPr>
            </a:lvl3pPr>
            <a:lvl4pPr>
              <a:tabLst>
                <a:tab pos="342900" algn="l"/>
                <a:tab pos="749300" algn="l"/>
              </a:tabLst>
              <a:defRPr>
                <a:solidFill>
                  <a:schemeClr val="tx1"/>
                </a:solidFill>
                <a:latin typeface="Arial" panose="020B0604020202020204" pitchFamily="34" charset="0"/>
              </a:defRPr>
            </a:lvl4pPr>
            <a:lvl5pPr>
              <a:tabLst>
                <a:tab pos="342900" algn="l"/>
                <a:tab pos="749300" algn="l"/>
              </a:tabLst>
              <a:defRPr>
                <a:solidFill>
                  <a:schemeClr val="tx1"/>
                </a:solidFill>
                <a:latin typeface="Arial" panose="020B0604020202020204" pitchFamily="34" charset="0"/>
              </a:defRPr>
            </a:lvl5pPr>
            <a:lvl6pPr fontAlgn="base">
              <a:spcBef>
                <a:spcPct val="0"/>
              </a:spcBef>
              <a:spcAft>
                <a:spcPct val="0"/>
              </a:spcAft>
              <a:tabLst>
                <a:tab pos="342900" algn="l"/>
                <a:tab pos="749300" algn="l"/>
              </a:tabLst>
              <a:defRPr>
                <a:solidFill>
                  <a:schemeClr val="tx1"/>
                </a:solidFill>
                <a:latin typeface="Arial" panose="020B0604020202020204" pitchFamily="34" charset="0"/>
              </a:defRPr>
            </a:lvl6pPr>
            <a:lvl7pPr fontAlgn="base">
              <a:spcBef>
                <a:spcPct val="0"/>
              </a:spcBef>
              <a:spcAft>
                <a:spcPct val="0"/>
              </a:spcAft>
              <a:tabLst>
                <a:tab pos="342900" algn="l"/>
                <a:tab pos="749300" algn="l"/>
              </a:tabLst>
              <a:defRPr>
                <a:solidFill>
                  <a:schemeClr val="tx1"/>
                </a:solidFill>
                <a:latin typeface="Arial" panose="020B0604020202020204" pitchFamily="34" charset="0"/>
              </a:defRPr>
            </a:lvl7pPr>
            <a:lvl8pPr fontAlgn="base">
              <a:spcBef>
                <a:spcPct val="0"/>
              </a:spcBef>
              <a:spcAft>
                <a:spcPct val="0"/>
              </a:spcAft>
              <a:tabLst>
                <a:tab pos="342900" algn="l"/>
                <a:tab pos="749300" algn="l"/>
              </a:tabLst>
              <a:defRPr>
                <a:solidFill>
                  <a:schemeClr val="tx1"/>
                </a:solidFill>
                <a:latin typeface="Arial" panose="020B0604020202020204" pitchFamily="34" charset="0"/>
              </a:defRPr>
            </a:lvl8pPr>
            <a:lvl9pPr fontAlgn="base">
              <a:spcBef>
                <a:spcPct val="0"/>
              </a:spcBef>
              <a:spcAft>
                <a:spcPct val="0"/>
              </a:spcAft>
              <a:tabLst>
                <a:tab pos="342900" algn="l"/>
                <a:tab pos="749300" algn="l"/>
              </a:tabLst>
              <a:defRPr>
                <a:solidFill>
                  <a:schemeClr val="tx1"/>
                </a:solidFill>
                <a:latin typeface="Arial" panose="020B0604020202020204" pitchFamily="34" charset="0"/>
              </a:defRPr>
            </a:lvl9pPr>
          </a:lstStyle>
          <a:p>
            <a:pPr>
              <a:lnSpc>
                <a:spcPct val="140000"/>
              </a:lnSpc>
            </a:pPr>
            <a:endParaRPr lang="en-US" altLang="en-US"/>
          </a:p>
          <a:p>
            <a:pPr>
              <a:lnSpc>
                <a:spcPct val="140000"/>
              </a:lnSpc>
            </a:pPr>
            <a:r>
              <a:rPr lang="en-US" altLang="en-US" b="1"/>
              <a:t>How MTDFPREP works:</a:t>
            </a:r>
          </a:p>
          <a:p>
            <a:pPr>
              <a:lnSpc>
                <a:spcPct val="140000"/>
              </a:lnSpc>
            </a:pPr>
            <a:r>
              <a:rPr lang="en-US" altLang="en-US" b="1"/>
              <a:t>Pass 1:reads, then stores, levels for all factors</a:t>
            </a:r>
          </a:p>
          <a:p>
            <a:pPr>
              <a:lnSpc>
                <a:spcPct val="140000"/>
              </a:lnSpc>
            </a:pPr>
            <a:r>
              <a:rPr lang="en-US" altLang="en-US" b="1"/>
              <a:t>	  	sorts levels from low to high</a:t>
            </a:r>
          </a:p>
          <a:p>
            <a:pPr>
              <a:lnSpc>
                <a:spcPct val="140000"/>
              </a:lnSpc>
            </a:pPr>
            <a:r>
              <a:rPr lang="en-US" altLang="en-US" b="1"/>
              <a:t>Pass 2:recodes levels</a:t>
            </a:r>
          </a:p>
          <a:p>
            <a:pPr>
              <a:lnSpc>
                <a:spcPct val="140000"/>
              </a:lnSpc>
            </a:pPr>
            <a:r>
              <a:rPr lang="en-US" altLang="en-US" b="1"/>
              <a:t>		calculates deviations of observations and covariates from means </a:t>
            </a:r>
          </a:p>
          <a:p>
            <a:pPr>
              <a:lnSpc>
                <a:spcPct val="140000"/>
              </a:lnSpc>
            </a:pPr>
            <a:r>
              <a:rPr lang="en-US" altLang="en-US" b="1"/>
              <a:t>		to reduce rounding errors</a:t>
            </a:r>
          </a:p>
          <a:p>
            <a:pPr>
              <a:lnSpc>
                <a:spcPct val="140000"/>
              </a:lnSpc>
            </a:pPr>
            <a:r>
              <a:rPr lang="en-US" altLang="en-US" b="1"/>
              <a:t>		matches and recodes animal ID from MTDFNRM</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Text Box 4">
            <a:extLst>
              <a:ext uri="{FF2B5EF4-FFF2-40B4-BE49-F238E27FC236}">
                <a16:creationId xmlns:a16="http://schemas.microsoft.com/office/drawing/2014/main" id="{9B45D77B-73A8-4AA2-8684-2DE12A7CAFD2}"/>
              </a:ext>
            </a:extLst>
          </p:cNvPr>
          <p:cNvSpPr txBox="1">
            <a:spLocks noChangeArrowheads="1"/>
          </p:cNvSpPr>
          <p:nvPr/>
        </p:nvSpPr>
        <p:spPr bwMode="auto">
          <a:xfrm>
            <a:off x="441325" y="341313"/>
            <a:ext cx="7537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MTDFRUN: This is where the heavy-duty number-crunching takes place </a:t>
            </a:r>
          </a:p>
        </p:txBody>
      </p:sp>
      <p:sp>
        <p:nvSpPr>
          <p:cNvPr id="33797" name="Text Box 5">
            <a:extLst>
              <a:ext uri="{FF2B5EF4-FFF2-40B4-BE49-F238E27FC236}">
                <a16:creationId xmlns:a16="http://schemas.microsoft.com/office/drawing/2014/main" id="{3496600E-132C-47D2-A5ED-CA6FDF73372D}"/>
              </a:ext>
            </a:extLst>
          </p:cNvPr>
          <p:cNvSpPr txBox="1">
            <a:spLocks noChangeArrowheads="1"/>
          </p:cNvSpPr>
          <p:nvPr/>
        </p:nvSpPr>
        <p:spPr bwMode="auto">
          <a:xfrm>
            <a:off x="1128713" y="1255713"/>
            <a:ext cx="182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grpSp>
        <p:nvGrpSpPr>
          <p:cNvPr id="33798" name="Group 6">
            <a:extLst>
              <a:ext uri="{FF2B5EF4-FFF2-40B4-BE49-F238E27FC236}">
                <a16:creationId xmlns:a16="http://schemas.microsoft.com/office/drawing/2014/main" id="{9562726A-AD4D-4C56-9593-DD967C72A504}"/>
              </a:ext>
            </a:extLst>
          </p:cNvPr>
          <p:cNvGrpSpPr>
            <a:grpSpLocks/>
          </p:cNvGrpSpPr>
          <p:nvPr/>
        </p:nvGrpSpPr>
        <p:grpSpPr bwMode="auto">
          <a:xfrm>
            <a:off x="1181100" y="1127125"/>
            <a:ext cx="6057900" cy="3902075"/>
            <a:chOff x="1152" y="6747"/>
            <a:chExt cx="9540" cy="6145"/>
          </a:xfrm>
        </p:grpSpPr>
        <p:sp>
          <p:nvSpPr>
            <p:cNvPr id="33799" name="Text Box 7">
              <a:extLst>
                <a:ext uri="{FF2B5EF4-FFF2-40B4-BE49-F238E27FC236}">
                  <a16:creationId xmlns:a16="http://schemas.microsoft.com/office/drawing/2014/main" id="{B17A33C1-0CD8-4710-B045-9A106AC0B815}"/>
                </a:ext>
              </a:extLst>
            </p:cNvPr>
            <p:cNvSpPr txBox="1">
              <a:spLocks noChangeArrowheads="1"/>
            </p:cNvSpPr>
            <p:nvPr/>
          </p:nvSpPr>
          <p:spPr bwMode="auto">
            <a:xfrm>
              <a:off x="1152" y="6747"/>
              <a:ext cx="1296" cy="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800">
                  <a:latin typeface="Verdana" panose="020B0604030504040204" pitchFamily="34" charset="0"/>
                </a:rPr>
                <a:t>User inputs</a:t>
              </a:r>
            </a:p>
            <a:p>
              <a:r>
                <a:rPr lang="en-US" altLang="en-US" sz="800">
                  <a:latin typeface="Verdana" panose="020B0604030504040204" pitchFamily="34" charset="0"/>
                </a:rPr>
                <a:t>starting values</a:t>
              </a:r>
              <a:endParaRPr lang="en-US" altLang="en-US"/>
            </a:p>
          </p:txBody>
        </p:sp>
        <p:sp>
          <p:nvSpPr>
            <p:cNvPr id="33800" name="Text Box 8">
              <a:extLst>
                <a:ext uri="{FF2B5EF4-FFF2-40B4-BE49-F238E27FC236}">
                  <a16:creationId xmlns:a16="http://schemas.microsoft.com/office/drawing/2014/main" id="{4C187921-C94C-4A0F-B98D-D0C8213554D9}"/>
                </a:ext>
              </a:extLst>
            </p:cNvPr>
            <p:cNvSpPr txBox="1">
              <a:spLocks noChangeArrowheads="1"/>
            </p:cNvSpPr>
            <p:nvPr/>
          </p:nvSpPr>
          <p:spPr bwMode="auto">
            <a:xfrm>
              <a:off x="2688" y="6747"/>
              <a:ext cx="1728" cy="6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800">
                  <a:latin typeface="Verdana" panose="020B0604030504040204" pitchFamily="34" charset="0"/>
                </a:rPr>
                <a:t>Input from MTDF50,</a:t>
              </a:r>
            </a:p>
            <a:p>
              <a:r>
                <a:rPr lang="en-US" altLang="en-US" sz="800">
                  <a:latin typeface="Verdana" panose="020B0604030504040204" pitchFamily="34" charset="0"/>
                </a:rPr>
                <a:t>MTDF51, MTDF52,</a:t>
              </a:r>
            </a:p>
            <a:p>
              <a:r>
                <a:rPr lang="en-US" altLang="en-US" sz="800">
                  <a:latin typeface="Verdana" panose="020B0604030504040204" pitchFamily="34" charset="0"/>
                </a:rPr>
                <a:t>MTDF11, MTDF44</a:t>
              </a:r>
              <a:endParaRPr lang="en-US" altLang="en-US"/>
            </a:p>
          </p:txBody>
        </p:sp>
        <p:sp>
          <p:nvSpPr>
            <p:cNvPr id="33801" name="Text Box 9">
              <a:extLst>
                <a:ext uri="{FF2B5EF4-FFF2-40B4-BE49-F238E27FC236}">
                  <a16:creationId xmlns:a16="http://schemas.microsoft.com/office/drawing/2014/main" id="{8B1F6591-B6E9-4EE4-A9B1-237C89538365}"/>
                </a:ext>
              </a:extLst>
            </p:cNvPr>
            <p:cNvSpPr txBox="1">
              <a:spLocks noChangeArrowheads="1"/>
            </p:cNvSpPr>
            <p:nvPr/>
          </p:nvSpPr>
          <p:spPr bwMode="auto">
            <a:xfrm>
              <a:off x="4320" y="7767"/>
              <a:ext cx="1008" cy="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800">
                  <a:latin typeface="Verdana" panose="020B0604030504040204" pitchFamily="34" charset="0"/>
                </a:rPr>
                <a:t>LIK</a:t>
              </a:r>
            </a:p>
            <a:p>
              <a:r>
                <a:rPr lang="en-US" altLang="en-US" sz="800">
                  <a:latin typeface="Verdana" panose="020B0604030504040204" pitchFamily="34" charset="0"/>
                </a:rPr>
                <a:t>subroutine</a:t>
              </a:r>
              <a:endParaRPr lang="en-US" altLang="en-US"/>
            </a:p>
          </p:txBody>
        </p:sp>
        <p:sp>
          <p:nvSpPr>
            <p:cNvPr id="33802" name="Text Box 10">
              <a:extLst>
                <a:ext uri="{FF2B5EF4-FFF2-40B4-BE49-F238E27FC236}">
                  <a16:creationId xmlns:a16="http://schemas.microsoft.com/office/drawing/2014/main" id="{89D91108-95A3-48A0-AFE1-2C959A21A8C4}"/>
                </a:ext>
              </a:extLst>
            </p:cNvPr>
            <p:cNvSpPr txBox="1">
              <a:spLocks noChangeArrowheads="1"/>
            </p:cNvSpPr>
            <p:nvPr/>
          </p:nvSpPr>
          <p:spPr bwMode="auto">
            <a:xfrm>
              <a:off x="6480" y="7563"/>
              <a:ext cx="1440" cy="80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800">
                  <a:latin typeface="Verdana" panose="020B0604030504040204" pitchFamily="34" charset="0"/>
                </a:rPr>
                <a:t>Calls SPARSPAK;</a:t>
              </a:r>
            </a:p>
            <a:p>
              <a:r>
                <a:rPr lang="en-US" altLang="en-US" sz="800">
                  <a:latin typeface="Verdana" panose="020B0604030504040204" pitchFamily="34" charset="0"/>
                </a:rPr>
                <a:t>creates MME;</a:t>
              </a:r>
            </a:p>
            <a:p>
              <a:r>
                <a:rPr lang="en-US" altLang="en-US" sz="800">
                  <a:latin typeface="Verdana" panose="020B0604030504040204" pitchFamily="34" charset="0"/>
                </a:rPr>
                <a:t>reordered and</a:t>
              </a:r>
            </a:p>
            <a:p>
              <a:r>
                <a:rPr lang="en-US" altLang="en-US" sz="800">
                  <a:latin typeface="Verdana" panose="020B0604030504040204" pitchFamily="34" charset="0"/>
                </a:rPr>
                <a:t>remembered</a:t>
              </a:r>
              <a:endParaRPr lang="en-US" altLang="en-US"/>
            </a:p>
          </p:txBody>
        </p:sp>
        <p:sp>
          <p:nvSpPr>
            <p:cNvPr id="33803" name="Text Box 11">
              <a:extLst>
                <a:ext uri="{FF2B5EF4-FFF2-40B4-BE49-F238E27FC236}">
                  <a16:creationId xmlns:a16="http://schemas.microsoft.com/office/drawing/2014/main" id="{98EE42E2-DCFB-4573-B2DC-174EED8B8EA8}"/>
                </a:ext>
              </a:extLst>
            </p:cNvPr>
            <p:cNvSpPr txBox="1">
              <a:spLocks noChangeArrowheads="1"/>
            </p:cNvSpPr>
            <p:nvPr/>
          </p:nvSpPr>
          <p:spPr bwMode="auto">
            <a:xfrm>
              <a:off x="9252" y="7899"/>
              <a:ext cx="864" cy="2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800">
                  <a:latin typeface="Verdana" panose="020B0604030504040204" pitchFamily="34" charset="0"/>
                </a:rPr>
                <a:t>MTDF58</a:t>
              </a:r>
              <a:endParaRPr lang="en-US" altLang="en-US"/>
            </a:p>
          </p:txBody>
        </p:sp>
        <p:sp>
          <p:nvSpPr>
            <p:cNvPr id="33804" name="Text Box 12">
              <a:extLst>
                <a:ext uri="{FF2B5EF4-FFF2-40B4-BE49-F238E27FC236}">
                  <a16:creationId xmlns:a16="http://schemas.microsoft.com/office/drawing/2014/main" id="{B27BC8D0-E300-44E8-AA46-24E69773830F}"/>
                </a:ext>
              </a:extLst>
            </p:cNvPr>
            <p:cNvSpPr txBox="1">
              <a:spLocks noChangeArrowheads="1"/>
            </p:cNvSpPr>
            <p:nvPr/>
          </p:nvSpPr>
          <p:spPr bwMode="auto">
            <a:xfrm>
              <a:off x="1152" y="7899"/>
              <a:ext cx="1296" cy="2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800">
                  <a:latin typeface="Verdana" panose="020B0604030504040204" pitchFamily="34" charset="0"/>
                </a:rPr>
                <a:t>MTDFRUN pgm</a:t>
              </a:r>
              <a:endParaRPr lang="en-US" altLang="en-US"/>
            </a:p>
          </p:txBody>
        </p:sp>
        <p:sp>
          <p:nvSpPr>
            <p:cNvPr id="33805" name="Line 13">
              <a:extLst>
                <a:ext uri="{FF2B5EF4-FFF2-40B4-BE49-F238E27FC236}">
                  <a16:creationId xmlns:a16="http://schemas.microsoft.com/office/drawing/2014/main" id="{2D7F8558-9AAE-4FBF-85D9-BF223F681645}"/>
                </a:ext>
              </a:extLst>
            </p:cNvPr>
            <p:cNvSpPr>
              <a:spLocks noChangeShapeType="1"/>
            </p:cNvSpPr>
            <p:nvPr/>
          </p:nvSpPr>
          <p:spPr bwMode="auto">
            <a:xfrm>
              <a:off x="1728" y="7251"/>
              <a:ext cx="1" cy="535"/>
            </a:xfrm>
            <a:prstGeom prst="line">
              <a:avLst/>
            </a:prstGeom>
            <a:noFill/>
            <a:ln w="9525">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3806" name="Line 14">
              <a:extLst>
                <a:ext uri="{FF2B5EF4-FFF2-40B4-BE49-F238E27FC236}">
                  <a16:creationId xmlns:a16="http://schemas.microsoft.com/office/drawing/2014/main" id="{42F0D501-3ADB-407A-9B7F-B09CE05E1DB5}"/>
                </a:ext>
              </a:extLst>
            </p:cNvPr>
            <p:cNvSpPr>
              <a:spLocks noChangeShapeType="1"/>
            </p:cNvSpPr>
            <p:nvPr/>
          </p:nvSpPr>
          <p:spPr bwMode="auto">
            <a:xfrm>
              <a:off x="2592" y="7983"/>
              <a:ext cx="1584" cy="1"/>
            </a:xfrm>
            <a:prstGeom prst="line">
              <a:avLst/>
            </a:prstGeom>
            <a:noFill/>
            <a:ln w="9525">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3807" name="Line 15">
              <a:extLst>
                <a:ext uri="{FF2B5EF4-FFF2-40B4-BE49-F238E27FC236}">
                  <a16:creationId xmlns:a16="http://schemas.microsoft.com/office/drawing/2014/main" id="{C4532665-2767-438D-9CD1-B451CD2C733B}"/>
                </a:ext>
              </a:extLst>
            </p:cNvPr>
            <p:cNvSpPr>
              <a:spLocks noChangeShapeType="1"/>
            </p:cNvSpPr>
            <p:nvPr/>
          </p:nvSpPr>
          <p:spPr bwMode="auto">
            <a:xfrm>
              <a:off x="5472" y="7983"/>
              <a:ext cx="864" cy="1"/>
            </a:xfrm>
            <a:prstGeom prst="line">
              <a:avLst/>
            </a:prstGeom>
            <a:noFill/>
            <a:ln w="9525">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3808" name="Line 16">
              <a:extLst>
                <a:ext uri="{FF2B5EF4-FFF2-40B4-BE49-F238E27FC236}">
                  <a16:creationId xmlns:a16="http://schemas.microsoft.com/office/drawing/2014/main" id="{A8A3C3D1-DF88-4889-B17F-2C08353CB2CE}"/>
                </a:ext>
              </a:extLst>
            </p:cNvPr>
            <p:cNvSpPr>
              <a:spLocks noChangeShapeType="1"/>
            </p:cNvSpPr>
            <p:nvPr/>
          </p:nvSpPr>
          <p:spPr bwMode="auto">
            <a:xfrm>
              <a:off x="8100" y="7983"/>
              <a:ext cx="1008" cy="1"/>
            </a:xfrm>
            <a:prstGeom prst="line">
              <a:avLst/>
            </a:prstGeom>
            <a:noFill/>
            <a:ln w="9525">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3809" name="Freeform 17">
              <a:extLst>
                <a:ext uri="{FF2B5EF4-FFF2-40B4-BE49-F238E27FC236}">
                  <a16:creationId xmlns:a16="http://schemas.microsoft.com/office/drawing/2014/main" id="{E667832E-40EA-4714-BF89-CEDE7562315B}"/>
                </a:ext>
              </a:extLst>
            </p:cNvPr>
            <p:cNvSpPr>
              <a:spLocks/>
            </p:cNvSpPr>
            <p:nvPr/>
          </p:nvSpPr>
          <p:spPr bwMode="auto">
            <a:xfrm>
              <a:off x="3262" y="7470"/>
              <a:ext cx="503" cy="516"/>
            </a:xfrm>
            <a:custGeom>
              <a:avLst/>
              <a:gdLst>
                <a:gd name="T0" fmla="*/ 8 w 503"/>
                <a:gd name="T1" fmla="*/ 0 h 555"/>
                <a:gd name="T2" fmla="*/ 8 w 503"/>
                <a:gd name="T3" fmla="*/ 189 h 555"/>
                <a:gd name="T4" fmla="*/ 55 w 503"/>
                <a:gd name="T5" fmla="*/ 401 h 555"/>
                <a:gd name="T6" fmla="*/ 208 w 503"/>
                <a:gd name="T7" fmla="*/ 519 h 555"/>
                <a:gd name="T8" fmla="*/ 503 w 503"/>
                <a:gd name="T9" fmla="*/ 555 h 555"/>
              </a:gdLst>
              <a:ahLst/>
              <a:cxnLst>
                <a:cxn ang="0">
                  <a:pos x="T0" y="T1"/>
                </a:cxn>
                <a:cxn ang="0">
                  <a:pos x="T2" y="T3"/>
                </a:cxn>
                <a:cxn ang="0">
                  <a:pos x="T4" y="T5"/>
                </a:cxn>
                <a:cxn ang="0">
                  <a:pos x="T6" y="T7"/>
                </a:cxn>
                <a:cxn ang="0">
                  <a:pos x="T8" y="T9"/>
                </a:cxn>
              </a:cxnLst>
              <a:rect l="0" t="0" r="r" b="b"/>
              <a:pathLst>
                <a:path w="503" h="555">
                  <a:moveTo>
                    <a:pt x="8" y="0"/>
                  </a:moveTo>
                  <a:cubicBezTo>
                    <a:pt x="6" y="31"/>
                    <a:pt x="0" y="122"/>
                    <a:pt x="8" y="189"/>
                  </a:cubicBezTo>
                  <a:cubicBezTo>
                    <a:pt x="16" y="256"/>
                    <a:pt x="22" y="346"/>
                    <a:pt x="55" y="401"/>
                  </a:cubicBezTo>
                  <a:cubicBezTo>
                    <a:pt x="88" y="456"/>
                    <a:pt x="133" y="493"/>
                    <a:pt x="208" y="519"/>
                  </a:cubicBezTo>
                  <a:cubicBezTo>
                    <a:pt x="283" y="545"/>
                    <a:pt x="442" y="548"/>
                    <a:pt x="503" y="555"/>
                  </a:cubicBezTo>
                </a:path>
              </a:pathLst>
            </a:custGeom>
            <a:noFill/>
            <a:ln w="9525"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3810" name="Text Box 18">
              <a:extLst>
                <a:ext uri="{FF2B5EF4-FFF2-40B4-BE49-F238E27FC236}">
                  <a16:creationId xmlns:a16="http://schemas.microsoft.com/office/drawing/2014/main" id="{95C1B118-9685-4DC7-B207-08B5B2FFDF3A}"/>
                </a:ext>
              </a:extLst>
            </p:cNvPr>
            <p:cNvSpPr txBox="1">
              <a:spLocks noChangeArrowheads="1"/>
            </p:cNvSpPr>
            <p:nvPr/>
          </p:nvSpPr>
          <p:spPr bwMode="auto">
            <a:xfrm>
              <a:off x="1152" y="9195"/>
              <a:ext cx="1296" cy="2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800">
                  <a:latin typeface="Verdana" panose="020B0604030504040204" pitchFamily="34" charset="0"/>
                </a:rPr>
                <a:t>MTDFRUN pgm</a:t>
              </a:r>
              <a:endParaRPr lang="en-US" altLang="en-US"/>
            </a:p>
          </p:txBody>
        </p:sp>
        <p:sp>
          <p:nvSpPr>
            <p:cNvPr id="33811" name="Text Box 19">
              <a:extLst>
                <a:ext uri="{FF2B5EF4-FFF2-40B4-BE49-F238E27FC236}">
                  <a16:creationId xmlns:a16="http://schemas.microsoft.com/office/drawing/2014/main" id="{7917AA24-D319-4701-AF8E-A828E0BE9116}"/>
                </a:ext>
              </a:extLst>
            </p:cNvPr>
            <p:cNvSpPr txBox="1">
              <a:spLocks noChangeArrowheads="1"/>
            </p:cNvSpPr>
            <p:nvPr/>
          </p:nvSpPr>
          <p:spPr bwMode="auto">
            <a:xfrm>
              <a:off x="2688" y="9963"/>
              <a:ext cx="1728" cy="6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800">
                  <a:latin typeface="Verdana" panose="020B0604030504040204" pitchFamily="34" charset="0"/>
                </a:rPr>
                <a:t>Input from MTDF50,</a:t>
              </a:r>
            </a:p>
            <a:p>
              <a:r>
                <a:rPr lang="en-US" altLang="en-US" sz="800">
                  <a:latin typeface="Verdana" panose="020B0604030504040204" pitchFamily="34" charset="0"/>
                </a:rPr>
                <a:t>MTDF51, MTDF52,</a:t>
              </a:r>
            </a:p>
            <a:p>
              <a:r>
                <a:rPr lang="en-US" altLang="en-US" sz="800">
                  <a:latin typeface="Verdana" panose="020B0604030504040204" pitchFamily="34" charset="0"/>
                </a:rPr>
                <a:t>MTDF11, MTDF44</a:t>
              </a:r>
              <a:endParaRPr lang="en-US" altLang="en-US"/>
            </a:p>
          </p:txBody>
        </p:sp>
        <p:sp>
          <p:nvSpPr>
            <p:cNvPr id="33812" name="Text Box 20">
              <a:extLst>
                <a:ext uri="{FF2B5EF4-FFF2-40B4-BE49-F238E27FC236}">
                  <a16:creationId xmlns:a16="http://schemas.microsoft.com/office/drawing/2014/main" id="{205D8CD7-E396-49A3-ACC8-EFB3FEE441F8}"/>
                </a:ext>
              </a:extLst>
            </p:cNvPr>
            <p:cNvSpPr txBox="1">
              <a:spLocks noChangeArrowheads="1"/>
            </p:cNvSpPr>
            <p:nvPr/>
          </p:nvSpPr>
          <p:spPr bwMode="auto">
            <a:xfrm>
              <a:off x="4320" y="9099"/>
              <a:ext cx="1008" cy="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800">
                  <a:latin typeface="Verdana" panose="020B0604030504040204" pitchFamily="34" charset="0"/>
                </a:rPr>
                <a:t>LIK</a:t>
              </a:r>
            </a:p>
            <a:p>
              <a:r>
                <a:rPr lang="en-US" altLang="en-US" sz="800">
                  <a:latin typeface="Verdana" panose="020B0604030504040204" pitchFamily="34" charset="0"/>
                </a:rPr>
                <a:t>subroutine</a:t>
              </a:r>
              <a:endParaRPr lang="en-US" altLang="en-US"/>
            </a:p>
          </p:txBody>
        </p:sp>
        <p:sp>
          <p:nvSpPr>
            <p:cNvPr id="33813" name="Text Box 21">
              <a:extLst>
                <a:ext uri="{FF2B5EF4-FFF2-40B4-BE49-F238E27FC236}">
                  <a16:creationId xmlns:a16="http://schemas.microsoft.com/office/drawing/2014/main" id="{76458CC3-BEE2-4BB7-9E15-ACCD3A313426}"/>
                </a:ext>
              </a:extLst>
            </p:cNvPr>
            <p:cNvSpPr txBox="1">
              <a:spLocks noChangeArrowheads="1"/>
            </p:cNvSpPr>
            <p:nvPr/>
          </p:nvSpPr>
          <p:spPr bwMode="auto">
            <a:xfrm>
              <a:off x="6480" y="8979"/>
              <a:ext cx="1440" cy="6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800">
                  <a:latin typeface="Verdana" panose="020B0604030504040204" pitchFamily="34" charset="0"/>
                </a:rPr>
                <a:t>Calls SPARSPAK;</a:t>
              </a:r>
            </a:p>
            <a:p>
              <a:r>
                <a:rPr lang="en-US" altLang="en-US" sz="800">
                  <a:latin typeface="Verdana" panose="020B0604030504040204" pitchFamily="34" charset="0"/>
                </a:rPr>
                <a:t>forms MME;</a:t>
              </a:r>
            </a:p>
            <a:p>
              <a:r>
                <a:rPr lang="en-US" altLang="en-US" sz="800">
                  <a:latin typeface="Verdana" panose="020B0604030504040204" pitchFamily="34" charset="0"/>
                </a:rPr>
                <a:t>Cholesky factor</a:t>
              </a:r>
              <a:endParaRPr lang="en-US" altLang="en-US"/>
            </a:p>
          </p:txBody>
        </p:sp>
        <p:sp>
          <p:nvSpPr>
            <p:cNvPr id="33814" name="Text Box 22">
              <a:extLst>
                <a:ext uri="{FF2B5EF4-FFF2-40B4-BE49-F238E27FC236}">
                  <a16:creationId xmlns:a16="http://schemas.microsoft.com/office/drawing/2014/main" id="{8F59CFDC-BC08-4B82-AE6D-FF0EEB456D08}"/>
                </a:ext>
              </a:extLst>
            </p:cNvPr>
            <p:cNvSpPr txBox="1">
              <a:spLocks noChangeArrowheads="1"/>
            </p:cNvSpPr>
            <p:nvPr/>
          </p:nvSpPr>
          <p:spPr bwMode="auto">
            <a:xfrm>
              <a:off x="9252" y="9183"/>
              <a:ext cx="1440" cy="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ltLang="en-US"/>
            </a:p>
          </p:txBody>
        </p:sp>
        <p:sp>
          <p:nvSpPr>
            <p:cNvPr id="33815" name="Line 23">
              <a:extLst>
                <a:ext uri="{FF2B5EF4-FFF2-40B4-BE49-F238E27FC236}">
                  <a16:creationId xmlns:a16="http://schemas.microsoft.com/office/drawing/2014/main" id="{EB8534E7-0C97-4BF0-A179-0F3A06B039D7}"/>
                </a:ext>
              </a:extLst>
            </p:cNvPr>
            <p:cNvSpPr>
              <a:spLocks noChangeShapeType="1"/>
            </p:cNvSpPr>
            <p:nvPr/>
          </p:nvSpPr>
          <p:spPr bwMode="auto">
            <a:xfrm flipV="1">
              <a:off x="2592" y="9309"/>
              <a:ext cx="1584" cy="1"/>
            </a:xfrm>
            <a:prstGeom prst="line">
              <a:avLst/>
            </a:prstGeom>
            <a:noFill/>
            <a:ln w="9525">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3816" name="Freeform 24">
              <a:extLst>
                <a:ext uri="{FF2B5EF4-FFF2-40B4-BE49-F238E27FC236}">
                  <a16:creationId xmlns:a16="http://schemas.microsoft.com/office/drawing/2014/main" id="{A4D09D8A-72ED-4D64-9295-809F7BD01459}"/>
                </a:ext>
              </a:extLst>
            </p:cNvPr>
            <p:cNvSpPr>
              <a:spLocks/>
            </p:cNvSpPr>
            <p:nvPr/>
          </p:nvSpPr>
          <p:spPr bwMode="auto">
            <a:xfrm flipV="1">
              <a:off x="3262" y="9315"/>
              <a:ext cx="503" cy="516"/>
            </a:xfrm>
            <a:custGeom>
              <a:avLst/>
              <a:gdLst>
                <a:gd name="T0" fmla="*/ 8 w 503"/>
                <a:gd name="T1" fmla="*/ 0 h 555"/>
                <a:gd name="T2" fmla="*/ 8 w 503"/>
                <a:gd name="T3" fmla="*/ 189 h 555"/>
                <a:gd name="T4" fmla="*/ 55 w 503"/>
                <a:gd name="T5" fmla="*/ 401 h 555"/>
                <a:gd name="T6" fmla="*/ 208 w 503"/>
                <a:gd name="T7" fmla="*/ 519 h 555"/>
                <a:gd name="T8" fmla="*/ 503 w 503"/>
                <a:gd name="T9" fmla="*/ 555 h 555"/>
              </a:gdLst>
              <a:ahLst/>
              <a:cxnLst>
                <a:cxn ang="0">
                  <a:pos x="T0" y="T1"/>
                </a:cxn>
                <a:cxn ang="0">
                  <a:pos x="T2" y="T3"/>
                </a:cxn>
                <a:cxn ang="0">
                  <a:pos x="T4" y="T5"/>
                </a:cxn>
                <a:cxn ang="0">
                  <a:pos x="T6" y="T7"/>
                </a:cxn>
                <a:cxn ang="0">
                  <a:pos x="T8" y="T9"/>
                </a:cxn>
              </a:cxnLst>
              <a:rect l="0" t="0" r="r" b="b"/>
              <a:pathLst>
                <a:path w="503" h="555">
                  <a:moveTo>
                    <a:pt x="8" y="0"/>
                  </a:moveTo>
                  <a:cubicBezTo>
                    <a:pt x="6" y="31"/>
                    <a:pt x="0" y="122"/>
                    <a:pt x="8" y="189"/>
                  </a:cubicBezTo>
                  <a:cubicBezTo>
                    <a:pt x="16" y="256"/>
                    <a:pt x="22" y="346"/>
                    <a:pt x="55" y="401"/>
                  </a:cubicBezTo>
                  <a:cubicBezTo>
                    <a:pt x="88" y="456"/>
                    <a:pt x="133" y="493"/>
                    <a:pt x="208" y="519"/>
                  </a:cubicBezTo>
                  <a:cubicBezTo>
                    <a:pt x="283" y="545"/>
                    <a:pt x="442" y="548"/>
                    <a:pt x="503" y="555"/>
                  </a:cubicBezTo>
                </a:path>
              </a:pathLst>
            </a:custGeom>
            <a:noFill/>
            <a:ln w="9525"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3817" name="Line 25">
              <a:extLst>
                <a:ext uri="{FF2B5EF4-FFF2-40B4-BE49-F238E27FC236}">
                  <a16:creationId xmlns:a16="http://schemas.microsoft.com/office/drawing/2014/main" id="{AEF4BBD0-15CC-4345-81BE-6AF9CA433677}"/>
                </a:ext>
              </a:extLst>
            </p:cNvPr>
            <p:cNvSpPr>
              <a:spLocks noChangeShapeType="1"/>
            </p:cNvSpPr>
            <p:nvPr/>
          </p:nvSpPr>
          <p:spPr bwMode="auto">
            <a:xfrm>
              <a:off x="5472" y="9339"/>
              <a:ext cx="864" cy="1"/>
            </a:xfrm>
            <a:prstGeom prst="line">
              <a:avLst/>
            </a:prstGeom>
            <a:noFill/>
            <a:ln w="9525">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3818" name="Line 26">
              <a:extLst>
                <a:ext uri="{FF2B5EF4-FFF2-40B4-BE49-F238E27FC236}">
                  <a16:creationId xmlns:a16="http://schemas.microsoft.com/office/drawing/2014/main" id="{566CB88A-C3D7-4352-998F-03471C11A4FD}"/>
                </a:ext>
              </a:extLst>
            </p:cNvPr>
            <p:cNvSpPr>
              <a:spLocks noChangeShapeType="1"/>
            </p:cNvSpPr>
            <p:nvPr/>
          </p:nvSpPr>
          <p:spPr bwMode="auto">
            <a:xfrm>
              <a:off x="8124" y="9339"/>
              <a:ext cx="1008" cy="1"/>
            </a:xfrm>
            <a:prstGeom prst="line">
              <a:avLst/>
            </a:prstGeom>
            <a:noFill/>
            <a:ln w="9525">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3819" name="Freeform 27">
              <a:extLst>
                <a:ext uri="{FF2B5EF4-FFF2-40B4-BE49-F238E27FC236}">
                  <a16:creationId xmlns:a16="http://schemas.microsoft.com/office/drawing/2014/main" id="{3C655F84-C20B-45A3-8463-299C08EA6086}"/>
                </a:ext>
              </a:extLst>
            </p:cNvPr>
            <p:cNvSpPr>
              <a:spLocks/>
            </p:cNvSpPr>
            <p:nvPr/>
          </p:nvSpPr>
          <p:spPr bwMode="auto">
            <a:xfrm>
              <a:off x="1643" y="8178"/>
              <a:ext cx="7914" cy="833"/>
            </a:xfrm>
            <a:custGeom>
              <a:avLst/>
              <a:gdLst>
                <a:gd name="T0" fmla="*/ 7894 w 7914"/>
                <a:gd name="T1" fmla="*/ 0 h 897"/>
                <a:gd name="T2" fmla="*/ 7847 w 7914"/>
                <a:gd name="T3" fmla="*/ 306 h 897"/>
                <a:gd name="T4" fmla="*/ 7493 w 7914"/>
                <a:gd name="T5" fmla="*/ 460 h 897"/>
                <a:gd name="T6" fmla="*/ 6572 w 7914"/>
                <a:gd name="T7" fmla="*/ 436 h 897"/>
                <a:gd name="T8" fmla="*/ 5463 w 7914"/>
                <a:gd name="T9" fmla="*/ 436 h 897"/>
                <a:gd name="T10" fmla="*/ 3916 w 7914"/>
                <a:gd name="T11" fmla="*/ 448 h 897"/>
                <a:gd name="T12" fmla="*/ 2783 w 7914"/>
                <a:gd name="T13" fmla="*/ 436 h 897"/>
                <a:gd name="T14" fmla="*/ 1721 w 7914"/>
                <a:gd name="T15" fmla="*/ 424 h 897"/>
                <a:gd name="T16" fmla="*/ 930 w 7914"/>
                <a:gd name="T17" fmla="*/ 401 h 897"/>
                <a:gd name="T18" fmla="*/ 293 w 7914"/>
                <a:gd name="T19" fmla="*/ 401 h 897"/>
                <a:gd name="T20" fmla="*/ 45 w 7914"/>
                <a:gd name="T21" fmla="*/ 554 h 897"/>
                <a:gd name="T22" fmla="*/ 21 w 7914"/>
                <a:gd name="T23" fmla="*/ 897 h 8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14" h="897">
                  <a:moveTo>
                    <a:pt x="7894" y="0"/>
                  </a:moveTo>
                  <a:cubicBezTo>
                    <a:pt x="7888" y="51"/>
                    <a:pt x="7914" y="229"/>
                    <a:pt x="7847" y="306"/>
                  </a:cubicBezTo>
                  <a:cubicBezTo>
                    <a:pt x="7780" y="383"/>
                    <a:pt x="7705" y="438"/>
                    <a:pt x="7493" y="460"/>
                  </a:cubicBezTo>
                  <a:cubicBezTo>
                    <a:pt x="7281" y="482"/>
                    <a:pt x="6910" y="440"/>
                    <a:pt x="6572" y="436"/>
                  </a:cubicBezTo>
                  <a:cubicBezTo>
                    <a:pt x="6234" y="432"/>
                    <a:pt x="5906" y="434"/>
                    <a:pt x="5463" y="436"/>
                  </a:cubicBezTo>
                  <a:cubicBezTo>
                    <a:pt x="5020" y="438"/>
                    <a:pt x="4363" y="448"/>
                    <a:pt x="3916" y="448"/>
                  </a:cubicBezTo>
                  <a:cubicBezTo>
                    <a:pt x="3469" y="448"/>
                    <a:pt x="3149" y="440"/>
                    <a:pt x="2783" y="436"/>
                  </a:cubicBezTo>
                  <a:cubicBezTo>
                    <a:pt x="2417" y="432"/>
                    <a:pt x="2030" y="430"/>
                    <a:pt x="1721" y="424"/>
                  </a:cubicBezTo>
                  <a:cubicBezTo>
                    <a:pt x="1412" y="418"/>
                    <a:pt x="1168" y="405"/>
                    <a:pt x="930" y="401"/>
                  </a:cubicBezTo>
                  <a:cubicBezTo>
                    <a:pt x="692" y="397"/>
                    <a:pt x="440" y="376"/>
                    <a:pt x="293" y="401"/>
                  </a:cubicBezTo>
                  <a:cubicBezTo>
                    <a:pt x="146" y="426"/>
                    <a:pt x="90" y="471"/>
                    <a:pt x="45" y="554"/>
                  </a:cubicBezTo>
                  <a:cubicBezTo>
                    <a:pt x="0" y="637"/>
                    <a:pt x="26" y="826"/>
                    <a:pt x="21" y="897"/>
                  </a:cubicBezTo>
                </a:path>
              </a:pathLst>
            </a:custGeom>
            <a:noFill/>
            <a:ln w="9525"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3820" name="Line 28">
              <a:extLst>
                <a:ext uri="{FF2B5EF4-FFF2-40B4-BE49-F238E27FC236}">
                  <a16:creationId xmlns:a16="http://schemas.microsoft.com/office/drawing/2014/main" id="{FF2B3432-954E-446E-B3A7-B933C59CCB39}"/>
                </a:ext>
              </a:extLst>
            </p:cNvPr>
            <p:cNvSpPr>
              <a:spLocks noChangeShapeType="1"/>
            </p:cNvSpPr>
            <p:nvPr/>
          </p:nvSpPr>
          <p:spPr bwMode="auto">
            <a:xfrm>
              <a:off x="9792" y="9771"/>
              <a:ext cx="1" cy="1204"/>
            </a:xfrm>
            <a:prstGeom prst="line">
              <a:avLst/>
            </a:prstGeom>
            <a:noFill/>
            <a:ln w="9525">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3821" name="Text Box 29">
              <a:extLst>
                <a:ext uri="{FF2B5EF4-FFF2-40B4-BE49-F238E27FC236}">
                  <a16:creationId xmlns:a16="http://schemas.microsoft.com/office/drawing/2014/main" id="{CD1A4076-B496-45A4-BA10-A8169C4C524E}"/>
                </a:ext>
              </a:extLst>
            </p:cNvPr>
            <p:cNvSpPr txBox="1">
              <a:spLocks noChangeArrowheads="1"/>
            </p:cNvSpPr>
            <p:nvPr/>
          </p:nvSpPr>
          <p:spPr bwMode="auto">
            <a:xfrm>
              <a:off x="9456" y="11151"/>
              <a:ext cx="684" cy="27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800">
                  <a:latin typeface="Verdana" panose="020B0604030504040204" pitchFamily="34" charset="0"/>
                </a:rPr>
                <a:t>-2logL</a:t>
              </a:r>
              <a:endParaRPr lang="en-US" altLang="en-US"/>
            </a:p>
          </p:txBody>
        </p:sp>
        <p:sp>
          <p:nvSpPr>
            <p:cNvPr id="33822" name="Line 30">
              <a:extLst>
                <a:ext uri="{FF2B5EF4-FFF2-40B4-BE49-F238E27FC236}">
                  <a16:creationId xmlns:a16="http://schemas.microsoft.com/office/drawing/2014/main" id="{9516D024-D7C9-4550-84D5-3445E219A9E5}"/>
                </a:ext>
              </a:extLst>
            </p:cNvPr>
            <p:cNvSpPr>
              <a:spLocks noChangeShapeType="1"/>
            </p:cNvSpPr>
            <p:nvPr/>
          </p:nvSpPr>
          <p:spPr bwMode="auto">
            <a:xfrm flipH="1">
              <a:off x="8784" y="11259"/>
              <a:ext cx="576" cy="1"/>
            </a:xfrm>
            <a:prstGeom prst="line">
              <a:avLst/>
            </a:prstGeom>
            <a:noFill/>
            <a:ln w="9525">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3823" name="Text Box 31">
              <a:extLst>
                <a:ext uri="{FF2B5EF4-FFF2-40B4-BE49-F238E27FC236}">
                  <a16:creationId xmlns:a16="http://schemas.microsoft.com/office/drawing/2014/main" id="{9060C6BA-239C-40C9-806B-E4DCE34594CE}"/>
                </a:ext>
              </a:extLst>
            </p:cNvPr>
            <p:cNvSpPr txBox="1">
              <a:spLocks noChangeArrowheads="1"/>
            </p:cNvSpPr>
            <p:nvPr/>
          </p:nvSpPr>
          <p:spPr bwMode="auto">
            <a:xfrm>
              <a:off x="7212" y="11151"/>
              <a:ext cx="1548" cy="27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800">
                  <a:latin typeface="Verdana" panose="020B0604030504040204" pitchFamily="34" charset="0"/>
                </a:rPr>
                <a:t>“amoeba” routine</a:t>
              </a:r>
              <a:endParaRPr lang="en-US" altLang="en-US"/>
            </a:p>
          </p:txBody>
        </p:sp>
        <p:sp>
          <p:nvSpPr>
            <p:cNvPr id="33824" name="Line 32">
              <a:extLst>
                <a:ext uri="{FF2B5EF4-FFF2-40B4-BE49-F238E27FC236}">
                  <a16:creationId xmlns:a16="http://schemas.microsoft.com/office/drawing/2014/main" id="{B1780ECC-9E51-4418-A1CE-FB7333496453}"/>
                </a:ext>
              </a:extLst>
            </p:cNvPr>
            <p:cNvSpPr>
              <a:spLocks noChangeShapeType="1"/>
            </p:cNvSpPr>
            <p:nvPr/>
          </p:nvSpPr>
          <p:spPr bwMode="auto">
            <a:xfrm flipH="1">
              <a:off x="6396" y="11235"/>
              <a:ext cx="564" cy="1"/>
            </a:xfrm>
            <a:prstGeom prst="line">
              <a:avLst/>
            </a:prstGeom>
            <a:noFill/>
            <a:ln w="9525">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3825" name="Text Box 33">
              <a:extLst>
                <a:ext uri="{FF2B5EF4-FFF2-40B4-BE49-F238E27FC236}">
                  <a16:creationId xmlns:a16="http://schemas.microsoft.com/office/drawing/2014/main" id="{17D86994-6995-4B01-AADB-966354A47E6E}"/>
                </a:ext>
              </a:extLst>
            </p:cNvPr>
            <p:cNvSpPr txBox="1">
              <a:spLocks noChangeArrowheads="1"/>
            </p:cNvSpPr>
            <p:nvPr/>
          </p:nvSpPr>
          <p:spPr bwMode="auto">
            <a:xfrm>
              <a:off x="1152" y="11151"/>
              <a:ext cx="1296" cy="27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800">
                  <a:latin typeface="Verdana" panose="020B0604030504040204" pitchFamily="34" charset="0"/>
                </a:rPr>
                <a:t>Update R</a:t>
              </a:r>
              <a:r>
                <a:rPr lang="en-US" altLang="en-US" sz="800" baseline="-25000">
                  <a:latin typeface="Verdana" panose="020B0604030504040204" pitchFamily="34" charset="0"/>
                </a:rPr>
                <a:t>0</a:t>
              </a:r>
              <a:r>
                <a:rPr lang="en-US" altLang="en-US" sz="800">
                  <a:latin typeface="Verdana" panose="020B0604030504040204" pitchFamily="34" charset="0"/>
                </a:rPr>
                <a:t>, G</a:t>
              </a:r>
              <a:r>
                <a:rPr lang="en-US" altLang="en-US" sz="800" baseline="-25000">
                  <a:latin typeface="Verdana" panose="020B0604030504040204" pitchFamily="34" charset="0"/>
                </a:rPr>
                <a:t>0</a:t>
              </a:r>
              <a:endParaRPr lang="en-US" altLang="en-US"/>
            </a:p>
          </p:txBody>
        </p:sp>
        <p:sp>
          <p:nvSpPr>
            <p:cNvPr id="33826" name="AutoShape 34">
              <a:extLst>
                <a:ext uri="{FF2B5EF4-FFF2-40B4-BE49-F238E27FC236}">
                  <a16:creationId xmlns:a16="http://schemas.microsoft.com/office/drawing/2014/main" id="{77AAA734-AD7F-4417-818D-F7BF878C9519}"/>
                </a:ext>
              </a:extLst>
            </p:cNvPr>
            <p:cNvSpPr>
              <a:spLocks noChangeArrowheads="1"/>
            </p:cNvSpPr>
            <p:nvPr/>
          </p:nvSpPr>
          <p:spPr bwMode="auto">
            <a:xfrm>
              <a:off x="3792" y="10899"/>
              <a:ext cx="2592" cy="669"/>
            </a:xfrm>
            <a:prstGeom prst="diamond">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en-US" altLang="en-US" sz="800">
                  <a:latin typeface="Verdana" panose="020B0604030504040204" pitchFamily="34" charset="0"/>
                </a:rPr>
                <a:t>Convergence?</a:t>
              </a:r>
              <a:endParaRPr lang="en-US" altLang="en-US"/>
            </a:p>
          </p:txBody>
        </p:sp>
        <p:sp>
          <p:nvSpPr>
            <p:cNvPr id="33827" name="Line 35">
              <a:extLst>
                <a:ext uri="{FF2B5EF4-FFF2-40B4-BE49-F238E27FC236}">
                  <a16:creationId xmlns:a16="http://schemas.microsoft.com/office/drawing/2014/main" id="{6B2F9CD8-7C96-4D8F-B341-2CD0567B37A1}"/>
                </a:ext>
              </a:extLst>
            </p:cNvPr>
            <p:cNvSpPr>
              <a:spLocks noChangeShapeType="1"/>
            </p:cNvSpPr>
            <p:nvPr/>
          </p:nvSpPr>
          <p:spPr bwMode="auto">
            <a:xfrm flipH="1">
              <a:off x="2472" y="11235"/>
              <a:ext cx="1332" cy="1"/>
            </a:xfrm>
            <a:prstGeom prst="line">
              <a:avLst/>
            </a:prstGeom>
            <a:noFill/>
            <a:ln w="9525">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3828" name="Line 36">
              <a:extLst>
                <a:ext uri="{FF2B5EF4-FFF2-40B4-BE49-F238E27FC236}">
                  <a16:creationId xmlns:a16="http://schemas.microsoft.com/office/drawing/2014/main" id="{B09D4A90-AB3D-4FBA-A385-156AB0819A53}"/>
                </a:ext>
              </a:extLst>
            </p:cNvPr>
            <p:cNvSpPr>
              <a:spLocks noChangeShapeType="1"/>
            </p:cNvSpPr>
            <p:nvPr/>
          </p:nvSpPr>
          <p:spPr bwMode="auto">
            <a:xfrm flipV="1">
              <a:off x="1656" y="9480"/>
              <a:ext cx="1" cy="1472"/>
            </a:xfrm>
            <a:prstGeom prst="line">
              <a:avLst/>
            </a:prstGeom>
            <a:noFill/>
            <a:ln w="9525">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3829" name="Text Box 37">
              <a:extLst>
                <a:ext uri="{FF2B5EF4-FFF2-40B4-BE49-F238E27FC236}">
                  <a16:creationId xmlns:a16="http://schemas.microsoft.com/office/drawing/2014/main" id="{6DB03257-0D8D-429F-B6C1-698935C34BE4}"/>
                </a:ext>
              </a:extLst>
            </p:cNvPr>
            <p:cNvSpPr txBox="1">
              <a:spLocks noChangeArrowheads="1"/>
            </p:cNvSpPr>
            <p:nvPr/>
          </p:nvSpPr>
          <p:spPr bwMode="auto">
            <a:xfrm>
              <a:off x="2964" y="10995"/>
              <a:ext cx="432" cy="2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ctr"/>
              <a:r>
                <a:rPr lang="en-US" altLang="en-US" sz="800">
                  <a:latin typeface="Verdana" panose="020B0604030504040204" pitchFamily="34" charset="0"/>
                </a:rPr>
                <a:t>NO</a:t>
              </a:r>
              <a:endParaRPr lang="en-US" altLang="en-US"/>
            </a:p>
          </p:txBody>
        </p:sp>
        <p:sp>
          <p:nvSpPr>
            <p:cNvPr id="33830" name="Line 38">
              <a:extLst>
                <a:ext uri="{FF2B5EF4-FFF2-40B4-BE49-F238E27FC236}">
                  <a16:creationId xmlns:a16="http://schemas.microsoft.com/office/drawing/2014/main" id="{AEC362DE-D31E-4BCE-BAC2-717F9E6292E3}"/>
                </a:ext>
              </a:extLst>
            </p:cNvPr>
            <p:cNvSpPr>
              <a:spLocks noChangeShapeType="1"/>
            </p:cNvSpPr>
            <p:nvPr/>
          </p:nvSpPr>
          <p:spPr bwMode="auto">
            <a:xfrm>
              <a:off x="5088" y="11583"/>
              <a:ext cx="1" cy="535"/>
            </a:xfrm>
            <a:prstGeom prst="line">
              <a:avLst/>
            </a:prstGeom>
            <a:noFill/>
            <a:ln w="9525">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3831" name="Text Box 39">
              <a:extLst>
                <a:ext uri="{FF2B5EF4-FFF2-40B4-BE49-F238E27FC236}">
                  <a16:creationId xmlns:a16="http://schemas.microsoft.com/office/drawing/2014/main" id="{9E8C1206-0DFA-4AE2-9C82-7E718578621A}"/>
                </a:ext>
              </a:extLst>
            </p:cNvPr>
            <p:cNvSpPr txBox="1">
              <a:spLocks noChangeArrowheads="1"/>
            </p:cNvSpPr>
            <p:nvPr/>
          </p:nvSpPr>
          <p:spPr bwMode="auto">
            <a:xfrm>
              <a:off x="5172" y="11715"/>
              <a:ext cx="432" cy="3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ctr"/>
              <a:r>
                <a:rPr lang="en-US" altLang="en-US" sz="800">
                  <a:latin typeface="Verdana" panose="020B0604030504040204" pitchFamily="34" charset="0"/>
                </a:rPr>
                <a:t>YES</a:t>
              </a:r>
              <a:endParaRPr lang="en-US" altLang="en-US"/>
            </a:p>
          </p:txBody>
        </p:sp>
        <p:sp>
          <p:nvSpPr>
            <p:cNvPr id="33832" name="Text Box 40">
              <a:extLst>
                <a:ext uri="{FF2B5EF4-FFF2-40B4-BE49-F238E27FC236}">
                  <a16:creationId xmlns:a16="http://schemas.microsoft.com/office/drawing/2014/main" id="{4EAFFD13-61F5-4EAA-A6B1-2EB1A925B61F}"/>
                </a:ext>
              </a:extLst>
            </p:cNvPr>
            <p:cNvSpPr txBox="1">
              <a:spLocks noChangeArrowheads="1"/>
            </p:cNvSpPr>
            <p:nvPr/>
          </p:nvSpPr>
          <p:spPr bwMode="auto">
            <a:xfrm>
              <a:off x="4044" y="12279"/>
              <a:ext cx="2172" cy="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800">
                  <a:latin typeface="Verdana" panose="020B0604030504040204" pitchFamily="34" charset="0"/>
                </a:rPr>
                <a:t>Output MTDF76, MTDF4,</a:t>
              </a:r>
            </a:p>
            <a:p>
              <a:r>
                <a:rPr lang="en-US" altLang="en-US" sz="800">
                  <a:latin typeface="Verdana" panose="020B0604030504040204" pitchFamily="34" charset="0"/>
                </a:rPr>
                <a:t>MTDF54, and others</a:t>
              </a:r>
            </a:p>
            <a:p>
              <a:r>
                <a:rPr lang="en-US" altLang="en-US" sz="800">
                  <a:latin typeface="Verdana" panose="020B0604030504040204" pitchFamily="34" charset="0"/>
                </a:rPr>
                <a:t>(all ASCII files)</a:t>
              </a:r>
              <a:endParaRPr lang="en-US" altLang="en-US"/>
            </a:p>
          </p:txBody>
        </p:sp>
      </p:grpSp>
      <p:sp>
        <p:nvSpPr>
          <p:cNvPr id="33833" name="Text Box 41">
            <a:extLst>
              <a:ext uri="{FF2B5EF4-FFF2-40B4-BE49-F238E27FC236}">
                <a16:creationId xmlns:a16="http://schemas.microsoft.com/office/drawing/2014/main" id="{1E59F538-BE4D-43EF-96D4-DD8A31838CD4}"/>
              </a:ext>
            </a:extLst>
          </p:cNvPr>
          <p:cNvSpPr txBox="1">
            <a:spLocks noChangeArrowheads="1"/>
          </p:cNvSpPr>
          <p:nvPr/>
        </p:nvSpPr>
        <p:spPr bwMode="auto">
          <a:xfrm>
            <a:off x="6248400" y="2551113"/>
            <a:ext cx="11430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en-US" altLang="en-US" sz="800">
                <a:latin typeface="Verdana" panose="020B0604030504040204" pitchFamily="34" charset="0"/>
              </a:rPr>
              <a:t>Check validity of</a:t>
            </a:r>
          </a:p>
          <a:p>
            <a:r>
              <a:rPr lang="en-US" altLang="en-US" sz="800">
                <a:latin typeface="Verdana" panose="020B0604030504040204" pitchFamily="34" charset="0"/>
              </a:rPr>
              <a:t>log|</a:t>
            </a:r>
            <a:r>
              <a:rPr lang="en-US" altLang="en-US" sz="800" b="1">
                <a:latin typeface="Verdana" panose="020B0604030504040204" pitchFamily="34" charset="0"/>
              </a:rPr>
              <a:t>R</a:t>
            </a:r>
            <a:r>
              <a:rPr lang="en-US" altLang="en-US" sz="800">
                <a:latin typeface="Verdana" panose="020B0604030504040204" pitchFamily="34" charset="0"/>
              </a:rPr>
              <a:t>| &amp; log|</a:t>
            </a:r>
            <a:r>
              <a:rPr lang="en-US" altLang="en-US" sz="800" b="1">
                <a:latin typeface="Verdana" panose="020B0604030504040204" pitchFamily="34" charset="0"/>
              </a:rPr>
              <a:t>G</a:t>
            </a:r>
            <a:r>
              <a:rPr lang="en-US" altLang="en-US" sz="800">
                <a:latin typeface="Verdana" panose="020B0604030504040204" pitchFamily="34" charset="0"/>
              </a:rPr>
              <a:t>|</a:t>
            </a:r>
          </a:p>
          <a:p>
            <a:r>
              <a:rPr lang="en-US" altLang="en-US" sz="800">
                <a:latin typeface="Verdana" panose="020B0604030504040204" pitchFamily="34" charset="0"/>
              </a:rPr>
              <a:t>(after update)</a:t>
            </a:r>
          </a:p>
          <a:p>
            <a:endParaRPr lang="en-US" alt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Text Box 4">
            <a:extLst>
              <a:ext uri="{FF2B5EF4-FFF2-40B4-BE49-F238E27FC236}">
                <a16:creationId xmlns:a16="http://schemas.microsoft.com/office/drawing/2014/main" id="{5F3F56DD-58CE-432D-8518-7FEE8BC330B3}"/>
              </a:ext>
            </a:extLst>
          </p:cNvPr>
          <p:cNvSpPr txBox="1">
            <a:spLocks noChangeArrowheads="1"/>
          </p:cNvSpPr>
          <p:nvPr/>
        </p:nvSpPr>
        <p:spPr bwMode="auto">
          <a:xfrm>
            <a:off x="152400" y="722313"/>
            <a:ext cx="18519775" cy="488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342900" algn="l"/>
              </a:tabLst>
              <a:defRPr>
                <a:solidFill>
                  <a:schemeClr val="tx1"/>
                </a:solidFill>
                <a:latin typeface="Arial" panose="020B0604020202020204" pitchFamily="34" charset="0"/>
              </a:defRPr>
            </a:lvl1pPr>
            <a:lvl2pPr>
              <a:tabLst>
                <a:tab pos="342900" algn="l"/>
              </a:tabLst>
              <a:defRPr>
                <a:solidFill>
                  <a:schemeClr val="tx1"/>
                </a:solidFill>
                <a:latin typeface="Arial" panose="020B0604020202020204" pitchFamily="34" charset="0"/>
              </a:defRPr>
            </a:lvl2pPr>
            <a:lvl3pPr>
              <a:tabLst>
                <a:tab pos="342900" algn="l"/>
              </a:tabLst>
              <a:defRPr>
                <a:solidFill>
                  <a:schemeClr val="tx1"/>
                </a:solidFill>
                <a:latin typeface="Arial" panose="020B0604020202020204" pitchFamily="34" charset="0"/>
              </a:defRPr>
            </a:lvl3pPr>
            <a:lvl4pPr>
              <a:tabLst>
                <a:tab pos="342900" algn="l"/>
              </a:tabLst>
              <a:defRPr>
                <a:solidFill>
                  <a:schemeClr val="tx1"/>
                </a:solidFill>
                <a:latin typeface="Arial" panose="020B0604020202020204" pitchFamily="34" charset="0"/>
              </a:defRPr>
            </a:lvl4pPr>
            <a:lvl5pPr>
              <a:tabLst>
                <a:tab pos="342900" algn="l"/>
              </a:tabLst>
              <a:defRPr>
                <a:solidFill>
                  <a:schemeClr val="tx1"/>
                </a:solidFill>
                <a:latin typeface="Arial" panose="020B0604020202020204" pitchFamily="34" charset="0"/>
              </a:defRPr>
            </a:lvl5pPr>
            <a:lvl6pPr fontAlgn="base">
              <a:spcBef>
                <a:spcPct val="0"/>
              </a:spcBef>
              <a:spcAft>
                <a:spcPct val="0"/>
              </a:spcAft>
              <a:tabLst>
                <a:tab pos="342900" algn="l"/>
              </a:tabLst>
              <a:defRPr>
                <a:solidFill>
                  <a:schemeClr val="tx1"/>
                </a:solidFill>
                <a:latin typeface="Arial" panose="020B0604020202020204" pitchFamily="34" charset="0"/>
              </a:defRPr>
            </a:lvl6pPr>
            <a:lvl7pPr fontAlgn="base">
              <a:spcBef>
                <a:spcPct val="0"/>
              </a:spcBef>
              <a:spcAft>
                <a:spcPct val="0"/>
              </a:spcAft>
              <a:tabLst>
                <a:tab pos="342900" algn="l"/>
              </a:tabLst>
              <a:defRPr>
                <a:solidFill>
                  <a:schemeClr val="tx1"/>
                </a:solidFill>
                <a:latin typeface="Arial" panose="020B0604020202020204" pitchFamily="34" charset="0"/>
              </a:defRPr>
            </a:lvl7pPr>
            <a:lvl8pPr fontAlgn="base">
              <a:spcBef>
                <a:spcPct val="0"/>
              </a:spcBef>
              <a:spcAft>
                <a:spcPct val="0"/>
              </a:spcAft>
              <a:tabLst>
                <a:tab pos="342900" algn="l"/>
              </a:tabLst>
              <a:defRPr>
                <a:solidFill>
                  <a:schemeClr val="tx1"/>
                </a:solidFill>
                <a:latin typeface="Arial" panose="020B0604020202020204" pitchFamily="34" charset="0"/>
              </a:defRPr>
            </a:lvl8pPr>
            <a:lvl9pPr fontAlgn="base">
              <a:spcBef>
                <a:spcPct val="0"/>
              </a:spcBef>
              <a:spcAft>
                <a:spcPct val="0"/>
              </a:spcAft>
              <a:tabLst>
                <a:tab pos="342900" algn="l"/>
              </a:tabLst>
              <a:defRPr>
                <a:solidFill>
                  <a:schemeClr val="tx1"/>
                </a:solidFill>
                <a:latin typeface="Arial" panose="020B0604020202020204" pitchFamily="34" charset="0"/>
              </a:defRPr>
            </a:lvl9pPr>
          </a:lstStyle>
          <a:p>
            <a:pPr>
              <a:lnSpc>
                <a:spcPct val="150000"/>
              </a:lnSpc>
            </a:pPr>
            <a:r>
              <a:rPr lang="en-US" altLang="en-US" sz="1900" b="1"/>
              <a:t>** VERY IMPORTANT**</a:t>
            </a:r>
          </a:p>
          <a:p>
            <a:pPr>
              <a:lnSpc>
                <a:spcPct val="150000"/>
              </a:lnSpc>
            </a:pPr>
            <a:r>
              <a:rPr lang="en-US" altLang="en-US" sz="1900" b="1"/>
              <a:t>=	once you’ve reached initial convergence, re-start MTDFRUN with new </a:t>
            </a:r>
          </a:p>
          <a:p>
            <a:pPr>
              <a:lnSpc>
                <a:spcPct val="150000"/>
              </a:lnSpc>
            </a:pPr>
            <a:r>
              <a:rPr lang="en-US" altLang="en-US" sz="1900" b="1"/>
              <a:t>	solutions stored in MTDF4 (first, rename MTDF4 to “MTDF4.1;” later, </a:t>
            </a:r>
          </a:p>
          <a:p>
            <a:pPr>
              <a:lnSpc>
                <a:spcPct val="150000"/>
              </a:lnSpc>
            </a:pPr>
            <a:r>
              <a:rPr lang="en-US" altLang="en-US" sz="1900" b="1"/>
              <a:t>	you can use a DOS batch program to re-run MTDFRUN) e.g.,</a:t>
            </a:r>
          </a:p>
          <a:p>
            <a:pPr>
              <a:lnSpc>
                <a:spcPct val="150000"/>
              </a:lnSpc>
            </a:pPr>
            <a:r>
              <a:rPr lang="en-US" altLang="en-US" sz="1900" b="1"/>
              <a:t>		MTDFRUN&lt;MTDF4.1</a:t>
            </a:r>
          </a:p>
          <a:p>
            <a:pPr>
              <a:lnSpc>
                <a:spcPct val="150000"/>
              </a:lnSpc>
            </a:pPr>
            <a:r>
              <a:rPr lang="en-US" altLang="en-US" sz="1900" b="1"/>
              <a:t>=	compare values of –2logL from adjacent runs (-2logL = FVALUE); if no </a:t>
            </a:r>
          </a:p>
          <a:p>
            <a:pPr>
              <a:lnSpc>
                <a:spcPct val="150000"/>
              </a:lnSpc>
            </a:pPr>
            <a:r>
              <a:rPr lang="en-US" altLang="en-US" sz="1900" b="1"/>
              <a:t>	difference between current and previous run, then assume convergence </a:t>
            </a:r>
          </a:p>
          <a:p>
            <a:pPr>
              <a:lnSpc>
                <a:spcPct val="150000"/>
              </a:lnSpc>
            </a:pPr>
            <a:r>
              <a:rPr lang="en-US" altLang="en-US" sz="1900" b="1"/>
              <a:t>	at global maximum</a:t>
            </a:r>
          </a:p>
          <a:p>
            <a:pPr>
              <a:lnSpc>
                <a:spcPct val="150000"/>
              </a:lnSpc>
            </a:pPr>
            <a:r>
              <a:rPr lang="en-US" altLang="en-US" sz="1900" b="1"/>
              <a:t>=	D.V.V. rule-of-thumb: (1) same –2logL value at 2nd decimal place AND </a:t>
            </a:r>
          </a:p>
          <a:p>
            <a:pPr>
              <a:lnSpc>
                <a:spcPct val="150000"/>
              </a:lnSpc>
            </a:pPr>
            <a:r>
              <a:rPr lang="en-US" altLang="en-US" sz="1900" b="1"/>
              <a:t>	(2) h</a:t>
            </a:r>
            <a:r>
              <a:rPr lang="en-US" altLang="en-US" sz="1900" b="1" baseline="30000"/>
              <a:t>2</a:t>
            </a:r>
            <a:r>
              <a:rPr lang="en-US" altLang="en-US" sz="1900" b="1"/>
              <a:t> and r</a:t>
            </a:r>
            <a:r>
              <a:rPr lang="en-US" altLang="en-US" sz="1900" b="1" baseline="-25000"/>
              <a:t>G</a:t>
            </a:r>
            <a:r>
              <a:rPr lang="en-US" altLang="en-US" sz="1900" b="1"/>
              <a:t> not changed at 2</a:t>
            </a:r>
            <a:r>
              <a:rPr lang="en-US" altLang="en-US" sz="1900" b="1" baseline="30000"/>
              <a:t>nd</a:t>
            </a:r>
            <a:r>
              <a:rPr lang="en-US" altLang="en-US" sz="1900" b="1"/>
              <a:t> decimal place ==&gt; probably reached </a:t>
            </a:r>
          </a:p>
          <a:p>
            <a:pPr>
              <a:lnSpc>
                <a:spcPct val="150000"/>
              </a:lnSpc>
            </a:pPr>
            <a:r>
              <a:rPr lang="en-US" altLang="en-US" sz="1900" b="1"/>
              <a:t>	global maximum</a:t>
            </a:r>
            <a:r>
              <a:rPr lang="en-US" altLang="en-US" sz="200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4">
            <a:extLst>
              <a:ext uri="{FF2B5EF4-FFF2-40B4-BE49-F238E27FC236}">
                <a16:creationId xmlns:a16="http://schemas.microsoft.com/office/drawing/2014/main" id="{99B29722-38C5-44B2-B544-ABC75DEB80AE}"/>
              </a:ext>
            </a:extLst>
          </p:cNvPr>
          <p:cNvSpPr txBox="1">
            <a:spLocks noChangeArrowheads="1"/>
          </p:cNvSpPr>
          <p:nvPr/>
        </p:nvSpPr>
        <p:spPr bwMode="auto">
          <a:xfrm>
            <a:off x="304800" y="228600"/>
            <a:ext cx="8534400" cy="618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95000"/>
              </a:lnSpc>
            </a:pPr>
            <a:r>
              <a:rPr lang="en-US" altLang="en-US" sz="2400" b="1"/>
              <a:t>Theory: Derivative-free REML</a:t>
            </a:r>
          </a:p>
          <a:p>
            <a:pPr>
              <a:lnSpc>
                <a:spcPct val="95000"/>
              </a:lnSpc>
            </a:pPr>
            <a:endParaRPr lang="en-US" altLang="en-US" sz="2400" b="1"/>
          </a:p>
          <a:p>
            <a:pPr>
              <a:lnSpc>
                <a:spcPct val="95000"/>
              </a:lnSpc>
            </a:pPr>
            <a:r>
              <a:rPr lang="en-US" altLang="en-US" sz="2400" b="1"/>
              <a:t>REML = </a:t>
            </a:r>
            <a:r>
              <a:rPr lang="en-US" altLang="en-US" sz="2400" b="1" u="sng"/>
              <a:t>Re</a:t>
            </a:r>
            <a:r>
              <a:rPr lang="en-US" altLang="en-US" sz="2400" b="1"/>
              <a:t>stricted (or residual) </a:t>
            </a:r>
            <a:r>
              <a:rPr lang="en-US" altLang="en-US" sz="2400" b="1" u="sng"/>
              <a:t>M</a:t>
            </a:r>
            <a:r>
              <a:rPr lang="en-US" altLang="en-US" sz="2400" b="1"/>
              <a:t>aximum </a:t>
            </a:r>
            <a:r>
              <a:rPr lang="en-US" altLang="en-US" sz="2400" b="1" u="sng"/>
              <a:t>L</a:t>
            </a:r>
            <a:r>
              <a:rPr lang="en-US" altLang="en-US" sz="2400" b="1"/>
              <a:t>ikelihood</a:t>
            </a:r>
          </a:p>
          <a:p>
            <a:pPr>
              <a:lnSpc>
                <a:spcPct val="95000"/>
              </a:lnSpc>
            </a:pPr>
            <a:endParaRPr lang="en-US" altLang="en-US" sz="2400" b="1"/>
          </a:p>
          <a:p>
            <a:pPr>
              <a:lnSpc>
                <a:spcPct val="125000"/>
              </a:lnSpc>
            </a:pPr>
            <a:r>
              <a:rPr lang="en-US" altLang="en-US" sz="2400" b="1"/>
              <a:t>Likelihood divided in two parts: </a:t>
            </a:r>
          </a:p>
          <a:p>
            <a:pPr>
              <a:lnSpc>
                <a:spcPct val="125000"/>
              </a:lnSpc>
            </a:pPr>
            <a:r>
              <a:rPr lang="en-US" altLang="en-US" sz="2400" b="1"/>
              <a:t>(1) fixed effects, e.g. age and sex, and</a:t>
            </a:r>
          </a:p>
          <a:p>
            <a:pPr>
              <a:lnSpc>
                <a:spcPct val="125000"/>
              </a:lnSpc>
            </a:pPr>
            <a:r>
              <a:rPr lang="en-US" altLang="en-US" sz="2400" b="1"/>
              <a:t>(2) random effects, i.e. variances and covariances.</a:t>
            </a:r>
          </a:p>
          <a:p>
            <a:pPr>
              <a:lnSpc>
                <a:spcPct val="95000"/>
              </a:lnSpc>
            </a:pPr>
            <a:endParaRPr lang="en-US" altLang="en-US" sz="2400" b="1"/>
          </a:p>
          <a:p>
            <a:pPr>
              <a:lnSpc>
                <a:spcPct val="125000"/>
              </a:lnSpc>
            </a:pPr>
            <a:r>
              <a:rPr lang="en-US" altLang="en-US" sz="2400" b="1"/>
              <a:t>Unlike random effects, the likelihood part for fixed effects is not maximized. Hence, likelihood function cannot be used with LRT for fixed effects. Would need to do ML or hold VC constant. At convergence for VC, can do t-tests, F-tests.</a:t>
            </a:r>
          </a:p>
          <a:p>
            <a:pPr>
              <a:lnSpc>
                <a:spcPct val="95000"/>
              </a:lnSpc>
            </a:pPr>
            <a:endParaRPr lang="en-US" altLang="en-US" sz="2400" b="1"/>
          </a:p>
          <a:p>
            <a:pPr>
              <a:lnSpc>
                <a:spcPct val="95000"/>
              </a:lnSpc>
            </a:pPr>
            <a:endParaRPr lang="en-US" altLang="en-US" sz="24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Text Box 4">
            <a:extLst>
              <a:ext uri="{FF2B5EF4-FFF2-40B4-BE49-F238E27FC236}">
                <a16:creationId xmlns:a16="http://schemas.microsoft.com/office/drawing/2014/main" id="{D359CDE4-28D0-4738-9178-98BCDCFCEFA2}"/>
              </a:ext>
            </a:extLst>
          </p:cNvPr>
          <p:cNvSpPr txBox="1">
            <a:spLocks noChangeArrowheads="1"/>
          </p:cNvSpPr>
          <p:nvPr/>
        </p:nvSpPr>
        <p:spPr bwMode="auto">
          <a:xfrm>
            <a:off x="152400" y="493713"/>
            <a:ext cx="10417175" cy="3735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28600" algn="l"/>
              </a:tabLst>
              <a:defRPr>
                <a:solidFill>
                  <a:schemeClr val="tx1"/>
                </a:solidFill>
                <a:latin typeface="Arial" panose="020B0604020202020204" pitchFamily="34" charset="0"/>
              </a:defRPr>
            </a:lvl1pPr>
            <a:lvl2pPr>
              <a:tabLst>
                <a:tab pos="228600" algn="l"/>
              </a:tabLst>
              <a:defRPr>
                <a:solidFill>
                  <a:schemeClr val="tx1"/>
                </a:solidFill>
                <a:latin typeface="Arial" panose="020B0604020202020204" pitchFamily="34" charset="0"/>
              </a:defRPr>
            </a:lvl2pPr>
            <a:lvl3pPr>
              <a:tabLst>
                <a:tab pos="228600" algn="l"/>
              </a:tabLst>
              <a:defRPr>
                <a:solidFill>
                  <a:schemeClr val="tx1"/>
                </a:solidFill>
                <a:latin typeface="Arial" panose="020B0604020202020204" pitchFamily="34" charset="0"/>
              </a:defRPr>
            </a:lvl3pPr>
            <a:lvl4pPr>
              <a:tabLst>
                <a:tab pos="228600" algn="l"/>
              </a:tabLst>
              <a:defRPr>
                <a:solidFill>
                  <a:schemeClr val="tx1"/>
                </a:solidFill>
                <a:latin typeface="Arial" panose="020B0604020202020204" pitchFamily="34" charset="0"/>
              </a:defRPr>
            </a:lvl4pPr>
            <a:lvl5pPr>
              <a:tabLst>
                <a:tab pos="228600" algn="l"/>
              </a:tabLst>
              <a:defRPr>
                <a:solidFill>
                  <a:schemeClr val="tx1"/>
                </a:solidFill>
                <a:latin typeface="Arial" panose="020B0604020202020204" pitchFamily="34" charset="0"/>
              </a:defRPr>
            </a:lvl5pPr>
            <a:lvl6pPr fontAlgn="base">
              <a:spcBef>
                <a:spcPct val="0"/>
              </a:spcBef>
              <a:spcAft>
                <a:spcPct val="0"/>
              </a:spcAft>
              <a:tabLst>
                <a:tab pos="228600" algn="l"/>
              </a:tabLst>
              <a:defRPr>
                <a:solidFill>
                  <a:schemeClr val="tx1"/>
                </a:solidFill>
                <a:latin typeface="Arial" panose="020B0604020202020204" pitchFamily="34" charset="0"/>
              </a:defRPr>
            </a:lvl6pPr>
            <a:lvl7pPr fontAlgn="base">
              <a:spcBef>
                <a:spcPct val="0"/>
              </a:spcBef>
              <a:spcAft>
                <a:spcPct val="0"/>
              </a:spcAft>
              <a:tabLst>
                <a:tab pos="228600" algn="l"/>
              </a:tabLst>
              <a:defRPr>
                <a:solidFill>
                  <a:schemeClr val="tx1"/>
                </a:solidFill>
                <a:latin typeface="Arial" panose="020B0604020202020204" pitchFamily="34" charset="0"/>
              </a:defRPr>
            </a:lvl7pPr>
            <a:lvl8pPr fontAlgn="base">
              <a:spcBef>
                <a:spcPct val="0"/>
              </a:spcBef>
              <a:spcAft>
                <a:spcPct val="0"/>
              </a:spcAft>
              <a:tabLst>
                <a:tab pos="228600" algn="l"/>
              </a:tabLst>
              <a:defRPr>
                <a:solidFill>
                  <a:schemeClr val="tx1"/>
                </a:solidFill>
                <a:latin typeface="Arial" panose="020B0604020202020204" pitchFamily="34" charset="0"/>
              </a:defRPr>
            </a:lvl8pPr>
            <a:lvl9pPr fontAlgn="base">
              <a:spcBef>
                <a:spcPct val="0"/>
              </a:spcBef>
              <a:spcAft>
                <a:spcPct val="0"/>
              </a:spcAft>
              <a:tabLst>
                <a:tab pos="228600" algn="l"/>
              </a:tabLst>
              <a:defRPr>
                <a:solidFill>
                  <a:schemeClr val="tx1"/>
                </a:solidFill>
                <a:latin typeface="Arial" panose="020B0604020202020204" pitchFamily="34" charset="0"/>
              </a:defRPr>
            </a:lvl9pPr>
          </a:lstStyle>
          <a:p>
            <a:pPr>
              <a:lnSpc>
                <a:spcPct val="140000"/>
              </a:lnSpc>
            </a:pPr>
            <a:r>
              <a:rPr lang="en-US" altLang="en-US" sz="1900" b="1"/>
              <a:t>The “CONTINUE” option in MTDFRUN</a:t>
            </a:r>
          </a:p>
          <a:p>
            <a:pPr>
              <a:lnSpc>
                <a:spcPct val="140000"/>
              </a:lnSpc>
            </a:pPr>
            <a:r>
              <a:rPr lang="en-US" altLang="en-US" sz="1900" b="1"/>
              <a:t>= as if did not stop previous run</a:t>
            </a:r>
          </a:p>
          <a:p>
            <a:pPr>
              <a:lnSpc>
                <a:spcPct val="140000"/>
              </a:lnSpc>
            </a:pPr>
            <a:r>
              <a:rPr lang="en-US" altLang="en-US" sz="1900" b="1"/>
              <a:t>= uses MTDF54 (simplex takes smaller and smaller steps towards local or </a:t>
            </a:r>
          </a:p>
          <a:p>
            <a:pPr>
              <a:lnSpc>
                <a:spcPct val="140000"/>
              </a:lnSpc>
            </a:pPr>
            <a:r>
              <a:rPr lang="en-US" altLang="en-US" sz="1900" b="1"/>
              <a:t>	global maximum)</a:t>
            </a:r>
          </a:p>
          <a:p>
            <a:pPr>
              <a:lnSpc>
                <a:spcPct val="140000"/>
              </a:lnSpc>
            </a:pPr>
            <a:r>
              <a:rPr lang="en-US" altLang="en-US" sz="1900" b="1"/>
              <a:t>= also can be used for calculating SE, contrasts, PEV, or expected values, </a:t>
            </a:r>
          </a:p>
          <a:p>
            <a:pPr>
              <a:lnSpc>
                <a:spcPct val="140000"/>
              </a:lnSpc>
            </a:pPr>
            <a:r>
              <a:rPr lang="en-US" altLang="en-US" sz="1900" b="1"/>
              <a:t>	after convergence</a:t>
            </a:r>
          </a:p>
          <a:p>
            <a:pPr>
              <a:lnSpc>
                <a:spcPct val="140000"/>
              </a:lnSpc>
            </a:pPr>
            <a:r>
              <a:rPr lang="en-US" altLang="en-US" sz="1900" b="1"/>
              <a:t>= use “continue” (not “start”) option, i.e. OPTION 4, to automatically read </a:t>
            </a:r>
          </a:p>
          <a:p>
            <a:pPr>
              <a:lnSpc>
                <a:spcPct val="140000"/>
              </a:lnSpc>
            </a:pPr>
            <a:r>
              <a:rPr lang="en-US" altLang="en-US" sz="1900" b="1"/>
              <a:t>	MTDF54 file; then MTDFRUN will go to contrasts, etc; if run other program </a:t>
            </a:r>
          </a:p>
          <a:p>
            <a:pPr>
              <a:lnSpc>
                <a:spcPct val="140000"/>
              </a:lnSpc>
            </a:pPr>
            <a:r>
              <a:rPr lang="en-US" altLang="en-US" sz="1900" b="1"/>
              <a:t>	in between, then enter G and R priors by hand</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Text Box 4">
            <a:extLst>
              <a:ext uri="{FF2B5EF4-FFF2-40B4-BE49-F238E27FC236}">
                <a16:creationId xmlns:a16="http://schemas.microsoft.com/office/drawing/2014/main" id="{6BB5E855-A1B3-4D58-8BF7-F1CE0FEA4963}"/>
              </a:ext>
            </a:extLst>
          </p:cNvPr>
          <p:cNvSpPr txBox="1">
            <a:spLocks noChangeArrowheads="1"/>
          </p:cNvSpPr>
          <p:nvPr/>
        </p:nvSpPr>
        <p:spPr bwMode="auto">
          <a:xfrm>
            <a:off x="366713" y="228600"/>
            <a:ext cx="8405812" cy="173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tabLst>
                <a:tab pos="228600" algn="l"/>
              </a:tabLst>
              <a:defRPr>
                <a:solidFill>
                  <a:schemeClr val="tx1"/>
                </a:solidFill>
                <a:latin typeface="Arial" panose="020B0604020202020204" pitchFamily="34" charset="0"/>
              </a:defRPr>
            </a:lvl1pPr>
            <a:lvl2pPr>
              <a:tabLst>
                <a:tab pos="228600" algn="l"/>
              </a:tabLst>
              <a:defRPr>
                <a:solidFill>
                  <a:schemeClr val="tx1"/>
                </a:solidFill>
                <a:latin typeface="Arial" panose="020B0604020202020204" pitchFamily="34" charset="0"/>
              </a:defRPr>
            </a:lvl2pPr>
            <a:lvl3pPr>
              <a:tabLst>
                <a:tab pos="228600" algn="l"/>
              </a:tabLst>
              <a:defRPr>
                <a:solidFill>
                  <a:schemeClr val="tx1"/>
                </a:solidFill>
                <a:latin typeface="Arial" panose="020B0604020202020204" pitchFamily="34" charset="0"/>
              </a:defRPr>
            </a:lvl3pPr>
            <a:lvl4pPr>
              <a:tabLst>
                <a:tab pos="228600" algn="l"/>
              </a:tabLst>
              <a:defRPr>
                <a:solidFill>
                  <a:schemeClr val="tx1"/>
                </a:solidFill>
                <a:latin typeface="Arial" panose="020B0604020202020204" pitchFamily="34" charset="0"/>
              </a:defRPr>
            </a:lvl4pPr>
            <a:lvl5pPr>
              <a:tabLst>
                <a:tab pos="228600" algn="l"/>
              </a:tabLst>
              <a:defRPr>
                <a:solidFill>
                  <a:schemeClr val="tx1"/>
                </a:solidFill>
                <a:latin typeface="Arial" panose="020B0604020202020204" pitchFamily="34" charset="0"/>
              </a:defRPr>
            </a:lvl5pPr>
            <a:lvl6pPr fontAlgn="base">
              <a:spcBef>
                <a:spcPct val="0"/>
              </a:spcBef>
              <a:spcAft>
                <a:spcPct val="0"/>
              </a:spcAft>
              <a:tabLst>
                <a:tab pos="228600" algn="l"/>
              </a:tabLst>
              <a:defRPr>
                <a:solidFill>
                  <a:schemeClr val="tx1"/>
                </a:solidFill>
                <a:latin typeface="Arial" panose="020B0604020202020204" pitchFamily="34" charset="0"/>
              </a:defRPr>
            </a:lvl6pPr>
            <a:lvl7pPr fontAlgn="base">
              <a:spcBef>
                <a:spcPct val="0"/>
              </a:spcBef>
              <a:spcAft>
                <a:spcPct val="0"/>
              </a:spcAft>
              <a:tabLst>
                <a:tab pos="228600" algn="l"/>
              </a:tabLst>
              <a:defRPr>
                <a:solidFill>
                  <a:schemeClr val="tx1"/>
                </a:solidFill>
                <a:latin typeface="Arial" panose="020B0604020202020204" pitchFamily="34" charset="0"/>
              </a:defRPr>
            </a:lvl7pPr>
            <a:lvl8pPr fontAlgn="base">
              <a:spcBef>
                <a:spcPct val="0"/>
              </a:spcBef>
              <a:spcAft>
                <a:spcPct val="0"/>
              </a:spcAft>
              <a:tabLst>
                <a:tab pos="228600" algn="l"/>
              </a:tabLst>
              <a:defRPr>
                <a:solidFill>
                  <a:schemeClr val="tx1"/>
                </a:solidFill>
                <a:latin typeface="Arial" panose="020B0604020202020204" pitchFamily="34" charset="0"/>
              </a:defRPr>
            </a:lvl8pPr>
            <a:lvl9pPr fontAlgn="base">
              <a:spcBef>
                <a:spcPct val="0"/>
              </a:spcBef>
              <a:spcAft>
                <a:spcPct val="0"/>
              </a:spcAft>
              <a:tabLst>
                <a:tab pos="228600" algn="l"/>
              </a:tabLst>
              <a:defRPr>
                <a:solidFill>
                  <a:schemeClr val="tx1"/>
                </a:solidFill>
                <a:latin typeface="Arial" panose="020B0604020202020204" pitchFamily="34" charset="0"/>
              </a:defRPr>
            </a:lvl9pPr>
          </a:lstStyle>
          <a:p>
            <a:pPr>
              <a:lnSpc>
                <a:spcPct val="135000"/>
              </a:lnSpc>
            </a:pPr>
            <a:r>
              <a:rPr lang="en-US" altLang="en-US" sz="2000"/>
              <a:t>Entering starting values in MTDFRUN</a:t>
            </a:r>
          </a:p>
          <a:p>
            <a:pPr>
              <a:lnSpc>
                <a:spcPct val="135000"/>
              </a:lnSpc>
            </a:pPr>
            <a:r>
              <a:rPr lang="en-US" altLang="en-US" sz="2000"/>
              <a:t>= program prompts you to enter priors, depending on which model you </a:t>
            </a:r>
          </a:p>
          <a:p>
            <a:pPr>
              <a:lnSpc>
                <a:spcPct val="135000"/>
              </a:lnSpc>
            </a:pPr>
            <a:r>
              <a:rPr lang="en-US" altLang="en-US" sz="2000"/>
              <a:t>	want to run</a:t>
            </a:r>
          </a:p>
          <a:p>
            <a:pPr>
              <a:lnSpc>
                <a:spcPct val="135000"/>
              </a:lnSpc>
            </a:pPr>
            <a:r>
              <a:rPr lang="en-US" altLang="en-US" sz="2000"/>
              <a:t>(1) In model with 2 traits and maternal genetic component ==&gt; 10 inputs: </a:t>
            </a:r>
          </a:p>
        </p:txBody>
      </p:sp>
      <p:sp>
        <p:nvSpPr>
          <p:cNvPr id="36869" name="Text Box 5">
            <a:extLst>
              <a:ext uri="{FF2B5EF4-FFF2-40B4-BE49-F238E27FC236}">
                <a16:creationId xmlns:a16="http://schemas.microsoft.com/office/drawing/2014/main" id="{644ACD74-9C55-4692-9B82-8D2D9ADCD667}"/>
              </a:ext>
            </a:extLst>
          </p:cNvPr>
          <p:cNvSpPr txBox="1">
            <a:spLocks noChangeArrowheads="1"/>
          </p:cNvSpPr>
          <p:nvPr/>
        </p:nvSpPr>
        <p:spPr bwMode="auto">
          <a:xfrm>
            <a:off x="3108325" y="2209800"/>
            <a:ext cx="4159250" cy="215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50000"/>
              </a:lnSpc>
            </a:pPr>
            <a:r>
              <a:rPr lang="en-US" altLang="en-US"/>
              <a:t>	a1	a2	m1	m2</a:t>
            </a:r>
          </a:p>
          <a:p>
            <a:pPr>
              <a:lnSpc>
                <a:spcPct val="150000"/>
              </a:lnSpc>
            </a:pPr>
            <a:r>
              <a:rPr lang="en-US" altLang="en-US"/>
              <a:t>a1	1</a:t>
            </a:r>
          </a:p>
          <a:p>
            <a:pPr>
              <a:lnSpc>
                <a:spcPct val="150000"/>
              </a:lnSpc>
            </a:pPr>
            <a:r>
              <a:rPr lang="en-US" altLang="en-US"/>
              <a:t>a2	2	5</a:t>
            </a:r>
          </a:p>
          <a:p>
            <a:pPr>
              <a:lnSpc>
                <a:spcPct val="150000"/>
              </a:lnSpc>
            </a:pPr>
            <a:r>
              <a:rPr lang="en-US" altLang="en-US"/>
              <a:t>m1	3	6	8	</a:t>
            </a:r>
          </a:p>
          <a:p>
            <a:pPr>
              <a:lnSpc>
                <a:spcPct val="150000"/>
              </a:lnSpc>
            </a:pPr>
            <a:r>
              <a:rPr lang="en-US" altLang="en-US"/>
              <a:t>m2	4	7	9	10</a:t>
            </a:r>
          </a:p>
        </p:txBody>
      </p:sp>
      <p:sp>
        <p:nvSpPr>
          <p:cNvPr id="36870" name="Text Box 6">
            <a:extLst>
              <a:ext uri="{FF2B5EF4-FFF2-40B4-BE49-F238E27FC236}">
                <a16:creationId xmlns:a16="http://schemas.microsoft.com/office/drawing/2014/main" id="{82AB8952-2FED-4B92-9451-954E07769027}"/>
              </a:ext>
            </a:extLst>
          </p:cNvPr>
          <p:cNvSpPr txBox="1">
            <a:spLocks noChangeArrowheads="1"/>
          </p:cNvSpPr>
          <p:nvPr/>
        </p:nvSpPr>
        <p:spPr bwMode="auto">
          <a:xfrm>
            <a:off x="304800" y="4583113"/>
            <a:ext cx="51038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t>(2) In model with 2 traits only ==&gt; 3 inputs:</a:t>
            </a:r>
          </a:p>
        </p:txBody>
      </p:sp>
      <p:sp>
        <p:nvSpPr>
          <p:cNvPr id="36871" name="Text Box 7">
            <a:extLst>
              <a:ext uri="{FF2B5EF4-FFF2-40B4-BE49-F238E27FC236}">
                <a16:creationId xmlns:a16="http://schemas.microsoft.com/office/drawing/2014/main" id="{98F378BF-9EBD-4DD2-AD9F-D5ADFD68C44D}"/>
              </a:ext>
            </a:extLst>
          </p:cNvPr>
          <p:cNvSpPr txBox="1">
            <a:spLocks noChangeArrowheads="1"/>
          </p:cNvSpPr>
          <p:nvPr/>
        </p:nvSpPr>
        <p:spPr bwMode="auto">
          <a:xfrm>
            <a:off x="4176713" y="5183188"/>
            <a:ext cx="2265362" cy="133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50000"/>
              </a:lnSpc>
            </a:pPr>
            <a:r>
              <a:rPr lang="en-US" altLang="en-US"/>
              <a:t>	a1	a2</a:t>
            </a:r>
          </a:p>
          <a:p>
            <a:pPr>
              <a:lnSpc>
                <a:spcPct val="150000"/>
              </a:lnSpc>
            </a:pPr>
            <a:r>
              <a:rPr lang="en-US" altLang="en-US"/>
              <a:t>a1	1</a:t>
            </a:r>
          </a:p>
          <a:p>
            <a:pPr>
              <a:lnSpc>
                <a:spcPct val="150000"/>
              </a:lnSpc>
            </a:pPr>
            <a:r>
              <a:rPr lang="en-US" altLang="en-US"/>
              <a:t>a2	2	3</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Text Box 4">
            <a:extLst>
              <a:ext uri="{FF2B5EF4-FFF2-40B4-BE49-F238E27FC236}">
                <a16:creationId xmlns:a16="http://schemas.microsoft.com/office/drawing/2014/main" id="{979F9729-FF4B-4F4E-BC3E-B5A4A9E4E48D}"/>
              </a:ext>
            </a:extLst>
          </p:cNvPr>
          <p:cNvSpPr txBox="1">
            <a:spLocks noChangeArrowheads="1"/>
          </p:cNvSpPr>
          <p:nvPr/>
        </p:nvSpPr>
        <p:spPr bwMode="auto">
          <a:xfrm>
            <a:off x="53975" y="646113"/>
            <a:ext cx="8763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b="1"/>
              <a:t>(3) In model with 1 trait and maternal genetic component ==&gt; 3 inputs: </a:t>
            </a:r>
          </a:p>
        </p:txBody>
      </p:sp>
      <p:sp>
        <p:nvSpPr>
          <p:cNvPr id="37893" name="Text Box 5">
            <a:extLst>
              <a:ext uri="{FF2B5EF4-FFF2-40B4-BE49-F238E27FC236}">
                <a16:creationId xmlns:a16="http://schemas.microsoft.com/office/drawing/2014/main" id="{598B7C13-CCF0-4051-B418-7DD4472D3F95}"/>
              </a:ext>
            </a:extLst>
          </p:cNvPr>
          <p:cNvSpPr txBox="1">
            <a:spLocks noChangeArrowheads="1"/>
          </p:cNvSpPr>
          <p:nvPr/>
        </p:nvSpPr>
        <p:spPr bwMode="auto">
          <a:xfrm>
            <a:off x="4473575" y="1082675"/>
            <a:ext cx="2379663" cy="141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45000"/>
              </a:lnSpc>
            </a:pPr>
            <a:r>
              <a:rPr lang="en-US" altLang="en-US" sz="2000" b="1"/>
              <a:t>	a1	m1</a:t>
            </a:r>
          </a:p>
          <a:p>
            <a:pPr>
              <a:lnSpc>
                <a:spcPct val="145000"/>
              </a:lnSpc>
            </a:pPr>
            <a:r>
              <a:rPr lang="en-US" altLang="en-US" sz="2000" b="1"/>
              <a:t>a1	1</a:t>
            </a:r>
          </a:p>
          <a:p>
            <a:pPr>
              <a:lnSpc>
                <a:spcPct val="145000"/>
              </a:lnSpc>
            </a:pPr>
            <a:r>
              <a:rPr lang="en-US" altLang="en-US" sz="2000" b="1"/>
              <a:t>m1	2	3</a:t>
            </a:r>
          </a:p>
        </p:txBody>
      </p:sp>
      <p:sp>
        <p:nvSpPr>
          <p:cNvPr id="37894" name="Text Box 6">
            <a:extLst>
              <a:ext uri="{FF2B5EF4-FFF2-40B4-BE49-F238E27FC236}">
                <a16:creationId xmlns:a16="http://schemas.microsoft.com/office/drawing/2014/main" id="{63A92264-C28F-44E7-9773-C8A9E4E2CB49}"/>
              </a:ext>
            </a:extLst>
          </p:cNvPr>
          <p:cNvSpPr txBox="1">
            <a:spLocks noChangeArrowheads="1"/>
          </p:cNvSpPr>
          <p:nvPr/>
        </p:nvSpPr>
        <p:spPr bwMode="auto">
          <a:xfrm>
            <a:off x="53975" y="2551113"/>
            <a:ext cx="9699625" cy="2970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28600" algn="l"/>
              </a:tabLst>
              <a:defRPr>
                <a:solidFill>
                  <a:schemeClr val="tx1"/>
                </a:solidFill>
                <a:latin typeface="Arial" panose="020B0604020202020204" pitchFamily="34" charset="0"/>
              </a:defRPr>
            </a:lvl1pPr>
            <a:lvl2pPr>
              <a:tabLst>
                <a:tab pos="228600" algn="l"/>
              </a:tabLst>
              <a:defRPr>
                <a:solidFill>
                  <a:schemeClr val="tx1"/>
                </a:solidFill>
                <a:latin typeface="Arial" panose="020B0604020202020204" pitchFamily="34" charset="0"/>
              </a:defRPr>
            </a:lvl2pPr>
            <a:lvl3pPr>
              <a:tabLst>
                <a:tab pos="228600" algn="l"/>
              </a:tabLst>
              <a:defRPr>
                <a:solidFill>
                  <a:schemeClr val="tx1"/>
                </a:solidFill>
                <a:latin typeface="Arial" panose="020B0604020202020204" pitchFamily="34" charset="0"/>
              </a:defRPr>
            </a:lvl3pPr>
            <a:lvl4pPr>
              <a:tabLst>
                <a:tab pos="228600" algn="l"/>
              </a:tabLst>
              <a:defRPr>
                <a:solidFill>
                  <a:schemeClr val="tx1"/>
                </a:solidFill>
                <a:latin typeface="Arial" panose="020B0604020202020204" pitchFamily="34" charset="0"/>
              </a:defRPr>
            </a:lvl4pPr>
            <a:lvl5pPr>
              <a:tabLst>
                <a:tab pos="228600" algn="l"/>
              </a:tabLst>
              <a:defRPr>
                <a:solidFill>
                  <a:schemeClr val="tx1"/>
                </a:solidFill>
                <a:latin typeface="Arial" panose="020B0604020202020204" pitchFamily="34" charset="0"/>
              </a:defRPr>
            </a:lvl5pPr>
            <a:lvl6pPr fontAlgn="base">
              <a:spcBef>
                <a:spcPct val="0"/>
              </a:spcBef>
              <a:spcAft>
                <a:spcPct val="0"/>
              </a:spcAft>
              <a:tabLst>
                <a:tab pos="228600" algn="l"/>
              </a:tabLst>
              <a:defRPr>
                <a:solidFill>
                  <a:schemeClr val="tx1"/>
                </a:solidFill>
                <a:latin typeface="Arial" panose="020B0604020202020204" pitchFamily="34" charset="0"/>
              </a:defRPr>
            </a:lvl6pPr>
            <a:lvl7pPr fontAlgn="base">
              <a:spcBef>
                <a:spcPct val="0"/>
              </a:spcBef>
              <a:spcAft>
                <a:spcPct val="0"/>
              </a:spcAft>
              <a:tabLst>
                <a:tab pos="228600" algn="l"/>
              </a:tabLst>
              <a:defRPr>
                <a:solidFill>
                  <a:schemeClr val="tx1"/>
                </a:solidFill>
                <a:latin typeface="Arial" panose="020B0604020202020204" pitchFamily="34" charset="0"/>
              </a:defRPr>
            </a:lvl7pPr>
            <a:lvl8pPr fontAlgn="base">
              <a:spcBef>
                <a:spcPct val="0"/>
              </a:spcBef>
              <a:spcAft>
                <a:spcPct val="0"/>
              </a:spcAft>
              <a:tabLst>
                <a:tab pos="228600" algn="l"/>
              </a:tabLst>
              <a:defRPr>
                <a:solidFill>
                  <a:schemeClr val="tx1"/>
                </a:solidFill>
                <a:latin typeface="Arial" panose="020B0604020202020204" pitchFamily="34" charset="0"/>
              </a:defRPr>
            </a:lvl8pPr>
            <a:lvl9pPr fontAlgn="base">
              <a:spcBef>
                <a:spcPct val="0"/>
              </a:spcBef>
              <a:spcAft>
                <a:spcPct val="0"/>
              </a:spcAft>
              <a:tabLst>
                <a:tab pos="228600" algn="l"/>
              </a:tabLst>
              <a:defRPr>
                <a:solidFill>
                  <a:schemeClr val="tx1"/>
                </a:solidFill>
                <a:latin typeface="Arial" panose="020B0604020202020204" pitchFamily="34" charset="0"/>
              </a:defRPr>
            </a:lvl9pPr>
          </a:lstStyle>
          <a:p>
            <a:pPr>
              <a:lnSpc>
                <a:spcPct val="135000"/>
              </a:lnSpc>
            </a:pPr>
            <a:r>
              <a:rPr lang="en-US" altLang="en-US" sz="2000" b="1"/>
              <a:t>= cannot use “0” in variance position (numbers along the diagonal);</a:t>
            </a:r>
          </a:p>
          <a:p>
            <a:pPr>
              <a:lnSpc>
                <a:spcPct val="135000"/>
              </a:lnSpc>
            </a:pPr>
            <a:r>
              <a:rPr lang="en-US" altLang="en-US" sz="2000" b="1"/>
              <a:t>=	zero okay in covariance (off-diagonal position), </a:t>
            </a:r>
          </a:p>
          <a:p>
            <a:pPr>
              <a:lnSpc>
                <a:spcPct val="135000"/>
              </a:lnSpc>
            </a:pPr>
            <a:r>
              <a:rPr lang="en-US" altLang="en-US" sz="2000" b="1"/>
              <a:t>		if zero in off-diagonal, will be constrained to zero.</a:t>
            </a:r>
          </a:p>
          <a:p>
            <a:pPr>
              <a:lnSpc>
                <a:spcPct val="135000"/>
              </a:lnSpc>
            </a:pPr>
            <a:r>
              <a:rPr lang="en-US" altLang="en-US" sz="2000" b="1"/>
              <a:t>= if re-entering incorrect values, just need to re-enter the ones that you </a:t>
            </a:r>
          </a:p>
          <a:p>
            <a:pPr>
              <a:lnSpc>
                <a:spcPct val="135000"/>
              </a:lnSpc>
            </a:pPr>
            <a:r>
              <a:rPr lang="en-US" altLang="en-US" sz="2000" b="1"/>
              <a:t>	want to correct)</a:t>
            </a:r>
          </a:p>
          <a:p>
            <a:pPr>
              <a:lnSpc>
                <a:spcPct val="135000"/>
              </a:lnSpc>
            </a:pPr>
            <a:br>
              <a:rPr lang="en-US" altLang="en-US" sz="2000" b="1"/>
            </a:br>
            <a:endParaRPr lang="en-US" altLang="en-US" sz="2000" b="1"/>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Text Box 4">
            <a:extLst>
              <a:ext uri="{FF2B5EF4-FFF2-40B4-BE49-F238E27FC236}">
                <a16:creationId xmlns:a16="http://schemas.microsoft.com/office/drawing/2014/main" id="{E7F19421-9D8B-456B-BD46-FCD47B8879D4}"/>
              </a:ext>
            </a:extLst>
          </p:cNvPr>
          <p:cNvSpPr txBox="1">
            <a:spLocks noChangeArrowheads="1"/>
          </p:cNvSpPr>
          <p:nvPr/>
        </p:nvSpPr>
        <p:spPr bwMode="auto">
          <a:xfrm>
            <a:off x="288925" y="381000"/>
            <a:ext cx="4618038" cy="132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tabLst>
                <a:tab pos="571500" algn="l"/>
              </a:tabLst>
              <a:defRPr>
                <a:solidFill>
                  <a:schemeClr val="tx1"/>
                </a:solidFill>
                <a:latin typeface="Arial" panose="020B0604020202020204" pitchFamily="34" charset="0"/>
              </a:defRPr>
            </a:lvl1pPr>
            <a:lvl2pPr>
              <a:tabLst>
                <a:tab pos="571500" algn="l"/>
              </a:tabLst>
              <a:defRPr>
                <a:solidFill>
                  <a:schemeClr val="tx1"/>
                </a:solidFill>
                <a:latin typeface="Arial" panose="020B0604020202020204" pitchFamily="34" charset="0"/>
              </a:defRPr>
            </a:lvl2pPr>
            <a:lvl3pPr>
              <a:tabLst>
                <a:tab pos="571500" algn="l"/>
              </a:tabLst>
              <a:defRPr>
                <a:solidFill>
                  <a:schemeClr val="tx1"/>
                </a:solidFill>
                <a:latin typeface="Arial" panose="020B0604020202020204" pitchFamily="34" charset="0"/>
              </a:defRPr>
            </a:lvl3pPr>
            <a:lvl4pPr>
              <a:tabLst>
                <a:tab pos="571500" algn="l"/>
              </a:tabLst>
              <a:defRPr>
                <a:solidFill>
                  <a:schemeClr val="tx1"/>
                </a:solidFill>
                <a:latin typeface="Arial" panose="020B0604020202020204" pitchFamily="34" charset="0"/>
              </a:defRPr>
            </a:lvl4pPr>
            <a:lvl5pPr>
              <a:tabLst>
                <a:tab pos="571500" algn="l"/>
              </a:tabLst>
              <a:defRPr>
                <a:solidFill>
                  <a:schemeClr val="tx1"/>
                </a:solidFill>
                <a:latin typeface="Arial" panose="020B0604020202020204" pitchFamily="34" charset="0"/>
              </a:defRPr>
            </a:lvl5pPr>
            <a:lvl6pPr fontAlgn="base">
              <a:spcBef>
                <a:spcPct val="0"/>
              </a:spcBef>
              <a:spcAft>
                <a:spcPct val="0"/>
              </a:spcAft>
              <a:tabLst>
                <a:tab pos="571500" algn="l"/>
              </a:tabLst>
              <a:defRPr>
                <a:solidFill>
                  <a:schemeClr val="tx1"/>
                </a:solidFill>
                <a:latin typeface="Arial" panose="020B0604020202020204" pitchFamily="34" charset="0"/>
              </a:defRPr>
            </a:lvl6pPr>
            <a:lvl7pPr fontAlgn="base">
              <a:spcBef>
                <a:spcPct val="0"/>
              </a:spcBef>
              <a:spcAft>
                <a:spcPct val="0"/>
              </a:spcAft>
              <a:tabLst>
                <a:tab pos="571500" algn="l"/>
              </a:tabLst>
              <a:defRPr>
                <a:solidFill>
                  <a:schemeClr val="tx1"/>
                </a:solidFill>
                <a:latin typeface="Arial" panose="020B0604020202020204" pitchFamily="34" charset="0"/>
              </a:defRPr>
            </a:lvl7pPr>
            <a:lvl8pPr fontAlgn="base">
              <a:spcBef>
                <a:spcPct val="0"/>
              </a:spcBef>
              <a:spcAft>
                <a:spcPct val="0"/>
              </a:spcAft>
              <a:tabLst>
                <a:tab pos="571500" algn="l"/>
              </a:tabLst>
              <a:defRPr>
                <a:solidFill>
                  <a:schemeClr val="tx1"/>
                </a:solidFill>
                <a:latin typeface="Arial" panose="020B0604020202020204" pitchFamily="34" charset="0"/>
              </a:defRPr>
            </a:lvl8pPr>
            <a:lvl9pPr fontAlgn="base">
              <a:spcBef>
                <a:spcPct val="0"/>
              </a:spcBef>
              <a:spcAft>
                <a:spcPct val="0"/>
              </a:spcAft>
              <a:tabLst>
                <a:tab pos="571500" algn="l"/>
              </a:tabLst>
              <a:defRPr>
                <a:solidFill>
                  <a:schemeClr val="tx1"/>
                </a:solidFill>
                <a:latin typeface="Arial" panose="020B0604020202020204" pitchFamily="34" charset="0"/>
              </a:defRPr>
            </a:lvl9pPr>
          </a:lstStyle>
          <a:p>
            <a:pPr>
              <a:lnSpc>
                <a:spcPct val="135000"/>
              </a:lnSpc>
            </a:pPr>
            <a:r>
              <a:rPr lang="en-US" altLang="en-US" sz="2000" b="1"/>
              <a:t>= other uncorrelated random effects:</a:t>
            </a:r>
          </a:p>
          <a:p>
            <a:pPr>
              <a:lnSpc>
                <a:spcPct val="135000"/>
              </a:lnSpc>
            </a:pPr>
            <a:r>
              <a:rPr lang="en-US" altLang="en-US" sz="2000" b="1"/>
              <a:t>	T = Trait</a:t>
            </a:r>
          </a:p>
          <a:p>
            <a:pPr>
              <a:lnSpc>
                <a:spcPct val="135000"/>
              </a:lnSpc>
            </a:pPr>
            <a:r>
              <a:rPr lang="en-US" altLang="en-US" sz="2000" b="1"/>
              <a:t>	C = Field in data</a:t>
            </a:r>
          </a:p>
        </p:txBody>
      </p:sp>
      <p:sp>
        <p:nvSpPr>
          <p:cNvPr id="38917" name="Text Box 5">
            <a:extLst>
              <a:ext uri="{FF2B5EF4-FFF2-40B4-BE49-F238E27FC236}">
                <a16:creationId xmlns:a16="http://schemas.microsoft.com/office/drawing/2014/main" id="{C4C7553A-AA7A-405B-950F-C0FC5483841D}"/>
              </a:ext>
            </a:extLst>
          </p:cNvPr>
          <p:cNvSpPr txBox="1">
            <a:spLocks noChangeArrowheads="1"/>
          </p:cNvSpPr>
          <p:nvPr/>
        </p:nvSpPr>
        <p:spPr bwMode="auto">
          <a:xfrm>
            <a:off x="3717925" y="1905000"/>
            <a:ext cx="3841750" cy="350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40000"/>
              </a:lnSpc>
            </a:pPr>
            <a:r>
              <a:rPr lang="en-US" altLang="en-US" sz="2000" b="1"/>
              <a:t>	T1C3	T2C3</a:t>
            </a:r>
          </a:p>
          <a:p>
            <a:pPr>
              <a:lnSpc>
                <a:spcPct val="140000"/>
              </a:lnSpc>
            </a:pPr>
            <a:r>
              <a:rPr lang="en-US" altLang="en-US" sz="2000" b="1"/>
              <a:t>T1C3	1	</a:t>
            </a:r>
          </a:p>
          <a:p>
            <a:pPr>
              <a:lnSpc>
                <a:spcPct val="140000"/>
              </a:lnSpc>
            </a:pPr>
            <a:r>
              <a:rPr lang="en-US" altLang="en-US" sz="2000" b="1"/>
              <a:t>T2C3	2	3</a:t>
            </a:r>
          </a:p>
          <a:p>
            <a:pPr>
              <a:lnSpc>
                <a:spcPct val="140000"/>
              </a:lnSpc>
            </a:pPr>
            <a:endParaRPr lang="en-US" altLang="en-US" sz="2000" b="1"/>
          </a:p>
          <a:p>
            <a:pPr>
              <a:lnSpc>
                <a:spcPct val="140000"/>
              </a:lnSpc>
            </a:pPr>
            <a:r>
              <a:rPr lang="en-US" altLang="en-US" sz="2000" b="1"/>
              <a:t>	T1C3	T2C3	T1C4	</a:t>
            </a:r>
          </a:p>
          <a:p>
            <a:pPr>
              <a:lnSpc>
                <a:spcPct val="140000"/>
              </a:lnSpc>
            </a:pPr>
            <a:r>
              <a:rPr lang="en-US" altLang="en-US" sz="2000" b="1"/>
              <a:t>T1C3	1	</a:t>
            </a:r>
          </a:p>
          <a:p>
            <a:pPr>
              <a:lnSpc>
                <a:spcPct val="140000"/>
              </a:lnSpc>
            </a:pPr>
            <a:r>
              <a:rPr lang="en-US" altLang="en-US" sz="2000" b="1"/>
              <a:t>T2C3	2	4</a:t>
            </a:r>
          </a:p>
          <a:p>
            <a:pPr>
              <a:lnSpc>
                <a:spcPct val="140000"/>
              </a:lnSpc>
            </a:pPr>
            <a:r>
              <a:rPr lang="en-US" altLang="en-US" sz="2000" b="1"/>
              <a:t>T1C4	3	5	6</a:t>
            </a:r>
          </a:p>
        </p:txBody>
      </p:sp>
      <p:sp>
        <p:nvSpPr>
          <p:cNvPr id="38918" name="Text Box 6">
            <a:extLst>
              <a:ext uri="{FF2B5EF4-FFF2-40B4-BE49-F238E27FC236}">
                <a16:creationId xmlns:a16="http://schemas.microsoft.com/office/drawing/2014/main" id="{A50F69F1-D58B-4DE5-8203-2CAE0F1F5B9E}"/>
              </a:ext>
            </a:extLst>
          </p:cNvPr>
          <p:cNvSpPr txBox="1">
            <a:spLocks noChangeArrowheads="1"/>
          </p:cNvSpPr>
          <p:nvPr/>
        </p:nvSpPr>
        <p:spPr bwMode="auto">
          <a:xfrm>
            <a:off x="4556125" y="1941513"/>
            <a:ext cx="1857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b="1"/>
          </a:p>
        </p:txBody>
      </p:sp>
      <p:sp>
        <p:nvSpPr>
          <p:cNvPr id="38920" name="Text Box 8">
            <a:extLst>
              <a:ext uri="{FF2B5EF4-FFF2-40B4-BE49-F238E27FC236}">
                <a16:creationId xmlns:a16="http://schemas.microsoft.com/office/drawing/2014/main" id="{D360C9D0-F434-4713-BF98-3260E7A42583}"/>
              </a:ext>
            </a:extLst>
          </p:cNvPr>
          <p:cNvSpPr txBox="1">
            <a:spLocks noChangeArrowheads="1"/>
          </p:cNvSpPr>
          <p:nvPr/>
        </p:nvSpPr>
        <p:spPr bwMode="auto">
          <a:xfrm>
            <a:off x="4784725" y="17891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b="1"/>
          </a:p>
        </p:txBody>
      </p:sp>
      <p:sp>
        <p:nvSpPr>
          <p:cNvPr id="38921" name="Line 9">
            <a:extLst>
              <a:ext uri="{FF2B5EF4-FFF2-40B4-BE49-F238E27FC236}">
                <a16:creationId xmlns:a16="http://schemas.microsoft.com/office/drawing/2014/main" id="{9C92818F-E7B7-4C5A-836D-D737CD285426}"/>
              </a:ext>
            </a:extLst>
          </p:cNvPr>
          <p:cNvSpPr>
            <a:spLocks noChangeShapeType="1"/>
          </p:cNvSpPr>
          <p:nvPr/>
        </p:nvSpPr>
        <p:spPr bwMode="auto">
          <a:xfrm flipH="1">
            <a:off x="4694238" y="1879600"/>
            <a:ext cx="555625" cy="166688"/>
          </a:xfrm>
          <a:prstGeom prst="line">
            <a:avLst/>
          </a:prstGeom>
          <a:noFill/>
          <a:ln w="12700">
            <a:solidFill>
              <a:srgbClr val="000000"/>
            </a:solidFill>
            <a:prstDash val="sysDot"/>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38922" name="Text Box 10">
            <a:extLst>
              <a:ext uri="{FF2B5EF4-FFF2-40B4-BE49-F238E27FC236}">
                <a16:creationId xmlns:a16="http://schemas.microsoft.com/office/drawing/2014/main" id="{108052B4-CFF7-4DB6-A0BC-64B6CD072380}"/>
              </a:ext>
            </a:extLst>
          </p:cNvPr>
          <p:cNvSpPr txBox="1">
            <a:spLocks noChangeArrowheads="1"/>
          </p:cNvSpPr>
          <p:nvPr/>
        </p:nvSpPr>
        <p:spPr bwMode="auto">
          <a:xfrm>
            <a:off x="5472113" y="1636713"/>
            <a:ext cx="182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b="1"/>
          </a:p>
        </p:txBody>
      </p:sp>
      <p:sp>
        <p:nvSpPr>
          <p:cNvPr id="38923" name="Text Box 11">
            <a:extLst>
              <a:ext uri="{FF2B5EF4-FFF2-40B4-BE49-F238E27FC236}">
                <a16:creationId xmlns:a16="http://schemas.microsoft.com/office/drawing/2014/main" id="{3610503A-1767-4E24-A467-8038B5AAE157}"/>
              </a:ext>
            </a:extLst>
          </p:cNvPr>
          <p:cNvSpPr txBox="1">
            <a:spLocks noChangeArrowheads="1"/>
          </p:cNvSpPr>
          <p:nvPr/>
        </p:nvSpPr>
        <p:spPr bwMode="auto">
          <a:xfrm>
            <a:off x="5527675" y="1811338"/>
            <a:ext cx="1101725" cy="1698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1200" b="1">
                <a:latin typeface="Verdana" panose="020B0604030504040204" pitchFamily="34" charset="0"/>
              </a:rPr>
              <a:t>field (dam)</a:t>
            </a:r>
            <a:endParaRPr lang="en-US" altLang="en-US" sz="1200" b="1"/>
          </a:p>
        </p:txBody>
      </p:sp>
      <p:sp>
        <p:nvSpPr>
          <p:cNvPr id="38924" name="Text Box 12">
            <a:extLst>
              <a:ext uri="{FF2B5EF4-FFF2-40B4-BE49-F238E27FC236}">
                <a16:creationId xmlns:a16="http://schemas.microsoft.com/office/drawing/2014/main" id="{008A23DE-FC57-433D-BD55-B9445D509F7D}"/>
              </a:ext>
            </a:extLst>
          </p:cNvPr>
          <p:cNvSpPr txBox="1">
            <a:spLocks noChangeArrowheads="1"/>
          </p:cNvSpPr>
          <p:nvPr/>
        </p:nvSpPr>
        <p:spPr bwMode="auto">
          <a:xfrm>
            <a:off x="152400" y="5599113"/>
            <a:ext cx="96234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28600" algn="l"/>
              </a:tabLst>
              <a:defRPr>
                <a:solidFill>
                  <a:schemeClr val="tx1"/>
                </a:solidFill>
                <a:latin typeface="Arial" panose="020B0604020202020204" pitchFamily="34" charset="0"/>
              </a:defRPr>
            </a:lvl1pPr>
            <a:lvl2pPr>
              <a:tabLst>
                <a:tab pos="228600" algn="l"/>
              </a:tabLst>
              <a:defRPr>
                <a:solidFill>
                  <a:schemeClr val="tx1"/>
                </a:solidFill>
                <a:latin typeface="Arial" panose="020B0604020202020204" pitchFamily="34" charset="0"/>
              </a:defRPr>
            </a:lvl2pPr>
            <a:lvl3pPr>
              <a:tabLst>
                <a:tab pos="228600" algn="l"/>
              </a:tabLst>
              <a:defRPr>
                <a:solidFill>
                  <a:schemeClr val="tx1"/>
                </a:solidFill>
                <a:latin typeface="Arial" panose="020B0604020202020204" pitchFamily="34" charset="0"/>
              </a:defRPr>
            </a:lvl3pPr>
            <a:lvl4pPr>
              <a:tabLst>
                <a:tab pos="228600" algn="l"/>
              </a:tabLst>
              <a:defRPr>
                <a:solidFill>
                  <a:schemeClr val="tx1"/>
                </a:solidFill>
                <a:latin typeface="Arial" panose="020B0604020202020204" pitchFamily="34" charset="0"/>
              </a:defRPr>
            </a:lvl4pPr>
            <a:lvl5pPr>
              <a:tabLst>
                <a:tab pos="228600" algn="l"/>
              </a:tabLst>
              <a:defRPr>
                <a:solidFill>
                  <a:schemeClr val="tx1"/>
                </a:solidFill>
                <a:latin typeface="Arial" panose="020B0604020202020204" pitchFamily="34" charset="0"/>
              </a:defRPr>
            </a:lvl5pPr>
            <a:lvl6pPr fontAlgn="base">
              <a:spcBef>
                <a:spcPct val="0"/>
              </a:spcBef>
              <a:spcAft>
                <a:spcPct val="0"/>
              </a:spcAft>
              <a:tabLst>
                <a:tab pos="228600" algn="l"/>
              </a:tabLst>
              <a:defRPr>
                <a:solidFill>
                  <a:schemeClr val="tx1"/>
                </a:solidFill>
                <a:latin typeface="Arial" panose="020B0604020202020204" pitchFamily="34" charset="0"/>
              </a:defRPr>
            </a:lvl6pPr>
            <a:lvl7pPr fontAlgn="base">
              <a:spcBef>
                <a:spcPct val="0"/>
              </a:spcBef>
              <a:spcAft>
                <a:spcPct val="0"/>
              </a:spcAft>
              <a:tabLst>
                <a:tab pos="228600" algn="l"/>
              </a:tabLst>
              <a:defRPr>
                <a:solidFill>
                  <a:schemeClr val="tx1"/>
                </a:solidFill>
                <a:latin typeface="Arial" panose="020B0604020202020204" pitchFamily="34" charset="0"/>
              </a:defRPr>
            </a:lvl7pPr>
            <a:lvl8pPr fontAlgn="base">
              <a:spcBef>
                <a:spcPct val="0"/>
              </a:spcBef>
              <a:spcAft>
                <a:spcPct val="0"/>
              </a:spcAft>
              <a:tabLst>
                <a:tab pos="228600" algn="l"/>
              </a:tabLst>
              <a:defRPr>
                <a:solidFill>
                  <a:schemeClr val="tx1"/>
                </a:solidFill>
                <a:latin typeface="Arial" panose="020B0604020202020204" pitchFamily="34" charset="0"/>
              </a:defRPr>
            </a:lvl8pPr>
            <a:lvl9pPr fontAlgn="base">
              <a:spcBef>
                <a:spcPct val="0"/>
              </a:spcBef>
              <a:spcAft>
                <a:spcPct val="0"/>
              </a:spcAft>
              <a:tabLst>
                <a:tab pos="228600" algn="l"/>
              </a:tabLst>
              <a:defRPr>
                <a:solidFill>
                  <a:schemeClr val="tx1"/>
                </a:solidFill>
                <a:latin typeface="Arial" panose="020B0604020202020204" pitchFamily="34" charset="0"/>
              </a:defRPr>
            </a:lvl9pPr>
          </a:lstStyle>
          <a:p>
            <a:pPr>
              <a:lnSpc>
                <a:spcPct val="135000"/>
              </a:lnSpc>
            </a:pPr>
            <a:r>
              <a:rPr lang="en-US" altLang="en-US" sz="2000" b="1"/>
              <a:t>= covariances should be zero for row-column intersections </a:t>
            </a:r>
            <a:r>
              <a:rPr lang="en-US" altLang="en-US" b="1"/>
              <a:t>with different </a:t>
            </a:r>
            <a:endParaRPr lang="en-US" altLang="en-US" sz="2000" b="1"/>
          </a:p>
          <a:p>
            <a:pPr>
              <a:lnSpc>
                <a:spcPct val="135000"/>
              </a:lnSpc>
            </a:pPr>
            <a:r>
              <a:rPr lang="en-US" altLang="en-US" sz="2000" b="1"/>
              <a:t>	field numbers (e.g. entries 3 and 5 in table above)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Text Box 4">
            <a:extLst>
              <a:ext uri="{FF2B5EF4-FFF2-40B4-BE49-F238E27FC236}">
                <a16:creationId xmlns:a16="http://schemas.microsoft.com/office/drawing/2014/main" id="{821EFD24-2E4F-43E4-B35B-ABAF3AA975EE}"/>
              </a:ext>
            </a:extLst>
          </p:cNvPr>
          <p:cNvSpPr txBox="1">
            <a:spLocks noChangeArrowheads="1"/>
          </p:cNvSpPr>
          <p:nvPr/>
        </p:nvSpPr>
        <p:spPr bwMode="auto">
          <a:xfrm>
            <a:off x="533400" y="369888"/>
            <a:ext cx="458946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40000"/>
              </a:lnSpc>
            </a:pPr>
            <a:r>
              <a:rPr lang="en-US" altLang="en-US" sz="2000"/>
              <a:t>= convergence criterion ==&gt; Var(-logL)</a:t>
            </a:r>
          </a:p>
          <a:p>
            <a:pPr>
              <a:lnSpc>
                <a:spcPct val="140000"/>
              </a:lnSpc>
            </a:pPr>
            <a:r>
              <a:rPr lang="en-US" altLang="en-US" sz="2000"/>
              <a:t>= enter 1.D-6; works most of the time</a:t>
            </a:r>
          </a:p>
        </p:txBody>
      </p:sp>
      <p:sp>
        <p:nvSpPr>
          <p:cNvPr id="39941" name="Text Box 5">
            <a:extLst>
              <a:ext uri="{FF2B5EF4-FFF2-40B4-BE49-F238E27FC236}">
                <a16:creationId xmlns:a16="http://schemas.microsoft.com/office/drawing/2014/main" id="{A4DD5A76-0604-42EC-82B7-F350EBAB6E00}"/>
              </a:ext>
            </a:extLst>
          </p:cNvPr>
          <p:cNvSpPr txBox="1">
            <a:spLocks noChangeArrowheads="1"/>
          </p:cNvSpPr>
          <p:nvPr/>
        </p:nvSpPr>
        <p:spPr bwMode="auto">
          <a:xfrm>
            <a:off x="304800" y="1676400"/>
            <a:ext cx="8983663" cy="255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28600" algn="l"/>
              </a:tabLst>
              <a:defRPr>
                <a:solidFill>
                  <a:schemeClr val="tx1"/>
                </a:solidFill>
                <a:latin typeface="Arial" panose="020B0604020202020204" pitchFamily="34" charset="0"/>
              </a:defRPr>
            </a:lvl1pPr>
            <a:lvl2pPr>
              <a:tabLst>
                <a:tab pos="228600" algn="l"/>
              </a:tabLst>
              <a:defRPr>
                <a:solidFill>
                  <a:schemeClr val="tx1"/>
                </a:solidFill>
                <a:latin typeface="Arial" panose="020B0604020202020204" pitchFamily="34" charset="0"/>
              </a:defRPr>
            </a:lvl2pPr>
            <a:lvl3pPr>
              <a:tabLst>
                <a:tab pos="228600" algn="l"/>
              </a:tabLst>
              <a:defRPr>
                <a:solidFill>
                  <a:schemeClr val="tx1"/>
                </a:solidFill>
                <a:latin typeface="Arial" panose="020B0604020202020204" pitchFamily="34" charset="0"/>
              </a:defRPr>
            </a:lvl3pPr>
            <a:lvl4pPr>
              <a:tabLst>
                <a:tab pos="228600" algn="l"/>
              </a:tabLst>
              <a:defRPr>
                <a:solidFill>
                  <a:schemeClr val="tx1"/>
                </a:solidFill>
                <a:latin typeface="Arial" panose="020B0604020202020204" pitchFamily="34" charset="0"/>
              </a:defRPr>
            </a:lvl4pPr>
            <a:lvl5pPr>
              <a:tabLst>
                <a:tab pos="228600" algn="l"/>
              </a:tabLst>
              <a:defRPr>
                <a:solidFill>
                  <a:schemeClr val="tx1"/>
                </a:solidFill>
                <a:latin typeface="Arial" panose="020B0604020202020204" pitchFamily="34" charset="0"/>
              </a:defRPr>
            </a:lvl5pPr>
            <a:lvl6pPr fontAlgn="base">
              <a:spcBef>
                <a:spcPct val="0"/>
              </a:spcBef>
              <a:spcAft>
                <a:spcPct val="0"/>
              </a:spcAft>
              <a:tabLst>
                <a:tab pos="228600" algn="l"/>
              </a:tabLst>
              <a:defRPr>
                <a:solidFill>
                  <a:schemeClr val="tx1"/>
                </a:solidFill>
                <a:latin typeface="Arial" panose="020B0604020202020204" pitchFamily="34" charset="0"/>
              </a:defRPr>
            </a:lvl6pPr>
            <a:lvl7pPr fontAlgn="base">
              <a:spcBef>
                <a:spcPct val="0"/>
              </a:spcBef>
              <a:spcAft>
                <a:spcPct val="0"/>
              </a:spcAft>
              <a:tabLst>
                <a:tab pos="228600" algn="l"/>
              </a:tabLst>
              <a:defRPr>
                <a:solidFill>
                  <a:schemeClr val="tx1"/>
                </a:solidFill>
                <a:latin typeface="Arial" panose="020B0604020202020204" pitchFamily="34" charset="0"/>
              </a:defRPr>
            </a:lvl7pPr>
            <a:lvl8pPr fontAlgn="base">
              <a:spcBef>
                <a:spcPct val="0"/>
              </a:spcBef>
              <a:spcAft>
                <a:spcPct val="0"/>
              </a:spcAft>
              <a:tabLst>
                <a:tab pos="228600" algn="l"/>
              </a:tabLst>
              <a:defRPr>
                <a:solidFill>
                  <a:schemeClr val="tx1"/>
                </a:solidFill>
                <a:latin typeface="Arial" panose="020B0604020202020204" pitchFamily="34" charset="0"/>
              </a:defRPr>
            </a:lvl8pPr>
            <a:lvl9pPr fontAlgn="base">
              <a:spcBef>
                <a:spcPct val="0"/>
              </a:spcBef>
              <a:spcAft>
                <a:spcPct val="0"/>
              </a:spcAft>
              <a:tabLst>
                <a:tab pos="228600" algn="l"/>
              </a:tabLst>
              <a:defRPr>
                <a:solidFill>
                  <a:schemeClr val="tx1"/>
                </a:solidFill>
                <a:latin typeface="Arial" panose="020B0604020202020204" pitchFamily="34" charset="0"/>
              </a:defRPr>
            </a:lvl9pPr>
          </a:lstStyle>
          <a:p>
            <a:pPr>
              <a:lnSpc>
                <a:spcPct val="135000"/>
              </a:lnSpc>
            </a:pPr>
            <a:r>
              <a:rPr lang="en-US" altLang="en-US" sz="2000"/>
              <a:t>= number of simplex rounds</a:t>
            </a:r>
          </a:p>
          <a:p>
            <a:pPr>
              <a:lnSpc>
                <a:spcPct val="135000"/>
              </a:lnSpc>
            </a:pPr>
            <a:r>
              <a:rPr lang="en-US" altLang="en-US" sz="2000"/>
              <a:t>= D.V.V. rule ==&gt; enter "1" for the first run in order to get an idea of the 	program runtime</a:t>
            </a:r>
          </a:p>
          <a:p>
            <a:pPr>
              <a:lnSpc>
                <a:spcPct val="135000"/>
              </a:lnSpc>
            </a:pPr>
            <a:r>
              <a:rPr lang="en-US" altLang="en-US" sz="2000"/>
              <a:t>= when restart ==&gt; about 2 likelihoods evaluated per round</a:t>
            </a:r>
          </a:p>
          <a:p>
            <a:pPr>
              <a:lnSpc>
                <a:spcPct val="135000"/>
              </a:lnSpc>
            </a:pPr>
            <a:r>
              <a:rPr lang="en-US" altLang="en-US" sz="2000"/>
              <a:t>= how many simplex rounds to reach convergence will depend on number </a:t>
            </a:r>
          </a:p>
          <a:p>
            <a:pPr>
              <a:lnSpc>
                <a:spcPct val="135000"/>
              </a:lnSpc>
            </a:pPr>
            <a:r>
              <a:rPr lang="en-US" altLang="en-US" sz="2000"/>
              <a:t>	of traits you analyze at once</a:t>
            </a:r>
          </a:p>
        </p:txBody>
      </p:sp>
      <p:sp>
        <p:nvSpPr>
          <p:cNvPr id="39942" name="Text Box 6">
            <a:extLst>
              <a:ext uri="{FF2B5EF4-FFF2-40B4-BE49-F238E27FC236}">
                <a16:creationId xmlns:a16="http://schemas.microsoft.com/office/drawing/2014/main" id="{0CA1A0DE-F8F3-408E-AB63-BF504DEA3CBE}"/>
              </a:ext>
            </a:extLst>
          </p:cNvPr>
          <p:cNvSpPr txBox="1">
            <a:spLocks noChangeArrowheads="1"/>
          </p:cNvSpPr>
          <p:nvPr/>
        </p:nvSpPr>
        <p:spPr bwMode="auto">
          <a:xfrm>
            <a:off x="533400" y="4343400"/>
            <a:ext cx="9245600" cy="1235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28600" algn="l"/>
              </a:tabLst>
              <a:defRPr>
                <a:solidFill>
                  <a:schemeClr val="tx1"/>
                </a:solidFill>
                <a:latin typeface="Arial" panose="020B0604020202020204" pitchFamily="34" charset="0"/>
              </a:defRPr>
            </a:lvl1pPr>
            <a:lvl2pPr>
              <a:tabLst>
                <a:tab pos="228600" algn="l"/>
              </a:tabLst>
              <a:defRPr>
                <a:solidFill>
                  <a:schemeClr val="tx1"/>
                </a:solidFill>
                <a:latin typeface="Arial" panose="020B0604020202020204" pitchFamily="34" charset="0"/>
              </a:defRPr>
            </a:lvl2pPr>
            <a:lvl3pPr>
              <a:tabLst>
                <a:tab pos="228600" algn="l"/>
              </a:tabLst>
              <a:defRPr>
                <a:solidFill>
                  <a:schemeClr val="tx1"/>
                </a:solidFill>
                <a:latin typeface="Arial" panose="020B0604020202020204" pitchFamily="34" charset="0"/>
              </a:defRPr>
            </a:lvl3pPr>
            <a:lvl4pPr>
              <a:tabLst>
                <a:tab pos="228600" algn="l"/>
              </a:tabLst>
              <a:defRPr>
                <a:solidFill>
                  <a:schemeClr val="tx1"/>
                </a:solidFill>
                <a:latin typeface="Arial" panose="020B0604020202020204" pitchFamily="34" charset="0"/>
              </a:defRPr>
            </a:lvl4pPr>
            <a:lvl5pPr>
              <a:tabLst>
                <a:tab pos="228600" algn="l"/>
              </a:tabLst>
              <a:defRPr>
                <a:solidFill>
                  <a:schemeClr val="tx1"/>
                </a:solidFill>
                <a:latin typeface="Arial" panose="020B0604020202020204" pitchFamily="34" charset="0"/>
              </a:defRPr>
            </a:lvl5pPr>
            <a:lvl6pPr fontAlgn="base">
              <a:spcBef>
                <a:spcPct val="0"/>
              </a:spcBef>
              <a:spcAft>
                <a:spcPct val="0"/>
              </a:spcAft>
              <a:tabLst>
                <a:tab pos="228600" algn="l"/>
              </a:tabLst>
              <a:defRPr>
                <a:solidFill>
                  <a:schemeClr val="tx1"/>
                </a:solidFill>
                <a:latin typeface="Arial" panose="020B0604020202020204" pitchFamily="34" charset="0"/>
              </a:defRPr>
            </a:lvl6pPr>
            <a:lvl7pPr fontAlgn="base">
              <a:spcBef>
                <a:spcPct val="0"/>
              </a:spcBef>
              <a:spcAft>
                <a:spcPct val="0"/>
              </a:spcAft>
              <a:tabLst>
                <a:tab pos="228600" algn="l"/>
              </a:tabLst>
              <a:defRPr>
                <a:solidFill>
                  <a:schemeClr val="tx1"/>
                </a:solidFill>
                <a:latin typeface="Arial" panose="020B0604020202020204" pitchFamily="34" charset="0"/>
              </a:defRPr>
            </a:lvl7pPr>
            <a:lvl8pPr fontAlgn="base">
              <a:spcBef>
                <a:spcPct val="0"/>
              </a:spcBef>
              <a:spcAft>
                <a:spcPct val="0"/>
              </a:spcAft>
              <a:tabLst>
                <a:tab pos="228600" algn="l"/>
              </a:tabLst>
              <a:defRPr>
                <a:solidFill>
                  <a:schemeClr val="tx1"/>
                </a:solidFill>
                <a:latin typeface="Arial" panose="020B0604020202020204" pitchFamily="34" charset="0"/>
              </a:defRPr>
            </a:lvl8pPr>
            <a:lvl9pPr fontAlgn="base">
              <a:spcBef>
                <a:spcPct val="0"/>
              </a:spcBef>
              <a:spcAft>
                <a:spcPct val="0"/>
              </a:spcAft>
              <a:tabLst>
                <a:tab pos="228600" algn="l"/>
              </a:tabLst>
              <a:defRPr>
                <a:solidFill>
                  <a:schemeClr val="tx1"/>
                </a:solidFill>
                <a:latin typeface="Arial" panose="020B0604020202020204" pitchFamily="34" charset="0"/>
              </a:defRPr>
            </a:lvl9pPr>
          </a:lstStyle>
          <a:p>
            <a:pPr>
              <a:lnSpc>
                <a:spcPct val="125000"/>
              </a:lnSpc>
            </a:pPr>
            <a:r>
              <a:rPr lang="en-US" altLang="en-US" sz="2000"/>
              <a:t>= for       and        in single trait analysis ==&gt; 30-40 rounds (maybe)</a:t>
            </a:r>
          </a:p>
          <a:p>
            <a:pPr>
              <a:lnSpc>
                <a:spcPct val="125000"/>
              </a:lnSpc>
            </a:pPr>
            <a:r>
              <a:rPr lang="en-US" altLang="en-US" sz="2000"/>
              <a:t>= for two-trait analyses with        and </a:t>
            </a:r>
            <a:r>
              <a:rPr lang="en-US" altLang="en-US" sz="2000">
                <a:sym typeface="Symbol" panose="05050102010706020507" pitchFamily="18" charset="2"/>
              </a:rPr>
              <a:t></a:t>
            </a:r>
            <a:r>
              <a:rPr lang="en-US" altLang="en-US" sz="2000" baseline="-25000"/>
              <a:t>AM</a:t>
            </a:r>
            <a:r>
              <a:rPr lang="en-US" altLang="en-US" sz="2000"/>
              <a:t> ==&gt; maybe something between </a:t>
            </a:r>
          </a:p>
          <a:p>
            <a:pPr>
              <a:lnSpc>
                <a:spcPct val="125000"/>
              </a:lnSpc>
            </a:pPr>
            <a:r>
              <a:rPr lang="en-US" altLang="en-US" sz="2000"/>
              <a:t>	200 and 500 rounds</a:t>
            </a:r>
          </a:p>
        </p:txBody>
      </p:sp>
      <p:sp>
        <p:nvSpPr>
          <p:cNvPr id="39943" name="Text Box 7">
            <a:extLst>
              <a:ext uri="{FF2B5EF4-FFF2-40B4-BE49-F238E27FC236}">
                <a16:creationId xmlns:a16="http://schemas.microsoft.com/office/drawing/2014/main" id="{437F6B42-6FCF-4D1E-AF17-1469AC55B1CE}"/>
              </a:ext>
            </a:extLst>
          </p:cNvPr>
          <p:cNvSpPr txBox="1">
            <a:spLocks noChangeArrowheads="1"/>
          </p:cNvSpPr>
          <p:nvPr/>
        </p:nvSpPr>
        <p:spPr bwMode="auto">
          <a:xfrm>
            <a:off x="517525" y="5638800"/>
            <a:ext cx="6375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tabLst>
                <a:tab pos="228600" algn="l"/>
              </a:tabLst>
              <a:defRPr>
                <a:solidFill>
                  <a:schemeClr val="tx1"/>
                </a:solidFill>
                <a:latin typeface="Arial" panose="020B0604020202020204" pitchFamily="34" charset="0"/>
              </a:defRPr>
            </a:lvl1pPr>
            <a:lvl2pPr>
              <a:tabLst>
                <a:tab pos="228600" algn="l"/>
              </a:tabLst>
              <a:defRPr>
                <a:solidFill>
                  <a:schemeClr val="tx1"/>
                </a:solidFill>
                <a:latin typeface="Arial" panose="020B0604020202020204" pitchFamily="34" charset="0"/>
              </a:defRPr>
            </a:lvl2pPr>
            <a:lvl3pPr>
              <a:tabLst>
                <a:tab pos="228600" algn="l"/>
              </a:tabLst>
              <a:defRPr>
                <a:solidFill>
                  <a:schemeClr val="tx1"/>
                </a:solidFill>
                <a:latin typeface="Arial" panose="020B0604020202020204" pitchFamily="34" charset="0"/>
              </a:defRPr>
            </a:lvl3pPr>
            <a:lvl4pPr>
              <a:tabLst>
                <a:tab pos="228600" algn="l"/>
              </a:tabLst>
              <a:defRPr>
                <a:solidFill>
                  <a:schemeClr val="tx1"/>
                </a:solidFill>
                <a:latin typeface="Arial" panose="020B0604020202020204" pitchFamily="34" charset="0"/>
              </a:defRPr>
            </a:lvl4pPr>
            <a:lvl5pPr>
              <a:tabLst>
                <a:tab pos="228600" algn="l"/>
              </a:tabLst>
              <a:defRPr>
                <a:solidFill>
                  <a:schemeClr val="tx1"/>
                </a:solidFill>
                <a:latin typeface="Arial" panose="020B0604020202020204" pitchFamily="34" charset="0"/>
              </a:defRPr>
            </a:lvl5pPr>
            <a:lvl6pPr fontAlgn="base">
              <a:spcBef>
                <a:spcPct val="0"/>
              </a:spcBef>
              <a:spcAft>
                <a:spcPct val="0"/>
              </a:spcAft>
              <a:tabLst>
                <a:tab pos="228600" algn="l"/>
              </a:tabLst>
              <a:defRPr>
                <a:solidFill>
                  <a:schemeClr val="tx1"/>
                </a:solidFill>
                <a:latin typeface="Arial" panose="020B0604020202020204" pitchFamily="34" charset="0"/>
              </a:defRPr>
            </a:lvl6pPr>
            <a:lvl7pPr fontAlgn="base">
              <a:spcBef>
                <a:spcPct val="0"/>
              </a:spcBef>
              <a:spcAft>
                <a:spcPct val="0"/>
              </a:spcAft>
              <a:tabLst>
                <a:tab pos="228600" algn="l"/>
              </a:tabLst>
              <a:defRPr>
                <a:solidFill>
                  <a:schemeClr val="tx1"/>
                </a:solidFill>
                <a:latin typeface="Arial" panose="020B0604020202020204" pitchFamily="34" charset="0"/>
              </a:defRPr>
            </a:lvl7pPr>
            <a:lvl8pPr fontAlgn="base">
              <a:spcBef>
                <a:spcPct val="0"/>
              </a:spcBef>
              <a:spcAft>
                <a:spcPct val="0"/>
              </a:spcAft>
              <a:tabLst>
                <a:tab pos="228600" algn="l"/>
              </a:tabLst>
              <a:defRPr>
                <a:solidFill>
                  <a:schemeClr val="tx1"/>
                </a:solidFill>
                <a:latin typeface="Arial" panose="020B0604020202020204" pitchFamily="34" charset="0"/>
              </a:defRPr>
            </a:lvl8pPr>
            <a:lvl9pPr fontAlgn="base">
              <a:spcBef>
                <a:spcPct val="0"/>
              </a:spcBef>
              <a:spcAft>
                <a:spcPct val="0"/>
              </a:spcAft>
              <a:tabLst>
                <a:tab pos="228600" algn="l"/>
              </a:tabLst>
              <a:defRPr>
                <a:solidFill>
                  <a:schemeClr val="tx1"/>
                </a:solidFill>
                <a:latin typeface="Arial" panose="020B0604020202020204" pitchFamily="34" charset="0"/>
              </a:defRPr>
            </a:lvl9pPr>
          </a:lstStyle>
          <a:p>
            <a:pPr>
              <a:lnSpc>
                <a:spcPct val="135000"/>
              </a:lnSpc>
            </a:pPr>
            <a:r>
              <a:rPr lang="en-US" altLang="en-US" sz="2000"/>
              <a:t>!! Some times stops with all values in simplex the same</a:t>
            </a:r>
          </a:p>
          <a:p>
            <a:pPr>
              <a:lnSpc>
                <a:spcPct val="135000"/>
              </a:lnSpc>
            </a:pPr>
            <a:r>
              <a:rPr lang="en-US" altLang="en-US" sz="2000"/>
              <a:t>	(so cannot move) usually restart breaks that up </a:t>
            </a:r>
          </a:p>
        </p:txBody>
      </p:sp>
      <p:graphicFrame>
        <p:nvGraphicFramePr>
          <p:cNvPr id="39944" name="Object 8">
            <a:extLst>
              <a:ext uri="{FF2B5EF4-FFF2-40B4-BE49-F238E27FC236}">
                <a16:creationId xmlns:a16="http://schemas.microsoft.com/office/drawing/2014/main" id="{9142E972-1149-4C7C-8831-D85A85CC80F9}"/>
              </a:ext>
            </a:extLst>
          </p:cNvPr>
          <p:cNvGraphicFramePr>
            <a:graphicFrameLocks noChangeAspect="1"/>
          </p:cNvGraphicFramePr>
          <p:nvPr/>
        </p:nvGraphicFramePr>
        <p:xfrm>
          <a:off x="1155700" y="4356100"/>
          <a:ext cx="471488" cy="520700"/>
        </p:xfrm>
        <a:graphic>
          <a:graphicData uri="http://schemas.openxmlformats.org/presentationml/2006/ole">
            <mc:AlternateContent xmlns:mc="http://schemas.openxmlformats.org/markup-compatibility/2006">
              <mc:Choice xmlns:v="urn:schemas-microsoft-com:vml" Requires="v">
                <p:oleObj name="Equation" r:id="rId2" imgW="241200" imgH="266400" progId="Equation.3">
                  <p:embed/>
                </p:oleObj>
              </mc:Choice>
              <mc:Fallback>
                <p:oleObj name="Equation" r:id="rId2" imgW="241200" imgH="266400" progId="Equation.3">
                  <p:embed/>
                  <p:pic>
                    <p:nvPicPr>
                      <p:cNvPr id="0" name="Object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5700" y="4356100"/>
                        <a:ext cx="471488"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9945" name="Object 9">
            <a:extLst>
              <a:ext uri="{FF2B5EF4-FFF2-40B4-BE49-F238E27FC236}">
                <a16:creationId xmlns:a16="http://schemas.microsoft.com/office/drawing/2014/main" id="{BEB2A710-1101-427C-BFD7-1CF61A878A0D}"/>
              </a:ext>
            </a:extLst>
          </p:cNvPr>
          <p:cNvGraphicFramePr>
            <a:graphicFrameLocks noChangeAspect="1"/>
          </p:cNvGraphicFramePr>
          <p:nvPr/>
        </p:nvGraphicFramePr>
        <p:xfrm>
          <a:off x="2082800" y="4343400"/>
          <a:ext cx="446088" cy="520700"/>
        </p:xfrm>
        <a:graphic>
          <a:graphicData uri="http://schemas.openxmlformats.org/presentationml/2006/ole">
            <mc:AlternateContent xmlns:mc="http://schemas.openxmlformats.org/markup-compatibility/2006">
              <mc:Choice xmlns:v="urn:schemas-microsoft-com:vml" Requires="v">
                <p:oleObj name="Equation" r:id="rId4" imgW="228600" imgH="266400" progId="Equation.3">
                  <p:embed/>
                </p:oleObj>
              </mc:Choice>
              <mc:Fallback>
                <p:oleObj name="Equation" r:id="rId4" imgW="228600" imgH="266400" progId="Equation.3">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82800" y="4343400"/>
                        <a:ext cx="446088"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9946" name="Object 10">
            <a:extLst>
              <a:ext uri="{FF2B5EF4-FFF2-40B4-BE49-F238E27FC236}">
                <a16:creationId xmlns:a16="http://schemas.microsoft.com/office/drawing/2014/main" id="{F51F465D-E1E2-422F-8515-8D63DAC48042}"/>
              </a:ext>
            </a:extLst>
          </p:cNvPr>
          <p:cNvGraphicFramePr>
            <a:graphicFrameLocks noChangeAspect="1"/>
          </p:cNvGraphicFramePr>
          <p:nvPr/>
        </p:nvGraphicFramePr>
        <p:xfrm>
          <a:off x="3748088" y="4737100"/>
          <a:ext cx="520700" cy="520700"/>
        </p:xfrm>
        <a:graphic>
          <a:graphicData uri="http://schemas.openxmlformats.org/presentationml/2006/ole">
            <mc:AlternateContent xmlns:mc="http://schemas.openxmlformats.org/markup-compatibility/2006">
              <mc:Choice xmlns:v="urn:schemas-microsoft-com:vml" Requires="v">
                <p:oleObj name="Equation" r:id="rId6" imgW="266400" imgH="266400" progId="Equation.3">
                  <p:embed/>
                </p:oleObj>
              </mc:Choice>
              <mc:Fallback>
                <p:oleObj name="Equation" r:id="rId6" imgW="266400" imgH="266400" progId="Equation.3">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48088" y="4737100"/>
                        <a:ext cx="520700"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Text Box 4">
            <a:extLst>
              <a:ext uri="{FF2B5EF4-FFF2-40B4-BE49-F238E27FC236}">
                <a16:creationId xmlns:a16="http://schemas.microsoft.com/office/drawing/2014/main" id="{2E024E53-EAE7-4480-8245-065D3B8E7866}"/>
              </a:ext>
            </a:extLst>
          </p:cNvPr>
          <p:cNvSpPr txBox="1">
            <a:spLocks noChangeArrowheads="1"/>
          </p:cNvSpPr>
          <p:nvPr/>
        </p:nvSpPr>
        <p:spPr bwMode="auto">
          <a:xfrm>
            <a:off x="304800" y="304800"/>
            <a:ext cx="10944225"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28600" algn="l"/>
              </a:tabLst>
              <a:defRPr>
                <a:solidFill>
                  <a:schemeClr val="tx1"/>
                </a:solidFill>
                <a:latin typeface="Arial" panose="020B0604020202020204" pitchFamily="34" charset="0"/>
              </a:defRPr>
            </a:lvl1pPr>
            <a:lvl2pPr>
              <a:tabLst>
                <a:tab pos="228600" algn="l"/>
              </a:tabLst>
              <a:defRPr>
                <a:solidFill>
                  <a:schemeClr val="tx1"/>
                </a:solidFill>
                <a:latin typeface="Arial" panose="020B0604020202020204" pitchFamily="34" charset="0"/>
              </a:defRPr>
            </a:lvl2pPr>
            <a:lvl3pPr>
              <a:tabLst>
                <a:tab pos="228600" algn="l"/>
              </a:tabLst>
              <a:defRPr>
                <a:solidFill>
                  <a:schemeClr val="tx1"/>
                </a:solidFill>
                <a:latin typeface="Arial" panose="020B0604020202020204" pitchFamily="34" charset="0"/>
              </a:defRPr>
            </a:lvl3pPr>
            <a:lvl4pPr>
              <a:tabLst>
                <a:tab pos="228600" algn="l"/>
              </a:tabLst>
              <a:defRPr>
                <a:solidFill>
                  <a:schemeClr val="tx1"/>
                </a:solidFill>
                <a:latin typeface="Arial" panose="020B0604020202020204" pitchFamily="34" charset="0"/>
              </a:defRPr>
            </a:lvl4pPr>
            <a:lvl5pPr>
              <a:tabLst>
                <a:tab pos="228600" algn="l"/>
              </a:tabLst>
              <a:defRPr>
                <a:solidFill>
                  <a:schemeClr val="tx1"/>
                </a:solidFill>
                <a:latin typeface="Arial" panose="020B0604020202020204" pitchFamily="34" charset="0"/>
              </a:defRPr>
            </a:lvl5pPr>
            <a:lvl6pPr fontAlgn="base">
              <a:spcBef>
                <a:spcPct val="0"/>
              </a:spcBef>
              <a:spcAft>
                <a:spcPct val="0"/>
              </a:spcAft>
              <a:tabLst>
                <a:tab pos="228600" algn="l"/>
              </a:tabLst>
              <a:defRPr>
                <a:solidFill>
                  <a:schemeClr val="tx1"/>
                </a:solidFill>
                <a:latin typeface="Arial" panose="020B0604020202020204" pitchFamily="34" charset="0"/>
              </a:defRPr>
            </a:lvl6pPr>
            <a:lvl7pPr fontAlgn="base">
              <a:spcBef>
                <a:spcPct val="0"/>
              </a:spcBef>
              <a:spcAft>
                <a:spcPct val="0"/>
              </a:spcAft>
              <a:tabLst>
                <a:tab pos="228600" algn="l"/>
              </a:tabLst>
              <a:defRPr>
                <a:solidFill>
                  <a:schemeClr val="tx1"/>
                </a:solidFill>
                <a:latin typeface="Arial" panose="020B0604020202020204" pitchFamily="34" charset="0"/>
              </a:defRPr>
            </a:lvl7pPr>
            <a:lvl8pPr fontAlgn="base">
              <a:spcBef>
                <a:spcPct val="0"/>
              </a:spcBef>
              <a:spcAft>
                <a:spcPct val="0"/>
              </a:spcAft>
              <a:tabLst>
                <a:tab pos="228600" algn="l"/>
              </a:tabLst>
              <a:defRPr>
                <a:solidFill>
                  <a:schemeClr val="tx1"/>
                </a:solidFill>
                <a:latin typeface="Arial" panose="020B0604020202020204" pitchFamily="34" charset="0"/>
              </a:defRPr>
            </a:lvl8pPr>
            <a:lvl9pPr fontAlgn="base">
              <a:spcBef>
                <a:spcPct val="0"/>
              </a:spcBef>
              <a:spcAft>
                <a:spcPct val="0"/>
              </a:spcAft>
              <a:tabLst>
                <a:tab pos="228600" algn="l"/>
              </a:tabLst>
              <a:defRPr>
                <a:solidFill>
                  <a:schemeClr val="tx1"/>
                </a:solidFill>
                <a:latin typeface="Arial" panose="020B0604020202020204" pitchFamily="34" charset="0"/>
              </a:defRPr>
            </a:lvl9pPr>
          </a:lstStyle>
          <a:p>
            <a:pPr>
              <a:lnSpc>
                <a:spcPct val="130000"/>
              </a:lnSpc>
            </a:pPr>
            <a:r>
              <a:rPr lang="en-US" altLang="en-US" sz="2000"/>
              <a:t>= starting values must be reasonable, e.g. phenotypic variance 2X as big</a:t>
            </a:r>
          </a:p>
          <a:p>
            <a:pPr>
              <a:lnSpc>
                <a:spcPct val="130000"/>
              </a:lnSpc>
            </a:pPr>
            <a:r>
              <a:rPr lang="en-US" altLang="en-US" sz="2000"/>
              <a:t>	as real value is unreasonable</a:t>
            </a:r>
          </a:p>
          <a:p>
            <a:pPr>
              <a:lnSpc>
                <a:spcPct val="130000"/>
              </a:lnSpc>
            </a:pPr>
            <a:r>
              <a:rPr lang="en-US" altLang="en-US" sz="2000"/>
              <a:t>= find reasonable variance by using MTDF66 output:</a:t>
            </a:r>
            <a:r>
              <a:rPr lang="en-US" altLang="en-US"/>
              <a:t> </a:t>
            </a:r>
          </a:p>
        </p:txBody>
      </p:sp>
      <p:sp>
        <p:nvSpPr>
          <p:cNvPr id="40965" name="Text Box 5">
            <a:extLst>
              <a:ext uri="{FF2B5EF4-FFF2-40B4-BE49-F238E27FC236}">
                <a16:creationId xmlns:a16="http://schemas.microsoft.com/office/drawing/2014/main" id="{200DCD06-DF92-4BC2-B466-2037358841AB}"/>
              </a:ext>
            </a:extLst>
          </p:cNvPr>
          <p:cNvSpPr txBox="1">
            <a:spLocks noChangeArrowheads="1"/>
          </p:cNvSpPr>
          <p:nvPr/>
        </p:nvSpPr>
        <p:spPr bwMode="auto">
          <a:xfrm>
            <a:off x="822325" y="1752600"/>
            <a:ext cx="7769225" cy="1235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5000"/>
              </a:lnSpc>
            </a:pPr>
            <a:r>
              <a:rPr lang="en-US" altLang="en-US" sz="2000"/>
              <a:t>Raw total phenotypic variance,        = (SD)</a:t>
            </a:r>
            <a:r>
              <a:rPr lang="en-US" altLang="en-US" sz="2000" baseline="30000"/>
              <a:t>2</a:t>
            </a:r>
          </a:p>
          <a:p>
            <a:pPr>
              <a:lnSpc>
                <a:spcPct val="125000"/>
              </a:lnSpc>
            </a:pPr>
            <a:r>
              <a:rPr lang="en-US" altLang="en-US" sz="2000"/>
              <a:t>The real one will be smaller; therefore, try 0.6*(SD)</a:t>
            </a:r>
            <a:r>
              <a:rPr lang="en-US" altLang="en-US" sz="2000" baseline="30000"/>
              <a:t>2</a:t>
            </a:r>
          </a:p>
          <a:p>
            <a:pPr>
              <a:lnSpc>
                <a:spcPct val="125000"/>
              </a:lnSpc>
            </a:pPr>
            <a:r>
              <a:rPr lang="en-US" altLang="en-US" sz="2000"/>
              <a:t>For MTDFRUN input, force total of variances to be ~0.6*(SD)</a:t>
            </a:r>
            <a:r>
              <a:rPr lang="en-US" altLang="en-US" sz="2000" baseline="30000"/>
              <a:t>2</a:t>
            </a:r>
            <a:endParaRPr lang="en-US" altLang="en-US" sz="2000"/>
          </a:p>
        </p:txBody>
      </p:sp>
      <p:graphicFrame>
        <p:nvGraphicFramePr>
          <p:cNvPr id="40966" name="Object 6">
            <a:extLst>
              <a:ext uri="{FF2B5EF4-FFF2-40B4-BE49-F238E27FC236}">
                <a16:creationId xmlns:a16="http://schemas.microsoft.com/office/drawing/2014/main" id="{5C4E63F5-7C2F-4448-A326-555450D02279}"/>
              </a:ext>
            </a:extLst>
          </p:cNvPr>
          <p:cNvGraphicFramePr>
            <a:graphicFrameLocks noChangeAspect="1"/>
          </p:cNvGraphicFramePr>
          <p:nvPr/>
        </p:nvGraphicFramePr>
        <p:xfrm>
          <a:off x="4419600" y="1739900"/>
          <a:ext cx="471488" cy="520700"/>
        </p:xfrm>
        <a:graphic>
          <a:graphicData uri="http://schemas.openxmlformats.org/presentationml/2006/ole">
            <mc:AlternateContent xmlns:mc="http://schemas.openxmlformats.org/markup-compatibility/2006">
              <mc:Choice xmlns:v="urn:schemas-microsoft-com:vml" Requires="v">
                <p:oleObj name="Equation" r:id="rId2" imgW="241200" imgH="266400" progId="Equation.3">
                  <p:embed/>
                </p:oleObj>
              </mc:Choice>
              <mc:Fallback>
                <p:oleObj name="Equation" r:id="rId2" imgW="241200" imgH="266400" progId="Equation.3">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1739900"/>
                        <a:ext cx="471488"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0968" name="Text Box 8">
            <a:extLst>
              <a:ext uri="{FF2B5EF4-FFF2-40B4-BE49-F238E27FC236}">
                <a16:creationId xmlns:a16="http://schemas.microsoft.com/office/drawing/2014/main" id="{96AA62F2-9BAF-4E6B-BEA3-C9A84971C519}"/>
              </a:ext>
            </a:extLst>
          </p:cNvPr>
          <p:cNvSpPr txBox="1">
            <a:spLocks noChangeArrowheads="1"/>
          </p:cNvSpPr>
          <p:nvPr/>
        </p:nvSpPr>
        <p:spPr bwMode="auto">
          <a:xfrm>
            <a:off x="3033713" y="4379913"/>
            <a:ext cx="182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40970" name="Text Box 10">
            <a:extLst>
              <a:ext uri="{FF2B5EF4-FFF2-40B4-BE49-F238E27FC236}">
                <a16:creationId xmlns:a16="http://schemas.microsoft.com/office/drawing/2014/main" id="{24D6AAE1-9937-4117-9AD1-66FCEBA26D62}"/>
              </a:ext>
            </a:extLst>
          </p:cNvPr>
          <p:cNvSpPr txBox="1">
            <a:spLocks noChangeArrowheads="1"/>
          </p:cNvSpPr>
          <p:nvPr/>
        </p:nvSpPr>
        <p:spPr bwMode="auto">
          <a:xfrm>
            <a:off x="3414713" y="4760913"/>
            <a:ext cx="182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Text Box 3">
            <a:extLst>
              <a:ext uri="{FF2B5EF4-FFF2-40B4-BE49-F238E27FC236}">
                <a16:creationId xmlns:a16="http://schemas.microsoft.com/office/drawing/2014/main" id="{EA9A6537-6EE9-4BF7-9FE9-03EC7E0D9EB8}"/>
              </a:ext>
            </a:extLst>
          </p:cNvPr>
          <p:cNvSpPr txBox="1">
            <a:spLocks noChangeArrowheads="1"/>
          </p:cNvSpPr>
          <p:nvPr/>
        </p:nvSpPr>
        <p:spPr bwMode="auto">
          <a:xfrm>
            <a:off x="822325" y="1752600"/>
            <a:ext cx="7769225"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5000"/>
              </a:lnSpc>
            </a:pPr>
            <a:endParaRPr lang="en-US" altLang="en-US" sz="2000"/>
          </a:p>
        </p:txBody>
      </p:sp>
      <p:sp>
        <p:nvSpPr>
          <p:cNvPr id="59397" name="Text Box 5">
            <a:extLst>
              <a:ext uri="{FF2B5EF4-FFF2-40B4-BE49-F238E27FC236}">
                <a16:creationId xmlns:a16="http://schemas.microsoft.com/office/drawing/2014/main" id="{59E24105-041A-49CF-9C2C-9A4638CFE5F0}"/>
              </a:ext>
            </a:extLst>
          </p:cNvPr>
          <p:cNvSpPr txBox="1">
            <a:spLocks noChangeArrowheads="1"/>
          </p:cNvSpPr>
          <p:nvPr/>
        </p:nvSpPr>
        <p:spPr bwMode="auto">
          <a:xfrm>
            <a:off x="304800" y="1219200"/>
            <a:ext cx="6248400" cy="204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en-US" sz="2000"/>
              <a:t>= Find reasonable covariance from phenotypic SD’s:</a:t>
            </a:r>
          </a:p>
          <a:p>
            <a:pPr>
              <a:lnSpc>
                <a:spcPct val="120000"/>
              </a:lnSpc>
            </a:pPr>
            <a:r>
              <a:rPr lang="en-US" altLang="en-US" sz="2000"/>
              <a:t>	in theory,</a:t>
            </a:r>
          </a:p>
          <a:p>
            <a:endParaRPr lang="en-US" altLang="en-US" sz="2000"/>
          </a:p>
          <a:p>
            <a:endParaRPr lang="en-US" altLang="en-US" sz="2000"/>
          </a:p>
          <a:p>
            <a:endParaRPr lang="en-US" altLang="en-US" sz="2000"/>
          </a:p>
          <a:p>
            <a:r>
              <a:rPr lang="en-US" altLang="en-US" sz="2000"/>
              <a:t>	so that</a:t>
            </a:r>
          </a:p>
        </p:txBody>
      </p:sp>
      <p:sp>
        <p:nvSpPr>
          <p:cNvPr id="59398" name="Text Box 6">
            <a:extLst>
              <a:ext uri="{FF2B5EF4-FFF2-40B4-BE49-F238E27FC236}">
                <a16:creationId xmlns:a16="http://schemas.microsoft.com/office/drawing/2014/main" id="{02AA12DA-82FC-487E-8A86-04AA771E685E}"/>
              </a:ext>
            </a:extLst>
          </p:cNvPr>
          <p:cNvSpPr txBox="1">
            <a:spLocks noChangeArrowheads="1"/>
          </p:cNvSpPr>
          <p:nvPr/>
        </p:nvSpPr>
        <p:spPr bwMode="auto">
          <a:xfrm>
            <a:off x="3033713" y="4379913"/>
            <a:ext cx="182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graphicFrame>
        <p:nvGraphicFramePr>
          <p:cNvPr id="59399" name="Object 7">
            <a:extLst>
              <a:ext uri="{FF2B5EF4-FFF2-40B4-BE49-F238E27FC236}">
                <a16:creationId xmlns:a16="http://schemas.microsoft.com/office/drawing/2014/main" id="{DCD50C1D-E393-412D-82A3-261CD14555BF}"/>
              </a:ext>
            </a:extLst>
          </p:cNvPr>
          <p:cNvGraphicFramePr>
            <a:graphicFrameLocks noChangeAspect="1"/>
          </p:cNvGraphicFramePr>
          <p:nvPr/>
        </p:nvGraphicFramePr>
        <p:xfrm>
          <a:off x="3200400" y="1905000"/>
          <a:ext cx="2743200" cy="711200"/>
        </p:xfrm>
        <a:graphic>
          <a:graphicData uri="http://schemas.openxmlformats.org/presentationml/2006/ole">
            <mc:AlternateContent xmlns:mc="http://schemas.openxmlformats.org/markup-compatibility/2006">
              <mc:Choice xmlns:v="urn:schemas-microsoft-com:vml" Requires="v">
                <p:oleObj name="Equation" r:id="rId2" imgW="1841400" imgH="457200" progId="Equation.3">
                  <p:embed/>
                </p:oleObj>
              </mc:Choice>
              <mc:Fallback>
                <p:oleObj name="Equation" r:id="rId2" imgW="1841400" imgH="457200" progId="Equation.3">
                  <p:embed/>
                  <p:pic>
                    <p:nvPicPr>
                      <p:cNvPr id="0"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1905000"/>
                        <a:ext cx="27432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9400" name="Text Box 8">
            <a:extLst>
              <a:ext uri="{FF2B5EF4-FFF2-40B4-BE49-F238E27FC236}">
                <a16:creationId xmlns:a16="http://schemas.microsoft.com/office/drawing/2014/main" id="{27CE92BC-13E5-4AB3-9823-AE50F3A0ADBA}"/>
              </a:ext>
            </a:extLst>
          </p:cNvPr>
          <p:cNvSpPr txBox="1">
            <a:spLocks noChangeArrowheads="1"/>
          </p:cNvSpPr>
          <p:nvPr/>
        </p:nvSpPr>
        <p:spPr bwMode="auto">
          <a:xfrm>
            <a:off x="3414713" y="4760913"/>
            <a:ext cx="182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graphicFrame>
        <p:nvGraphicFramePr>
          <p:cNvPr id="59401" name="Object 9">
            <a:extLst>
              <a:ext uri="{FF2B5EF4-FFF2-40B4-BE49-F238E27FC236}">
                <a16:creationId xmlns:a16="http://schemas.microsoft.com/office/drawing/2014/main" id="{652EC1E0-48D8-4541-8C1C-1F6D05CF99DE}"/>
              </a:ext>
            </a:extLst>
          </p:cNvPr>
          <p:cNvGraphicFramePr>
            <a:graphicFrameLocks noChangeAspect="1"/>
          </p:cNvGraphicFramePr>
          <p:nvPr/>
        </p:nvGraphicFramePr>
        <p:xfrm>
          <a:off x="3200400" y="2819400"/>
          <a:ext cx="2133600" cy="500063"/>
        </p:xfrm>
        <a:graphic>
          <a:graphicData uri="http://schemas.openxmlformats.org/presentationml/2006/ole">
            <mc:AlternateContent xmlns:mc="http://schemas.openxmlformats.org/markup-compatibility/2006">
              <mc:Choice xmlns:v="urn:schemas-microsoft-com:vml" Requires="v">
                <p:oleObj name="Equation" r:id="rId4" imgW="1320480" imgH="279360" progId="Equation.3">
                  <p:embed/>
                </p:oleObj>
              </mc:Choice>
              <mc:Fallback>
                <p:oleObj name="Equation" r:id="rId4" imgW="1320480" imgH="279360" progId="Equation.3">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0400" y="2819400"/>
                        <a:ext cx="213360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9402" name="Text Box 10">
            <a:extLst>
              <a:ext uri="{FF2B5EF4-FFF2-40B4-BE49-F238E27FC236}">
                <a16:creationId xmlns:a16="http://schemas.microsoft.com/office/drawing/2014/main" id="{7707DBD3-6407-4A0E-988F-40212436D971}"/>
              </a:ext>
            </a:extLst>
          </p:cNvPr>
          <p:cNvSpPr txBox="1">
            <a:spLocks noChangeArrowheads="1"/>
          </p:cNvSpPr>
          <p:nvPr/>
        </p:nvSpPr>
        <p:spPr bwMode="auto">
          <a:xfrm>
            <a:off x="441325" y="3810000"/>
            <a:ext cx="8442325" cy="1997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28600" algn="l"/>
                <a:tab pos="749300" algn="l"/>
              </a:tabLst>
              <a:defRPr>
                <a:solidFill>
                  <a:schemeClr val="tx1"/>
                </a:solidFill>
                <a:latin typeface="Arial" panose="020B0604020202020204" pitchFamily="34" charset="0"/>
              </a:defRPr>
            </a:lvl1pPr>
            <a:lvl2pPr>
              <a:tabLst>
                <a:tab pos="228600" algn="l"/>
                <a:tab pos="749300" algn="l"/>
              </a:tabLst>
              <a:defRPr>
                <a:solidFill>
                  <a:schemeClr val="tx1"/>
                </a:solidFill>
                <a:latin typeface="Arial" panose="020B0604020202020204" pitchFamily="34" charset="0"/>
              </a:defRPr>
            </a:lvl2pPr>
            <a:lvl3pPr>
              <a:tabLst>
                <a:tab pos="228600" algn="l"/>
                <a:tab pos="749300" algn="l"/>
              </a:tabLst>
              <a:defRPr>
                <a:solidFill>
                  <a:schemeClr val="tx1"/>
                </a:solidFill>
                <a:latin typeface="Arial" panose="020B0604020202020204" pitchFamily="34" charset="0"/>
              </a:defRPr>
            </a:lvl3pPr>
            <a:lvl4pPr>
              <a:tabLst>
                <a:tab pos="228600" algn="l"/>
                <a:tab pos="749300" algn="l"/>
              </a:tabLst>
              <a:defRPr>
                <a:solidFill>
                  <a:schemeClr val="tx1"/>
                </a:solidFill>
                <a:latin typeface="Arial" panose="020B0604020202020204" pitchFamily="34" charset="0"/>
              </a:defRPr>
            </a:lvl4pPr>
            <a:lvl5pPr>
              <a:tabLst>
                <a:tab pos="228600" algn="l"/>
                <a:tab pos="749300" algn="l"/>
              </a:tabLst>
              <a:defRPr>
                <a:solidFill>
                  <a:schemeClr val="tx1"/>
                </a:solidFill>
                <a:latin typeface="Arial" panose="020B0604020202020204" pitchFamily="34" charset="0"/>
              </a:defRPr>
            </a:lvl5pPr>
            <a:lvl6pPr fontAlgn="base">
              <a:spcBef>
                <a:spcPct val="0"/>
              </a:spcBef>
              <a:spcAft>
                <a:spcPct val="0"/>
              </a:spcAft>
              <a:tabLst>
                <a:tab pos="228600" algn="l"/>
                <a:tab pos="749300" algn="l"/>
              </a:tabLst>
              <a:defRPr>
                <a:solidFill>
                  <a:schemeClr val="tx1"/>
                </a:solidFill>
                <a:latin typeface="Arial" panose="020B0604020202020204" pitchFamily="34" charset="0"/>
              </a:defRPr>
            </a:lvl6pPr>
            <a:lvl7pPr fontAlgn="base">
              <a:spcBef>
                <a:spcPct val="0"/>
              </a:spcBef>
              <a:spcAft>
                <a:spcPct val="0"/>
              </a:spcAft>
              <a:tabLst>
                <a:tab pos="228600" algn="l"/>
                <a:tab pos="749300" algn="l"/>
              </a:tabLst>
              <a:defRPr>
                <a:solidFill>
                  <a:schemeClr val="tx1"/>
                </a:solidFill>
                <a:latin typeface="Arial" panose="020B0604020202020204" pitchFamily="34" charset="0"/>
              </a:defRPr>
            </a:lvl7pPr>
            <a:lvl8pPr fontAlgn="base">
              <a:spcBef>
                <a:spcPct val="0"/>
              </a:spcBef>
              <a:spcAft>
                <a:spcPct val="0"/>
              </a:spcAft>
              <a:tabLst>
                <a:tab pos="228600" algn="l"/>
                <a:tab pos="749300" algn="l"/>
              </a:tabLst>
              <a:defRPr>
                <a:solidFill>
                  <a:schemeClr val="tx1"/>
                </a:solidFill>
                <a:latin typeface="Arial" panose="020B0604020202020204" pitchFamily="34" charset="0"/>
              </a:defRPr>
            </a:lvl8pPr>
            <a:lvl9pPr fontAlgn="base">
              <a:spcBef>
                <a:spcPct val="0"/>
              </a:spcBef>
              <a:spcAft>
                <a:spcPct val="0"/>
              </a:spcAft>
              <a:tabLst>
                <a:tab pos="228600" algn="l"/>
                <a:tab pos="749300" algn="l"/>
              </a:tabLst>
              <a:defRPr>
                <a:solidFill>
                  <a:schemeClr val="tx1"/>
                </a:solidFill>
                <a:latin typeface="Arial" panose="020B0604020202020204" pitchFamily="34" charset="0"/>
              </a:defRPr>
            </a:lvl9pPr>
          </a:lstStyle>
          <a:p>
            <a:pPr>
              <a:lnSpc>
                <a:spcPct val="125000"/>
              </a:lnSpc>
            </a:pPr>
            <a:r>
              <a:rPr lang="en-US" altLang="en-US" sz="2000"/>
              <a:t>	therefore, guess sign and (fractional) magnitude of r</a:t>
            </a:r>
            <a:r>
              <a:rPr lang="en-US" altLang="en-US" sz="2000" baseline="-25000"/>
              <a:t>G</a:t>
            </a:r>
            <a:r>
              <a:rPr lang="en-US" altLang="en-US" sz="2000"/>
              <a:t>, e.g. 20% of </a:t>
            </a:r>
          </a:p>
          <a:p>
            <a:pPr>
              <a:lnSpc>
                <a:spcPct val="125000"/>
              </a:lnSpc>
            </a:pPr>
            <a:r>
              <a:rPr lang="en-US" altLang="en-US" sz="2000"/>
              <a:t>	</a:t>
            </a:r>
            <a:r>
              <a:rPr lang="en-US" altLang="en-US" sz="2000">
                <a:sym typeface="Symbol" panose="05050102010706020507" pitchFamily="18" charset="2"/>
              </a:rPr>
              <a:t></a:t>
            </a:r>
            <a:r>
              <a:rPr lang="en-US" altLang="en-US" sz="2000" baseline="-25000"/>
              <a:t>Y1,Y2</a:t>
            </a:r>
            <a:r>
              <a:rPr lang="en-US" altLang="en-US" sz="2000"/>
              <a:t>, or 0.2*(SD</a:t>
            </a:r>
            <a:r>
              <a:rPr lang="en-US" altLang="en-US" sz="2000" baseline="-25000"/>
              <a:t>Y1</a:t>
            </a:r>
            <a:r>
              <a:rPr lang="en-US" altLang="en-US" sz="2000">
                <a:sym typeface="Symbol" panose="05050102010706020507" pitchFamily="18" charset="2"/>
              </a:rPr>
              <a:t></a:t>
            </a:r>
            <a:r>
              <a:rPr lang="en-US" altLang="en-US" sz="2000"/>
              <a:t>SD</a:t>
            </a:r>
            <a:r>
              <a:rPr lang="en-US" altLang="en-US" sz="2000" baseline="-25000"/>
              <a:t>Y2</a:t>
            </a:r>
            <a:r>
              <a:rPr lang="en-US" altLang="en-US" sz="2000"/>
              <a:t>)</a:t>
            </a:r>
          </a:p>
          <a:p>
            <a:pPr>
              <a:lnSpc>
                <a:spcPct val="125000"/>
              </a:lnSpc>
            </a:pPr>
            <a:r>
              <a:rPr lang="en-US" altLang="en-US" sz="2000"/>
              <a:t>= also, try checking for G</a:t>
            </a:r>
            <a:r>
              <a:rPr lang="en-US" altLang="en-US" sz="2000" baseline="-25000"/>
              <a:t>0</a:t>
            </a:r>
            <a:r>
              <a:rPr lang="en-US" altLang="en-US" sz="2000"/>
              <a:t> eigenvalues</a:t>
            </a:r>
          </a:p>
          <a:p>
            <a:pPr>
              <a:lnSpc>
                <a:spcPct val="125000"/>
              </a:lnSpc>
            </a:pPr>
            <a:r>
              <a:rPr lang="en-US" altLang="en-US" sz="2000"/>
              <a:t>	If negative eigenvalues, then stops program ==&gt; “Starting values out </a:t>
            </a:r>
          </a:p>
          <a:p>
            <a:pPr>
              <a:lnSpc>
                <a:spcPct val="125000"/>
              </a:lnSpc>
            </a:pPr>
            <a:r>
              <a:rPr lang="en-US" altLang="en-US" sz="2000"/>
              <a:t>	of bounds”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Text Box 4">
            <a:extLst>
              <a:ext uri="{FF2B5EF4-FFF2-40B4-BE49-F238E27FC236}">
                <a16:creationId xmlns:a16="http://schemas.microsoft.com/office/drawing/2014/main" id="{2B3027DC-8886-4CC0-B68D-D2DD185328E1}"/>
              </a:ext>
            </a:extLst>
          </p:cNvPr>
          <p:cNvSpPr txBox="1">
            <a:spLocks noChangeArrowheads="1"/>
          </p:cNvSpPr>
          <p:nvPr/>
        </p:nvSpPr>
        <p:spPr bwMode="auto">
          <a:xfrm>
            <a:off x="1203325" y="685800"/>
            <a:ext cx="6999288" cy="316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tabLst>
                <a:tab pos="682625" algn="l"/>
                <a:tab pos="1087438" algn="l"/>
              </a:tabLst>
              <a:defRPr>
                <a:solidFill>
                  <a:schemeClr val="tx1"/>
                </a:solidFill>
                <a:latin typeface="Arial" panose="020B0604020202020204" pitchFamily="34" charset="0"/>
              </a:defRPr>
            </a:lvl1pPr>
            <a:lvl2pPr>
              <a:tabLst>
                <a:tab pos="682625" algn="l"/>
                <a:tab pos="1087438" algn="l"/>
              </a:tabLst>
              <a:defRPr>
                <a:solidFill>
                  <a:schemeClr val="tx1"/>
                </a:solidFill>
                <a:latin typeface="Arial" panose="020B0604020202020204" pitchFamily="34" charset="0"/>
              </a:defRPr>
            </a:lvl2pPr>
            <a:lvl3pPr>
              <a:tabLst>
                <a:tab pos="682625" algn="l"/>
                <a:tab pos="1087438" algn="l"/>
              </a:tabLst>
              <a:defRPr>
                <a:solidFill>
                  <a:schemeClr val="tx1"/>
                </a:solidFill>
                <a:latin typeface="Arial" panose="020B0604020202020204" pitchFamily="34" charset="0"/>
              </a:defRPr>
            </a:lvl3pPr>
            <a:lvl4pPr>
              <a:tabLst>
                <a:tab pos="682625" algn="l"/>
                <a:tab pos="1087438" algn="l"/>
              </a:tabLst>
              <a:defRPr>
                <a:solidFill>
                  <a:schemeClr val="tx1"/>
                </a:solidFill>
                <a:latin typeface="Arial" panose="020B0604020202020204" pitchFamily="34" charset="0"/>
              </a:defRPr>
            </a:lvl4pPr>
            <a:lvl5pPr>
              <a:tabLst>
                <a:tab pos="682625" algn="l"/>
                <a:tab pos="1087438" algn="l"/>
              </a:tabLst>
              <a:defRPr>
                <a:solidFill>
                  <a:schemeClr val="tx1"/>
                </a:solidFill>
                <a:latin typeface="Arial" panose="020B0604020202020204" pitchFamily="34" charset="0"/>
              </a:defRPr>
            </a:lvl5pPr>
            <a:lvl6pPr fontAlgn="base">
              <a:spcBef>
                <a:spcPct val="0"/>
              </a:spcBef>
              <a:spcAft>
                <a:spcPct val="0"/>
              </a:spcAft>
              <a:tabLst>
                <a:tab pos="682625" algn="l"/>
                <a:tab pos="1087438" algn="l"/>
              </a:tabLst>
              <a:defRPr>
                <a:solidFill>
                  <a:schemeClr val="tx1"/>
                </a:solidFill>
                <a:latin typeface="Arial" panose="020B0604020202020204" pitchFamily="34" charset="0"/>
              </a:defRPr>
            </a:lvl6pPr>
            <a:lvl7pPr fontAlgn="base">
              <a:spcBef>
                <a:spcPct val="0"/>
              </a:spcBef>
              <a:spcAft>
                <a:spcPct val="0"/>
              </a:spcAft>
              <a:tabLst>
                <a:tab pos="682625" algn="l"/>
                <a:tab pos="1087438" algn="l"/>
              </a:tabLst>
              <a:defRPr>
                <a:solidFill>
                  <a:schemeClr val="tx1"/>
                </a:solidFill>
                <a:latin typeface="Arial" panose="020B0604020202020204" pitchFamily="34" charset="0"/>
              </a:defRPr>
            </a:lvl7pPr>
            <a:lvl8pPr fontAlgn="base">
              <a:spcBef>
                <a:spcPct val="0"/>
              </a:spcBef>
              <a:spcAft>
                <a:spcPct val="0"/>
              </a:spcAft>
              <a:tabLst>
                <a:tab pos="682625" algn="l"/>
                <a:tab pos="1087438" algn="l"/>
              </a:tabLst>
              <a:defRPr>
                <a:solidFill>
                  <a:schemeClr val="tx1"/>
                </a:solidFill>
                <a:latin typeface="Arial" panose="020B0604020202020204" pitchFamily="34" charset="0"/>
              </a:defRPr>
            </a:lvl8pPr>
            <a:lvl9pPr fontAlgn="base">
              <a:spcBef>
                <a:spcPct val="0"/>
              </a:spcBef>
              <a:spcAft>
                <a:spcPct val="0"/>
              </a:spcAft>
              <a:tabLst>
                <a:tab pos="682625" algn="l"/>
                <a:tab pos="1087438" algn="l"/>
              </a:tabLst>
              <a:defRPr>
                <a:solidFill>
                  <a:schemeClr val="tx1"/>
                </a:solidFill>
                <a:latin typeface="Arial" panose="020B0604020202020204" pitchFamily="34" charset="0"/>
              </a:defRPr>
            </a:lvl9pPr>
          </a:lstStyle>
          <a:p>
            <a:pPr>
              <a:lnSpc>
                <a:spcPct val="135000"/>
              </a:lnSpc>
            </a:pPr>
            <a:r>
              <a:rPr lang="en-US" altLang="en-US" sz="2000" b="1"/>
              <a:t>Models</a:t>
            </a:r>
          </a:p>
          <a:p>
            <a:pPr>
              <a:lnSpc>
                <a:spcPct val="135000"/>
              </a:lnSpc>
            </a:pPr>
            <a:r>
              <a:rPr lang="en-US" altLang="en-US" sz="2000" b="1"/>
              <a:t>= fixed factors – subclasses</a:t>
            </a:r>
          </a:p>
          <a:p>
            <a:pPr>
              <a:lnSpc>
                <a:spcPct val="135000"/>
              </a:lnSpc>
            </a:pPr>
            <a:r>
              <a:rPr lang="en-US" altLang="en-US" sz="2000" b="1"/>
              <a:t>= covariates (linear, quadratic, and/or cubic)</a:t>
            </a:r>
          </a:p>
          <a:p>
            <a:pPr>
              <a:lnSpc>
                <a:spcPct val="135000"/>
              </a:lnSpc>
            </a:pPr>
            <a:r>
              <a:rPr lang="en-US" altLang="en-US" sz="2000" b="1"/>
              <a:t>	covariates are deviations from means</a:t>
            </a:r>
          </a:p>
          <a:p>
            <a:r>
              <a:rPr lang="en-US" altLang="en-US" sz="2000" b="1"/>
              <a:t>	if difficulty</a:t>
            </a:r>
            <a:r>
              <a:rPr lang="en-US" altLang="en-US"/>
              <a:t> </a:t>
            </a:r>
            <a:r>
              <a:rPr lang="en-US" altLang="en-US" sz="2000" b="1"/>
              <a:t>in interpretation</a:t>
            </a:r>
          </a:p>
          <a:p>
            <a:r>
              <a:rPr lang="en-US" altLang="en-US" sz="2000" b="1"/>
              <a:t>		remove line in MTDFPREP.FOR and recompile?</a:t>
            </a:r>
          </a:p>
          <a:p>
            <a:pPr>
              <a:lnSpc>
                <a:spcPct val="135000"/>
              </a:lnSpc>
            </a:pPr>
            <a:r>
              <a:rPr lang="en-US" altLang="en-US" sz="2000" b="1"/>
              <a:t>= covariates into classes</a:t>
            </a:r>
          </a:p>
          <a:p>
            <a:pPr>
              <a:lnSpc>
                <a:spcPct val="135000"/>
              </a:lnSpc>
            </a:pPr>
            <a:r>
              <a:rPr lang="en-US" altLang="en-US" sz="2000" b="1"/>
              <a:t>= random effects (= factors)</a:t>
            </a:r>
            <a:r>
              <a:rPr lang="en-US" altLang="en-US"/>
              <a:t>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Text Box 4">
            <a:extLst>
              <a:ext uri="{FF2B5EF4-FFF2-40B4-BE49-F238E27FC236}">
                <a16:creationId xmlns:a16="http://schemas.microsoft.com/office/drawing/2014/main" id="{855156D4-0D22-426F-919C-A42879B2F99E}"/>
              </a:ext>
            </a:extLst>
          </p:cNvPr>
          <p:cNvSpPr txBox="1">
            <a:spLocks noChangeArrowheads="1"/>
          </p:cNvSpPr>
          <p:nvPr/>
        </p:nvSpPr>
        <p:spPr bwMode="auto">
          <a:xfrm>
            <a:off x="76200" y="722313"/>
            <a:ext cx="11395075" cy="289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57200" algn="l"/>
              </a:tabLst>
              <a:defRPr>
                <a:solidFill>
                  <a:schemeClr val="tx1"/>
                </a:solidFill>
                <a:latin typeface="Arial" panose="020B0604020202020204" pitchFamily="34" charset="0"/>
              </a:defRPr>
            </a:lvl1pPr>
            <a:lvl2pPr>
              <a:tabLst>
                <a:tab pos="457200" algn="l"/>
              </a:tabLst>
              <a:defRPr>
                <a:solidFill>
                  <a:schemeClr val="tx1"/>
                </a:solidFill>
                <a:latin typeface="Arial" panose="020B0604020202020204" pitchFamily="34" charset="0"/>
              </a:defRPr>
            </a:lvl2pPr>
            <a:lvl3pPr>
              <a:tabLst>
                <a:tab pos="457200" algn="l"/>
              </a:tabLst>
              <a:defRPr>
                <a:solidFill>
                  <a:schemeClr val="tx1"/>
                </a:solidFill>
                <a:latin typeface="Arial" panose="020B0604020202020204" pitchFamily="34" charset="0"/>
              </a:defRPr>
            </a:lvl3pPr>
            <a:lvl4pPr>
              <a:tabLst>
                <a:tab pos="457200" algn="l"/>
              </a:tabLst>
              <a:defRPr>
                <a:solidFill>
                  <a:schemeClr val="tx1"/>
                </a:solidFill>
                <a:latin typeface="Arial" panose="020B0604020202020204" pitchFamily="34" charset="0"/>
              </a:defRPr>
            </a:lvl4pPr>
            <a:lvl5pPr>
              <a:tabLst>
                <a:tab pos="457200" algn="l"/>
              </a:tabLst>
              <a:defRPr>
                <a:solidFill>
                  <a:schemeClr val="tx1"/>
                </a:solidFill>
                <a:latin typeface="Arial" panose="020B0604020202020204" pitchFamily="34" charset="0"/>
              </a:defRPr>
            </a:lvl5pPr>
            <a:lvl6pPr fontAlgn="base">
              <a:spcBef>
                <a:spcPct val="0"/>
              </a:spcBef>
              <a:spcAft>
                <a:spcPct val="0"/>
              </a:spcAft>
              <a:tabLst>
                <a:tab pos="457200" algn="l"/>
              </a:tabLst>
              <a:defRPr>
                <a:solidFill>
                  <a:schemeClr val="tx1"/>
                </a:solidFill>
                <a:latin typeface="Arial" panose="020B0604020202020204" pitchFamily="34" charset="0"/>
              </a:defRPr>
            </a:lvl6pPr>
            <a:lvl7pPr fontAlgn="base">
              <a:spcBef>
                <a:spcPct val="0"/>
              </a:spcBef>
              <a:spcAft>
                <a:spcPct val="0"/>
              </a:spcAft>
              <a:tabLst>
                <a:tab pos="457200" algn="l"/>
              </a:tabLst>
              <a:defRPr>
                <a:solidFill>
                  <a:schemeClr val="tx1"/>
                </a:solidFill>
                <a:latin typeface="Arial" panose="020B0604020202020204" pitchFamily="34" charset="0"/>
              </a:defRPr>
            </a:lvl7pPr>
            <a:lvl8pPr fontAlgn="base">
              <a:spcBef>
                <a:spcPct val="0"/>
              </a:spcBef>
              <a:spcAft>
                <a:spcPct val="0"/>
              </a:spcAft>
              <a:tabLst>
                <a:tab pos="457200" algn="l"/>
              </a:tabLst>
              <a:defRPr>
                <a:solidFill>
                  <a:schemeClr val="tx1"/>
                </a:solidFill>
                <a:latin typeface="Arial" panose="020B0604020202020204" pitchFamily="34" charset="0"/>
              </a:defRPr>
            </a:lvl8pPr>
            <a:lvl9pPr fontAlgn="base">
              <a:spcBef>
                <a:spcPct val="0"/>
              </a:spcBef>
              <a:spcAft>
                <a:spcPct val="0"/>
              </a:spcAft>
              <a:tabLst>
                <a:tab pos="457200" algn="l"/>
              </a:tabLst>
              <a:defRPr>
                <a:solidFill>
                  <a:schemeClr val="tx1"/>
                </a:solidFill>
                <a:latin typeface="Arial" panose="020B0604020202020204" pitchFamily="34" charset="0"/>
              </a:defRPr>
            </a:lvl9pPr>
          </a:lstStyle>
          <a:p>
            <a:pPr>
              <a:lnSpc>
                <a:spcPct val="135000"/>
              </a:lnSpc>
            </a:pPr>
            <a:r>
              <a:rPr lang="en-US" altLang="en-US"/>
              <a:t>Animal models</a:t>
            </a:r>
          </a:p>
          <a:p>
            <a:pPr>
              <a:lnSpc>
                <a:spcPct val="135000"/>
              </a:lnSpc>
            </a:pPr>
            <a:r>
              <a:rPr lang="en-US" altLang="en-US"/>
              <a:t>(1)	Animal genetic only (simplest):  genetic random effects</a:t>
            </a:r>
          </a:p>
          <a:p>
            <a:pPr lvl="1">
              <a:lnSpc>
                <a:spcPct val="135000"/>
              </a:lnSpc>
            </a:pPr>
            <a:r>
              <a:rPr lang="en-US" altLang="en-US"/>
              <a:t>= make sure </a:t>
            </a:r>
            <a:r>
              <a:rPr lang="en-US" altLang="en-US" b="1"/>
              <a:t>A</a:t>
            </a:r>
            <a:r>
              <a:rPr lang="en-US" altLang="en-US"/>
              <a:t> not equal to </a:t>
            </a:r>
            <a:r>
              <a:rPr lang="en-US" altLang="en-US" b="1"/>
              <a:t>I</a:t>
            </a:r>
            <a:r>
              <a:rPr lang="en-US" altLang="en-US"/>
              <a:t> </a:t>
            </a:r>
          </a:p>
          <a:p>
            <a:pPr lvl="1">
              <a:lnSpc>
                <a:spcPct val="135000"/>
              </a:lnSpc>
            </a:pPr>
            <a:endParaRPr lang="en-US" altLang="en-US"/>
          </a:p>
          <a:p>
            <a:pPr>
              <a:lnSpc>
                <a:spcPct val="135000"/>
              </a:lnSpc>
              <a:spcBef>
                <a:spcPct val="10000"/>
              </a:spcBef>
            </a:pPr>
            <a:r>
              <a:rPr lang="en-US" altLang="en-US"/>
              <a:t>(2)	Dairy example (</a:t>
            </a:r>
            <a:r>
              <a:rPr lang="en-US" altLang="en-US" b="1"/>
              <a:t>I      </a:t>
            </a:r>
            <a:r>
              <a:rPr lang="en-US" altLang="en-US"/>
              <a:t>  and </a:t>
            </a:r>
            <a:r>
              <a:rPr lang="en-US" altLang="en-US" b="1"/>
              <a:t>I         </a:t>
            </a:r>
            <a:r>
              <a:rPr lang="en-US" altLang="en-US"/>
              <a:t>uncorrelated): a  +  pe  +  te  repeated lactations)</a:t>
            </a:r>
            <a:endParaRPr lang="en-US" altLang="en-US">
              <a:sym typeface="Symbol" panose="05050102010706020507" pitchFamily="18" charset="2"/>
            </a:endParaRPr>
          </a:p>
          <a:p>
            <a:pPr>
              <a:lnSpc>
                <a:spcPct val="135000"/>
              </a:lnSpc>
            </a:pPr>
            <a:endParaRPr lang="en-US" altLang="en-US" b="1"/>
          </a:p>
          <a:p>
            <a:br>
              <a:rPr lang="en-US" altLang="en-US" b="1"/>
            </a:br>
            <a:endParaRPr lang="en-US" altLang="en-US" b="1"/>
          </a:p>
        </p:txBody>
      </p:sp>
      <p:sp>
        <p:nvSpPr>
          <p:cNvPr id="43013" name="Oval 5">
            <a:extLst>
              <a:ext uri="{FF2B5EF4-FFF2-40B4-BE49-F238E27FC236}">
                <a16:creationId xmlns:a16="http://schemas.microsoft.com/office/drawing/2014/main" id="{3A780E8E-928B-45C6-A416-6B82B6F7F0F9}"/>
              </a:ext>
            </a:extLst>
          </p:cNvPr>
          <p:cNvSpPr>
            <a:spLocks noChangeArrowheads="1"/>
          </p:cNvSpPr>
          <p:nvPr/>
        </p:nvSpPr>
        <p:spPr bwMode="auto">
          <a:xfrm>
            <a:off x="3378200" y="1574800"/>
            <a:ext cx="184150" cy="274638"/>
          </a:xfrm>
          <a:prstGeom prst="ellipse">
            <a:avLst/>
          </a:prstGeom>
          <a:noFill/>
          <a:ln w="12700">
            <a:solidFill>
              <a:srgbClr val="000000"/>
            </a:solidFill>
            <a:prstDash val="sysDot"/>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3014" name="Freeform 6">
            <a:extLst>
              <a:ext uri="{FF2B5EF4-FFF2-40B4-BE49-F238E27FC236}">
                <a16:creationId xmlns:a16="http://schemas.microsoft.com/office/drawing/2014/main" id="{4AEAAD14-3919-4CEF-B0F1-51CB16D32184}"/>
              </a:ext>
            </a:extLst>
          </p:cNvPr>
          <p:cNvSpPr>
            <a:spLocks/>
          </p:cNvSpPr>
          <p:nvPr/>
        </p:nvSpPr>
        <p:spPr bwMode="auto">
          <a:xfrm flipH="1">
            <a:off x="3187700" y="1876425"/>
            <a:ext cx="292100" cy="269875"/>
          </a:xfrm>
          <a:custGeom>
            <a:avLst/>
            <a:gdLst>
              <a:gd name="T0" fmla="*/ 10 w 458"/>
              <a:gd name="T1" fmla="*/ 0 h 427"/>
              <a:gd name="T2" fmla="*/ 10 w 458"/>
              <a:gd name="T3" fmla="*/ 165 h 427"/>
              <a:gd name="T4" fmla="*/ 69 w 458"/>
              <a:gd name="T5" fmla="*/ 342 h 427"/>
              <a:gd name="T6" fmla="*/ 222 w 458"/>
              <a:gd name="T7" fmla="*/ 413 h 427"/>
              <a:gd name="T8" fmla="*/ 458 w 458"/>
              <a:gd name="T9" fmla="*/ 425 h 427"/>
            </a:gdLst>
            <a:ahLst/>
            <a:cxnLst>
              <a:cxn ang="0">
                <a:pos x="T0" y="T1"/>
              </a:cxn>
              <a:cxn ang="0">
                <a:pos x="T2" y="T3"/>
              </a:cxn>
              <a:cxn ang="0">
                <a:pos x="T4" y="T5"/>
              </a:cxn>
              <a:cxn ang="0">
                <a:pos x="T6" y="T7"/>
              </a:cxn>
              <a:cxn ang="0">
                <a:pos x="T8" y="T9"/>
              </a:cxn>
            </a:cxnLst>
            <a:rect l="0" t="0" r="r" b="b"/>
            <a:pathLst>
              <a:path w="458" h="427">
                <a:moveTo>
                  <a:pt x="10" y="0"/>
                </a:moveTo>
                <a:cubicBezTo>
                  <a:pt x="10" y="27"/>
                  <a:pt x="0" y="108"/>
                  <a:pt x="10" y="165"/>
                </a:cubicBezTo>
                <a:cubicBezTo>
                  <a:pt x="20" y="222"/>
                  <a:pt x="34" y="301"/>
                  <a:pt x="69" y="342"/>
                </a:cubicBezTo>
                <a:cubicBezTo>
                  <a:pt x="104" y="383"/>
                  <a:pt x="157" y="399"/>
                  <a:pt x="222" y="413"/>
                </a:cubicBezTo>
                <a:cubicBezTo>
                  <a:pt x="287" y="427"/>
                  <a:pt x="409" y="423"/>
                  <a:pt x="458" y="425"/>
                </a:cubicBezTo>
              </a:path>
            </a:pathLst>
          </a:custGeom>
          <a:noFill/>
          <a:ln w="12700" cap="flat" cmpd="sng">
            <a:solidFill>
              <a:srgbClr val="000000"/>
            </a:solidFill>
            <a:prstDash val="sysDot"/>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3015" name="Text Box 7">
            <a:extLst>
              <a:ext uri="{FF2B5EF4-FFF2-40B4-BE49-F238E27FC236}">
                <a16:creationId xmlns:a16="http://schemas.microsoft.com/office/drawing/2014/main" id="{76EFD7B2-E749-449C-849E-78FFE8C8C15B}"/>
              </a:ext>
            </a:extLst>
          </p:cNvPr>
          <p:cNvSpPr txBox="1">
            <a:spLocks noChangeArrowheads="1"/>
          </p:cNvSpPr>
          <p:nvPr/>
        </p:nvSpPr>
        <p:spPr bwMode="auto">
          <a:xfrm>
            <a:off x="2133600" y="1890713"/>
            <a:ext cx="7540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a + e</a:t>
            </a:r>
          </a:p>
        </p:txBody>
      </p:sp>
      <p:graphicFrame>
        <p:nvGraphicFramePr>
          <p:cNvPr id="43016" name="Object 8">
            <a:extLst>
              <a:ext uri="{FF2B5EF4-FFF2-40B4-BE49-F238E27FC236}">
                <a16:creationId xmlns:a16="http://schemas.microsoft.com/office/drawing/2014/main" id="{B5ED9AA0-5596-4A07-ABEF-292ED48F106E}"/>
              </a:ext>
            </a:extLst>
          </p:cNvPr>
          <p:cNvGraphicFramePr>
            <a:graphicFrameLocks noChangeAspect="1"/>
          </p:cNvGraphicFramePr>
          <p:nvPr/>
        </p:nvGraphicFramePr>
        <p:xfrm>
          <a:off x="2270125" y="2271713"/>
          <a:ext cx="484188" cy="423862"/>
        </p:xfrm>
        <a:graphic>
          <a:graphicData uri="http://schemas.openxmlformats.org/presentationml/2006/ole">
            <mc:AlternateContent xmlns:mc="http://schemas.openxmlformats.org/markup-compatibility/2006">
              <mc:Choice xmlns:v="urn:schemas-microsoft-com:vml" Requires="v">
                <p:oleObj name="Equation" r:id="rId2" imgW="304560" imgH="266400" progId="Equation.3">
                  <p:embed/>
                </p:oleObj>
              </mc:Choice>
              <mc:Fallback>
                <p:oleObj name="Equation" r:id="rId2" imgW="304560" imgH="266400" progId="Equation.3">
                  <p:embed/>
                  <p:pic>
                    <p:nvPicPr>
                      <p:cNvPr id="0" name="Object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0125" y="2271713"/>
                        <a:ext cx="484188" cy="4238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3017" name="Object 9">
            <a:extLst>
              <a:ext uri="{FF2B5EF4-FFF2-40B4-BE49-F238E27FC236}">
                <a16:creationId xmlns:a16="http://schemas.microsoft.com/office/drawing/2014/main" id="{587452B7-62E9-48A1-8F4A-24EA08E844C6}"/>
              </a:ext>
            </a:extLst>
          </p:cNvPr>
          <p:cNvGraphicFramePr>
            <a:graphicFrameLocks noChangeAspect="1"/>
          </p:cNvGraphicFramePr>
          <p:nvPr/>
        </p:nvGraphicFramePr>
        <p:xfrm>
          <a:off x="6781800" y="3073400"/>
          <a:ext cx="533400" cy="466725"/>
        </p:xfrm>
        <a:graphic>
          <a:graphicData uri="http://schemas.openxmlformats.org/presentationml/2006/ole">
            <mc:AlternateContent xmlns:mc="http://schemas.openxmlformats.org/markup-compatibility/2006">
              <mc:Choice xmlns:v="urn:schemas-microsoft-com:vml" Requires="v">
                <p:oleObj name="Equation" r:id="rId4" imgW="304560" imgH="266400" progId="Equation.3">
                  <p:embed/>
                </p:oleObj>
              </mc:Choice>
              <mc:Fallback>
                <p:oleObj name="Equation" r:id="rId4" imgW="304560" imgH="266400" progId="Equation.3">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81800" y="3073400"/>
                        <a:ext cx="533400"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3018" name="Text Box 10">
            <a:extLst>
              <a:ext uri="{FF2B5EF4-FFF2-40B4-BE49-F238E27FC236}">
                <a16:creationId xmlns:a16="http://schemas.microsoft.com/office/drawing/2014/main" id="{C443F21E-CFD2-4273-9664-D119909EC47D}"/>
              </a:ext>
            </a:extLst>
          </p:cNvPr>
          <p:cNvSpPr txBox="1">
            <a:spLocks noChangeArrowheads="1"/>
          </p:cNvSpPr>
          <p:nvPr/>
        </p:nvSpPr>
        <p:spPr bwMode="auto">
          <a:xfrm>
            <a:off x="5089525" y="27797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43019" name="Line 11">
            <a:extLst>
              <a:ext uri="{FF2B5EF4-FFF2-40B4-BE49-F238E27FC236}">
                <a16:creationId xmlns:a16="http://schemas.microsoft.com/office/drawing/2014/main" id="{281ED2AB-C525-4AE6-9C00-E69AED87745A}"/>
              </a:ext>
            </a:extLst>
          </p:cNvPr>
          <p:cNvSpPr>
            <a:spLocks noChangeShapeType="1"/>
          </p:cNvSpPr>
          <p:nvPr/>
        </p:nvSpPr>
        <p:spPr bwMode="auto">
          <a:xfrm flipH="1">
            <a:off x="4876800" y="2705100"/>
            <a:ext cx="381000" cy="342900"/>
          </a:xfrm>
          <a:prstGeom prst="line">
            <a:avLst/>
          </a:prstGeom>
          <a:noFill/>
          <a:ln w="9525">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3020" name="Text Box 12">
            <a:extLst>
              <a:ext uri="{FF2B5EF4-FFF2-40B4-BE49-F238E27FC236}">
                <a16:creationId xmlns:a16="http://schemas.microsoft.com/office/drawing/2014/main" id="{C8464EA6-5E12-4C5E-A99A-308C457E760C}"/>
              </a:ext>
            </a:extLst>
          </p:cNvPr>
          <p:cNvSpPr txBox="1">
            <a:spLocks noChangeArrowheads="1"/>
          </p:cNvSpPr>
          <p:nvPr/>
        </p:nvSpPr>
        <p:spPr bwMode="auto">
          <a:xfrm>
            <a:off x="5775325" y="26273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43021" name="Line 13">
            <a:extLst>
              <a:ext uri="{FF2B5EF4-FFF2-40B4-BE49-F238E27FC236}">
                <a16:creationId xmlns:a16="http://schemas.microsoft.com/office/drawing/2014/main" id="{7307A80B-90FD-4CF3-A1CE-766320753F7E}"/>
              </a:ext>
            </a:extLst>
          </p:cNvPr>
          <p:cNvSpPr>
            <a:spLocks noChangeShapeType="1"/>
          </p:cNvSpPr>
          <p:nvPr/>
        </p:nvSpPr>
        <p:spPr bwMode="auto">
          <a:xfrm>
            <a:off x="5943600" y="2719388"/>
            <a:ext cx="0" cy="404812"/>
          </a:xfrm>
          <a:prstGeom prst="line">
            <a:avLst/>
          </a:prstGeom>
          <a:noFill/>
          <a:ln w="9525">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3022" name="Line 14">
            <a:extLst>
              <a:ext uri="{FF2B5EF4-FFF2-40B4-BE49-F238E27FC236}">
                <a16:creationId xmlns:a16="http://schemas.microsoft.com/office/drawing/2014/main" id="{4A136D65-6A6F-45B1-BD58-62AEA91AEB63}"/>
              </a:ext>
            </a:extLst>
          </p:cNvPr>
          <p:cNvSpPr>
            <a:spLocks noChangeShapeType="1"/>
          </p:cNvSpPr>
          <p:nvPr/>
        </p:nvSpPr>
        <p:spPr bwMode="auto">
          <a:xfrm>
            <a:off x="6597650" y="2738438"/>
            <a:ext cx="336550" cy="309562"/>
          </a:xfrm>
          <a:prstGeom prst="line">
            <a:avLst/>
          </a:prstGeom>
          <a:noFill/>
          <a:ln w="9525">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aphicFrame>
        <p:nvGraphicFramePr>
          <p:cNvPr id="43023" name="Object 15">
            <a:extLst>
              <a:ext uri="{FF2B5EF4-FFF2-40B4-BE49-F238E27FC236}">
                <a16:creationId xmlns:a16="http://schemas.microsoft.com/office/drawing/2014/main" id="{4F7E2BC8-8E65-4795-B81C-FAE8AF0D31DE}"/>
              </a:ext>
            </a:extLst>
          </p:cNvPr>
          <p:cNvGraphicFramePr>
            <a:graphicFrameLocks noChangeAspect="1"/>
          </p:cNvGraphicFramePr>
          <p:nvPr/>
        </p:nvGraphicFramePr>
        <p:xfrm>
          <a:off x="5715000" y="3200400"/>
          <a:ext cx="533400" cy="466725"/>
        </p:xfrm>
        <a:graphic>
          <a:graphicData uri="http://schemas.openxmlformats.org/presentationml/2006/ole">
            <mc:AlternateContent xmlns:mc="http://schemas.openxmlformats.org/markup-compatibility/2006">
              <mc:Choice xmlns:v="urn:schemas-microsoft-com:vml" Requires="v">
                <p:oleObj name="Equation" r:id="rId6" imgW="304560" imgH="266400" progId="Equation.3">
                  <p:embed/>
                </p:oleObj>
              </mc:Choice>
              <mc:Fallback>
                <p:oleObj name="Equation" r:id="rId6" imgW="304560" imgH="266400" progId="Equation.3">
                  <p:embed/>
                  <p:pic>
                    <p:nvPicPr>
                      <p:cNvPr id="0" name="Object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15000" y="3200400"/>
                        <a:ext cx="533400"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3024" name="Object 16">
            <a:extLst>
              <a:ext uri="{FF2B5EF4-FFF2-40B4-BE49-F238E27FC236}">
                <a16:creationId xmlns:a16="http://schemas.microsoft.com/office/drawing/2014/main" id="{74E980D7-8A9C-4175-8E6C-DC22CDD93353}"/>
              </a:ext>
            </a:extLst>
          </p:cNvPr>
          <p:cNvGraphicFramePr>
            <a:graphicFrameLocks noChangeAspect="1"/>
          </p:cNvGraphicFramePr>
          <p:nvPr/>
        </p:nvGraphicFramePr>
        <p:xfrm>
          <a:off x="3289300" y="2260600"/>
          <a:ext cx="520700" cy="455613"/>
        </p:xfrm>
        <a:graphic>
          <a:graphicData uri="http://schemas.openxmlformats.org/presentationml/2006/ole">
            <mc:AlternateContent xmlns:mc="http://schemas.openxmlformats.org/markup-compatibility/2006">
              <mc:Choice xmlns:v="urn:schemas-microsoft-com:vml" Requires="v">
                <p:oleObj name="Equation" r:id="rId8" imgW="304560" imgH="266400" progId="Equation.3">
                  <p:embed/>
                </p:oleObj>
              </mc:Choice>
              <mc:Fallback>
                <p:oleObj name="Equation" r:id="rId8" imgW="304560" imgH="266400" progId="Equation.3">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89300" y="2260600"/>
                        <a:ext cx="520700" cy="455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3025" name="Object 17">
            <a:extLst>
              <a:ext uri="{FF2B5EF4-FFF2-40B4-BE49-F238E27FC236}">
                <a16:creationId xmlns:a16="http://schemas.microsoft.com/office/drawing/2014/main" id="{8FA61F56-1846-4C55-9EA1-4392D38120C9}"/>
              </a:ext>
            </a:extLst>
          </p:cNvPr>
          <p:cNvGraphicFramePr>
            <a:graphicFrameLocks noChangeAspect="1"/>
          </p:cNvGraphicFramePr>
          <p:nvPr/>
        </p:nvGraphicFramePr>
        <p:xfrm>
          <a:off x="4546600" y="2971800"/>
          <a:ext cx="422275" cy="466725"/>
        </p:xfrm>
        <a:graphic>
          <a:graphicData uri="http://schemas.openxmlformats.org/presentationml/2006/ole">
            <mc:AlternateContent xmlns:mc="http://schemas.openxmlformats.org/markup-compatibility/2006">
              <mc:Choice xmlns:v="urn:schemas-microsoft-com:vml" Requires="v">
                <p:oleObj name="Equation" r:id="rId9" imgW="241200" imgH="266400" progId="Equation.3">
                  <p:embed/>
                </p:oleObj>
              </mc:Choice>
              <mc:Fallback>
                <p:oleObj name="Equation" r:id="rId9" imgW="241200" imgH="266400" progId="Equation.3">
                  <p:embed/>
                  <p:pic>
                    <p:nvPicPr>
                      <p:cNvPr id="0" name="Object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46600" y="2971800"/>
                        <a:ext cx="422275"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a:extLst>
              <a:ext uri="{FF2B5EF4-FFF2-40B4-BE49-F238E27FC236}">
                <a16:creationId xmlns:a16="http://schemas.microsoft.com/office/drawing/2014/main" id="{D658D2BB-CC98-4E19-A2DC-785492B8E35E}"/>
              </a:ext>
            </a:extLst>
          </p:cNvPr>
          <p:cNvSpPr txBox="1">
            <a:spLocks noChangeArrowheads="1"/>
          </p:cNvSpPr>
          <p:nvPr/>
        </p:nvSpPr>
        <p:spPr bwMode="auto">
          <a:xfrm>
            <a:off x="76200" y="722313"/>
            <a:ext cx="11395075" cy="120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57200" algn="l"/>
              </a:tabLst>
              <a:defRPr>
                <a:solidFill>
                  <a:schemeClr val="tx1"/>
                </a:solidFill>
                <a:latin typeface="Arial" panose="020B0604020202020204" pitchFamily="34" charset="0"/>
              </a:defRPr>
            </a:lvl1pPr>
            <a:lvl2pPr>
              <a:tabLst>
                <a:tab pos="457200" algn="l"/>
              </a:tabLst>
              <a:defRPr>
                <a:solidFill>
                  <a:schemeClr val="tx1"/>
                </a:solidFill>
                <a:latin typeface="Arial" panose="020B0604020202020204" pitchFamily="34" charset="0"/>
              </a:defRPr>
            </a:lvl2pPr>
            <a:lvl3pPr>
              <a:tabLst>
                <a:tab pos="457200" algn="l"/>
              </a:tabLst>
              <a:defRPr>
                <a:solidFill>
                  <a:schemeClr val="tx1"/>
                </a:solidFill>
                <a:latin typeface="Arial" panose="020B0604020202020204" pitchFamily="34" charset="0"/>
              </a:defRPr>
            </a:lvl3pPr>
            <a:lvl4pPr>
              <a:tabLst>
                <a:tab pos="457200" algn="l"/>
              </a:tabLst>
              <a:defRPr>
                <a:solidFill>
                  <a:schemeClr val="tx1"/>
                </a:solidFill>
                <a:latin typeface="Arial" panose="020B0604020202020204" pitchFamily="34" charset="0"/>
              </a:defRPr>
            </a:lvl4pPr>
            <a:lvl5pPr>
              <a:tabLst>
                <a:tab pos="457200" algn="l"/>
              </a:tabLst>
              <a:defRPr>
                <a:solidFill>
                  <a:schemeClr val="tx1"/>
                </a:solidFill>
                <a:latin typeface="Arial" panose="020B0604020202020204" pitchFamily="34" charset="0"/>
              </a:defRPr>
            </a:lvl5pPr>
            <a:lvl6pPr fontAlgn="base">
              <a:spcBef>
                <a:spcPct val="0"/>
              </a:spcBef>
              <a:spcAft>
                <a:spcPct val="0"/>
              </a:spcAft>
              <a:tabLst>
                <a:tab pos="457200" algn="l"/>
              </a:tabLst>
              <a:defRPr>
                <a:solidFill>
                  <a:schemeClr val="tx1"/>
                </a:solidFill>
                <a:latin typeface="Arial" panose="020B0604020202020204" pitchFamily="34" charset="0"/>
              </a:defRPr>
            </a:lvl6pPr>
            <a:lvl7pPr fontAlgn="base">
              <a:spcBef>
                <a:spcPct val="0"/>
              </a:spcBef>
              <a:spcAft>
                <a:spcPct val="0"/>
              </a:spcAft>
              <a:tabLst>
                <a:tab pos="457200" algn="l"/>
              </a:tabLst>
              <a:defRPr>
                <a:solidFill>
                  <a:schemeClr val="tx1"/>
                </a:solidFill>
                <a:latin typeface="Arial" panose="020B0604020202020204" pitchFamily="34" charset="0"/>
              </a:defRPr>
            </a:lvl7pPr>
            <a:lvl8pPr fontAlgn="base">
              <a:spcBef>
                <a:spcPct val="0"/>
              </a:spcBef>
              <a:spcAft>
                <a:spcPct val="0"/>
              </a:spcAft>
              <a:tabLst>
                <a:tab pos="457200" algn="l"/>
              </a:tabLst>
              <a:defRPr>
                <a:solidFill>
                  <a:schemeClr val="tx1"/>
                </a:solidFill>
                <a:latin typeface="Arial" panose="020B0604020202020204" pitchFamily="34" charset="0"/>
              </a:defRPr>
            </a:lvl8pPr>
            <a:lvl9pPr fontAlgn="base">
              <a:spcBef>
                <a:spcPct val="0"/>
              </a:spcBef>
              <a:spcAft>
                <a:spcPct val="0"/>
              </a:spcAft>
              <a:tabLst>
                <a:tab pos="457200" algn="l"/>
              </a:tabLst>
              <a:defRPr>
                <a:solidFill>
                  <a:schemeClr val="tx1"/>
                </a:solidFill>
                <a:latin typeface="Arial" panose="020B0604020202020204" pitchFamily="34" charset="0"/>
              </a:defRPr>
            </a:lvl9pPr>
          </a:lstStyle>
          <a:p>
            <a:pPr>
              <a:lnSpc>
                <a:spcPct val="135000"/>
              </a:lnSpc>
            </a:pPr>
            <a:r>
              <a:rPr lang="en-US" altLang="en-US"/>
              <a:t>(3)	Beef example:			a</a:t>
            </a:r>
            <a:r>
              <a:rPr lang="en-US" altLang="en-US" baseline="-25000"/>
              <a:t>i</a:t>
            </a:r>
            <a:r>
              <a:rPr lang="en-US" altLang="en-US"/>
              <a:t> + m</a:t>
            </a:r>
            <a:r>
              <a:rPr lang="en-US" altLang="en-US" baseline="-25000"/>
              <a:t>j</a:t>
            </a:r>
            <a:r>
              <a:rPr lang="en-US" altLang="en-US"/>
              <a:t> + pe</a:t>
            </a:r>
            <a:r>
              <a:rPr lang="en-US" altLang="en-US" baseline="-25000"/>
              <a:t>j</a:t>
            </a:r>
            <a:r>
              <a:rPr lang="en-US" altLang="en-US"/>
              <a:t> + te</a:t>
            </a:r>
            <a:r>
              <a:rPr lang="en-US" altLang="en-US" baseline="-25000"/>
              <a:t>i</a:t>
            </a:r>
            <a:endParaRPr lang="en-US" altLang="en-US"/>
          </a:p>
          <a:p>
            <a:pPr>
              <a:lnSpc>
                <a:spcPct val="135000"/>
              </a:lnSpc>
            </a:pPr>
            <a:endParaRPr lang="en-US" altLang="en-US"/>
          </a:p>
          <a:p>
            <a:pPr>
              <a:lnSpc>
                <a:spcPct val="135000"/>
              </a:lnSpc>
            </a:pPr>
            <a:endParaRPr lang="en-US" altLang="en-US"/>
          </a:p>
        </p:txBody>
      </p:sp>
      <p:sp>
        <p:nvSpPr>
          <p:cNvPr id="44040" name="Text Box 8">
            <a:extLst>
              <a:ext uri="{FF2B5EF4-FFF2-40B4-BE49-F238E27FC236}">
                <a16:creationId xmlns:a16="http://schemas.microsoft.com/office/drawing/2014/main" id="{44FE5D29-7BD6-4634-8194-D40FCD49FFB2}"/>
              </a:ext>
            </a:extLst>
          </p:cNvPr>
          <p:cNvSpPr txBox="1">
            <a:spLocks noChangeArrowheads="1"/>
          </p:cNvSpPr>
          <p:nvPr/>
        </p:nvSpPr>
        <p:spPr bwMode="auto">
          <a:xfrm>
            <a:off x="5089525" y="27797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44042" name="Text Box 10">
            <a:extLst>
              <a:ext uri="{FF2B5EF4-FFF2-40B4-BE49-F238E27FC236}">
                <a16:creationId xmlns:a16="http://schemas.microsoft.com/office/drawing/2014/main" id="{DD863024-E236-4505-8CEE-0652B505CC41}"/>
              </a:ext>
            </a:extLst>
          </p:cNvPr>
          <p:cNvSpPr txBox="1">
            <a:spLocks noChangeArrowheads="1"/>
          </p:cNvSpPr>
          <p:nvPr/>
        </p:nvSpPr>
        <p:spPr bwMode="auto">
          <a:xfrm>
            <a:off x="5775325" y="26273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44048" name="Text Box 16">
            <a:extLst>
              <a:ext uri="{FF2B5EF4-FFF2-40B4-BE49-F238E27FC236}">
                <a16:creationId xmlns:a16="http://schemas.microsoft.com/office/drawing/2014/main" id="{5602774C-4E71-4822-B32A-DC127DD76114}"/>
              </a:ext>
            </a:extLst>
          </p:cNvPr>
          <p:cNvSpPr txBox="1">
            <a:spLocks noChangeArrowheads="1"/>
          </p:cNvSpPr>
          <p:nvPr/>
        </p:nvSpPr>
        <p:spPr bwMode="auto">
          <a:xfrm>
            <a:off x="2659063" y="1089025"/>
            <a:ext cx="203041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ctr"/>
            <a:r>
              <a:rPr lang="en-US" altLang="en-US" sz="1400">
                <a:latin typeface="Verdana" panose="020B0604030504040204" pitchFamily="34" charset="0"/>
              </a:rPr>
              <a:t>genetic components,</a:t>
            </a:r>
          </a:p>
          <a:p>
            <a:pPr algn="ctr"/>
            <a:endParaRPr lang="el-GR" altLang="en-US" sz="1400">
              <a:latin typeface="Times New Roman" panose="02020603050405020304" pitchFamily="18" charset="0"/>
              <a:cs typeface="Times New Roman" panose="02020603050405020304" pitchFamily="18" charset="0"/>
            </a:endParaRPr>
          </a:p>
        </p:txBody>
      </p:sp>
      <p:graphicFrame>
        <p:nvGraphicFramePr>
          <p:cNvPr id="44049" name="Object 17">
            <a:extLst>
              <a:ext uri="{FF2B5EF4-FFF2-40B4-BE49-F238E27FC236}">
                <a16:creationId xmlns:a16="http://schemas.microsoft.com/office/drawing/2014/main" id="{F9846778-2576-4F63-80B0-9F24E7B89145}"/>
              </a:ext>
            </a:extLst>
          </p:cNvPr>
          <p:cNvGraphicFramePr>
            <a:graphicFrameLocks noChangeAspect="1"/>
          </p:cNvGraphicFramePr>
          <p:nvPr/>
        </p:nvGraphicFramePr>
        <p:xfrm>
          <a:off x="2925763" y="1219200"/>
          <a:ext cx="511175" cy="466725"/>
        </p:xfrm>
        <a:graphic>
          <a:graphicData uri="http://schemas.openxmlformats.org/presentationml/2006/ole">
            <mc:AlternateContent xmlns:mc="http://schemas.openxmlformats.org/markup-compatibility/2006">
              <mc:Choice xmlns:v="urn:schemas-microsoft-com:vml" Requires="v">
                <p:oleObj name="Equation" r:id="rId2" imgW="291960" imgH="266400" progId="Equation.3">
                  <p:embed/>
                </p:oleObj>
              </mc:Choice>
              <mc:Fallback>
                <p:oleObj name="Equation" r:id="rId2" imgW="291960" imgH="266400" progId="Equation.3">
                  <p:embed/>
                  <p:pic>
                    <p:nvPicPr>
                      <p:cNvPr id="0" name="Object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5763" y="1219200"/>
                        <a:ext cx="511175"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4050" name="Object 18">
            <a:extLst>
              <a:ext uri="{FF2B5EF4-FFF2-40B4-BE49-F238E27FC236}">
                <a16:creationId xmlns:a16="http://schemas.microsoft.com/office/drawing/2014/main" id="{C848182D-5807-43D5-ACDC-DCCE49FEA341}"/>
              </a:ext>
            </a:extLst>
          </p:cNvPr>
          <p:cNvGraphicFramePr>
            <a:graphicFrameLocks noChangeAspect="1"/>
          </p:cNvGraphicFramePr>
          <p:nvPr/>
        </p:nvGraphicFramePr>
        <p:xfrm>
          <a:off x="3482975" y="1244600"/>
          <a:ext cx="555625" cy="466725"/>
        </p:xfrm>
        <a:graphic>
          <a:graphicData uri="http://schemas.openxmlformats.org/presentationml/2006/ole">
            <mc:AlternateContent xmlns:mc="http://schemas.openxmlformats.org/markup-compatibility/2006">
              <mc:Choice xmlns:v="urn:schemas-microsoft-com:vml" Requires="v">
                <p:oleObj name="Equation" r:id="rId4" imgW="317160" imgH="266400" progId="Equation.3">
                  <p:embed/>
                </p:oleObj>
              </mc:Choice>
              <mc:Fallback>
                <p:oleObj name="Equation" r:id="rId4" imgW="317160" imgH="266400" progId="Equation.3">
                  <p:embed/>
                  <p:pic>
                    <p:nvPicPr>
                      <p:cNvPr id="0" name="Object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82975" y="1244600"/>
                        <a:ext cx="555625"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4051" name="Object 19">
            <a:extLst>
              <a:ext uri="{FF2B5EF4-FFF2-40B4-BE49-F238E27FC236}">
                <a16:creationId xmlns:a16="http://schemas.microsoft.com/office/drawing/2014/main" id="{1C5017DC-A4E9-48A9-A69C-BF6C1C9D0F89}"/>
              </a:ext>
            </a:extLst>
          </p:cNvPr>
          <p:cNvGraphicFramePr>
            <a:graphicFrameLocks noChangeAspect="1"/>
          </p:cNvGraphicFramePr>
          <p:nvPr/>
        </p:nvGraphicFramePr>
        <p:xfrm>
          <a:off x="4049713" y="1325563"/>
          <a:ext cx="644525" cy="355600"/>
        </p:xfrm>
        <a:graphic>
          <a:graphicData uri="http://schemas.openxmlformats.org/presentationml/2006/ole">
            <mc:AlternateContent xmlns:mc="http://schemas.openxmlformats.org/markup-compatibility/2006">
              <mc:Choice xmlns:v="urn:schemas-microsoft-com:vml" Requires="v">
                <p:oleObj name="Equation" r:id="rId6" imgW="368280" imgH="203040" progId="Equation.3">
                  <p:embed/>
                </p:oleObj>
              </mc:Choice>
              <mc:Fallback>
                <p:oleObj name="Equation" r:id="rId6" imgW="368280" imgH="203040" progId="Equation.3">
                  <p:embed/>
                  <p:pic>
                    <p:nvPicPr>
                      <p:cNvPr id="0" name="Object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49713" y="1325563"/>
                        <a:ext cx="644525" cy="355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4052" name="Freeform 20">
            <a:extLst>
              <a:ext uri="{FF2B5EF4-FFF2-40B4-BE49-F238E27FC236}">
                <a16:creationId xmlns:a16="http://schemas.microsoft.com/office/drawing/2014/main" id="{6833D4ED-0320-4EED-B825-D86824803916}"/>
              </a:ext>
            </a:extLst>
          </p:cNvPr>
          <p:cNvSpPr>
            <a:spLocks/>
          </p:cNvSpPr>
          <p:nvPr/>
        </p:nvSpPr>
        <p:spPr bwMode="auto">
          <a:xfrm flipH="1">
            <a:off x="4724400" y="1295400"/>
            <a:ext cx="290513" cy="269875"/>
          </a:xfrm>
          <a:custGeom>
            <a:avLst/>
            <a:gdLst>
              <a:gd name="T0" fmla="*/ 10 w 458"/>
              <a:gd name="T1" fmla="*/ 0 h 427"/>
              <a:gd name="T2" fmla="*/ 10 w 458"/>
              <a:gd name="T3" fmla="*/ 165 h 427"/>
              <a:gd name="T4" fmla="*/ 69 w 458"/>
              <a:gd name="T5" fmla="*/ 342 h 427"/>
              <a:gd name="T6" fmla="*/ 222 w 458"/>
              <a:gd name="T7" fmla="*/ 413 h 427"/>
              <a:gd name="T8" fmla="*/ 458 w 458"/>
              <a:gd name="T9" fmla="*/ 425 h 427"/>
            </a:gdLst>
            <a:ahLst/>
            <a:cxnLst>
              <a:cxn ang="0">
                <a:pos x="T0" y="T1"/>
              </a:cxn>
              <a:cxn ang="0">
                <a:pos x="T2" y="T3"/>
              </a:cxn>
              <a:cxn ang="0">
                <a:pos x="T4" y="T5"/>
              </a:cxn>
              <a:cxn ang="0">
                <a:pos x="T6" y="T7"/>
              </a:cxn>
              <a:cxn ang="0">
                <a:pos x="T8" y="T9"/>
              </a:cxn>
            </a:cxnLst>
            <a:rect l="0" t="0" r="r" b="b"/>
            <a:pathLst>
              <a:path w="458" h="427">
                <a:moveTo>
                  <a:pt x="10" y="0"/>
                </a:moveTo>
                <a:cubicBezTo>
                  <a:pt x="10" y="27"/>
                  <a:pt x="0" y="108"/>
                  <a:pt x="10" y="165"/>
                </a:cubicBezTo>
                <a:cubicBezTo>
                  <a:pt x="20" y="222"/>
                  <a:pt x="34" y="301"/>
                  <a:pt x="69" y="342"/>
                </a:cubicBezTo>
                <a:cubicBezTo>
                  <a:pt x="104" y="383"/>
                  <a:pt x="157" y="399"/>
                  <a:pt x="222" y="413"/>
                </a:cubicBezTo>
                <a:cubicBezTo>
                  <a:pt x="287" y="427"/>
                  <a:pt x="409" y="423"/>
                  <a:pt x="458" y="425"/>
                </a:cubicBezTo>
              </a:path>
            </a:pathLst>
          </a:custGeom>
          <a:noFill/>
          <a:ln w="12700" cap="flat" cmpd="sng">
            <a:solidFill>
              <a:srgbClr val="000000"/>
            </a:solidFill>
            <a:prstDash val="sysDot"/>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4053" name="Text Box 21">
            <a:extLst>
              <a:ext uri="{FF2B5EF4-FFF2-40B4-BE49-F238E27FC236}">
                <a16:creationId xmlns:a16="http://schemas.microsoft.com/office/drawing/2014/main" id="{20300F13-DE21-481C-8B1E-BA247153F76B}"/>
              </a:ext>
            </a:extLst>
          </p:cNvPr>
          <p:cNvSpPr txBox="1">
            <a:spLocks noChangeArrowheads="1"/>
          </p:cNvSpPr>
          <p:nvPr/>
        </p:nvSpPr>
        <p:spPr bwMode="auto">
          <a:xfrm>
            <a:off x="152400" y="2017713"/>
            <a:ext cx="8991600" cy="239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06400" algn="l"/>
                <a:tab pos="635000" algn="l"/>
              </a:tabLst>
              <a:defRPr>
                <a:solidFill>
                  <a:schemeClr val="tx1"/>
                </a:solidFill>
                <a:latin typeface="Arial" panose="020B0604020202020204" pitchFamily="34" charset="0"/>
              </a:defRPr>
            </a:lvl1pPr>
            <a:lvl2pPr>
              <a:tabLst>
                <a:tab pos="406400" algn="l"/>
                <a:tab pos="635000" algn="l"/>
              </a:tabLst>
              <a:defRPr>
                <a:solidFill>
                  <a:schemeClr val="tx1"/>
                </a:solidFill>
                <a:latin typeface="Arial" panose="020B0604020202020204" pitchFamily="34" charset="0"/>
              </a:defRPr>
            </a:lvl2pPr>
            <a:lvl3pPr>
              <a:tabLst>
                <a:tab pos="406400" algn="l"/>
                <a:tab pos="635000" algn="l"/>
              </a:tabLst>
              <a:defRPr>
                <a:solidFill>
                  <a:schemeClr val="tx1"/>
                </a:solidFill>
                <a:latin typeface="Arial" panose="020B0604020202020204" pitchFamily="34" charset="0"/>
              </a:defRPr>
            </a:lvl3pPr>
            <a:lvl4pPr>
              <a:tabLst>
                <a:tab pos="406400" algn="l"/>
                <a:tab pos="635000" algn="l"/>
              </a:tabLst>
              <a:defRPr>
                <a:solidFill>
                  <a:schemeClr val="tx1"/>
                </a:solidFill>
                <a:latin typeface="Arial" panose="020B0604020202020204" pitchFamily="34" charset="0"/>
              </a:defRPr>
            </a:lvl4pPr>
            <a:lvl5pPr>
              <a:tabLst>
                <a:tab pos="406400" algn="l"/>
                <a:tab pos="635000" algn="l"/>
              </a:tabLst>
              <a:defRPr>
                <a:solidFill>
                  <a:schemeClr val="tx1"/>
                </a:solidFill>
                <a:latin typeface="Arial" panose="020B0604020202020204" pitchFamily="34" charset="0"/>
              </a:defRPr>
            </a:lvl5pPr>
            <a:lvl6pPr fontAlgn="base">
              <a:spcBef>
                <a:spcPct val="0"/>
              </a:spcBef>
              <a:spcAft>
                <a:spcPct val="0"/>
              </a:spcAft>
              <a:tabLst>
                <a:tab pos="406400" algn="l"/>
                <a:tab pos="635000" algn="l"/>
              </a:tabLst>
              <a:defRPr>
                <a:solidFill>
                  <a:schemeClr val="tx1"/>
                </a:solidFill>
                <a:latin typeface="Arial" panose="020B0604020202020204" pitchFamily="34" charset="0"/>
              </a:defRPr>
            </a:lvl6pPr>
            <a:lvl7pPr fontAlgn="base">
              <a:spcBef>
                <a:spcPct val="0"/>
              </a:spcBef>
              <a:spcAft>
                <a:spcPct val="0"/>
              </a:spcAft>
              <a:tabLst>
                <a:tab pos="406400" algn="l"/>
                <a:tab pos="635000" algn="l"/>
              </a:tabLst>
              <a:defRPr>
                <a:solidFill>
                  <a:schemeClr val="tx1"/>
                </a:solidFill>
                <a:latin typeface="Arial" panose="020B0604020202020204" pitchFamily="34" charset="0"/>
              </a:defRPr>
            </a:lvl7pPr>
            <a:lvl8pPr fontAlgn="base">
              <a:spcBef>
                <a:spcPct val="0"/>
              </a:spcBef>
              <a:spcAft>
                <a:spcPct val="0"/>
              </a:spcAft>
              <a:tabLst>
                <a:tab pos="406400" algn="l"/>
                <a:tab pos="635000" algn="l"/>
              </a:tabLst>
              <a:defRPr>
                <a:solidFill>
                  <a:schemeClr val="tx1"/>
                </a:solidFill>
                <a:latin typeface="Arial" panose="020B0604020202020204" pitchFamily="34" charset="0"/>
              </a:defRPr>
            </a:lvl8pPr>
            <a:lvl9pPr fontAlgn="base">
              <a:spcBef>
                <a:spcPct val="0"/>
              </a:spcBef>
              <a:spcAft>
                <a:spcPct val="0"/>
              </a:spcAft>
              <a:tabLst>
                <a:tab pos="406400" algn="l"/>
                <a:tab pos="635000" algn="l"/>
              </a:tabLst>
              <a:defRPr>
                <a:solidFill>
                  <a:schemeClr val="tx1"/>
                </a:solidFill>
                <a:latin typeface="Arial" panose="020B0604020202020204" pitchFamily="34" charset="0"/>
              </a:defRPr>
            </a:lvl9pPr>
          </a:lstStyle>
          <a:p>
            <a:pPr>
              <a:lnSpc>
                <a:spcPct val="140000"/>
              </a:lnSpc>
            </a:pPr>
            <a:r>
              <a:rPr lang="en-US" altLang="en-US"/>
              <a:t>	= must have a dam ID; if not known, then assign a unique ID to each unknown 		dam</a:t>
            </a:r>
          </a:p>
          <a:p>
            <a:pPr>
              <a:lnSpc>
                <a:spcPct val="140000"/>
              </a:lnSpc>
            </a:pPr>
            <a:r>
              <a:rPr lang="en-US" altLang="en-US"/>
              <a:t>	= genetic covariance includes a covariance between a</a:t>
            </a:r>
            <a:r>
              <a:rPr lang="en-US" altLang="en-US" baseline="-25000"/>
              <a:t>i </a:t>
            </a:r>
            <a:r>
              <a:rPr lang="en-US" altLang="en-US"/>
              <a:t>and m</a:t>
            </a:r>
            <a:r>
              <a:rPr lang="en-US" altLang="en-US" baseline="-25000"/>
              <a:t>i</a:t>
            </a:r>
            <a:r>
              <a:rPr lang="en-US" altLang="en-US"/>
              <a:t>, i.e. </a:t>
            </a:r>
            <a:r>
              <a:rPr lang="el-GR" altLang="en-US">
                <a:latin typeface="Times New Roman" panose="02020603050405020304" pitchFamily="18" charset="0"/>
                <a:cs typeface="Times New Roman" panose="02020603050405020304" pitchFamily="18" charset="0"/>
              </a:rPr>
              <a:t>σ</a:t>
            </a:r>
            <a:r>
              <a:rPr lang="en-US" altLang="en-US" baseline="-25000">
                <a:latin typeface="Times New Roman" panose="02020603050405020304" pitchFamily="18" charset="0"/>
                <a:cs typeface="Times New Roman" panose="02020603050405020304" pitchFamily="18" charset="0"/>
              </a:rPr>
              <a:t>AM</a:t>
            </a:r>
            <a:r>
              <a:rPr lang="en-US" altLang="en-US"/>
              <a:t> </a:t>
            </a:r>
          </a:p>
          <a:p>
            <a:pPr>
              <a:lnSpc>
                <a:spcPct val="140000"/>
              </a:lnSpc>
            </a:pPr>
            <a:r>
              <a:rPr lang="en-US" altLang="en-US">
                <a:cs typeface="Times New Roman" panose="02020603050405020304" pitchFamily="18" charset="0"/>
              </a:rPr>
              <a:t>(4)	Swine example:</a:t>
            </a:r>
          </a:p>
          <a:p>
            <a:pPr>
              <a:lnSpc>
                <a:spcPct val="140000"/>
              </a:lnSpc>
            </a:pPr>
            <a:endParaRPr lang="en-US" altLang="en-US">
              <a:cs typeface="Times New Roman" panose="02020603050405020304" pitchFamily="18" charset="0"/>
            </a:endParaRPr>
          </a:p>
          <a:p>
            <a:pPr>
              <a:lnSpc>
                <a:spcPct val="140000"/>
              </a:lnSpc>
            </a:pPr>
            <a:endParaRPr lang="el-GR" altLang="en-US">
              <a:cs typeface="Times New Roman" panose="02020603050405020304" pitchFamily="18" charset="0"/>
            </a:endParaRPr>
          </a:p>
        </p:txBody>
      </p:sp>
      <p:sp>
        <p:nvSpPr>
          <p:cNvPr id="44054" name="Text Box 22">
            <a:extLst>
              <a:ext uri="{FF2B5EF4-FFF2-40B4-BE49-F238E27FC236}">
                <a16:creationId xmlns:a16="http://schemas.microsoft.com/office/drawing/2014/main" id="{20B7D4D8-5ABC-470D-8268-234C640DBD84}"/>
              </a:ext>
            </a:extLst>
          </p:cNvPr>
          <p:cNvSpPr txBox="1">
            <a:spLocks noChangeArrowheads="1"/>
          </p:cNvSpPr>
          <p:nvPr/>
        </p:nvSpPr>
        <p:spPr bwMode="auto">
          <a:xfrm>
            <a:off x="2574925" y="37703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44055" name="Oval 23">
            <a:extLst>
              <a:ext uri="{FF2B5EF4-FFF2-40B4-BE49-F238E27FC236}">
                <a16:creationId xmlns:a16="http://schemas.microsoft.com/office/drawing/2014/main" id="{05B4F48B-4251-4A2B-8CC0-7C2F941F099F}"/>
              </a:ext>
            </a:extLst>
          </p:cNvPr>
          <p:cNvSpPr>
            <a:spLocks noChangeArrowheads="1"/>
          </p:cNvSpPr>
          <p:nvPr/>
        </p:nvSpPr>
        <p:spPr bwMode="auto">
          <a:xfrm>
            <a:off x="2743200" y="3681413"/>
            <a:ext cx="388938" cy="357187"/>
          </a:xfrm>
          <a:prstGeom prst="ellipse">
            <a:avLst/>
          </a:prstGeom>
          <a:noFill/>
          <a:ln w="12700">
            <a:solidFill>
              <a:srgbClr val="000000"/>
            </a:solidFill>
            <a:prstDash val="sysDot"/>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4056" name="Oval 24">
            <a:extLst>
              <a:ext uri="{FF2B5EF4-FFF2-40B4-BE49-F238E27FC236}">
                <a16:creationId xmlns:a16="http://schemas.microsoft.com/office/drawing/2014/main" id="{723C844C-06CF-47C7-9946-69A0155A5455}"/>
              </a:ext>
            </a:extLst>
          </p:cNvPr>
          <p:cNvSpPr>
            <a:spLocks noChangeArrowheads="1"/>
          </p:cNvSpPr>
          <p:nvPr/>
        </p:nvSpPr>
        <p:spPr bwMode="auto">
          <a:xfrm>
            <a:off x="3886200" y="3606800"/>
            <a:ext cx="1066800" cy="312738"/>
          </a:xfrm>
          <a:prstGeom prst="ellipse">
            <a:avLst/>
          </a:prstGeom>
          <a:noFill/>
          <a:ln w="12700">
            <a:solidFill>
              <a:srgbClr val="000000"/>
            </a:solidFill>
            <a:prstDash val="sysDot"/>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4057" name="Text Box 25">
            <a:extLst>
              <a:ext uri="{FF2B5EF4-FFF2-40B4-BE49-F238E27FC236}">
                <a16:creationId xmlns:a16="http://schemas.microsoft.com/office/drawing/2014/main" id="{B6EC2602-B3E9-4F82-BD86-0AAA996B917E}"/>
              </a:ext>
            </a:extLst>
          </p:cNvPr>
          <p:cNvSpPr txBox="1">
            <a:spLocks noChangeArrowheads="1"/>
          </p:cNvSpPr>
          <p:nvPr/>
        </p:nvSpPr>
        <p:spPr bwMode="auto">
          <a:xfrm>
            <a:off x="2803525" y="3617913"/>
            <a:ext cx="3460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a</a:t>
            </a:r>
            <a:r>
              <a:rPr lang="en-US" altLang="en-US" baseline="-25000"/>
              <a:t>i</a:t>
            </a:r>
            <a:endParaRPr lang="en-US" altLang="en-US"/>
          </a:p>
        </p:txBody>
      </p:sp>
      <p:sp>
        <p:nvSpPr>
          <p:cNvPr id="44058" name="Text Box 26">
            <a:extLst>
              <a:ext uri="{FF2B5EF4-FFF2-40B4-BE49-F238E27FC236}">
                <a16:creationId xmlns:a16="http://schemas.microsoft.com/office/drawing/2014/main" id="{F042C5EC-7D58-4AD1-9BC8-3040F7E37836}"/>
              </a:ext>
            </a:extLst>
          </p:cNvPr>
          <p:cNvSpPr txBox="1">
            <a:spLocks noChangeArrowheads="1"/>
          </p:cNvSpPr>
          <p:nvPr/>
        </p:nvSpPr>
        <p:spPr bwMode="auto">
          <a:xfrm>
            <a:off x="3946525" y="3554413"/>
            <a:ext cx="9556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m</a:t>
            </a:r>
            <a:r>
              <a:rPr lang="en-US" altLang="en-US" baseline="-25000"/>
              <a:t>j</a:t>
            </a:r>
            <a:r>
              <a:rPr lang="en-US" altLang="en-US"/>
              <a:t> + pe</a:t>
            </a:r>
            <a:r>
              <a:rPr lang="en-US" altLang="en-US" baseline="-25000"/>
              <a:t>j</a:t>
            </a:r>
            <a:endParaRPr lang="en-US" altLang="en-US"/>
          </a:p>
        </p:txBody>
      </p:sp>
      <p:sp>
        <p:nvSpPr>
          <p:cNvPr id="44060" name="Text Box 28">
            <a:extLst>
              <a:ext uri="{FF2B5EF4-FFF2-40B4-BE49-F238E27FC236}">
                <a16:creationId xmlns:a16="http://schemas.microsoft.com/office/drawing/2014/main" id="{77C069E7-B1DF-42EF-939F-BF2456EA4CCF}"/>
              </a:ext>
            </a:extLst>
          </p:cNvPr>
          <p:cNvSpPr txBox="1">
            <a:spLocks noChangeArrowheads="1"/>
          </p:cNvSpPr>
          <p:nvPr/>
        </p:nvSpPr>
        <p:spPr bwMode="auto">
          <a:xfrm>
            <a:off x="5013325" y="3541713"/>
            <a:ext cx="12969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 litter + te</a:t>
            </a:r>
            <a:r>
              <a:rPr lang="en-US" altLang="en-US" baseline="-25000"/>
              <a:t>i</a:t>
            </a:r>
            <a:endParaRPr lang="en-US" altLang="en-US"/>
          </a:p>
        </p:txBody>
      </p:sp>
      <p:sp>
        <p:nvSpPr>
          <p:cNvPr id="44061" name="Line 29">
            <a:extLst>
              <a:ext uri="{FF2B5EF4-FFF2-40B4-BE49-F238E27FC236}">
                <a16:creationId xmlns:a16="http://schemas.microsoft.com/office/drawing/2014/main" id="{E75D72B1-6B24-4419-8B8B-AFCF50BD1758}"/>
              </a:ext>
            </a:extLst>
          </p:cNvPr>
          <p:cNvSpPr>
            <a:spLocks noChangeShapeType="1"/>
          </p:cNvSpPr>
          <p:nvPr/>
        </p:nvSpPr>
        <p:spPr bwMode="auto">
          <a:xfrm flipH="1">
            <a:off x="2971800" y="4105275"/>
            <a:ext cx="6350" cy="314325"/>
          </a:xfrm>
          <a:prstGeom prst="line">
            <a:avLst/>
          </a:prstGeom>
          <a:noFill/>
          <a:ln w="12700">
            <a:solidFill>
              <a:srgbClr val="000000"/>
            </a:solidFill>
            <a:prstDash val="sysDot"/>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4063" name="Text Box 31">
            <a:extLst>
              <a:ext uri="{FF2B5EF4-FFF2-40B4-BE49-F238E27FC236}">
                <a16:creationId xmlns:a16="http://schemas.microsoft.com/office/drawing/2014/main" id="{4AE94506-E8A8-4718-9FEC-300EB8B298D4}"/>
              </a:ext>
            </a:extLst>
          </p:cNvPr>
          <p:cNvSpPr txBox="1">
            <a:spLocks noChangeArrowheads="1"/>
          </p:cNvSpPr>
          <p:nvPr/>
        </p:nvSpPr>
        <p:spPr bwMode="auto">
          <a:xfrm>
            <a:off x="3962400" y="4114800"/>
            <a:ext cx="5334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ctr"/>
            <a:r>
              <a:rPr lang="en-US" altLang="en-US" sz="1200">
                <a:latin typeface="Verdana" panose="020B0604030504040204" pitchFamily="34" charset="0"/>
              </a:rPr>
              <a:t>sow</a:t>
            </a:r>
            <a:endParaRPr lang="en-US" altLang="en-US" sz="1200"/>
          </a:p>
        </p:txBody>
      </p:sp>
      <p:sp>
        <p:nvSpPr>
          <p:cNvPr id="44064" name="Freeform 32">
            <a:extLst>
              <a:ext uri="{FF2B5EF4-FFF2-40B4-BE49-F238E27FC236}">
                <a16:creationId xmlns:a16="http://schemas.microsoft.com/office/drawing/2014/main" id="{F0D7E17A-D409-4814-9D4A-698E9B8063AB}"/>
              </a:ext>
            </a:extLst>
          </p:cNvPr>
          <p:cNvSpPr>
            <a:spLocks/>
          </p:cNvSpPr>
          <p:nvPr/>
        </p:nvSpPr>
        <p:spPr bwMode="auto">
          <a:xfrm flipH="1">
            <a:off x="4421188" y="3944938"/>
            <a:ext cx="290512" cy="271462"/>
          </a:xfrm>
          <a:custGeom>
            <a:avLst/>
            <a:gdLst>
              <a:gd name="T0" fmla="*/ 10 w 458"/>
              <a:gd name="T1" fmla="*/ 0 h 427"/>
              <a:gd name="T2" fmla="*/ 10 w 458"/>
              <a:gd name="T3" fmla="*/ 165 h 427"/>
              <a:gd name="T4" fmla="*/ 69 w 458"/>
              <a:gd name="T5" fmla="*/ 342 h 427"/>
              <a:gd name="T6" fmla="*/ 222 w 458"/>
              <a:gd name="T7" fmla="*/ 413 h 427"/>
              <a:gd name="T8" fmla="*/ 458 w 458"/>
              <a:gd name="T9" fmla="*/ 425 h 427"/>
            </a:gdLst>
            <a:ahLst/>
            <a:cxnLst>
              <a:cxn ang="0">
                <a:pos x="T0" y="T1"/>
              </a:cxn>
              <a:cxn ang="0">
                <a:pos x="T2" y="T3"/>
              </a:cxn>
              <a:cxn ang="0">
                <a:pos x="T4" y="T5"/>
              </a:cxn>
              <a:cxn ang="0">
                <a:pos x="T6" y="T7"/>
              </a:cxn>
              <a:cxn ang="0">
                <a:pos x="T8" y="T9"/>
              </a:cxn>
            </a:cxnLst>
            <a:rect l="0" t="0" r="r" b="b"/>
            <a:pathLst>
              <a:path w="458" h="427">
                <a:moveTo>
                  <a:pt x="10" y="0"/>
                </a:moveTo>
                <a:cubicBezTo>
                  <a:pt x="10" y="27"/>
                  <a:pt x="0" y="108"/>
                  <a:pt x="10" y="165"/>
                </a:cubicBezTo>
                <a:cubicBezTo>
                  <a:pt x="20" y="222"/>
                  <a:pt x="34" y="301"/>
                  <a:pt x="69" y="342"/>
                </a:cubicBezTo>
                <a:cubicBezTo>
                  <a:pt x="104" y="383"/>
                  <a:pt x="157" y="399"/>
                  <a:pt x="222" y="413"/>
                </a:cubicBezTo>
                <a:cubicBezTo>
                  <a:pt x="287" y="427"/>
                  <a:pt x="409" y="423"/>
                  <a:pt x="458" y="425"/>
                </a:cubicBezTo>
              </a:path>
            </a:pathLst>
          </a:custGeom>
          <a:noFill/>
          <a:ln w="12700" cap="flat" cmpd="sng">
            <a:solidFill>
              <a:srgbClr val="000000"/>
            </a:solidFill>
            <a:prstDash val="sysDot"/>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4065" name="Line 33">
            <a:extLst>
              <a:ext uri="{FF2B5EF4-FFF2-40B4-BE49-F238E27FC236}">
                <a16:creationId xmlns:a16="http://schemas.microsoft.com/office/drawing/2014/main" id="{187197F2-DF75-4DC2-9F7A-7159D7B6A4FF}"/>
              </a:ext>
            </a:extLst>
          </p:cNvPr>
          <p:cNvSpPr>
            <a:spLocks noChangeShapeType="1"/>
          </p:cNvSpPr>
          <p:nvPr/>
        </p:nvSpPr>
        <p:spPr bwMode="auto">
          <a:xfrm flipH="1">
            <a:off x="5746750" y="3886200"/>
            <a:ext cx="6350" cy="314325"/>
          </a:xfrm>
          <a:prstGeom prst="line">
            <a:avLst/>
          </a:prstGeom>
          <a:noFill/>
          <a:ln w="12700">
            <a:solidFill>
              <a:srgbClr val="000000"/>
            </a:solidFill>
            <a:prstDash val="sysDot"/>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4066" name="Text Box 34">
            <a:extLst>
              <a:ext uri="{FF2B5EF4-FFF2-40B4-BE49-F238E27FC236}">
                <a16:creationId xmlns:a16="http://schemas.microsoft.com/office/drawing/2014/main" id="{82DFD536-F6C0-46C7-B970-B6FB67B63F4C}"/>
              </a:ext>
            </a:extLst>
          </p:cNvPr>
          <p:cNvSpPr txBox="1">
            <a:spLocks noChangeArrowheads="1"/>
          </p:cNvSpPr>
          <p:nvPr/>
        </p:nvSpPr>
        <p:spPr bwMode="auto">
          <a:xfrm>
            <a:off x="5118100" y="4265613"/>
            <a:ext cx="1219200" cy="3190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1200">
                <a:latin typeface="Verdana" panose="020B0604030504040204" pitchFamily="34" charset="0"/>
              </a:rPr>
              <a:t>animals born at</a:t>
            </a:r>
          </a:p>
          <a:p>
            <a:r>
              <a:rPr lang="en-US" altLang="en-US" sz="1200">
                <a:latin typeface="Verdana" panose="020B0604030504040204" pitchFamily="34" charset="0"/>
              </a:rPr>
              <a:t>the same time</a:t>
            </a:r>
            <a:endParaRPr lang="en-US" altLang="en-US" sz="12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Box 2">
            <a:extLst>
              <a:ext uri="{FF2B5EF4-FFF2-40B4-BE49-F238E27FC236}">
                <a16:creationId xmlns:a16="http://schemas.microsoft.com/office/drawing/2014/main" id="{8167E847-04F3-40C8-9149-CAE9E5520ECB}"/>
              </a:ext>
            </a:extLst>
          </p:cNvPr>
          <p:cNvSpPr txBox="1">
            <a:spLocks noChangeArrowheads="1"/>
          </p:cNvSpPr>
          <p:nvPr/>
        </p:nvSpPr>
        <p:spPr bwMode="auto">
          <a:xfrm>
            <a:off x="0" y="228600"/>
            <a:ext cx="8763000" cy="5557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5000"/>
              </a:lnSpc>
            </a:pPr>
            <a:r>
              <a:rPr lang="en-US" altLang="en-US" sz="2400" b="1"/>
              <a:t>Goal is to find variance-covariance estimates that maximize the likelihood, given the data. It is easier, instead, to maximize the </a:t>
            </a:r>
            <a:r>
              <a:rPr lang="en-US" altLang="en-US" sz="2400" b="1" u="sng"/>
              <a:t>log</a:t>
            </a:r>
            <a:r>
              <a:rPr lang="en-US" altLang="en-US" sz="2400" b="1"/>
              <a:t> of the likelihood, or logL.</a:t>
            </a:r>
          </a:p>
          <a:p>
            <a:pPr>
              <a:lnSpc>
                <a:spcPct val="95000"/>
              </a:lnSpc>
            </a:pPr>
            <a:endParaRPr lang="en-US" altLang="en-US" sz="2400" b="1"/>
          </a:p>
          <a:p>
            <a:pPr>
              <a:lnSpc>
                <a:spcPct val="125000"/>
              </a:lnSpc>
            </a:pPr>
            <a:r>
              <a:rPr lang="en-US" altLang="en-US" sz="2400" b="1"/>
              <a:t>In practice, however, we </a:t>
            </a:r>
            <a:r>
              <a:rPr lang="en-US" altLang="en-US" sz="2400" b="1" u="sng"/>
              <a:t>minimize</a:t>
            </a:r>
            <a:r>
              <a:rPr lang="en-US" altLang="en-US" sz="2400" b="1"/>
              <a:t> the quantity –2logL; </a:t>
            </a:r>
          </a:p>
          <a:p>
            <a:pPr>
              <a:lnSpc>
                <a:spcPct val="125000"/>
              </a:lnSpc>
            </a:pPr>
            <a:r>
              <a:rPr lang="en-US" altLang="en-US" sz="2400" b="1"/>
              <a:t>we multiplied by –2 to get rid of the -½ of the likelihood function (see Boldman et al. 1995, p. 54).</a:t>
            </a:r>
          </a:p>
          <a:p>
            <a:pPr>
              <a:lnSpc>
                <a:spcPct val="80000"/>
              </a:lnSpc>
            </a:pPr>
            <a:endParaRPr lang="en-US" altLang="en-US" sz="2400" b="1"/>
          </a:p>
          <a:p>
            <a:pPr>
              <a:lnSpc>
                <a:spcPct val="80000"/>
              </a:lnSpc>
            </a:pPr>
            <a:r>
              <a:rPr lang="en-US" altLang="en-US" sz="2400" b="1"/>
              <a:t>-2logL = F value</a:t>
            </a:r>
          </a:p>
          <a:p>
            <a:pPr>
              <a:lnSpc>
                <a:spcPct val="80000"/>
              </a:lnSpc>
            </a:pPr>
            <a:endParaRPr lang="en-US" altLang="en-US" sz="2400" b="1"/>
          </a:p>
          <a:p>
            <a:pPr>
              <a:lnSpc>
                <a:spcPct val="125000"/>
              </a:lnSpc>
            </a:pPr>
            <a:r>
              <a:rPr lang="en-US" altLang="en-US" sz="2400" b="1"/>
              <a:t>“Simplex algorithm” looks for a minimum ==&gt; method is a minimizer</a:t>
            </a:r>
          </a:p>
          <a:p>
            <a:pPr>
              <a:lnSpc>
                <a:spcPct val="80000"/>
              </a:lnSpc>
            </a:pPr>
            <a:br>
              <a:rPr lang="en-US" altLang="en-US" sz="2400"/>
            </a:br>
            <a:endParaRPr lang="en-US" altLang="en-US" sz="24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Text Box 4">
            <a:extLst>
              <a:ext uri="{FF2B5EF4-FFF2-40B4-BE49-F238E27FC236}">
                <a16:creationId xmlns:a16="http://schemas.microsoft.com/office/drawing/2014/main" id="{E15061FF-829E-42B9-948E-69F3247C715C}"/>
              </a:ext>
            </a:extLst>
          </p:cNvPr>
          <p:cNvSpPr txBox="1">
            <a:spLocks noChangeArrowheads="1"/>
          </p:cNvSpPr>
          <p:nvPr/>
        </p:nvSpPr>
        <p:spPr bwMode="auto">
          <a:xfrm>
            <a:off x="228600" y="493713"/>
            <a:ext cx="11134725" cy="587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57200" algn="l"/>
                <a:tab pos="685800" algn="l"/>
              </a:tabLst>
              <a:defRPr>
                <a:solidFill>
                  <a:schemeClr val="tx1"/>
                </a:solidFill>
                <a:latin typeface="Arial" panose="020B0604020202020204" pitchFamily="34" charset="0"/>
              </a:defRPr>
            </a:lvl1pPr>
            <a:lvl2pPr>
              <a:tabLst>
                <a:tab pos="457200" algn="l"/>
                <a:tab pos="685800" algn="l"/>
              </a:tabLst>
              <a:defRPr>
                <a:solidFill>
                  <a:schemeClr val="tx1"/>
                </a:solidFill>
                <a:latin typeface="Arial" panose="020B0604020202020204" pitchFamily="34" charset="0"/>
              </a:defRPr>
            </a:lvl2pPr>
            <a:lvl3pPr>
              <a:tabLst>
                <a:tab pos="457200" algn="l"/>
                <a:tab pos="685800" algn="l"/>
              </a:tabLst>
              <a:defRPr>
                <a:solidFill>
                  <a:schemeClr val="tx1"/>
                </a:solidFill>
                <a:latin typeface="Arial" panose="020B0604020202020204" pitchFamily="34" charset="0"/>
              </a:defRPr>
            </a:lvl3pPr>
            <a:lvl4pPr>
              <a:tabLst>
                <a:tab pos="457200" algn="l"/>
                <a:tab pos="685800" algn="l"/>
              </a:tabLst>
              <a:defRPr>
                <a:solidFill>
                  <a:schemeClr val="tx1"/>
                </a:solidFill>
                <a:latin typeface="Arial" panose="020B0604020202020204" pitchFamily="34" charset="0"/>
              </a:defRPr>
            </a:lvl4pPr>
            <a:lvl5pPr>
              <a:tabLst>
                <a:tab pos="457200" algn="l"/>
                <a:tab pos="685800" algn="l"/>
              </a:tabLst>
              <a:defRPr>
                <a:solidFill>
                  <a:schemeClr val="tx1"/>
                </a:solidFill>
                <a:latin typeface="Arial" panose="020B0604020202020204" pitchFamily="34" charset="0"/>
              </a:defRPr>
            </a:lvl5pPr>
            <a:lvl6pPr fontAlgn="base">
              <a:spcBef>
                <a:spcPct val="0"/>
              </a:spcBef>
              <a:spcAft>
                <a:spcPct val="0"/>
              </a:spcAft>
              <a:tabLst>
                <a:tab pos="457200" algn="l"/>
                <a:tab pos="685800" algn="l"/>
              </a:tabLst>
              <a:defRPr>
                <a:solidFill>
                  <a:schemeClr val="tx1"/>
                </a:solidFill>
                <a:latin typeface="Arial" panose="020B0604020202020204" pitchFamily="34" charset="0"/>
              </a:defRPr>
            </a:lvl6pPr>
            <a:lvl7pPr fontAlgn="base">
              <a:spcBef>
                <a:spcPct val="0"/>
              </a:spcBef>
              <a:spcAft>
                <a:spcPct val="0"/>
              </a:spcAft>
              <a:tabLst>
                <a:tab pos="457200" algn="l"/>
                <a:tab pos="685800" algn="l"/>
              </a:tabLst>
              <a:defRPr>
                <a:solidFill>
                  <a:schemeClr val="tx1"/>
                </a:solidFill>
                <a:latin typeface="Arial" panose="020B0604020202020204" pitchFamily="34" charset="0"/>
              </a:defRPr>
            </a:lvl7pPr>
            <a:lvl8pPr fontAlgn="base">
              <a:spcBef>
                <a:spcPct val="0"/>
              </a:spcBef>
              <a:spcAft>
                <a:spcPct val="0"/>
              </a:spcAft>
              <a:tabLst>
                <a:tab pos="457200" algn="l"/>
                <a:tab pos="685800" algn="l"/>
              </a:tabLst>
              <a:defRPr>
                <a:solidFill>
                  <a:schemeClr val="tx1"/>
                </a:solidFill>
                <a:latin typeface="Arial" panose="020B0604020202020204" pitchFamily="34" charset="0"/>
              </a:defRPr>
            </a:lvl8pPr>
            <a:lvl9pPr fontAlgn="base">
              <a:spcBef>
                <a:spcPct val="0"/>
              </a:spcBef>
              <a:spcAft>
                <a:spcPct val="0"/>
              </a:spcAft>
              <a:tabLst>
                <a:tab pos="457200" algn="l"/>
                <a:tab pos="685800" algn="l"/>
              </a:tabLst>
              <a:defRPr>
                <a:solidFill>
                  <a:schemeClr val="tx1"/>
                </a:solidFill>
                <a:latin typeface="Arial" panose="020B0604020202020204" pitchFamily="34" charset="0"/>
              </a:defRPr>
            </a:lvl9pPr>
          </a:lstStyle>
          <a:p>
            <a:pPr>
              <a:lnSpc>
                <a:spcPct val="150000"/>
              </a:lnSpc>
            </a:pPr>
            <a:r>
              <a:rPr lang="en-US" altLang="en-US"/>
              <a:t>Sire models</a:t>
            </a:r>
          </a:p>
          <a:p>
            <a:pPr>
              <a:lnSpc>
                <a:spcPct val="150000"/>
              </a:lnSpc>
            </a:pPr>
            <a:r>
              <a:rPr lang="en-US" altLang="en-US"/>
              <a:t>(1)	Sire only model</a:t>
            </a:r>
          </a:p>
          <a:p>
            <a:pPr>
              <a:lnSpc>
                <a:spcPct val="150000"/>
              </a:lnSpc>
            </a:pPr>
            <a:r>
              <a:rPr lang="en-US" altLang="en-US"/>
              <a:t>	= okay if </a:t>
            </a:r>
            <a:r>
              <a:rPr lang="en-US" altLang="en-US" b="1"/>
              <a:t>A</a:t>
            </a:r>
            <a:r>
              <a:rPr lang="en-US" altLang="en-US"/>
              <a:t> equals </a:t>
            </a:r>
            <a:r>
              <a:rPr lang="en-US" altLang="en-US" b="1"/>
              <a:t>I</a:t>
            </a:r>
            <a:r>
              <a:rPr lang="en-US" altLang="en-US"/>
              <a:t> </a:t>
            </a:r>
          </a:p>
          <a:p>
            <a:pPr>
              <a:lnSpc>
                <a:spcPct val="150000"/>
              </a:lnSpc>
            </a:pPr>
            <a:r>
              <a:rPr lang="en-US" altLang="en-US"/>
              <a:t>	= could use </a:t>
            </a:r>
            <a:r>
              <a:rPr lang="en-US" altLang="en-US" b="1"/>
              <a:t>A</a:t>
            </a:r>
            <a:r>
              <a:rPr lang="en-US" altLang="en-US"/>
              <a:t> for all animals</a:t>
            </a:r>
          </a:p>
          <a:p>
            <a:pPr>
              <a:lnSpc>
                <a:spcPct val="150000"/>
              </a:lnSpc>
            </a:pPr>
            <a:r>
              <a:rPr lang="en-US" altLang="en-US"/>
              <a:t>	= could use </a:t>
            </a:r>
            <a:r>
              <a:rPr lang="en-US" altLang="en-US" b="1"/>
              <a:t>A</a:t>
            </a:r>
            <a:r>
              <a:rPr lang="en-US" altLang="en-US"/>
              <a:t> from males only</a:t>
            </a:r>
          </a:p>
          <a:p>
            <a:pPr>
              <a:lnSpc>
                <a:spcPct val="150000"/>
              </a:lnSpc>
            </a:pPr>
            <a:r>
              <a:rPr lang="en-US" altLang="en-US"/>
              <a:t>(2)	Sire and dam model</a:t>
            </a:r>
          </a:p>
          <a:p>
            <a:pPr>
              <a:lnSpc>
                <a:spcPct val="150000"/>
              </a:lnSpc>
            </a:pPr>
            <a:r>
              <a:rPr lang="en-US" altLang="en-US"/>
              <a:t>	= sire as 1</a:t>
            </a:r>
            <a:r>
              <a:rPr lang="en-US" altLang="en-US" baseline="30000"/>
              <a:t>st</a:t>
            </a:r>
            <a:r>
              <a:rPr lang="en-US" altLang="en-US"/>
              <a:t> genetic effect (a), dam as 2</a:t>
            </a:r>
            <a:r>
              <a:rPr lang="en-US" altLang="en-US" baseline="30000"/>
              <a:t>nd</a:t>
            </a:r>
            <a:r>
              <a:rPr lang="en-US" altLang="en-US"/>
              <a:t> genetic (m), and maternal </a:t>
            </a:r>
          </a:p>
          <a:p>
            <a:pPr>
              <a:lnSpc>
                <a:spcPct val="150000"/>
              </a:lnSpc>
            </a:pPr>
            <a:r>
              <a:rPr lang="en-US" altLang="en-US"/>
              <a:t>		permanent environmental effect (pe)</a:t>
            </a:r>
          </a:p>
          <a:p>
            <a:pPr>
              <a:lnSpc>
                <a:spcPct val="150000"/>
              </a:lnSpc>
            </a:pPr>
            <a:r>
              <a:rPr lang="en-US" altLang="en-US"/>
              <a:t>	= alternatively, sire as genetic effect (a), and dam as uncorrelated random </a:t>
            </a:r>
          </a:p>
          <a:p>
            <a:pPr>
              <a:lnSpc>
                <a:spcPct val="150000"/>
              </a:lnSpc>
            </a:pPr>
            <a:r>
              <a:rPr lang="en-US" altLang="en-US"/>
              <a:t>		effect (m+pe)</a:t>
            </a:r>
          </a:p>
          <a:p>
            <a:pPr>
              <a:lnSpc>
                <a:spcPct val="150000"/>
              </a:lnSpc>
            </a:pPr>
            <a:r>
              <a:rPr lang="en-US" altLang="en-US"/>
              <a:t>(3)	Sire and grand-maternal sire (MGS) model</a:t>
            </a:r>
          </a:p>
          <a:p>
            <a:pPr>
              <a:lnSpc>
                <a:spcPct val="150000"/>
              </a:lnSpc>
            </a:pPr>
            <a:r>
              <a:rPr lang="en-US" altLang="en-US"/>
              <a:t>	= sire as 1</a:t>
            </a:r>
            <a:r>
              <a:rPr lang="en-US" altLang="en-US" baseline="30000"/>
              <a:t>st</a:t>
            </a:r>
            <a:r>
              <a:rPr lang="en-US" altLang="en-US"/>
              <a:t> genetic, MGS as 2</a:t>
            </a:r>
            <a:r>
              <a:rPr lang="en-US" altLang="en-US" baseline="30000"/>
              <a:t>nd</a:t>
            </a:r>
            <a:r>
              <a:rPr lang="en-US" altLang="en-US"/>
              <a:t> genetic, and dam (within MGS) </a:t>
            </a:r>
          </a:p>
          <a:p>
            <a:pPr>
              <a:lnSpc>
                <a:spcPct val="150000"/>
              </a:lnSpc>
            </a:pPr>
            <a:r>
              <a:rPr lang="en-US" altLang="en-US"/>
              <a:t>		as uncorrelated random effect</a:t>
            </a:r>
          </a:p>
          <a:p>
            <a:pPr>
              <a:lnSpc>
                <a:spcPct val="150000"/>
              </a:lnSpc>
            </a:pPr>
            <a:r>
              <a:rPr lang="en-US" altLang="en-US"/>
              <a:t>	= could use </a:t>
            </a:r>
            <a:r>
              <a:rPr lang="en-US" altLang="en-US" b="1"/>
              <a:t>A</a:t>
            </a:r>
            <a:r>
              <a:rPr lang="en-US" altLang="en-US"/>
              <a:t> via males (sire-MGS rules)</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Text Box 4">
            <a:extLst>
              <a:ext uri="{FF2B5EF4-FFF2-40B4-BE49-F238E27FC236}">
                <a16:creationId xmlns:a16="http://schemas.microsoft.com/office/drawing/2014/main" id="{8DC39CCA-D73E-4023-BE2D-039E9397432F}"/>
              </a:ext>
            </a:extLst>
          </p:cNvPr>
          <p:cNvSpPr txBox="1">
            <a:spLocks noChangeArrowheads="1"/>
          </p:cNvSpPr>
          <p:nvPr/>
        </p:nvSpPr>
        <p:spPr bwMode="auto">
          <a:xfrm>
            <a:off x="288925" y="330200"/>
            <a:ext cx="8620125" cy="195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tabLst>
                <a:tab pos="228600" algn="l"/>
                <a:tab pos="571500" algn="l"/>
              </a:tabLst>
              <a:defRPr>
                <a:solidFill>
                  <a:schemeClr val="tx1"/>
                </a:solidFill>
                <a:latin typeface="Arial" panose="020B0604020202020204" pitchFamily="34" charset="0"/>
              </a:defRPr>
            </a:lvl1pPr>
            <a:lvl2pPr>
              <a:tabLst>
                <a:tab pos="228600" algn="l"/>
                <a:tab pos="571500" algn="l"/>
              </a:tabLst>
              <a:defRPr>
                <a:solidFill>
                  <a:schemeClr val="tx1"/>
                </a:solidFill>
                <a:latin typeface="Arial" panose="020B0604020202020204" pitchFamily="34" charset="0"/>
              </a:defRPr>
            </a:lvl2pPr>
            <a:lvl3pPr>
              <a:tabLst>
                <a:tab pos="228600" algn="l"/>
                <a:tab pos="571500" algn="l"/>
              </a:tabLst>
              <a:defRPr>
                <a:solidFill>
                  <a:schemeClr val="tx1"/>
                </a:solidFill>
                <a:latin typeface="Arial" panose="020B0604020202020204" pitchFamily="34" charset="0"/>
              </a:defRPr>
            </a:lvl3pPr>
            <a:lvl4pPr>
              <a:tabLst>
                <a:tab pos="228600" algn="l"/>
                <a:tab pos="571500" algn="l"/>
              </a:tabLst>
              <a:defRPr>
                <a:solidFill>
                  <a:schemeClr val="tx1"/>
                </a:solidFill>
                <a:latin typeface="Arial" panose="020B0604020202020204" pitchFamily="34" charset="0"/>
              </a:defRPr>
            </a:lvl4pPr>
            <a:lvl5pPr>
              <a:tabLst>
                <a:tab pos="228600" algn="l"/>
                <a:tab pos="571500" algn="l"/>
              </a:tabLst>
              <a:defRPr>
                <a:solidFill>
                  <a:schemeClr val="tx1"/>
                </a:solidFill>
                <a:latin typeface="Arial" panose="020B0604020202020204" pitchFamily="34" charset="0"/>
              </a:defRPr>
            </a:lvl5pPr>
            <a:lvl6pPr fontAlgn="base">
              <a:spcBef>
                <a:spcPct val="0"/>
              </a:spcBef>
              <a:spcAft>
                <a:spcPct val="0"/>
              </a:spcAft>
              <a:tabLst>
                <a:tab pos="228600" algn="l"/>
                <a:tab pos="571500" algn="l"/>
              </a:tabLst>
              <a:defRPr>
                <a:solidFill>
                  <a:schemeClr val="tx1"/>
                </a:solidFill>
                <a:latin typeface="Arial" panose="020B0604020202020204" pitchFamily="34" charset="0"/>
              </a:defRPr>
            </a:lvl6pPr>
            <a:lvl7pPr fontAlgn="base">
              <a:spcBef>
                <a:spcPct val="0"/>
              </a:spcBef>
              <a:spcAft>
                <a:spcPct val="0"/>
              </a:spcAft>
              <a:tabLst>
                <a:tab pos="228600" algn="l"/>
                <a:tab pos="571500" algn="l"/>
              </a:tabLst>
              <a:defRPr>
                <a:solidFill>
                  <a:schemeClr val="tx1"/>
                </a:solidFill>
                <a:latin typeface="Arial" panose="020B0604020202020204" pitchFamily="34" charset="0"/>
              </a:defRPr>
            </a:lvl7pPr>
            <a:lvl8pPr fontAlgn="base">
              <a:spcBef>
                <a:spcPct val="0"/>
              </a:spcBef>
              <a:spcAft>
                <a:spcPct val="0"/>
              </a:spcAft>
              <a:tabLst>
                <a:tab pos="228600" algn="l"/>
                <a:tab pos="571500" algn="l"/>
              </a:tabLst>
              <a:defRPr>
                <a:solidFill>
                  <a:schemeClr val="tx1"/>
                </a:solidFill>
                <a:latin typeface="Arial" panose="020B0604020202020204" pitchFamily="34" charset="0"/>
              </a:defRPr>
            </a:lvl8pPr>
            <a:lvl9pPr fontAlgn="base">
              <a:spcBef>
                <a:spcPct val="0"/>
              </a:spcBef>
              <a:spcAft>
                <a:spcPct val="0"/>
              </a:spcAft>
              <a:tabLst>
                <a:tab pos="228600" algn="l"/>
                <a:tab pos="571500" algn="l"/>
              </a:tabLst>
              <a:defRPr>
                <a:solidFill>
                  <a:schemeClr val="tx1"/>
                </a:solidFill>
                <a:latin typeface="Arial" panose="020B0604020202020204" pitchFamily="34" charset="0"/>
              </a:defRPr>
            </a:lvl9pPr>
          </a:lstStyle>
          <a:p>
            <a:pPr>
              <a:lnSpc>
                <a:spcPct val="125000"/>
              </a:lnSpc>
            </a:pPr>
            <a:r>
              <a:rPr lang="en-US" altLang="en-US" sz="2000"/>
              <a:t>No genetic effects</a:t>
            </a:r>
          </a:p>
          <a:p>
            <a:pPr>
              <a:lnSpc>
                <a:spcPct val="125000"/>
              </a:lnSpc>
            </a:pPr>
            <a:r>
              <a:rPr lang="en-US" altLang="en-US" sz="2000"/>
              <a:t>= MTDFREML program expects </a:t>
            </a:r>
            <a:r>
              <a:rPr lang="en-US" altLang="en-US" sz="2000" b="1"/>
              <a:t>A</a:t>
            </a:r>
            <a:r>
              <a:rPr lang="en-US" altLang="en-US" sz="2000"/>
              <a:t>, but could be </a:t>
            </a:r>
            <a:r>
              <a:rPr lang="en-US" altLang="en-US" sz="2000" b="1"/>
              <a:t>A</a:t>
            </a:r>
            <a:r>
              <a:rPr lang="en-US" altLang="en-US" sz="2000"/>
              <a:t> = </a:t>
            </a:r>
            <a:r>
              <a:rPr lang="en-US" altLang="en-US" sz="2000" b="1"/>
              <a:t>I</a:t>
            </a:r>
            <a:r>
              <a:rPr lang="en-US" altLang="en-US" sz="2000"/>
              <a:t> </a:t>
            </a:r>
          </a:p>
          <a:p>
            <a:pPr>
              <a:lnSpc>
                <a:spcPct val="125000"/>
              </a:lnSpc>
            </a:pPr>
            <a:r>
              <a:rPr lang="en-US" altLang="en-US" sz="2000"/>
              <a:t>= you should designate a random factor to be the animal, e.g. herd instead </a:t>
            </a:r>
          </a:p>
          <a:p>
            <a:pPr>
              <a:lnSpc>
                <a:spcPct val="125000"/>
              </a:lnSpc>
            </a:pPr>
            <a:r>
              <a:rPr lang="en-US" altLang="en-US" sz="2000"/>
              <a:t>	of animal</a:t>
            </a:r>
          </a:p>
          <a:p>
            <a:pPr>
              <a:lnSpc>
                <a:spcPct val="125000"/>
              </a:lnSpc>
            </a:pPr>
            <a:r>
              <a:rPr lang="en-US" altLang="en-US"/>
              <a:t>		in the pedigree file ==&gt; </a:t>
            </a:r>
          </a:p>
        </p:txBody>
      </p:sp>
      <p:grpSp>
        <p:nvGrpSpPr>
          <p:cNvPr id="48133" name="Group 5">
            <a:extLst>
              <a:ext uri="{FF2B5EF4-FFF2-40B4-BE49-F238E27FC236}">
                <a16:creationId xmlns:a16="http://schemas.microsoft.com/office/drawing/2014/main" id="{E8371EB4-793E-421E-B3FE-E1965326AF48}"/>
              </a:ext>
            </a:extLst>
          </p:cNvPr>
          <p:cNvGrpSpPr>
            <a:grpSpLocks/>
          </p:cNvGrpSpPr>
          <p:nvPr/>
        </p:nvGrpSpPr>
        <p:grpSpPr bwMode="auto">
          <a:xfrm>
            <a:off x="3863975" y="2624138"/>
            <a:ext cx="2003425" cy="576262"/>
            <a:chOff x="5580" y="7992"/>
            <a:chExt cx="1956" cy="907"/>
          </a:xfrm>
        </p:grpSpPr>
        <p:sp>
          <p:nvSpPr>
            <p:cNvPr id="48134" name="Oval 6">
              <a:extLst>
                <a:ext uri="{FF2B5EF4-FFF2-40B4-BE49-F238E27FC236}">
                  <a16:creationId xmlns:a16="http://schemas.microsoft.com/office/drawing/2014/main" id="{7981C7D7-68C6-4068-A322-660FEC4B7F99}"/>
                </a:ext>
              </a:extLst>
            </p:cNvPr>
            <p:cNvSpPr>
              <a:spLocks noChangeArrowheads="1"/>
            </p:cNvSpPr>
            <p:nvPr/>
          </p:nvSpPr>
          <p:spPr bwMode="auto">
            <a:xfrm>
              <a:off x="5580" y="7992"/>
              <a:ext cx="1956" cy="492"/>
            </a:xfrm>
            <a:prstGeom prst="ellipse">
              <a:avLst/>
            </a:prstGeom>
            <a:noFill/>
            <a:ln w="12700">
              <a:solidFill>
                <a:srgbClr val="000000"/>
              </a:solidFill>
              <a:prstDash val="sysDot"/>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8135" name="Freeform 7">
              <a:extLst>
                <a:ext uri="{FF2B5EF4-FFF2-40B4-BE49-F238E27FC236}">
                  <a16:creationId xmlns:a16="http://schemas.microsoft.com/office/drawing/2014/main" id="{5F0A5BED-F605-4936-A0F0-A79FFF9F788D}"/>
                </a:ext>
              </a:extLst>
            </p:cNvPr>
            <p:cNvSpPr>
              <a:spLocks/>
            </p:cNvSpPr>
            <p:nvPr/>
          </p:nvSpPr>
          <p:spPr bwMode="auto">
            <a:xfrm>
              <a:off x="6886" y="8472"/>
              <a:ext cx="458" cy="427"/>
            </a:xfrm>
            <a:custGeom>
              <a:avLst/>
              <a:gdLst>
                <a:gd name="T0" fmla="*/ 10 w 458"/>
                <a:gd name="T1" fmla="*/ 0 h 427"/>
                <a:gd name="T2" fmla="*/ 10 w 458"/>
                <a:gd name="T3" fmla="*/ 165 h 427"/>
                <a:gd name="T4" fmla="*/ 69 w 458"/>
                <a:gd name="T5" fmla="*/ 342 h 427"/>
                <a:gd name="T6" fmla="*/ 222 w 458"/>
                <a:gd name="T7" fmla="*/ 413 h 427"/>
                <a:gd name="T8" fmla="*/ 458 w 458"/>
                <a:gd name="T9" fmla="*/ 425 h 427"/>
              </a:gdLst>
              <a:ahLst/>
              <a:cxnLst>
                <a:cxn ang="0">
                  <a:pos x="T0" y="T1"/>
                </a:cxn>
                <a:cxn ang="0">
                  <a:pos x="T2" y="T3"/>
                </a:cxn>
                <a:cxn ang="0">
                  <a:pos x="T4" y="T5"/>
                </a:cxn>
                <a:cxn ang="0">
                  <a:pos x="T6" y="T7"/>
                </a:cxn>
                <a:cxn ang="0">
                  <a:pos x="T8" y="T9"/>
                </a:cxn>
              </a:cxnLst>
              <a:rect l="0" t="0" r="r" b="b"/>
              <a:pathLst>
                <a:path w="458" h="427">
                  <a:moveTo>
                    <a:pt x="10" y="0"/>
                  </a:moveTo>
                  <a:cubicBezTo>
                    <a:pt x="10" y="27"/>
                    <a:pt x="0" y="108"/>
                    <a:pt x="10" y="165"/>
                  </a:cubicBezTo>
                  <a:cubicBezTo>
                    <a:pt x="20" y="222"/>
                    <a:pt x="34" y="301"/>
                    <a:pt x="69" y="342"/>
                  </a:cubicBezTo>
                  <a:cubicBezTo>
                    <a:pt x="104" y="383"/>
                    <a:pt x="157" y="399"/>
                    <a:pt x="222" y="413"/>
                  </a:cubicBezTo>
                  <a:cubicBezTo>
                    <a:pt x="287" y="427"/>
                    <a:pt x="409" y="423"/>
                    <a:pt x="458" y="425"/>
                  </a:cubicBezTo>
                </a:path>
              </a:pathLst>
            </a:custGeom>
            <a:noFill/>
            <a:ln w="12700" cap="flat" cmpd="sng">
              <a:solidFill>
                <a:srgbClr val="000000"/>
              </a:solidFill>
              <a:prstDash val="sysDot"/>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sp>
        <p:nvSpPr>
          <p:cNvPr id="48136" name="Text Box 8">
            <a:extLst>
              <a:ext uri="{FF2B5EF4-FFF2-40B4-BE49-F238E27FC236}">
                <a16:creationId xmlns:a16="http://schemas.microsoft.com/office/drawing/2014/main" id="{F2B246C9-CEDF-49B5-AC62-FA90FEEB3F59}"/>
              </a:ext>
            </a:extLst>
          </p:cNvPr>
          <p:cNvSpPr txBox="1">
            <a:spLocks noChangeArrowheads="1"/>
          </p:cNvSpPr>
          <p:nvPr/>
        </p:nvSpPr>
        <p:spPr bwMode="auto">
          <a:xfrm>
            <a:off x="2346325" y="2551113"/>
            <a:ext cx="882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u="sng"/>
              <a:t>Animal</a:t>
            </a:r>
          </a:p>
        </p:txBody>
      </p:sp>
      <p:sp>
        <p:nvSpPr>
          <p:cNvPr id="48137" name="Text Box 9">
            <a:extLst>
              <a:ext uri="{FF2B5EF4-FFF2-40B4-BE49-F238E27FC236}">
                <a16:creationId xmlns:a16="http://schemas.microsoft.com/office/drawing/2014/main" id="{451F04D6-8DAA-4487-835A-D3F78BCCBD77}"/>
              </a:ext>
            </a:extLst>
          </p:cNvPr>
          <p:cNvSpPr txBox="1">
            <a:spLocks noChangeArrowheads="1"/>
          </p:cNvSpPr>
          <p:nvPr/>
        </p:nvSpPr>
        <p:spPr bwMode="auto">
          <a:xfrm>
            <a:off x="3502025" y="2590800"/>
            <a:ext cx="3390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t>	</a:t>
            </a:r>
            <a:r>
              <a:rPr lang="en-US" altLang="en-US" u="sng"/>
              <a:t>Sire</a:t>
            </a:r>
            <a:r>
              <a:rPr lang="en-US" altLang="en-US"/>
              <a:t>  </a:t>
            </a:r>
            <a:r>
              <a:rPr lang="en-US" altLang="en-US" u="sng"/>
              <a:t>Dam</a:t>
            </a:r>
          </a:p>
        </p:txBody>
      </p:sp>
      <p:sp>
        <p:nvSpPr>
          <p:cNvPr id="48142" name="Text Box 14">
            <a:extLst>
              <a:ext uri="{FF2B5EF4-FFF2-40B4-BE49-F238E27FC236}">
                <a16:creationId xmlns:a16="http://schemas.microsoft.com/office/drawing/2014/main" id="{D8B26FEB-E83E-4F08-AAB3-482820085565}"/>
              </a:ext>
            </a:extLst>
          </p:cNvPr>
          <p:cNvSpPr txBox="1">
            <a:spLocks noChangeArrowheads="1"/>
          </p:cNvSpPr>
          <p:nvPr/>
        </p:nvSpPr>
        <p:spPr bwMode="auto">
          <a:xfrm>
            <a:off x="5622925" y="30083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48143" name="Text Box 15">
            <a:extLst>
              <a:ext uri="{FF2B5EF4-FFF2-40B4-BE49-F238E27FC236}">
                <a16:creationId xmlns:a16="http://schemas.microsoft.com/office/drawing/2014/main" id="{1E3F5EC0-56F9-4AA0-A4CB-937CE476A9FE}"/>
              </a:ext>
            </a:extLst>
          </p:cNvPr>
          <p:cNvSpPr txBox="1">
            <a:spLocks noChangeArrowheads="1"/>
          </p:cNvSpPr>
          <p:nvPr/>
        </p:nvSpPr>
        <p:spPr bwMode="auto">
          <a:xfrm>
            <a:off x="5875338" y="3101975"/>
            <a:ext cx="1096962" cy="21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1400">
                <a:latin typeface="Verdana" panose="020B0604030504040204" pitchFamily="34" charset="0"/>
              </a:rPr>
              <a:t>set to zero</a:t>
            </a:r>
            <a:endParaRPr lang="en-US" altLang="en-US" sz="1400"/>
          </a:p>
        </p:txBody>
      </p:sp>
      <p:sp>
        <p:nvSpPr>
          <p:cNvPr id="48144" name="Text Box 16">
            <a:extLst>
              <a:ext uri="{FF2B5EF4-FFF2-40B4-BE49-F238E27FC236}">
                <a16:creationId xmlns:a16="http://schemas.microsoft.com/office/drawing/2014/main" id="{C4A7DC46-3BDE-44A6-AED8-BF97D7F0D965}"/>
              </a:ext>
            </a:extLst>
          </p:cNvPr>
          <p:cNvSpPr txBox="1">
            <a:spLocks noChangeArrowheads="1"/>
          </p:cNvSpPr>
          <p:nvPr/>
        </p:nvSpPr>
        <p:spPr bwMode="auto">
          <a:xfrm>
            <a:off x="1965325" y="30845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48145" name="Text Box 17">
            <a:extLst>
              <a:ext uri="{FF2B5EF4-FFF2-40B4-BE49-F238E27FC236}">
                <a16:creationId xmlns:a16="http://schemas.microsoft.com/office/drawing/2014/main" id="{5BF9CA9C-92CF-4638-BEBF-CF3947E3A2C5}"/>
              </a:ext>
            </a:extLst>
          </p:cNvPr>
          <p:cNvSpPr txBox="1">
            <a:spLocks noChangeArrowheads="1"/>
          </p:cNvSpPr>
          <p:nvPr/>
        </p:nvSpPr>
        <p:spPr bwMode="auto">
          <a:xfrm>
            <a:off x="2057400" y="3254375"/>
            <a:ext cx="1096963" cy="21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1400"/>
              <a:t>herd number</a:t>
            </a:r>
          </a:p>
        </p:txBody>
      </p:sp>
      <p:sp>
        <p:nvSpPr>
          <p:cNvPr id="48146" name="Line 18">
            <a:extLst>
              <a:ext uri="{FF2B5EF4-FFF2-40B4-BE49-F238E27FC236}">
                <a16:creationId xmlns:a16="http://schemas.microsoft.com/office/drawing/2014/main" id="{8F26E5B5-E858-4336-AFED-3026565569F5}"/>
              </a:ext>
            </a:extLst>
          </p:cNvPr>
          <p:cNvSpPr>
            <a:spLocks noChangeShapeType="1"/>
          </p:cNvSpPr>
          <p:nvPr/>
        </p:nvSpPr>
        <p:spPr bwMode="auto">
          <a:xfrm flipH="1">
            <a:off x="2438400" y="2941638"/>
            <a:ext cx="166688" cy="334962"/>
          </a:xfrm>
          <a:prstGeom prst="line">
            <a:avLst/>
          </a:prstGeom>
          <a:noFill/>
          <a:ln w="12700">
            <a:solidFill>
              <a:srgbClr val="000000"/>
            </a:solidFill>
            <a:prstDash val="sysDot"/>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94" name="Text Box 10">
            <a:extLst>
              <a:ext uri="{FF2B5EF4-FFF2-40B4-BE49-F238E27FC236}">
                <a16:creationId xmlns:a16="http://schemas.microsoft.com/office/drawing/2014/main" id="{9B3C64E9-DEEB-4309-A2C3-79B8319DD074}"/>
              </a:ext>
            </a:extLst>
          </p:cNvPr>
          <p:cNvSpPr txBox="1">
            <a:spLocks noChangeArrowheads="1"/>
          </p:cNvSpPr>
          <p:nvPr/>
        </p:nvSpPr>
        <p:spPr bwMode="auto">
          <a:xfrm>
            <a:off x="1965325" y="30845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67597" name="Text Box 13">
            <a:extLst>
              <a:ext uri="{FF2B5EF4-FFF2-40B4-BE49-F238E27FC236}">
                <a16:creationId xmlns:a16="http://schemas.microsoft.com/office/drawing/2014/main" id="{4498813C-2E21-4E6A-B84E-D8ECA9FA2476}"/>
              </a:ext>
            </a:extLst>
          </p:cNvPr>
          <p:cNvSpPr txBox="1">
            <a:spLocks noChangeArrowheads="1"/>
          </p:cNvSpPr>
          <p:nvPr/>
        </p:nvSpPr>
        <p:spPr bwMode="auto">
          <a:xfrm>
            <a:off x="-14288" y="1066800"/>
            <a:ext cx="18316576" cy="287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92100" algn="l"/>
              </a:tabLst>
              <a:defRPr>
                <a:solidFill>
                  <a:schemeClr val="tx1"/>
                </a:solidFill>
                <a:latin typeface="Arial" panose="020B0604020202020204" pitchFamily="34" charset="0"/>
              </a:defRPr>
            </a:lvl1pPr>
            <a:lvl2pPr>
              <a:tabLst>
                <a:tab pos="292100" algn="l"/>
              </a:tabLst>
              <a:defRPr>
                <a:solidFill>
                  <a:schemeClr val="tx1"/>
                </a:solidFill>
                <a:latin typeface="Arial" panose="020B0604020202020204" pitchFamily="34" charset="0"/>
              </a:defRPr>
            </a:lvl2pPr>
            <a:lvl3pPr>
              <a:tabLst>
                <a:tab pos="292100" algn="l"/>
              </a:tabLst>
              <a:defRPr>
                <a:solidFill>
                  <a:schemeClr val="tx1"/>
                </a:solidFill>
                <a:latin typeface="Arial" panose="020B0604020202020204" pitchFamily="34" charset="0"/>
              </a:defRPr>
            </a:lvl3pPr>
            <a:lvl4pPr>
              <a:tabLst>
                <a:tab pos="292100" algn="l"/>
              </a:tabLst>
              <a:defRPr>
                <a:solidFill>
                  <a:schemeClr val="tx1"/>
                </a:solidFill>
                <a:latin typeface="Arial" panose="020B0604020202020204" pitchFamily="34" charset="0"/>
              </a:defRPr>
            </a:lvl4pPr>
            <a:lvl5pPr>
              <a:tabLst>
                <a:tab pos="292100" algn="l"/>
              </a:tabLst>
              <a:defRPr>
                <a:solidFill>
                  <a:schemeClr val="tx1"/>
                </a:solidFill>
                <a:latin typeface="Arial" panose="020B0604020202020204" pitchFamily="34" charset="0"/>
              </a:defRPr>
            </a:lvl5pPr>
            <a:lvl6pPr fontAlgn="base">
              <a:spcBef>
                <a:spcPct val="0"/>
              </a:spcBef>
              <a:spcAft>
                <a:spcPct val="0"/>
              </a:spcAft>
              <a:tabLst>
                <a:tab pos="292100" algn="l"/>
              </a:tabLst>
              <a:defRPr>
                <a:solidFill>
                  <a:schemeClr val="tx1"/>
                </a:solidFill>
                <a:latin typeface="Arial" panose="020B0604020202020204" pitchFamily="34" charset="0"/>
              </a:defRPr>
            </a:lvl6pPr>
            <a:lvl7pPr fontAlgn="base">
              <a:spcBef>
                <a:spcPct val="0"/>
              </a:spcBef>
              <a:spcAft>
                <a:spcPct val="0"/>
              </a:spcAft>
              <a:tabLst>
                <a:tab pos="292100" algn="l"/>
              </a:tabLst>
              <a:defRPr>
                <a:solidFill>
                  <a:schemeClr val="tx1"/>
                </a:solidFill>
                <a:latin typeface="Arial" panose="020B0604020202020204" pitchFamily="34" charset="0"/>
              </a:defRPr>
            </a:lvl7pPr>
            <a:lvl8pPr fontAlgn="base">
              <a:spcBef>
                <a:spcPct val="0"/>
              </a:spcBef>
              <a:spcAft>
                <a:spcPct val="0"/>
              </a:spcAft>
              <a:tabLst>
                <a:tab pos="292100" algn="l"/>
              </a:tabLst>
              <a:defRPr>
                <a:solidFill>
                  <a:schemeClr val="tx1"/>
                </a:solidFill>
                <a:latin typeface="Arial" panose="020B0604020202020204" pitchFamily="34" charset="0"/>
              </a:defRPr>
            </a:lvl8pPr>
            <a:lvl9pPr fontAlgn="base">
              <a:spcBef>
                <a:spcPct val="0"/>
              </a:spcBef>
              <a:spcAft>
                <a:spcPct val="0"/>
              </a:spcAft>
              <a:tabLst>
                <a:tab pos="292100" algn="l"/>
              </a:tabLst>
              <a:defRPr>
                <a:solidFill>
                  <a:schemeClr val="tx1"/>
                </a:solidFill>
                <a:latin typeface="Arial" panose="020B0604020202020204" pitchFamily="34" charset="0"/>
              </a:defRPr>
            </a:lvl9pPr>
          </a:lstStyle>
          <a:p>
            <a:pPr>
              <a:lnSpc>
                <a:spcPct val="130000"/>
              </a:lnSpc>
            </a:pPr>
            <a:r>
              <a:rPr lang="en-US" altLang="en-US" sz="2000"/>
              <a:t>No random factors (i.e. only      )</a:t>
            </a:r>
          </a:p>
          <a:p>
            <a:pPr>
              <a:lnSpc>
                <a:spcPct val="130000"/>
              </a:lnSpc>
            </a:pPr>
            <a:r>
              <a:rPr lang="en-US" altLang="en-US" sz="2000"/>
              <a:t>=	you could designate one factor as random and make up a dummy pedigree</a:t>
            </a:r>
          </a:p>
          <a:p>
            <a:pPr>
              <a:lnSpc>
                <a:spcPct val="130000"/>
              </a:lnSpc>
            </a:pPr>
            <a:r>
              <a:rPr lang="en-US" altLang="en-US" sz="2000"/>
              <a:t>	use column of 1's in data file and make pedigree file (1   0   0). Solution for</a:t>
            </a:r>
          </a:p>
          <a:p>
            <a:pPr>
              <a:lnSpc>
                <a:spcPct val="130000"/>
              </a:lnSpc>
            </a:pPr>
            <a:r>
              <a:rPr lang="en-US" altLang="en-US" sz="2000"/>
              <a:t>	the one "animal" will be zero</a:t>
            </a:r>
          </a:p>
          <a:p>
            <a:pPr>
              <a:lnSpc>
                <a:spcPct val="130000"/>
              </a:lnSpc>
            </a:pPr>
            <a:r>
              <a:rPr lang="en-US" altLang="en-US" sz="2000"/>
              <a:t>=	then, in MTDFRUN, indicate “0.000001” as starting value (hold constant) </a:t>
            </a:r>
          </a:p>
          <a:p>
            <a:pPr>
              <a:lnSpc>
                <a:spcPct val="130000"/>
              </a:lnSpc>
            </a:pPr>
            <a:r>
              <a:rPr lang="en-US" altLang="en-US" sz="2000"/>
              <a:t>	for the variance of the “fixed factor” that was designated as the random </a:t>
            </a:r>
          </a:p>
          <a:p>
            <a:pPr>
              <a:lnSpc>
                <a:spcPct val="130000"/>
              </a:lnSpc>
            </a:pPr>
            <a:r>
              <a:rPr lang="en-US" altLang="en-US" sz="2000"/>
              <a:t>	factor (makes that factor almost fixed)</a:t>
            </a:r>
          </a:p>
        </p:txBody>
      </p:sp>
      <p:graphicFrame>
        <p:nvGraphicFramePr>
          <p:cNvPr id="67598" name="Object 14">
            <a:extLst>
              <a:ext uri="{FF2B5EF4-FFF2-40B4-BE49-F238E27FC236}">
                <a16:creationId xmlns:a16="http://schemas.microsoft.com/office/drawing/2014/main" id="{3A438188-AA73-4C16-8965-C2EB42BF0D93}"/>
              </a:ext>
            </a:extLst>
          </p:cNvPr>
          <p:cNvGraphicFramePr>
            <a:graphicFrameLocks noChangeAspect="1"/>
          </p:cNvGraphicFramePr>
          <p:nvPr/>
        </p:nvGraphicFramePr>
        <p:xfrm>
          <a:off x="3201988" y="1109663"/>
          <a:ext cx="400050" cy="466725"/>
        </p:xfrm>
        <a:graphic>
          <a:graphicData uri="http://schemas.openxmlformats.org/presentationml/2006/ole">
            <mc:AlternateContent xmlns:mc="http://schemas.openxmlformats.org/markup-compatibility/2006">
              <mc:Choice xmlns:v="urn:schemas-microsoft-com:vml" Requires="v">
                <p:oleObj name="Equation" r:id="rId2" imgW="228600" imgH="266400" progId="Equation.3">
                  <p:embed/>
                </p:oleObj>
              </mc:Choice>
              <mc:Fallback>
                <p:oleObj name="Equation" r:id="rId2" imgW="228600" imgH="266400" progId="Equation.3">
                  <p:embed/>
                  <p:pic>
                    <p:nvPicPr>
                      <p:cNvPr id="0"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1988" y="1109663"/>
                        <a:ext cx="400050"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Text Box 4">
            <a:extLst>
              <a:ext uri="{FF2B5EF4-FFF2-40B4-BE49-F238E27FC236}">
                <a16:creationId xmlns:a16="http://schemas.microsoft.com/office/drawing/2014/main" id="{C950B80A-DB84-46A7-B714-598084F1CFAA}"/>
              </a:ext>
            </a:extLst>
          </p:cNvPr>
          <p:cNvSpPr txBox="1">
            <a:spLocks noChangeArrowheads="1"/>
          </p:cNvSpPr>
          <p:nvPr/>
        </p:nvSpPr>
        <p:spPr bwMode="auto">
          <a:xfrm>
            <a:off x="366713" y="341313"/>
            <a:ext cx="8482012"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tabLst>
                <a:tab pos="342900" algn="l"/>
              </a:tabLst>
              <a:defRPr>
                <a:solidFill>
                  <a:schemeClr val="tx1"/>
                </a:solidFill>
                <a:latin typeface="Arial" panose="020B0604020202020204" pitchFamily="34" charset="0"/>
              </a:defRPr>
            </a:lvl1pPr>
            <a:lvl2pPr>
              <a:tabLst>
                <a:tab pos="342900" algn="l"/>
              </a:tabLst>
              <a:defRPr>
                <a:solidFill>
                  <a:schemeClr val="tx1"/>
                </a:solidFill>
                <a:latin typeface="Arial" panose="020B0604020202020204" pitchFamily="34" charset="0"/>
              </a:defRPr>
            </a:lvl2pPr>
            <a:lvl3pPr>
              <a:tabLst>
                <a:tab pos="342900" algn="l"/>
              </a:tabLst>
              <a:defRPr>
                <a:solidFill>
                  <a:schemeClr val="tx1"/>
                </a:solidFill>
                <a:latin typeface="Arial" panose="020B0604020202020204" pitchFamily="34" charset="0"/>
              </a:defRPr>
            </a:lvl3pPr>
            <a:lvl4pPr>
              <a:tabLst>
                <a:tab pos="342900" algn="l"/>
              </a:tabLst>
              <a:defRPr>
                <a:solidFill>
                  <a:schemeClr val="tx1"/>
                </a:solidFill>
                <a:latin typeface="Arial" panose="020B0604020202020204" pitchFamily="34" charset="0"/>
              </a:defRPr>
            </a:lvl4pPr>
            <a:lvl5pPr>
              <a:tabLst>
                <a:tab pos="342900" algn="l"/>
              </a:tabLst>
              <a:defRPr>
                <a:solidFill>
                  <a:schemeClr val="tx1"/>
                </a:solidFill>
                <a:latin typeface="Arial" panose="020B0604020202020204" pitchFamily="34" charset="0"/>
              </a:defRPr>
            </a:lvl5pPr>
            <a:lvl6pPr fontAlgn="base">
              <a:spcBef>
                <a:spcPct val="0"/>
              </a:spcBef>
              <a:spcAft>
                <a:spcPct val="0"/>
              </a:spcAft>
              <a:tabLst>
                <a:tab pos="342900" algn="l"/>
              </a:tabLst>
              <a:defRPr>
                <a:solidFill>
                  <a:schemeClr val="tx1"/>
                </a:solidFill>
                <a:latin typeface="Arial" panose="020B0604020202020204" pitchFamily="34" charset="0"/>
              </a:defRPr>
            </a:lvl6pPr>
            <a:lvl7pPr fontAlgn="base">
              <a:spcBef>
                <a:spcPct val="0"/>
              </a:spcBef>
              <a:spcAft>
                <a:spcPct val="0"/>
              </a:spcAft>
              <a:tabLst>
                <a:tab pos="342900" algn="l"/>
              </a:tabLst>
              <a:defRPr>
                <a:solidFill>
                  <a:schemeClr val="tx1"/>
                </a:solidFill>
                <a:latin typeface="Arial" panose="020B0604020202020204" pitchFamily="34" charset="0"/>
              </a:defRPr>
            </a:lvl7pPr>
            <a:lvl8pPr fontAlgn="base">
              <a:spcBef>
                <a:spcPct val="0"/>
              </a:spcBef>
              <a:spcAft>
                <a:spcPct val="0"/>
              </a:spcAft>
              <a:tabLst>
                <a:tab pos="342900" algn="l"/>
              </a:tabLst>
              <a:defRPr>
                <a:solidFill>
                  <a:schemeClr val="tx1"/>
                </a:solidFill>
                <a:latin typeface="Arial" panose="020B0604020202020204" pitchFamily="34" charset="0"/>
              </a:defRPr>
            </a:lvl8pPr>
            <a:lvl9pPr fontAlgn="base">
              <a:spcBef>
                <a:spcPct val="0"/>
              </a:spcBef>
              <a:spcAft>
                <a:spcPct val="0"/>
              </a:spcAft>
              <a:tabLst>
                <a:tab pos="342900" algn="l"/>
              </a:tabLst>
              <a:defRPr>
                <a:solidFill>
                  <a:schemeClr val="tx1"/>
                </a:solidFill>
                <a:latin typeface="Arial" panose="020B0604020202020204" pitchFamily="34" charset="0"/>
              </a:defRPr>
            </a:lvl9pPr>
          </a:lstStyle>
          <a:p>
            <a:r>
              <a:rPr lang="en-US" altLang="en-US"/>
              <a:t>Genotype-by-environment interaction (GxE)</a:t>
            </a:r>
          </a:p>
          <a:p>
            <a:r>
              <a:rPr lang="en-US" altLang="en-US"/>
              <a:t>=	e.g. interaction between lamb weight and age of dam (1, 2, 3) &lt;== fixed effects</a:t>
            </a:r>
          </a:p>
          <a:p>
            <a:r>
              <a:rPr lang="en-US" altLang="en-US"/>
              <a:t> 	for each age</a:t>
            </a:r>
          </a:p>
          <a:p>
            <a:r>
              <a:rPr lang="en-US" altLang="en-US"/>
              <a:t>= create a different field for each age </a:t>
            </a:r>
          </a:p>
        </p:txBody>
      </p:sp>
      <p:sp>
        <p:nvSpPr>
          <p:cNvPr id="49157" name="Text Box 5">
            <a:extLst>
              <a:ext uri="{FF2B5EF4-FFF2-40B4-BE49-F238E27FC236}">
                <a16:creationId xmlns:a16="http://schemas.microsoft.com/office/drawing/2014/main" id="{1121C34C-2402-4E63-A976-E175ACFB3911}"/>
              </a:ext>
            </a:extLst>
          </p:cNvPr>
          <p:cNvSpPr txBox="1">
            <a:spLocks noChangeArrowheads="1"/>
          </p:cNvSpPr>
          <p:nvPr/>
        </p:nvSpPr>
        <p:spPr bwMode="auto">
          <a:xfrm>
            <a:off x="4427538" y="1271588"/>
            <a:ext cx="1363662" cy="176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1400">
                <a:latin typeface="Verdana" panose="020B0604030504040204" pitchFamily="34" charset="0"/>
              </a:rPr>
              <a:t>integer field</a:t>
            </a:r>
            <a:endParaRPr lang="en-US" altLang="en-US" sz="1400"/>
          </a:p>
        </p:txBody>
      </p:sp>
      <p:sp>
        <p:nvSpPr>
          <p:cNvPr id="49158" name="Text Box 6">
            <a:extLst>
              <a:ext uri="{FF2B5EF4-FFF2-40B4-BE49-F238E27FC236}">
                <a16:creationId xmlns:a16="http://schemas.microsoft.com/office/drawing/2014/main" id="{8F625B60-C529-4703-BF40-D65CB78FE198}"/>
              </a:ext>
            </a:extLst>
          </p:cNvPr>
          <p:cNvSpPr txBox="1">
            <a:spLocks noChangeArrowheads="1"/>
          </p:cNvSpPr>
          <p:nvPr/>
        </p:nvSpPr>
        <p:spPr bwMode="auto">
          <a:xfrm>
            <a:off x="6462713" y="1179513"/>
            <a:ext cx="182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49159" name="Text Box 7">
            <a:extLst>
              <a:ext uri="{FF2B5EF4-FFF2-40B4-BE49-F238E27FC236}">
                <a16:creationId xmlns:a16="http://schemas.microsoft.com/office/drawing/2014/main" id="{2A2EC103-33EC-4510-A421-4BF641CE9F86}"/>
              </a:ext>
            </a:extLst>
          </p:cNvPr>
          <p:cNvSpPr txBox="1">
            <a:spLocks noChangeArrowheads="1"/>
          </p:cNvSpPr>
          <p:nvPr/>
        </p:nvSpPr>
        <p:spPr bwMode="auto">
          <a:xfrm>
            <a:off x="6272213" y="1243013"/>
            <a:ext cx="1957387" cy="357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altLang="en-US" sz="1400">
                <a:latin typeface="Verdana" panose="020B0604030504040204" pitchFamily="34" charset="0"/>
              </a:rPr>
              <a:t>field of reals      </a:t>
            </a:r>
            <a:endParaRPr lang="en-US" altLang="en-US" sz="1400"/>
          </a:p>
        </p:txBody>
      </p:sp>
      <p:sp>
        <p:nvSpPr>
          <p:cNvPr id="49160" name="Line 8">
            <a:extLst>
              <a:ext uri="{FF2B5EF4-FFF2-40B4-BE49-F238E27FC236}">
                <a16:creationId xmlns:a16="http://schemas.microsoft.com/office/drawing/2014/main" id="{4E8458E0-0C66-4D52-9A15-BFD3B31D8489}"/>
              </a:ext>
            </a:extLst>
          </p:cNvPr>
          <p:cNvSpPr>
            <a:spLocks noChangeShapeType="1"/>
          </p:cNvSpPr>
          <p:nvPr/>
        </p:nvSpPr>
        <p:spPr bwMode="auto">
          <a:xfrm flipH="1">
            <a:off x="4710113" y="1554163"/>
            <a:ext cx="90487" cy="274637"/>
          </a:xfrm>
          <a:prstGeom prst="line">
            <a:avLst/>
          </a:prstGeom>
          <a:noFill/>
          <a:ln w="12700">
            <a:solidFill>
              <a:srgbClr val="000000"/>
            </a:solidFill>
            <a:prstDash val="sysDot"/>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9162" name="Line 10">
            <a:extLst>
              <a:ext uri="{FF2B5EF4-FFF2-40B4-BE49-F238E27FC236}">
                <a16:creationId xmlns:a16="http://schemas.microsoft.com/office/drawing/2014/main" id="{E0D7A69F-E97F-4396-A89F-485D311C6233}"/>
              </a:ext>
            </a:extLst>
          </p:cNvPr>
          <p:cNvSpPr>
            <a:spLocks noChangeShapeType="1"/>
          </p:cNvSpPr>
          <p:nvPr/>
        </p:nvSpPr>
        <p:spPr bwMode="auto">
          <a:xfrm flipH="1">
            <a:off x="6126163" y="1554163"/>
            <a:ext cx="549275" cy="274637"/>
          </a:xfrm>
          <a:prstGeom prst="line">
            <a:avLst/>
          </a:prstGeom>
          <a:noFill/>
          <a:ln w="12700">
            <a:solidFill>
              <a:srgbClr val="000000"/>
            </a:solidFill>
            <a:prstDash val="sysDot"/>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9163" name="Line 11">
            <a:extLst>
              <a:ext uri="{FF2B5EF4-FFF2-40B4-BE49-F238E27FC236}">
                <a16:creationId xmlns:a16="http://schemas.microsoft.com/office/drawing/2014/main" id="{940295B6-F513-44E9-ADAE-824FB439D9F1}"/>
              </a:ext>
            </a:extLst>
          </p:cNvPr>
          <p:cNvSpPr>
            <a:spLocks noChangeShapeType="1"/>
          </p:cNvSpPr>
          <p:nvPr/>
        </p:nvSpPr>
        <p:spPr bwMode="auto">
          <a:xfrm flipH="1">
            <a:off x="6675438" y="1554163"/>
            <a:ext cx="90487" cy="274637"/>
          </a:xfrm>
          <a:prstGeom prst="line">
            <a:avLst/>
          </a:prstGeom>
          <a:noFill/>
          <a:ln w="12700">
            <a:solidFill>
              <a:srgbClr val="000000"/>
            </a:solidFill>
            <a:prstDash val="sysDot"/>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9164" name="Line 12">
            <a:extLst>
              <a:ext uri="{FF2B5EF4-FFF2-40B4-BE49-F238E27FC236}">
                <a16:creationId xmlns:a16="http://schemas.microsoft.com/office/drawing/2014/main" id="{0B888E8F-9249-48E0-BBF0-4D632E879EC6}"/>
              </a:ext>
            </a:extLst>
          </p:cNvPr>
          <p:cNvSpPr>
            <a:spLocks noChangeShapeType="1"/>
          </p:cNvSpPr>
          <p:nvPr/>
        </p:nvSpPr>
        <p:spPr bwMode="auto">
          <a:xfrm>
            <a:off x="6858000" y="1554163"/>
            <a:ext cx="457200" cy="274637"/>
          </a:xfrm>
          <a:prstGeom prst="line">
            <a:avLst/>
          </a:prstGeom>
          <a:noFill/>
          <a:ln w="12700">
            <a:solidFill>
              <a:srgbClr val="000000"/>
            </a:solidFill>
            <a:prstDash val="sysDot"/>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9165" name="Text Box 13">
            <a:extLst>
              <a:ext uri="{FF2B5EF4-FFF2-40B4-BE49-F238E27FC236}">
                <a16:creationId xmlns:a16="http://schemas.microsoft.com/office/drawing/2014/main" id="{3D5970F2-F607-4D2A-99DA-EC93EABC8FC2}"/>
              </a:ext>
            </a:extLst>
          </p:cNvPr>
          <p:cNvSpPr txBox="1">
            <a:spLocks noChangeArrowheads="1"/>
          </p:cNvSpPr>
          <p:nvPr/>
        </p:nvSpPr>
        <p:spPr bwMode="auto">
          <a:xfrm>
            <a:off x="3657600" y="2057400"/>
            <a:ext cx="4451350" cy="1395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tabLst>
                <a:tab pos="635000" algn="l"/>
                <a:tab pos="1371600" algn="l"/>
                <a:tab pos="1828800" algn="l"/>
              </a:tabLst>
              <a:defRPr>
                <a:solidFill>
                  <a:schemeClr val="tx1"/>
                </a:solidFill>
                <a:latin typeface="Arial" panose="020B0604020202020204" pitchFamily="34" charset="0"/>
              </a:defRPr>
            </a:lvl1pPr>
            <a:lvl2pPr>
              <a:tabLst>
                <a:tab pos="635000" algn="l"/>
                <a:tab pos="1371600" algn="l"/>
                <a:tab pos="1828800" algn="l"/>
              </a:tabLst>
              <a:defRPr>
                <a:solidFill>
                  <a:schemeClr val="tx1"/>
                </a:solidFill>
                <a:latin typeface="Arial" panose="020B0604020202020204" pitchFamily="34" charset="0"/>
              </a:defRPr>
            </a:lvl2pPr>
            <a:lvl3pPr>
              <a:tabLst>
                <a:tab pos="635000" algn="l"/>
                <a:tab pos="1371600" algn="l"/>
                <a:tab pos="1828800" algn="l"/>
              </a:tabLst>
              <a:defRPr>
                <a:solidFill>
                  <a:schemeClr val="tx1"/>
                </a:solidFill>
                <a:latin typeface="Arial" panose="020B0604020202020204" pitchFamily="34" charset="0"/>
              </a:defRPr>
            </a:lvl3pPr>
            <a:lvl4pPr>
              <a:tabLst>
                <a:tab pos="635000" algn="l"/>
                <a:tab pos="1371600" algn="l"/>
                <a:tab pos="1828800" algn="l"/>
              </a:tabLst>
              <a:defRPr>
                <a:solidFill>
                  <a:schemeClr val="tx1"/>
                </a:solidFill>
                <a:latin typeface="Arial" panose="020B0604020202020204" pitchFamily="34" charset="0"/>
              </a:defRPr>
            </a:lvl4pPr>
            <a:lvl5pPr>
              <a:tabLst>
                <a:tab pos="635000" algn="l"/>
                <a:tab pos="1371600" algn="l"/>
                <a:tab pos="1828800" algn="l"/>
              </a:tabLst>
              <a:defRPr>
                <a:solidFill>
                  <a:schemeClr val="tx1"/>
                </a:solidFill>
                <a:latin typeface="Arial" panose="020B0604020202020204" pitchFamily="34" charset="0"/>
              </a:defRPr>
            </a:lvl5pPr>
            <a:lvl6pPr fontAlgn="base">
              <a:spcBef>
                <a:spcPct val="0"/>
              </a:spcBef>
              <a:spcAft>
                <a:spcPct val="0"/>
              </a:spcAft>
              <a:tabLst>
                <a:tab pos="635000" algn="l"/>
                <a:tab pos="1371600" algn="l"/>
                <a:tab pos="1828800" algn="l"/>
              </a:tabLst>
              <a:defRPr>
                <a:solidFill>
                  <a:schemeClr val="tx1"/>
                </a:solidFill>
                <a:latin typeface="Arial" panose="020B0604020202020204" pitchFamily="34" charset="0"/>
              </a:defRPr>
            </a:lvl6pPr>
            <a:lvl7pPr fontAlgn="base">
              <a:spcBef>
                <a:spcPct val="0"/>
              </a:spcBef>
              <a:spcAft>
                <a:spcPct val="0"/>
              </a:spcAft>
              <a:tabLst>
                <a:tab pos="635000" algn="l"/>
                <a:tab pos="1371600" algn="l"/>
                <a:tab pos="1828800" algn="l"/>
              </a:tabLst>
              <a:defRPr>
                <a:solidFill>
                  <a:schemeClr val="tx1"/>
                </a:solidFill>
                <a:latin typeface="Arial" panose="020B0604020202020204" pitchFamily="34" charset="0"/>
              </a:defRPr>
            </a:lvl7pPr>
            <a:lvl8pPr fontAlgn="base">
              <a:spcBef>
                <a:spcPct val="0"/>
              </a:spcBef>
              <a:spcAft>
                <a:spcPct val="0"/>
              </a:spcAft>
              <a:tabLst>
                <a:tab pos="635000" algn="l"/>
                <a:tab pos="1371600" algn="l"/>
                <a:tab pos="1828800" algn="l"/>
              </a:tabLst>
              <a:defRPr>
                <a:solidFill>
                  <a:schemeClr val="tx1"/>
                </a:solidFill>
                <a:latin typeface="Arial" panose="020B0604020202020204" pitchFamily="34" charset="0"/>
              </a:defRPr>
            </a:lvl8pPr>
            <a:lvl9pPr fontAlgn="base">
              <a:spcBef>
                <a:spcPct val="0"/>
              </a:spcBef>
              <a:spcAft>
                <a:spcPct val="0"/>
              </a:spcAft>
              <a:tabLst>
                <a:tab pos="635000" algn="l"/>
                <a:tab pos="1371600" algn="l"/>
                <a:tab pos="1828800" algn="l"/>
              </a:tabLst>
              <a:defRPr>
                <a:solidFill>
                  <a:schemeClr val="tx1"/>
                </a:solidFill>
                <a:latin typeface="Arial" panose="020B0604020202020204" pitchFamily="34" charset="0"/>
              </a:defRPr>
            </a:lvl9pPr>
          </a:lstStyle>
          <a:p>
            <a:r>
              <a:rPr lang="en-US" altLang="en-US" u="sng"/>
              <a:t>AGE OF DAM</a:t>
            </a:r>
            <a:r>
              <a:rPr lang="en-US" altLang="en-US"/>
              <a:t>	</a:t>
            </a:r>
            <a:r>
              <a:rPr lang="en-US" altLang="en-US" u="sng"/>
              <a:t>AGE1</a:t>
            </a:r>
            <a:r>
              <a:rPr lang="en-US" altLang="en-US"/>
              <a:t>	</a:t>
            </a:r>
            <a:r>
              <a:rPr lang="en-US" altLang="en-US" u="sng"/>
              <a:t>AGE2</a:t>
            </a:r>
            <a:r>
              <a:rPr lang="en-US" altLang="en-US"/>
              <a:t>	</a:t>
            </a:r>
            <a:r>
              <a:rPr lang="en-US" altLang="en-US" u="sng"/>
              <a:t>AGE3</a:t>
            </a:r>
            <a:endParaRPr lang="en-US" altLang="en-US"/>
          </a:p>
          <a:p>
            <a:pPr>
              <a:lnSpc>
                <a:spcPct val="125000"/>
              </a:lnSpc>
            </a:pPr>
            <a:r>
              <a:rPr lang="en-US" altLang="en-US"/>
              <a:t>	1		   40	    0	    0</a:t>
            </a:r>
          </a:p>
          <a:p>
            <a:pPr>
              <a:lnSpc>
                <a:spcPct val="125000"/>
              </a:lnSpc>
            </a:pPr>
            <a:r>
              <a:rPr lang="en-US" altLang="en-US"/>
              <a:t>	2		   0	    42	    0</a:t>
            </a:r>
          </a:p>
          <a:p>
            <a:pPr>
              <a:lnSpc>
                <a:spcPct val="125000"/>
              </a:lnSpc>
            </a:pPr>
            <a:r>
              <a:rPr lang="en-US" altLang="en-US"/>
              <a:t>	3		   0	    0	    39 </a:t>
            </a:r>
          </a:p>
        </p:txBody>
      </p:sp>
      <p:sp>
        <p:nvSpPr>
          <p:cNvPr id="49166" name="Text Box 14">
            <a:extLst>
              <a:ext uri="{FF2B5EF4-FFF2-40B4-BE49-F238E27FC236}">
                <a16:creationId xmlns:a16="http://schemas.microsoft.com/office/drawing/2014/main" id="{B37F27FD-9484-4104-8895-8F639FAF3A0B}"/>
              </a:ext>
            </a:extLst>
          </p:cNvPr>
          <p:cNvSpPr txBox="1">
            <a:spLocks noChangeArrowheads="1"/>
          </p:cNvSpPr>
          <p:nvPr/>
        </p:nvSpPr>
        <p:spPr bwMode="auto">
          <a:xfrm>
            <a:off x="366713" y="3506788"/>
            <a:ext cx="3524250" cy="1604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tabLst>
                <a:tab pos="457200" algn="l"/>
              </a:tabLst>
              <a:defRPr>
                <a:solidFill>
                  <a:schemeClr val="tx1"/>
                </a:solidFill>
                <a:latin typeface="Arial" panose="020B0604020202020204" pitchFamily="34" charset="0"/>
              </a:defRPr>
            </a:lvl1pPr>
            <a:lvl2pPr>
              <a:tabLst>
                <a:tab pos="457200" algn="l"/>
              </a:tabLst>
              <a:defRPr>
                <a:solidFill>
                  <a:schemeClr val="tx1"/>
                </a:solidFill>
                <a:latin typeface="Arial" panose="020B0604020202020204" pitchFamily="34" charset="0"/>
              </a:defRPr>
            </a:lvl2pPr>
            <a:lvl3pPr>
              <a:tabLst>
                <a:tab pos="457200" algn="l"/>
              </a:tabLst>
              <a:defRPr>
                <a:solidFill>
                  <a:schemeClr val="tx1"/>
                </a:solidFill>
                <a:latin typeface="Arial" panose="020B0604020202020204" pitchFamily="34" charset="0"/>
              </a:defRPr>
            </a:lvl3pPr>
            <a:lvl4pPr>
              <a:tabLst>
                <a:tab pos="457200" algn="l"/>
              </a:tabLst>
              <a:defRPr>
                <a:solidFill>
                  <a:schemeClr val="tx1"/>
                </a:solidFill>
                <a:latin typeface="Arial" panose="020B0604020202020204" pitchFamily="34" charset="0"/>
              </a:defRPr>
            </a:lvl4pPr>
            <a:lvl5pPr>
              <a:tabLst>
                <a:tab pos="457200" algn="l"/>
              </a:tabLst>
              <a:defRPr>
                <a:solidFill>
                  <a:schemeClr val="tx1"/>
                </a:solidFill>
                <a:latin typeface="Arial" panose="020B0604020202020204" pitchFamily="34" charset="0"/>
              </a:defRPr>
            </a:lvl5pPr>
            <a:lvl6pPr fontAlgn="base">
              <a:spcBef>
                <a:spcPct val="0"/>
              </a:spcBef>
              <a:spcAft>
                <a:spcPct val="0"/>
              </a:spcAft>
              <a:tabLst>
                <a:tab pos="457200" algn="l"/>
              </a:tabLst>
              <a:defRPr>
                <a:solidFill>
                  <a:schemeClr val="tx1"/>
                </a:solidFill>
                <a:latin typeface="Arial" panose="020B0604020202020204" pitchFamily="34" charset="0"/>
              </a:defRPr>
            </a:lvl6pPr>
            <a:lvl7pPr fontAlgn="base">
              <a:spcBef>
                <a:spcPct val="0"/>
              </a:spcBef>
              <a:spcAft>
                <a:spcPct val="0"/>
              </a:spcAft>
              <a:tabLst>
                <a:tab pos="457200" algn="l"/>
              </a:tabLst>
              <a:defRPr>
                <a:solidFill>
                  <a:schemeClr val="tx1"/>
                </a:solidFill>
                <a:latin typeface="Arial" panose="020B0604020202020204" pitchFamily="34" charset="0"/>
              </a:defRPr>
            </a:lvl7pPr>
            <a:lvl8pPr fontAlgn="base">
              <a:spcBef>
                <a:spcPct val="0"/>
              </a:spcBef>
              <a:spcAft>
                <a:spcPct val="0"/>
              </a:spcAft>
              <a:tabLst>
                <a:tab pos="457200" algn="l"/>
              </a:tabLst>
              <a:defRPr>
                <a:solidFill>
                  <a:schemeClr val="tx1"/>
                </a:solidFill>
                <a:latin typeface="Arial" panose="020B0604020202020204" pitchFamily="34" charset="0"/>
              </a:defRPr>
            </a:lvl8pPr>
            <a:lvl9pPr fontAlgn="base">
              <a:spcBef>
                <a:spcPct val="0"/>
              </a:spcBef>
              <a:spcAft>
                <a:spcPct val="0"/>
              </a:spcAft>
              <a:tabLst>
                <a:tab pos="457200" algn="l"/>
              </a:tabLst>
              <a:defRPr>
                <a:solidFill>
                  <a:schemeClr val="tx1"/>
                </a:solidFill>
                <a:latin typeface="Arial" panose="020B0604020202020204" pitchFamily="34" charset="0"/>
              </a:defRPr>
            </a:lvl9pPr>
          </a:lstStyle>
          <a:p>
            <a:pPr>
              <a:lnSpc>
                <a:spcPct val="150000"/>
              </a:lnSpc>
            </a:pPr>
            <a:r>
              <a:rPr lang="en-US" altLang="en-US"/>
              <a:t>Would be 3-trait model</a:t>
            </a:r>
          </a:p>
          <a:p>
            <a:pPr>
              <a:lnSpc>
                <a:spcPct val="150000"/>
              </a:lnSpc>
            </a:pPr>
            <a:r>
              <a:rPr lang="en-US" altLang="en-US"/>
              <a:t>	genetic correlation</a:t>
            </a:r>
          </a:p>
          <a:p>
            <a:pPr>
              <a:lnSpc>
                <a:spcPct val="150000"/>
              </a:lnSpc>
            </a:pPr>
            <a:r>
              <a:rPr lang="en-US" altLang="en-US"/>
              <a:t>	no environmental correlation</a:t>
            </a:r>
            <a:endParaRPr lang="en-US" altLang="en-US" b="1"/>
          </a:p>
          <a:p>
            <a:r>
              <a:rPr lang="en-US" altLang="en-US" b="1"/>
              <a:t>	</a:t>
            </a:r>
            <a:r>
              <a:rPr lang="en-US" altLang="en-US"/>
              <a:t>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Text Box 4">
            <a:extLst>
              <a:ext uri="{FF2B5EF4-FFF2-40B4-BE49-F238E27FC236}">
                <a16:creationId xmlns:a16="http://schemas.microsoft.com/office/drawing/2014/main" id="{328DB568-F069-449D-9162-D7E3684047B2}"/>
              </a:ext>
            </a:extLst>
          </p:cNvPr>
          <p:cNvSpPr txBox="1">
            <a:spLocks noChangeArrowheads="1"/>
          </p:cNvSpPr>
          <p:nvPr/>
        </p:nvSpPr>
        <p:spPr bwMode="auto">
          <a:xfrm>
            <a:off x="228600" y="152400"/>
            <a:ext cx="8816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t>********************** ADDITIONAL WORKSHOP NOTES *************************** </a:t>
            </a:r>
          </a:p>
        </p:txBody>
      </p:sp>
      <p:sp>
        <p:nvSpPr>
          <p:cNvPr id="50181" name="Text Box 5">
            <a:extLst>
              <a:ext uri="{FF2B5EF4-FFF2-40B4-BE49-F238E27FC236}">
                <a16:creationId xmlns:a16="http://schemas.microsoft.com/office/drawing/2014/main" id="{A130CA43-F988-43D2-AC65-685BE393754E}"/>
              </a:ext>
            </a:extLst>
          </p:cNvPr>
          <p:cNvSpPr txBox="1">
            <a:spLocks noChangeArrowheads="1"/>
          </p:cNvSpPr>
          <p:nvPr/>
        </p:nvSpPr>
        <p:spPr bwMode="auto">
          <a:xfrm>
            <a:off x="288925" y="457200"/>
            <a:ext cx="801687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40000"/>
              </a:lnSpc>
            </a:pPr>
            <a:r>
              <a:rPr lang="en-US" altLang="en-US" sz="2000"/>
              <a:t>Comparing different models:  Likelihood Ratio Test (LRT)</a:t>
            </a:r>
          </a:p>
          <a:p>
            <a:pPr algn="ctr">
              <a:lnSpc>
                <a:spcPct val="140000"/>
              </a:lnSpc>
            </a:pPr>
            <a:r>
              <a:rPr lang="en-US" altLang="en-US" sz="2000"/>
              <a:t>LRT = 2logLFULL - 2logLREDUCED </a:t>
            </a:r>
          </a:p>
        </p:txBody>
      </p:sp>
      <p:sp>
        <p:nvSpPr>
          <p:cNvPr id="50182" name="Text Box 6">
            <a:extLst>
              <a:ext uri="{FF2B5EF4-FFF2-40B4-BE49-F238E27FC236}">
                <a16:creationId xmlns:a16="http://schemas.microsoft.com/office/drawing/2014/main" id="{3B932BBC-1F0D-4243-9B5D-0CFF06EFDBC0}"/>
              </a:ext>
            </a:extLst>
          </p:cNvPr>
          <p:cNvSpPr txBox="1">
            <a:spLocks noChangeArrowheads="1"/>
          </p:cNvSpPr>
          <p:nvPr/>
        </p:nvSpPr>
        <p:spPr bwMode="auto">
          <a:xfrm>
            <a:off x="288925" y="1524000"/>
            <a:ext cx="7747000" cy="25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228600" algn="l"/>
              </a:tabLst>
              <a:defRPr>
                <a:solidFill>
                  <a:schemeClr val="tx1"/>
                </a:solidFill>
                <a:latin typeface="Arial" panose="020B0604020202020204" pitchFamily="34" charset="0"/>
              </a:defRPr>
            </a:lvl1pPr>
            <a:lvl2pPr>
              <a:tabLst>
                <a:tab pos="228600" algn="l"/>
              </a:tabLst>
              <a:defRPr>
                <a:solidFill>
                  <a:schemeClr val="tx1"/>
                </a:solidFill>
                <a:latin typeface="Arial" panose="020B0604020202020204" pitchFamily="34" charset="0"/>
              </a:defRPr>
            </a:lvl2pPr>
            <a:lvl3pPr>
              <a:tabLst>
                <a:tab pos="228600" algn="l"/>
              </a:tabLst>
              <a:defRPr>
                <a:solidFill>
                  <a:schemeClr val="tx1"/>
                </a:solidFill>
                <a:latin typeface="Arial" panose="020B0604020202020204" pitchFamily="34" charset="0"/>
              </a:defRPr>
            </a:lvl3pPr>
            <a:lvl4pPr>
              <a:tabLst>
                <a:tab pos="228600" algn="l"/>
              </a:tabLst>
              <a:defRPr>
                <a:solidFill>
                  <a:schemeClr val="tx1"/>
                </a:solidFill>
                <a:latin typeface="Arial" panose="020B0604020202020204" pitchFamily="34" charset="0"/>
              </a:defRPr>
            </a:lvl4pPr>
            <a:lvl5pPr>
              <a:tabLst>
                <a:tab pos="228600" algn="l"/>
              </a:tabLst>
              <a:defRPr>
                <a:solidFill>
                  <a:schemeClr val="tx1"/>
                </a:solidFill>
                <a:latin typeface="Arial" panose="020B0604020202020204" pitchFamily="34" charset="0"/>
              </a:defRPr>
            </a:lvl5pPr>
            <a:lvl6pPr fontAlgn="base">
              <a:spcBef>
                <a:spcPct val="0"/>
              </a:spcBef>
              <a:spcAft>
                <a:spcPct val="0"/>
              </a:spcAft>
              <a:tabLst>
                <a:tab pos="228600" algn="l"/>
              </a:tabLst>
              <a:defRPr>
                <a:solidFill>
                  <a:schemeClr val="tx1"/>
                </a:solidFill>
                <a:latin typeface="Arial" panose="020B0604020202020204" pitchFamily="34" charset="0"/>
              </a:defRPr>
            </a:lvl6pPr>
            <a:lvl7pPr fontAlgn="base">
              <a:spcBef>
                <a:spcPct val="0"/>
              </a:spcBef>
              <a:spcAft>
                <a:spcPct val="0"/>
              </a:spcAft>
              <a:tabLst>
                <a:tab pos="228600" algn="l"/>
              </a:tabLst>
              <a:defRPr>
                <a:solidFill>
                  <a:schemeClr val="tx1"/>
                </a:solidFill>
                <a:latin typeface="Arial" panose="020B0604020202020204" pitchFamily="34" charset="0"/>
              </a:defRPr>
            </a:lvl7pPr>
            <a:lvl8pPr fontAlgn="base">
              <a:spcBef>
                <a:spcPct val="0"/>
              </a:spcBef>
              <a:spcAft>
                <a:spcPct val="0"/>
              </a:spcAft>
              <a:tabLst>
                <a:tab pos="228600" algn="l"/>
              </a:tabLst>
              <a:defRPr>
                <a:solidFill>
                  <a:schemeClr val="tx1"/>
                </a:solidFill>
                <a:latin typeface="Arial" panose="020B0604020202020204" pitchFamily="34" charset="0"/>
              </a:defRPr>
            </a:lvl8pPr>
            <a:lvl9pPr fontAlgn="base">
              <a:spcBef>
                <a:spcPct val="0"/>
              </a:spcBef>
              <a:spcAft>
                <a:spcPct val="0"/>
              </a:spcAft>
              <a:tabLst>
                <a:tab pos="228600" algn="l"/>
              </a:tabLst>
              <a:defRPr>
                <a:solidFill>
                  <a:schemeClr val="tx1"/>
                </a:solidFill>
                <a:latin typeface="Arial" panose="020B0604020202020204" pitchFamily="34" charset="0"/>
              </a:defRPr>
            </a:lvl9pPr>
          </a:lstStyle>
          <a:p>
            <a:pPr>
              <a:lnSpc>
                <a:spcPct val="130000"/>
              </a:lnSpc>
            </a:pPr>
            <a:r>
              <a:rPr lang="en-US" altLang="en-US"/>
              <a:t>= LRT approximately follows </a:t>
            </a:r>
            <a:r>
              <a:rPr lang="en-US" altLang="en-US">
                <a:sym typeface="Symbol" panose="05050102010706020507" pitchFamily="18" charset="2"/>
              </a:rPr>
              <a:t></a:t>
            </a:r>
            <a:r>
              <a:rPr lang="en-US" altLang="en-US" baseline="30000"/>
              <a:t>2</a:t>
            </a:r>
            <a:r>
              <a:rPr lang="en-US" altLang="en-US"/>
              <a:t> distribution with degrees of freedom </a:t>
            </a:r>
          </a:p>
          <a:p>
            <a:pPr>
              <a:lnSpc>
                <a:spcPct val="130000"/>
              </a:lnSpc>
            </a:pPr>
            <a:r>
              <a:rPr lang="en-US" altLang="en-US"/>
              <a:t>	(df) = #VCFULL - #VCREDUCED </a:t>
            </a:r>
          </a:p>
          <a:p>
            <a:pPr>
              <a:lnSpc>
                <a:spcPct val="130000"/>
              </a:lnSpc>
            </a:pPr>
            <a:r>
              <a:rPr lang="en-US" altLang="en-US"/>
              <a:t>= applies only for models with the same fixed effects</a:t>
            </a:r>
          </a:p>
          <a:p>
            <a:pPr>
              <a:lnSpc>
                <a:spcPct val="130000"/>
              </a:lnSpc>
            </a:pPr>
            <a:r>
              <a:rPr lang="en-US" altLang="en-US"/>
              <a:t>= typical full model, for example, has 5 variance components </a:t>
            </a:r>
          </a:p>
          <a:p>
            <a:pPr>
              <a:lnSpc>
                <a:spcPct val="130000"/>
              </a:lnSpc>
            </a:pPr>
            <a:r>
              <a:rPr lang="en-US" altLang="en-US"/>
              <a:t>	(      ,                                     )</a:t>
            </a:r>
          </a:p>
          <a:p>
            <a:pPr>
              <a:lnSpc>
                <a:spcPct val="130000"/>
              </a:lnSpc>
            </a:pPr>
            <a:r>
              <a:rPr lang="en-US" altLang="en-US"/>
              <a:t>= a reduced version might have only 3 or 4 of those variance components, </a:t>
            </a:r>
          </a:p>
          <a:p>
            <a:pPr>
              <a:lnSpc>
                <a:spcPct val="130000"/>
              </a:lnSpc>
            </a:pPr>
            <a:r>
              <a:rPr lang="en-US" altLang="en-US"/>
              <a:t>	e.g.,                and </a:t>
            </a:r>
          </a:p>
        </p:txBody>
      </p:sp>
      <p:graphicFrame>
        <p:nvGraphicFramePr>
          <p:cNvPr id="50183" name="Object 7">
            <a:extLst>
              <a:ext uri="{FF2B5EF4-FFF2-40B4-BE49-F238E27FC236}">
                <a16:creationId xmlns:a16="http://schemas.microsoft.com/office/drawing/2014/main" id="{49A51E02-263D-4278-A0D9-465369A55412}"/>
              </a:ext>
            </a:extLst>
          </p:cNvPr>
          <p:cNvGraphicFramePr>
            <a:graphicFrameLocks noChangeAspect="1"/>
          </p:cNvGraphicFramePr>
          <p:nvPr/>
        </p:nvGraphicFramePr>
        <p:xfrm>
          <a:off x="685800" y="2971800"/>
          <a:ext cx="511175" cy="466725"/>
        </p:xfrm>
        <a:graphic>
          <a:graphicData uri="http://schemas.openxmlformats.org/presentationml/2006/ole">
            <mc:AlternateContent xmlns:mc="http://schemas.openxmlformats.org/markup-compatibility/2006">
              <mc:Choice xmlns:v="urn:schemas-microsoft-com:vml" Requires="v">
                <p:oleObj name="Equation" r:id="rId2" imgW="291960" imgH="266400" progId="Equation.3">
                  <p:embed/>
                </p:oleObj>
              </mc:Choice>
              <mc:Fallback>
                <p:oleObj name="Equation" r:id="rId2" imgW="291960" imgH="266400" progId="Equation.3">
                  <p:embed/>
                  <p:pic>
                    <p:nvPicPr>
                      <p:cNvPr id="0"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971800"/>
                        <a:ext cx="511175"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84" name="Object 8">
            <a:extLst>
              <a:ext uri="{FF2B5EF4-FFF2-40B4-BE49-F238E27FC236}">
                <a16:creationId xmlns:a16="http://schemas.microsoft.com/office/drawing/2014/main" id="{9EE97C37-137C-43AE-A444-AF7E468BDAC3}"/>
              </a:ext>
            </a:extLst>
          </p:cNvPr>
          <p:cNvGraphicFramePr>
            <a:graphicFrameLocks noChangeAspect="1"/>
          </p:cNvGraphicFramePr>
          <p:nvPr/>
        </p:nvGraphicFramePr>
        <p:xfrm>
          <a:off x="1219200" y="2971800"/>
          <a:ext cx="555625" cy="466725"/>
        </p:xfrm>
        <a:graphic>
          <a:graphicData uri="http://schemas.openxmlformats.org/presentationml/2006/ole">
            <mc:AlternateContent xmlns:mc="http://schemas.openxmlformats.org/markup-compatibility/2006">
              <mc:Choice xmlns:v="urn:schemas-microsoft-com:vml" Requires="v">
                <p:oleObj name="Equation" r:id="rId4" imgW="317160" imgH="266400" progId="Equation.3">
                  <p:embed/>
                </p:oleObj>
              </mc:Choice>
              <mc:Fallback>
                <p:oleObj name="Equation" r:id="rId4" imgW="317160" imgH="266400"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2971800"/>
                        <a:ext cx="555625"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85" name="Object 9">
            <a:extLst>
              <a:ext uri="{FF2B5EF4-FFF2-40B4-BE49-F238E27FC236}">
                <a16:creationId xmlns:a16="http://schemas.microsoft.com/office/drawing/2014/main" id="{A470BA88-79D0-494B-9DD2-2DF9FB97518E}"/>
              </a:ext>
            </a:extLst>
          </p:cNvPr>
          <p:cNvGraphicFramePr>
            <a:graphicFrameLocks noChangeAspect="1"/>
          </p:cNvGraphicFramePr>
          <p:nvPr/>
        </p:nvGraphicFramePr>
        <p:xfrm>
          <a:off x="2536825" y="2959100"/>
          <a:ext cx="577850" cy="466725"/>
        </p:xfrm>
        <a:graphic>
          <a:graphicData uri="http://schemas.openxmlformats.org/presentationml/2006/ole">
            <mc:AlternateContent xmlns:mc="http://schemas.openxmlformats.org/markup-compatibility/2006">
              <mc:Choice xmlns:v="urn:schemas-microsoft-com:vml" Requires="v">
                <p:oleObj name="Equation" r:id="rId6" imgW="330120" imgH="266400" progId="Equation.3">
                  <p:embed/>
                </p:oleObj>
              </mc:Choice>
              <mc:Fallback>
                <p:oleObj name="Equation" r:id="rId6" imgW="330120" imgH="266400" progId="Equation.3">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36825" y="2959100"/>
                        <a:ext cx="577850"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86" name="Object 10">
            <a:extLst>
              <a:ext uri="{FF2B5EF4-FFF2-40B4-BE49-F238E27FC236}">
                <a16:creationId xmlns:a16="http://schemas.microsoft.com/office/drawing/2014/main" id="{312772F7-C954-4DD2-B28E-E624050F8A92}"/>
              </a:ext>
            </a:extLst>
          </p:cNvPr>
          <p:cNvGraphicFramePr>
            <a:graphicFrameLocks noChangeAspect="1"/>
          </p:cNvGraphicFramePr>
          <p:nvPr/>
        </p:nvGraphicFramePr>
        <p:xfrm>
          <a:off x="3133725" y="2959100"/>
          <a:ext cx="355600" cy="466725"/>
        </p:xfrm>
        <a:graphic>
          <a:graphicData uri="http://schemas.openxmlformats.org/presentationml/2006/ole">
            <mc:AlternateContent xmlns:mc="http://schemas.openxmlformats.org/markup-compatibility/2006">
              <mc:Choice xmlns:v="urn:schemas-microsoft-com:vml" Requires="v">
                <p:oleObj name="Equation" r:id="rId8" imgW="203040" imgH="266400" progId="Equation.3">
                  <p:embed/>
                </p:oleObj>
              </mc:Choice>
              <mc:Fallback>
                <p:oleObj name="Equation" r:id="rId8" imgW="203040" imgH="266400" progId="Equation.3">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33725" y="2959100"/>
                        <a:ext cx="355600"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87" name="Object 11">
            <a:extLst>
              <a:ext uri="{FF2B5EF4-FFF2-40B4-BE49-F238E27FC236}">
                <a16:creationId xmlns:a16="http://schemas.microsoft.com/office/drawing/2014/main" id="{C7AC2CD6-6405-47CF-AB5E-A7CB95A56568}"/>
              </a:ext>
            </a:extLst>
          </p:cNvPr>
          <p:cNvGraphicFramePr>
            <a:graphicFrameLocks noChangeAspect="1"/>
          </p:cNvGraphicFramePr>
          <p:nvPr/>
        </p:nvGraphicFramePr>
        <p:xfrm>
          <a:off x="1052513" y="3708400"/>
          <a:ext cx="511175" cy="466725"/>
        </p:xfrm>
        <a:graphic>
          <a:graphicData uri="http://schemas.openxmlformats.org/presentationml/2006/ole">
            <mc:AlternateContent xmlns:mc="http://schemas.openxmlformats.org/markup-compatibility/2006">
              <mc:Choice xmlns:v="urn:schemas-microsoft-com:vml" Requires="v">
                <p:oleObj name="Equation" r:id="rId10" imgW="291960" imgH="266400" progId="Equation.3">
                  <p:embed/>
                </p:oleObj>
              </mc:Choice>
              <mc:Fallback>
                <p:oleObj name="Equation" r:id="rId10" imgW="291960" imgH="266400" progId="Equation.3">
                  <p:embed/>
                  <p:pic>
                    <p:nvPicPr>
                      <p:cNvPr id="0" name="Object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2513" y="3708400"/>
                        <a:ext cx="511175"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88" name="Object 12">
            <a:extLst>
              <a:ext uri="{FF2B5EF4-FFF2-40B4-BE49-F238E27FC236}">
                <a16:creationId xmlns:a16="http://schemas.microsoft.com/office/drawing/2014/main" id="{FD23DE21-155C-4219-BE2B-80BB7F648848}"/>
              </a:ext>
            </a:extLst>
          </p:cNvPr>
          <p:cNvGraphicFramePr>
            <a:graphicFrameLocks noChangeAspect="1"/>
          </p:cNvGraphicFramePr>
          <p:nvPr/>
        </p:nvGraphicFramePr>
        <p:xfrm>
          <a:off x="1498600" y="3708400"/>
          <a:ext cx="555625" cy="466725"/>
        </p:xfrm>
        <a:graphic>
          <a:graphicData uri="http://schemas.openxmlformats.org/presentationml/2006/ole">
            <mc:AlternateContent xmlns:mc="http://schemas.openxmlformats.org/markup-compatibility/2006">
              <mc:Choice xmlns:v="urn:schemas-microsoft-com:vml" Requires="v">
                <p:oleObj name="Equation" r:id="rId11" imgW="317160" imgH="266400" progId="Equation.3">
                  <p:embed/>
                </p:oleObj>
              </mc:Choice>
              <mc:Fallback>
                <p:oleObj name="Equation" r:id="rId11" imgW="317160" imgH="266400" progId="Equation.3">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98600" y="3708400"/>
                        <a:ext cx="555625"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89" name="Object 13">
            <a:extLst>
              <a:ext uri="{FF2B5EF4-FFF2-40B4-BE49-F238E27FC236}">
                <a16:creationId xmlns:a16="http://schemas.microsoft.com/office/drawing/2014/main" id="{D59E2607-55B0-49F9-8D00-44BA0A9E2FF8}"/>
              </a:ext>
            </a:extLst>
          </p:cNvPr>
          <p:cNvGraphicFramePr>
            <a:graphicFrameLocks noChangeAspect="1"/>
          </p:cNvGraphicFramePr>
          <p:nvPr/>
        </p:nvGraphicFramePr>
        <p:xfrm>
          <a:off x="2514600" y="3708400"/>
          <a:ext cx="400050" cy="466725"/>
        </p:xfrm>
        <a:graphic>
          <a:graphicData uri="http://schemas.openxmlformats.org/presentationml/2006/ole">
            <mc:AlternateContent xmlns:mc="http://schemas.openxmlformats.org/markup-compatibility/2006">
              <mc:Choice xmlns:v="urn:schemas-microsoft-com:vml" Requires="v">
                <p:oleObj name="Equation" r:id="rId12" imgW="228600" imgH="266400" progId="Equation.3">
                  <p:embed/>
                </p:oleObj>
              </mc:Choice>
              <mc:Fallback>
                <p:oleObj name="Equation" r:id="rId12" imgW="228600" imgH="266400" progId="Equation.3">
                  <p:embed/>
                  <p:pic>
                    <p:nvPicPr>
                      <p:cNvPr id="0" name="Object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14600" y="3708400"/>
                        <a:ext cx="400050"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0190" name="Text Box 14">
            <a:extLst>
              <a:ext uri="{FF2B5EF4-FFF2-40B4-BE49-F238E27FC236}">
                <a16:creationId xmlns:a16="http://schemas.microsoft.com/office/drawing/2014/main" id="{3DC70231-582B-4373-B7F2-C4171C34C504}"/>
              </a:ext>
            </a:extLst>
          </p:cNvPr>
          <p:cNvSpPr txBox="1">
            <a:spLocks noChangeArrowheads="1"/>
          </p:cNvSpPr>
          <p:nvPr/>
        </p:nvSpPr>
        <p:spPr bwMode="auto">
          <a:xfrm>
            <a:off x="898525" y="4191000"/>
            <a:ext cx="2559050" cy="1876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57200" algn="l"/>
              </a:tabLst>
              <a:defRPr>
                <a:solidFill>
                  <a:schemeClr val="tx1"/>
                </a:solidFill>
                <a:latin typeface="Arial" panose="020B0604020202020204" pitchFamily="34" charset="0"/>
              </a:defRPr>
            </a:lvl1pPr>
            <a:lvl2pPr>
              <a:tabLst>
                <a:tab pos="457200" algn="l"/>
              </a:tabLst>
              <a:defRPr>
                <a:solidFill>
                  <a:schemeClr val="tx1"/>
                </a:solidFill>
                <a:latin typeface="Arial" panose="020B0604020202020204" pitchFamily="34" charset="0"/>
              </a:defRPr>
            </a:lvl2pPr>
            <a:lvl3pPr>
              <a:tabLst>
                <a:tab pos="457200" algn="l"/>
              </a:tabLst>
              <a:defRPr>
                <a:solidFill>
                  <a:schemeClr val="tx1"/>
                </a:solidFill>
                <a:latin typeface="Arial" panose="020B0604020202020204" pitchFamily="34" charset="0"/>
              </a:defRPr>
            </a:lvl3pPr>
            <a:lvl4pPr>
              <a:tabLst>
                <a:tab pos="457200" algn="l"/>
              </a:tabLst>
              <a:defRPr>
                <a:solidFill>
                  <a:schemeClr val="tx1"/>
                </a:solidFill>
                <a:latin typeface="Arial" panose="020B0604020202020204" pitchFamily="34" charset="0"/>
              </a:defRPr>
            </a:lvl4pPr>
            <a:lvl5pPr>
              <a:tabLst>
                <a:tab pos="457200" algn="l"/>
              </a:tabLst>
              <a:defRPr>
                <a:solidFill>
                  <a:schemeClr val="tx1"/>
                </a:solidFill>
                <a:latin typeface="Arial" panose="020B0604020202020204" pitchFamily="34" charset="0"/>
              </a:defRPr>
            </a:lvl5pPr>
            <a:lvl6pPr fontAlgn="base">
              <a:spcBef>
                <a:spcPct val="0"/>
              </a:spcBef>
              <a:spcAft>
                <a:spcPct val="0"/>
              </a:spcAft>
              <a:tabLst>
                <a:tab pos="457200" algn="l"/>
              </a:tabLst>
              <a:defRPr>
                <a:solidFill>
                  <a:schemeClr val="tx1"/>
                </a:solidFill>
                <a:latin typeface="Arial" panose="020B0604020202020204" pitchFamily="34" charset="0"/>
              </a:defRPr>
            </a:lvl6pPr>
            <a:lvl7pPr fontAlgn="base">
              <a:spcBef>
                <a:spcPct val="0"/>
              </a:spcBef>
              <a:spcAft>
                <a:spcPct val="0"/>
              </a:spcAft>
              <a:tabLst>
                <a:tab pos="457200" algn="l"/>
              </a:tabLst>
              <a:defRPr>
                <a:solidFill>
                  <a:schemeClr val="tx1"/>
                </a:solidFill>
                <a:latin typeface="Arial" panose="020B0604020202020204" pitchFamily="34" charset="0"/>
              </a:defRPr>
            </a:lvl7pPr>
            <a:lvl8pPr fontAlgn="base">
              <a:spcBef>
                <a:spcPct val="0"/>
              </a:spcBef>
              <a:spcAft>
                <a:spcPct val="0"/>
              </a:spcAft>
              <a:tabLst>
                <a:tab pos="457200" algn="l"/>
              </a:tabLst>
              <a:defRPr>
                <a:solidFill>
                  <a:schemeClr val="tx1"/>
                </a:solidFill>
                <a:latin typeface="Arial" panose="020B0604020202020204" pitchFamily="34" charset="0"/>
              </a:defRPr>
            </a:lvl8pPr>
            <a:lvl9pPr fontAlgn="base">
              <a:spcBef>
                <a:spcPct val="0"/>
              </a:spcBef>
              <a:spcAft>
                <a:spcPct val="0"/>
              </a:spcAft>
              <a:tabLst>
                <a:tab pos="457200" algn="l"/>
              </a:tabLst>
              <a:defRPr>
                <a:solidFill>
                  <a:schemeClr val="tx1"/>
                </a:solidFill>
                <a:latin typeface="Arial" panose="020B0604020202020204" pitchFamily="34" charset="0"/>
              </a:defRPr>
            </a:lvl9pPr>
          </a:lstStyle>
          <a:p>
            <a:r>
              <a:rPr lang="en-US" altLang="en-US"/>
              <a:t>Nested models</a:t>
            </a:r>
          </a:p>
          <a:p>
            <a:r>
              <a:rPr lang="en-US" altLang="en-US"/>
              <a:t>	Full</a:t>
            </a:r>
          </a:p>
          <a:p>
            <a:r>
              <a:rPr lang="en-US" altLang="en-US"/>
              <a:t>	Take out 1</a:t>
            </a:r>
          </a:p>
          <a:p>
            <a:r>
              <a:rPr lang="en-US" altLang="en-US"/>
              <a:t>	Take out one more</a:t>
            </a:r>
          </a:p>
          <a:p>
            <a:pPr>
              <a:spcBef>
                <a:spcPct val="25000"/>
              </a:spcBef>
            </a:pPr>
            <a:r>
              <a:rPr lang="en-US" altLang="en-US" u="sng"/>
              <a:t>Same fixed factors</a:t>
            </a:r>
          </a:p>
          <a:p>
            <a:pPr>
              <a:spcBef>
                <a:spcPct val="25000"/>
              </a:spcBef>
            </a:pPr>
            <a:endParaRPr lang="en-US" altLang="en-US" u="sng"/>
          </a:p>
        </p:txBody>
      </p:sp>
      <p:graphicFrame>
        <p:nvGraphicFramePr>
          <p:cNvPr id="50192" name="Object 16">
            <a:extLst>
              <a:ext uri="{FF2B5EF4-FFF2-40B4-BE49-F238E27FC236}">
                <a16:creationId xmlns:a16="http://schemas.microsoft.com/office/drawing/2014/main" id="{D63676A9-79A6-44DF-8C5E-AFBC68DC7779}"/>
              </a:ext>
            </a:extLst>
          </p:cNvPr>
          <p:cNvGraphicFramePr>
            <a:graphicFrameLocks noChangeAspect="1"/>
          </p:cNvGraphicFramePr>
          <p:nvPr/>
        </p:nvGraphicFramePr>
        <p:xfrm>
          <a:off x="990600" y="5676900"/>
          <a:ext cx="449263" cy="533400"/>
        </p:xfrm>
        <a:graphic>
          <a:graphicData uri="http://schemas.openxmlformats.org/presentationml/2006/ole">
            <mc:AlternateContent xmlns:mc="http://schemas.openxmlformats.org/markup-compatibility/2006">
              <mc:Choice xmlns:v="urn:schemas-microsoft-com:vml" Requires="v">
                <p:oleObj name="Equation" r:id="rId14" imgW="203040" imgH="241200" progId="Equation.3">
                  <p:embed/>
                </p:oleObj>
              </mc:Choice>
              <mc:Fallback>
                <p:oleObj name="Equation" r:id="rId14" imgW="203040" imgH="241200" progId="Equation.3">
                  <p:embed/>
                  <p:pic>
                    <p:nvPicPr>
                      <p:cNvPr id="0" name="Object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990600" y="5676900"/>
                        <a:ext cx="449263"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93" name="Object 17">
            <a:extLst>
              <a:ext uri="{FF2B5EF4-FFF2-40B4-BE49-F238E27FC236}">
                <a16:creationId xmlns:a16="http://schemas.microsoft.com/office/drawing/2014/main" id="{0F7ECBD3-73EB-43E6-B7C6-002386677093}"/>
              </a:ext>
            </a:extLst>
          </p:cNvPr>
          <p:cNvGraphicFramePr>
            <a:graphicFrameLocks noChangeAspect="1"/>
          </p:cNvGraphicFramePr>
          <p:nvPr/>
        </p:nvGraphicFramePr>
        <p:xfrm>
          <a:off x="979488" y="6172200"/>
          <a:ext cx="449262" cy="533400"/>
        </p:xfrm>
        <a:graphic>
          <a:graphicData uri="http://schemas.openxmlformats.org/presentationml/2006/ole">
            <mc:AlternateContent xmlns:mc="http://schemas.openxmlformats.org/markup-compatibility/2006">
              <mc:Choice xmlns:v="urn:schemas-microsoft-com:vml" Requires="v">
                <p:oleObj name="Equation" r:id="rId16" imgW="203040" imgH="241200" progId="Equation.3">
                  <p:embed/>
                </p:oleObj>
              </mc:Choice>
              <mc:Fallback>
                <p:oleObj name="Equation" r:id="rId16" imgW="203040" imgH="241200" progId="Equation.3">
                  <p:embed/>
                  <p:pic>
                    <p:nvPicPr>
                      <p:cNvPr id="0" name="Object 1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979488" y="6172200"/>
                        <a:ext cx="449262"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94" name="Object 18">
            <a:extLst>
              <a:ext uri="{FF2B5EF4-FFF2-40B4-BE49-F238E27FC236}">
                <a16:creationId xmlns:a16="http://schemas.microsoft.com/office/drawing/2014/main" id="{1322F390-72E8-4F1F-9C88-0A7FE47E7B0C}"/>
              </a:ext>
            </a:extLst>
          </p:cNvPr>
          <p:cNvGraphicFramePr>
            <a:graphicFrameLocks noChangeAspect="1"/>
          </p:cNvGraphicFramePr>
          <p:nvPr/>
        </p:nvGraphicFramePr>
        <p:xfrm>
          <a:off x="1751013" y="5676900"/>
          <a:ext cx="533400" cy="504825"/>
        </p:xfrm>
        <a:graphic>
          <a:graphicData uri="http://schemas.openxmlformats.org/presentationml/2006/ole">
            <mc:AlternateContent xmlns:mc="http://schemas.openxmlformats.org/markup-compatibility/2006">
              <mc:Choice xmlns:v="urn:schemas-microsoft-com:vml" Requires="v">
                <p:oleObj name="Equation" r:id="rId18" imgW="241200" imgH="228600" progId="Equation.3">
                  <p:embed/>
                </p:oleObj>
              </mc:Choice>
              <mc:Fallback>
                <p:oleObj name="Equation" r:id="rId18" imgW="241200" imgH="228600" progId="Equation.3">
                  <p:embed/>
                  <p:pic>
                    <p:nvPicPr>
                      <p:cNvPr id="0" name="Object 1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751013" y="5676900"/>
                        <a:ext cx="533400" cy="504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95" name="Object 19">
            <a:extLst>
              <a:ext uri="{FF2B5EF4-FFF2-40B4-BE49-F238E27FC236}">
                <a16:creationId xmlns:a16="http://schemas.microsoft.com/office/drawing/2014/main" id="{4A01F7BF-6BF5-43C9-B9FE-EE878F64A271}"/>
              </a:ext>
            </a:extLst>
          </p:cNvPr>
          <p:cNvGraphicFramePr>
            <a:graphicFrameLocks noChangeAspect="1"/>
          </p:cNvGraphicFramePr>
          <p:nvPr/>
        </p:nvGraphicFramePr>
        <p:xfrm>
          <a:off x="1752600" y="6121400"/>
          <a:ext cx="476250" cy="588963"/>
        </p:xfrm>
        <a:graphic>
          <a:graphicData uri="http://schemas.openxmlformats.org/presentationml/2006/ole">
            <mc:AlternateContent xmlns:mc="http://schemas.openxmlformats.org/markup-compatibility/2006">
              <mc:Choice xmlns:v="urn:schemas-microsoft-com:vml" Requires="v">
                <p:oleObj name="Equation" r:id="rId20" imgW="215640" imgH="266400" progId="Equation.3">
                  <p:embed/>
                </p:oleObj>
              </mc:Choice>
              <mc:Fallback>
                <p:oleObj name="Equation" r:id="rId20" imgW="215640" imgH="266400" progId="Equation.3">
                  <p:embed/>
                  <p:pic>
                    <p:nvPicPr>
                      <p:cNvPr id="0" name="Object 19"/>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752600" y="6121400"/>
                        <a:ext cx="476250" cy="588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96" name="Object 20">
            <a:extLst>
              <a:ext uri="{FF2B5EF4-FFF2-40B4-BE49-F238E27FC236}">
                <a16:creationId xmlns:a16="http://schemas.microsoft.com/office/drawing/2014/main" id="{19EA0BB1-011D-4BD1-87D9-90F92CDFCA83}"/>
              </a:ext>
            </a:extLst>
          </p:cNvPr>
          <p:cNvGraphicFramePr>
            <a:graphicFrameLocks noChangeAspect="1"/>
          </p:cNvGraphicFramePr>
          <p:nvPr/>
        </p:nvGraphicFramePr>
        <p:xfrm>
          <a:off x="2514600" y="5689600"/>
          <a:ext cx="449263" cy="533400"/>
        </p:xfrm>
        <a:graphic>
          <a:graphicData uri="http://schemas.openxmlformats.org/presentationml/2006/ole">
            <mc:AlternateContent xmlns:mc="http://schemas.openxmlformats.org/markup-compatibility/2006">
              <mc:Choice xmlns:v="urn:schemas-microsoft-com:vml" Requires="v">
                <p:oleObj name="Equation" r:id="rId22" imgW="203040" imgH="241200" progId="Equation.3">
                  <p:embed/>
                </p:oleObj>
              </mc:Choice>
              <mc:Fallback>
                <p:oleObj name="Equation" r:id="rId22" imgW="203040" imgH="241200" progId="Equation.3">
                  <p:embed/>
                  <p:pic>
                    <p:nvPicPr>
                      <p:cNvPr id="0" name="Object 20"/>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514600" y="5689600"/>
                        <a:ext cx="449263"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97" name="Object 21">
            <a:extLst>
              <a:ext uri="{FF2B5EF4-FFF2-40B4-BE49-F238E27FC236}">
                <a16:creationId xmlns:a16="http://schemas.microsoft.com/office/drawing/2014/main" id="{22288177-DC55-40F7-9806-61D51FD826C7}"/>
              </a:ext>
            </a:extLst>
          </p:cNvPr>
          <p:cNvGraphicFramePr>
            <a:graphicFrameLocks noChangeAspect="1"/>
          </p:cNvGraphicFramePr>
          <p:nvPr/>
        </p:nvGraphicFramePr>
        <p:xfrm>
          <a:off x="2514600" y="6121400"/>
          <a:ext cx="449263" cy="533400"/>
        </p:xfrm>
        <a:graphic>
          <a:graphicData uri="http://schemas.openxmlformats.org/presentationml/2006/ole">
            <mc:AlternateContent xmlns:mc="http://schemas.openxmlformats.org/markup-compatibility/2006">
              <mc:Choice xmlns:v="urn:schemas-microsoft-com:vml" Requires="v">
                <p:oleObj name="Equation" r:id="rId24" imgW="203040" imgH="241200" progId="Equation.3">
                  <p:embed/>
                </p:oleObj>
              </mc:Choice>
              <mc:Fallback>
                <p:oleObj name="Equation" r:id="rId24" imgW="203040" imgH="241200" progId="Equation.3">
                  <p:embed/>
                  <p:pic>
                    <p:nvPicPr>
                      <p:cNvPr id="0" name="Object 2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514600" y="6121400"/>
                        <a:ext cx="449263"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199" name="Object 23">
            <a:extLst>
              <a:ext uri="{FF2B5EF4-FFF2-40B4-BE49-F238E27FC236}">
                <a16:creationId xmlns:a16="http://schemas.microsoft.com/office/drawing/2014/main" id="{0B83B7FA-2D0F-4514-A5EE-F392B0E1A963}"/>
              </a:ext>
            </a:extLst>
          </p:cNvPr>
          <p:cNvGraphicFramePr>
            <a:graphicFrameLocks noChangeAspect="1"/>
          </p:cNvGraphicFramePr>
          <p:nvPr/>
        </p:nvGraphicFramePr>
        <p:xfrm>
          <a:off x="1795463" y="3048000"/>
          <a:ext cx="711200" cy="355600"/>
        </p:xfrm>
        <a:graphic>
          <a:graphicData uri="http://schemas.openxmlformats.org/presentationml/2006/ole">
            <mc:AlternateContent xmlns:mc="http://schemas.openxmlformats.org/markup-compatibility/2006">
              <mc:Choice xmlns:v="urn:schemas-microsoft-com:vml" Requires="v">
                <p:oleObj name="Equation" r:id="rId25" imgW="406080" imgH="203040" progId="Equation.3">
                  <p:embed/>
                </p:oleObj>
              </mc:Choice>
              <mc:Fallback>
                <p:oleObj name="Equation" r:id="rId25" imgW="406080" imgH="203040" progId="Equation.3">
                  <p:embed/>
                  <p:pic>
                    <p:nvPicPr>
                      <p:cNvPr id="0" name="Object 2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795463" y="3048000"/>
                        <a:ext cx="711200" cy="355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0200" name="Text Box 24">
            <a:extLst>
              <a:ext uri="{FF2B5EF4-FFF2-40B4-BE49-F238E27FC236}">
                <a16:creationId xmlns:a16="http://schemas.microsoft.com/office/drawing/2014/main" id="{959FDDE4-0801-41A2-BA64-81CF63832B83}"/>
              </a:ext>
            </a:extLst>
          </p:cNvPr>
          <p:cNvSpPr txBox="1">
            <a:spLocks noChangeArrowheads="1"/>
          </p:cNvSpPr>
          <p:nvPr/>
        </p:nvSpPr>
        <p:spPr bwMode="auto">
          <a:xfrm>
            <a:off x="3184525" y="6183313"/>
            <a:ext cx="3254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a:t>
            </a:r>
          </a:p>
        </p:txBody>
      </p:sp>
      <p:sp>
        <p:nvSpPr>
          <p:cNvPr id="50201" name="Text Box 25">
            <a:extLst>
              <a:ext uri="{FF2B5EF4-FFF2-40B4-BE49-F238E27FC236}">
                <a16:creationId xmlns:a16="http://schemas.microsoft.com/office/drawing/2014/main" id="{7E530639-4418-4489-A208-EAAC99F4D5EE}"/>
              </a:ext>
            </a:extLst>
          </p:cNvPr>
          <p:cNvSpPr txBox="1">
            <a:spLocks noChangeArrowheads="1"/>
          </p:cNvSpPr>
          <p:nvPr/>
        </p:nvSpPr>
        <p:spPr bwMode="auto">
          <a:xfrm>
            <a:off x="3184525" y="56753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50202" name="Text Box 26">
            <a:extLst>
              <a:ext uri="{FF2B5EF4-FFF2-40B4-BE49-F238E27FC236}">
                <a16:creationId xmlns:a16="http://schemas.microsoft.com/office/drawing/2014/main" id="{150A5BE4-20A7-4A29-97F5-3BA0094222ED}"/>
              </a:ext>
            </a:extLst>
          </p:cNvPr>
          <p:cNvSpPr txBox="1">
            <a:spLocks noChangeArrowheads="1"/>
          </p:cNvSpPr>
          <p:nvPr/>
        </p:nvSpPr>
        <p:spPr bwMode="auto">
          <a:xfrm>
            <a:off x="3187700" y="5775325"/>
            <a:ext cx="3254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Text Box 4">
            <a:extLst>
              <a:ext uri="{FF2B5EF4-FFF2-40B4-BE49-F238E27FC236}">
                <a16:creationId xmlns:a16="http://schemas.microsoft.com/office/drawing/2014/main" id="{F36A11F9-6BA4-43F2-8CEE-1B2187C41C30}"/>
              </a:ext>
            </a:extLst>
          </p:cNvPr>
          <p:cNvSpPr txBox="1">
            <a:spLocks noChangeArrowheads="1"/>
          </p:cNvSpPr>
          <p:nvPr/>
        </p:nvSpPr>
        <p:spPr bwMode="auto">
          <a:xfrm>
            <a:off x="152400" y="569913"/>
            <a:ext cx="8991600" cy="547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1371600" algn="l"/>
                <a:tab pos="1600200" algn="l"/>
                <a:tab pos="1943100" algn="l"/>
                <a:tab pos="5207000" algn="l"/>
                <a:tab pos="6172200" algn="l"/>
              </a:tabLst>
              <a:defRPr>
                <a:solidFill>
                  <a:schemeClr val="tx1"/>
                </a:solidFill>
                <a:latin typeface="Arial" panose="020B0604020202020204" pitchFamily="34" charset="0"/>
              </a:defRPr>
            </a:lvl1pPr>
            <a:lvl2pPr>
              <a:tabLst>
                <a:tab pos="1371600" algn="l"/>
                <a:tab pos="1600200" algn="l"/>
                <a:tab pos="1943100" algn="l"/>
                <a:tab pos="5207000" algn="l"/>
                <a:tab pos="6172200" algn="l"/>
              </a:tabLst>
              <a:defRPr>
                <a:solidFill>
                  <a:schemeClr val="tx1"/>
                </a:solidFill>
                <a:latin typeface="Arial" panose="020B0604020202020204" pitchFamily="34" charset="0"/>
              </a:defRPr>
            </a:lvl2pPr>
            <a:lvl3pPr>
              <a:tabLst>
                <a:tab pos="1371600" algn="l"/>
                <a:tab pos="1600200" algn="l"/>
                <a:tab pos="1943100" algn="l"/>
                <a:tab pos="5207000" algn="l"/>
                <a:tab pos="6172200" algn="l"/>
              </a:tabLst>
              <a:defRPr>
                <a:solidFill>
                  <a:schemeClr val="tx1"/>
                </a:solidFill>
                <a:latin typeface="Arial" panose="020B0604020202020204" pitchFamily="34" charset="0"/>
              </a:defRPr>
            </a:lvl3pPr>
            <a:lvl4pPr>
              <a:tabLst>
                <a:tab pos="1371600" algn="l"/>
                <a:tab pos="1600200" algn="l"/>
                <a:tab pos="1943100" algn="l"/>
                <a:tab pos="5207000" algn="l"/>
                <a:tab pos="6172200" algn="l"/>
              </a:tabLst>
              <a:defRPr>
                <a:solidFill>
                  <a:schemeClr val="tx1"/>
                </a:solidFill>
                <a:latin typeface="Arial" panose="020B0604020202020204" pitchFamily="34" charset="0"/>
              </a:defRPr>
            </a:lvl4pPr>
            <a:lvl5pPr>
              <a:tabLst>
                <a:tab pos="1371600" algn="l"/>
                <a:tab pos="1600200" algn="l"/>
                <a:tab pos="1943100" algn="l"/>
                <a:tab pos="5207000" algn="l"/>
                <a:tab pos="6172200" algn="l"/>
              </a:tabLst>
              <a:defRPr>
                <a:solidFill>
                  <a:schemeClr val="tx1"/>
                </a:solidFill>
                <a:latin typeface="Arial" panose="020B0604020202020204" pitchFamily="34" charset="0"/>
              </a:defRPr>
            </a:lvl5pPr>
            <a:lvl6pPr fontAlgn="base">
              <a:spcBef>
                <a:spcPct val="0"/>
              </a:spcBef>
              <a:spcAft>
                <a:spcPct val="0"/>
              </a:spcAft>
              <a:tabLst>
                <a:tab pos="1371600" algn="l"/>
                <a:tab pos="1600200" algn="l"/>
                <a:tab pos="1943100" algn="l"/>
                <a:tab pos="5207000" algn="l"/>
                <a:tab pos="6172200" algn="l"/>
              </a:tabLst>
              <a:defRPr>
                <a:solidFill>
                  <a:schemeClr val="tx1"/>
                </a:solidFill>
                <a:latin typeface="Arial" panose="020B0604020202020204" pitchFamily="34" charset="0"/>
              </a:defRPr>
            </a:lvl6pPr>
            <a:lvl7pPr fontAlgn="base">
              <a:spcBef>
                <a:spcPct val="0"/>
              </a:spcBef>
              <a:spcAft>
                <a:spcPct val="0"/>
              </a:spcAft>
              <a:tabLst>
                <a:tab pos="1371600" algn="l"/>
                <a:tab pos="1600200" algn="l"/>
                <a:tab pos="1943100" algn="l"/>
                <a:tab pos="5207000" algn="l"/>
                <a:tab pos="6172200" algn="l"/>
              </a:tabLst>
              <a:defRPr>
                <a:solidFill>
                  <a:schemeClr val="tx1"/>
                </a:solidFill>
                <a:latin typeface="Arial" panose="020B0604020202020204" pitchFamily="34" charset="0"/>
              </a:defRPr>
            </a:lvl7pPr>
            <a:lvl8pPr fontAlgn="base">
              <a:spcBef>
                <a:spcPct val="0"/>
              </a:spcBef>
              <a:spcAft>
                <a:spcPct val="0"/>
              </a:spcAft>
              <a:tabLst>
                <a:tab pos="1371600" algn="l"/>
                <a:tab pos="1600200" algn="l"/>
                <a:tab pos="1943100" algn="l"/>
                <a:tab pos="5207000" algn="l"/>
                <a:tab pos="6172200" algn="l"/>
              </a:tabLst>
              <a:defRPr>
                <a:solidFill>
                  <a:schemeClr val="tx1"/>
                </a:solidFill>
                <a:latin typeface="Arial" panose="020B0604020202020204" pitchFamily="34" charset="0"/>
              </a:defRPr>
            </a:lvl8pPr>
            <a:lvl9pPr fontAlgn="base">
              <a:spcBef>
                <a:spcPct val="0"/>
              </a:spcBef>
              <a:spcAft>
                <a:spcPct val="0"/>
              </a:spcAft>
              <a:tabLst>
                <a:tab pos="1371600" algn="l"/>
                <a:tab pos="1600200" algn="l"/>
                <a:tab pos="1943100" algn="l"/>
                <a:tab pos="5207000" algn="l"/>
                <a:tab pos="6172200" algn="l"/>
              </a:tabLst>
              <a:defRPr>
                <a:solidFill>
                  <a:schemeClr val="tx1"/>
                </a:solidFill>
                <a:latin typeface="Arial" panose="020B0604020202020204" pitchFamily="34" charset="0"/>
              </a:defRPr>
            </a:lvl9pPr>
          </a:lstStyle>
          <a:p>
            <a:r>
              <a:rPr lang="en-US" altLang="en-US" sz="1600" b="1"/>
              <a:t>                                                     Some Statistical packages for</a:t>
            </a:r>
          </a:p>
          <a:p>
            <a:r>
              <a:rPr lang="en-US" altLang="en-US" sz="1600" b="1"/>
              <a:t>                                              Estimating (Co)Variance Components</a:t>
            </a:r>
          </a:p>
          <a:p>
            <a:endParaRPr lang="en-US" altLang="en-US" sz="1600"/>
          </a:p>
          <a:p>
            <a:r>
              <a:rPr lang="en-US" altLang="en-US" sz="1600" b="1" u="sng"/>
              <a:t>Package</a:t>
            </a:r>
            <a:r>
              <a:rPr lang="en-US" altLang="en-US" sz="1600"/>
              <a:t>			</a:t>
            </a:r>
            <a:r>
              <a:rPr lang="en-US" altLang="en-US" sz="1600" b="1" u="sng"/>
              <a:t>Contact(s)</a:t>
            </a:r>
            <a:r>
              <a:rPr lang="en-US" altLang="en-US" sz="1600"/>
              <a:t>			</a:t>
            </a:r>
            <a:r>
              <a:rPr lang="en-US" altLang="en-US" sz="1600" b="1" u="sng"/>
              <a:t>e-mail</a:t>
            </a:r>
          </a:p>
          <a:p>
            <a:endParaRPr lang="en-US" altLang="en-US" sz="1600"/>
          </a:p>
          <a:p>
            <a:r>
              <a:rPr lang="en-US" altLang="en-US" sz="1600"/>
              <a:t>DFREML		Karin Meyer	</a:t>
            </a:r>
            <a:r>
              <a:rPr lang="en-US" altLang="en-US" sz="1400">
                <a:hlinkClick r:id="rId2"/>
              </a:rPr>
              <a:t>KMEYER@DIDGERIDOO.UNE.EDU.AU</a:t>
            </a:r>
            <a:endParaRPr lang="en-US" altLang="en-US" sz="1400"/>
          </a:p>
          <a:p>
            <a:r>
              <a:rPr lang="en-US" altLang="en-US" sz="1600"/>
              <a:t>			DF, AI, RR – Legendre polynomials</a:t>
            </a:r>
          </a:p>
          <a:p>
            <a:endParaRPr lang="en-US" altLang="en-US" sz="1600"/>
          </a:p>
          <a:p>
            <a:r>
              <a:rPr lang="en-US" altLang="en-US" sz="1600"/>
              <a:t>ASREML		Arthur Gilmour	</a:t>
            </a:r>
            <a:r>
              <a:rPr lang="en-US" altLang="en-US" sz="1400">
                <a:hlinkClick r:id="rId3"/>
              </a:rPr>
              <a:t>GILMOUA@APOLLO.AGRIC.NSW.GOV.AU</a:t>
            </a:r>
            <a:endParaRPr lang="en-US" altLang="en-US" sz="1400"/>
          </a:p>
          <a:p>
            <a:r>
              <a:rPr lang="en-US" altLang="en-US" sz="1600"/>
              <a:t>			AI, RR – cubic splines (licensed)</a:t>
            </a:r>
          </a:p>
          <a:p>
            <a:endParaRPr lang="en-US" altLang="en-US" sz="1600"/>
          </a:p>
          <a:p>
            <a:r>
              <a:rPr lang="en-US" altLang="en-US" sz="1600"/>
              <a:t>VCE – PEST		Eildert Groeneveld	</a:t>
            </a:r>
            <a:r>
              <a:rPr lang="en-US" altLang="en-US" sz="1600">
                <a:hlinkClick r:id="rId4"/>
              </a:rPr>
              <a:t>EG@TZV.FAL.DE</a:t>
            </a:r>
            <a:endParaRPr lang="en-US" altLang="en-US" sz="1600"/>
          </a:p>
          <a:p>
            <a:r>
              <a:rPr lang="en-US" altLang="en-US" sz="1600"/>
              <a:t>			(PEST is licensed)	</a:t>
            </a:r>
            <a:r>
              <a:rPr lang="en-US" altLang="en-US" sz="1600">
                <a:hlinkClick r:id="rId5"/>
              </a:rPr>
              <a:t>http://vce.tzv.fal.de</a:t>
            </a:r>
            <a:endParaRPr lang="en-US" altLang="en-US" sz="1600"/>
          </a:p>
          <a:p>
            <a:r>
              <a:rPr lang="en-US" altLang="en-US" sz="1600"/>
              <a:t> </a:t>
            </a:r>
          </a:p>
          <a:p>
            <a:r>
              <a:rPr lang="en-US" altLang="en-US" sz="1600"/>
              <a:t>DMU		Per Madsen and Just Jensen	</a:t>
            </a:r>
            <a:r>
              <a:rPr lang="en-US" altLang="en-US" sz="1600">
                <a:hlinkClick r:id="rId6"/>
              </a:rPr>
              <a:t>JUST.JENSEN@AGRSCI.DK</a:t>
            </a:r>
            <a:endParaRPr lang="en-US" altLang="en-US" sz="1600"/>
          </a:p>
          <a:p>
            <a:r>
              <a:rPr lang="en-US" altLang="en-US" sz="1600"/>
              <a:t>			AI</a:t>
            </a:r>
          </a:p>
          <a:p>
            <a:endParaRPr lang="en-US" altLang="en-US" sz="1600"/>
          </a:p>
          <a:p>
            <a:r>
              <a:rPr lang="en-US" altLang="en-US" sz="1600"/>
              <a:t>Survival Kit		Vincent Ducrocq	</a:t>
            </a:r>
            <a:r>
              <a:rPr lang="en-US" altLang="en-US" sz="1600">
                <a:hlinkClick r:id="rId7"/>
              </a:rPr>
              <a:t>UGENVPD@DGA2.JOUY.INRA.FR</a:t>
            </a:r>
            <a:endParaRPr lang="en-US" altLang="en-US" sz="1600"/>
          </a:p>
          <a:p>
            <a:r>
              <a:rPr lang="en-US" altLang="en-US" sz="1600"/>
              <a:t>			Survival analysis</a:t>
            </a:r>
          </a:p>
          <a:p>
            <a:endParaRPr lang="en-US" altLang="en-US" sz="1600"/>
          </a:p>
          <a:p>
            <a:r>
              <a:rPr lang="en-US" altLang="en-US" sz="1600"/>
              <a:t>MATVEC		Rohan Fernando and Steve Kachman	</a:t>
            </a:r>
            <a:r>
              <a:rPr lang="en-US" altLang="en-US" sz="1600">
                <a:hlinkClick r:id="rId8"/>
              </a:rPr>
              <a:t>SKACHMAN@UNL.EDU</a:t>
            </a:r>
            <a:endParaRPr lang="en-US" altLang="en-US" sz="1600"/>
          </a:p>
          <a:p>
            <a:r>
              <a:rPr lang="en-US" altLang="en-US" sz="1600"/>
              <a:t>			Survival analysis,  Binomial traits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4">
            <a:extLst>
              <a:ext uri="{FF2B5EF4-FFF2-40B4-BE49-F238E27FC236}">
                <a16:creationId xmlns:a16="http://schemas.microsoft.com/office/drawing/2014/main" id="{3547812A-0ACD-43B9-A943-01D2D5C21AF6}"/>
              </a:ext>
            </a:extLst>
          </p:cNvPr>
          <p:cNvSpPr txBox="1">
            <a:spLocks noChangeArrowheads="1"/>
          </p:cNvSpPr>
          <p:nvPr/>
        </p:nvSpPr>
        <p:spPr bwMode="auto">
          <a:xfrm>
            <a:off x="0" y="152400"/>
            <a:ext cx="9144000" cy="6059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57200" algn="l"/>
              </a:tabLst>
              <a:defRPr>
                <a:solidFill>
                  <a:schemeClr val="tx1"/>
                </a:solidFill>
                <a:latin typeface="Arial" panose="020B0604020202020204" pitchFamily="34" charset="0"/>
              </a:defRPr>
            </a:lvl1pPr>
            <a:lvl2pPr>
              <a:tabLst>
                <a:tab pos="457200" algn="l"/>
              </a:tabLst>
              <a:defRPr>
                <a:solidFill>
                  <a:schemeClr val="tx1"/>
                </a:solidFill>
                <a:latin typeface="Arial" panose="020B0604020202020204" pitchFamily="34" charset="0"/>
              </a:defRPr>
            </a:lvl2pPr>
            <a:lvl3pPr>
              <a:tabLst>
                <a:tab pos="457200" algn="l"/>
              </a:tabLst>
              <a:defRPr>
                <a:solidFill>
                  <a:schemeClr val="tx1"/>
                </a:solidFill>
                <a:latin typeface="Arial" panose="020B0604020202020204" pitchFamily="34" charset="0"/>
              </a:defRPr>
            </a:lvl3pPr>
            <a:lvl4pPr>
              <a:tabLst>
                <a:tab pos="457200" algn="l"/>
              </a:tabLst>
              <a:defRPr>
                <a:solidFill>
                  <a:schemeClr val="tx1"/>
                </a:solidFill>
                <a:latin typeface="Arial" panose="020B0604020202020204" pitchFamily="34" charset="0"/>
              </a:defRPr>
            </a:lvl4pPr>
            <a:lvl5pPr>
              <a:tabLst>
                <a:tab pos="457200" algn="l"/>
              </a:tabLst>
              <a:defRPr>
                <a:solidFill>
                  <a:schemeClr val="tx1"/>
                </a:solidFill>
                <a:latin typeface="Arial" panose="020B0604020202020204" pitchFamily="34" charset="0"/>
              </a:defRPr>
            </a:lvl5pPr>
            <a:lvl6pPr fontAlgn="base">
              <a:spcBef>
                <a:spcPct val="0"/>
              </a:spcBef>
              <a:spcAft>
                <a:spcPct val="0"/>
              </a:spcAft>
              <a:tabLst>
                <a:tab pos="457200" algn="l"/>
              </a:tabLst>
              <a:defRPr>
                <a:solidFill>
                  <a:schemeClr val="tx1"/>
                </a:solidFill>
                <a:latin typeface="Arial" panose="020B0604020202020204" pitchFamily="34" charset="0"/>
              </a:defRPr>
            </a:lvl6pPr>
            <a:lvl7pPr fontAlgn="base">
              <a:spcBef>
                <a:spcPct val="0"/>
              </a:spcBef>
              <a:spcAft>
                <a:spcPct val="0"/>
              </a:spcAft>
              <a:tabLst>
                <a:tab pos="457200" algn="l"/>
              </a:tabLst>
              <a:defRPr>
                <a:solidFill>
                  <a:schemeClr val="tx1"/>
                </a:solidFill>
                <a:latin typeface="Arial" panose="020B0604020202020204" pitchFamily="34" charset="0"/>
              </a:defRPr>
            </a:lvl7pPr>
            <a:lvl8pPr fontAlgn="base">
              <a:spcBef>
                <a:spcPct val="0"/>
              </a:spcBef>
              <a:spcAft>
                <a:spcPct val="0"/>
              </a:spcAft>
              <a:tabLst>
                <a:tab pos="457200" algn="l"/>
              </a:tabLst>
              <a:defRPr>
                <a:solidFill>
                  <a:schemeClr val="tx1"/>
                </a:solidFill>
                <a:latin typeface="Arial" panose="020B0604020202020204" pitchFamily="34" charset="0"/>
              </a:defRPr>
            </a:lvl8pPr>
            <a:lvl9pPr fontAlgn="base">
              <a:spcBef>
                <a:spcPct val="0"/>
              </a:spcBef>
              <a:spcAft>
                <a:spcPct val="0"/>
              </a:spcAft>
              <a:tabLst>
                <a:tab pos="457200" algn="l"/>
              </a:tabLst>
              <a:defRPr>
                <a:solidFill>
                  <a:schemeClr val="tx1"/>
                </a:solidFill>
                <a:latin typeface="Arial" panose="020B0604020202020204" pitchFamily="34" charset="0"/>
              </a:defRPr>
            </a:lvl9pPr>
          </a:lstStyle>
          <a:p>
            <a:pPr>
              <a:spcBef>
                <a:spcPct val="25000"/>
              </a:spcBef>
            </a:pPr>
            <a:r>
              <a:rPr lang="en-US" altLang="en-US" b="1"/>
              <a:t>“REML is REML”</a:t>
            </a:r>
          </a:p>
          <a:p>
            <a:pPr>
              <a:spcBef>
                <a:spcPct val="25000"/>
              </a:spcBef>
            </a:pPr>
            <a:r>
              <a:rPr lang="en-US" altLang="en-US" b="1"/>
              <a:t>	Usual REML methods are iterative: REML is itself not a method, but</a:t>
            </a:r>
          </a:p>
          <a:p>
            <a:pPr>
              <a:spcBef>
                <a:spcPct val="25000"/>
              </a:spcBef>
            </a:pPr>
            <a:r>
              <a:rPr lang="en-US" altLang="en-US" b="1"/>
              <a:t> a goal. The goal is to maximize the likelihood any way you can. Hence, many </a:t>
            </a:r>
          </a:p>
          <a:p>
            <a:pPr>
              <a:spcBef>
                <a:spcPct val="25000"/>
              </a:spcBef>
            </a:pPr>
            <a:r>
              <a:rPr lang="en-US" altLang="en-US" b="1"/>
              <a:t> algorithms for REML:</a:t>
            </a:r>
          </a:p>
          <a:p>
            <a:pPr>
              <a:spcBef>
                <a:spcPct val="25000"/>
              </a:spcBef>
            </a:pPr>
            <a:r>
              <a:rPr lang="en-US" altLang="en-US" b="1"/>
              <a:t>	(1)	Expectation maximization (EM) ==&gt; sum of squares (S.S.) and E(S.S.)</a:t>
            </a:r>
          </a:p>
          <a:p>
            <a:pPr>
              <a:spcBef>
                <a:spcPct val="25000"/>
              </a:spcBef>
            </a:pPr>
            <a:r>
              <a:rPr lang="en-US" altLang="en-US" b="1"/>
              <a:t>		- 1st derivative</a:t>
            </a:r>
          </a:p>
          <a:p>
            <a:pPr>
              <a:spcBef>
                <a:spcPct val="25000"/>
              </a:spcBef>
            </a:pPr>
            <a:r>
              <a:rPr lang="en-US" altLang="en-US" b="1"/>
              <a:t>		- never outside parameter space</a:t>
            </a:r>
          </a:p>
          <a:p>
            <a:pPr>
              <a:spcBef>
                <a:spcPct val="25000"/>
              </a:spcBef>
            </a:pPr>
            <a:r>
              <a:rPr lang="en-US" altLang="en-US" b="1"/>
              <a:t>	(2)	Derivative-free (DF)</a:t>
            </a:r>
          </a:p>
          <a:p>
            <a:pPr>
              <a:spcBef>
                <a:spcPct val="25000"/>
              </a:spcBef>
            </a:pPr>
            <a:r>
              <a:rPr lang="en-US" altLang="en-US" b="1"/>
              <a:t>	(3)	Newton-Raphson; Hessian, Fisher scoring</a:t>
            </a:r>
          </a:p>
          <a:p>
            <a:pPr>
              <a:spcBef>
                <a:spcPct val="25000"/>
              </a:spcBef>
            </a:pPr>
            <a:r>
              <a:rPr lang="en-US" altLang="en-US" b="1"/>
              <a:t>		- 1st and 2nd derivatives</a:t>
            </a:r>
          </a:p>
          <a:p>
            <a:pPr>
              <a:spcBef>
                <a:spcPct val="25000"/>
              </a:spcBef>
            </a:pPr>
            <a:r>
              <a:rPr lang="en-US" altLang="en-US" b="1"/>
              <a:t>	(4)	Average information (AI)</a:t>
            </a:r>
          </a:p>
          <a:p>
            <a:endParaRPr lang="en-US" altLang="en-US" b="1"/>
          </a:p>
          <a:p>
            <a:pPr>
              <a:spcBef>
                <a:spcPct val="25000"/>
              </a:spcBef>
            </a:pPr>
            <a:r>
              <a:rPr lang="en-US" altLang="en-US" b="1"/>
              <a:t>Except for DF, all of these methods need the inverse of the coefficient matrix (C</a:t>
            </a:r>
            <a:r>
              <a:rPr lang="en-US" altLang="en-US" b="1" baseline="30000"/>
              <a:t>-1</a:t>
            </a:r>
            <a:r>
              <a:rPr lang="en-US" altLang="en-US" b="1"/>
              <a:t>). </a:t>
            </a:r>
          </a:p>
          <a:p>
            <a:pPr>
              <a:spcBef>
                <a:spcPct val="25000"/>
              </a:spcBef>
            </a:pPr>
            <a:r>
              <a:rPr lang="en-US" altLang="en-US" b="1"/>
              <a:t>This requirement imposes a limit on what the program can do because required</a:t>
            </a:r>
          </a:p>
          <a:p>
            <a:pPr>
              <a:spcBef>
                <a:spcPct val="25000"/>
              </a:spcBef>
            </a:pPr>
            <a:r>
              <a:rPr lang="en-US" altLang="en-US" b="1"/>
              <a:t>amount of time (T) scales to the cube of the number of elements (N) in C</a:t>
            </a:r>
            <a:r>
              <a:rPr lang="en-US" altLang="en-US" b="1" baseline="30000"/>
              <a:t>-1</a:t>
            </a:r>
            <a:r>
              <a:rPr lang="en-US" altLang="en-US" b="1"/>
              <a:t>: T = N</a:t>
            </a:r>
            <a:r>
              <a:rPr lang="en-US" altLang="en-US" b="1" baseline="30000"/>
              <a:t>3</a:t>
            </a:r>
            <a:r>
              <a:rPr lang="en-US" altLang="en-US" b="1"/>
              <a:t> </a:t>
            </a:r>
          </a:p>
          <a:p>
            <a:endParaRPr lang="en-US" altLang="en-US" b="1"/>
          </a:p>
          <a:p>
            <a:pPr>
              <a:spcBef>
                <a:spcPct val="25000"/>
              </a:spcBef>
            </a:pPr>
            <a:r>
              <a:rPr lang="en-US" altLang="en-US" b="1"/>
              <a:t>Unlike other REML methods, derivative-free REML doesn’t need or use derivatives</a:t>
            </a:r>
          </a:p>
          <a:p>
            <a:pPr>
              <a:spcBef>
                <a:spcPct val="25000"/>
              </a:spcBef>
            </a:pPr>
            <a:r>
              <a:rPr lang="en-US" altLang="en-US" b="1"/>
              <a:t>(hence, the name)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4">
            <a:extLst>
              <a:ext uri="{FF2B5EF4-FFF2-40B4-BE49-F238E27FC236}">
                <a16:creationId xmlns:a16="http://schemas.microsoft.com/office/drawing/2014/main" id="{5049CC93-32A6-450E-9DBF-511B3A64C9BF}"/>
              </a:ext>
            </a:extLst>
          </p:cNvPr>
          <p:cNvSpPr txBox="1">
            <a:spLocks noChangeArrowheads="1"/>
          </p:cNvSpPr>
          <p:nvPr/>
        </p:nvSpPr>
        <p:spPr bwMode="auto">
          <a:xfrm>
            <a:off x="228600" y="569913"/>
            <a:ext cx="8610600" cy="4759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5000"/>
              </a:lnSpc>
            </a:pPr>
            <a:r>
              <a:rPr lang="en-US" altLang="en-US" sz="2000" b="1"/>
              <a:t>Instead, does something like a “grid search” (e.g. DF-REML) to find a</a:t>
            </a:r>
          </a:p>
          <a:p>
            <a:pPr>
              <a:lnSpc>
                <a:spcPct val="125000"/>
              </a:lnSpc>
            </a:pPr>
            <a:r>
              <a:rPr lang="en-US" altLang="en-US" sz="2000" b="1"/>
              <a:t>maximum value for the likelihood function:</a:t>
            </a:r>
          </a:p>
          <a:p>
            <a:endParaRPr lang="en-US" altLang="en-US" sz="2000" b="1"/>
          </a:p>
          <a:p>
            <a:r>
              <a:rPr lang="en-US" altLang="en-US"/>
              <a:t>						</a:t>
            </a:r>
          </a:p>
          <a:p>
            <a:r>
              <a:rPr lang="en-US" altLang="en-US"/>
              <a:t>						</a:t>
            </a:r>
            <a:br>
              <a:rPr lang="en-US" altLang="en-US"/>
            </a:br>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a:p>
            <a:r>
              <a:rPr lang="en-US" altLang="en-US" sz="2000" b="1"/>
              <a:t>Unfortunately, this grid search strategy is not very efficient/powerful.</a:t>
            </a:r>
          </a:p>
        </p:txBody>
      </p:sp>
      <p:sp>
        <p:nvSpPr>
          <p:cNvPr id="8198" name="Text Box 6">
            <a:extLst>
              <a:ext uri="{FF2B5EF4-FFF2-40B4-BE49-F238E27FC236}">
                <a16:creationId xmlns:a16="http://schemas.microsoft.com/office/drawing/2014/main" id="{23130A2C-E96B-47AA-B025-234D9A01DA27}"/>
              </a:ext>
            </a:extLst>
          </p:cNvPr>
          <p:cNvSpPr txBox="1">
            <a:spLocks noChangeArrowheads="1"/>
          </p:cNvSpPr>
          <p:nvPr/>
        </p:nvSpPr>
        <p:spPr bwMode="auto">
          <a:xfrm>
            <a:off x="3733800" y="1484313"/>
            <a:ext cx="2286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en-US"/>
          </a:p>
        </p:txBody>
      </p:sp>
      <p:graphicFrame>
        <p:nvGraphicFramePr>
          <p:cNvPr id="8533" name="Group 341">
            <a:extLst>
              <a:ext uri="{FF2B5EF4-FFF2-40B4-BE49-F238E27FC236}">
                <a16:creationId xmlns:a16="http://schemas.microsoft.com/office/drawing/2014/main" id="{14FD9F8A-E45A-41E1-B790-2E4A12DD9F7A}"/>
              </a:ext>
            </a:extLst>
          </p:cNvPr>
          <p:cNvGraphicFramePr>
            <a:graphicFrameLocks noGrp="1"/>
          </p:cNvGraphicFramePr>
          <p:nvPr/>
        </p:nvGraphicFramePr>
        <p:xfrm>
          <a:off x="3733800" y="1524000"/>
          <a:ext cx="2286000" cy="2587625"/>
        </p:xfrm>
        <a:graphic>
          <a:graphicData uri="http://schemas.openxmlformats.org/drawingml/2006/table">
            <a:tbl>
              <a:tblPr/>
              <a:tblGrid>
                <a:gridCol w="457200">
                  <a:extLst>
                    <a:ext uri="{9D8B030D-6E8A-4147-A177-3AD203B41FA5}">
                      <a16:colId xmlns:a16="http://schemas.microsoft.com/office/drawing/2014/main" val="3244356673"/>
                    </a:ext>
                  </a:extLst>
                </a:gridCol>
                <a:gridCol w="457200">
                  <a:extLst>
                    <a:ext uri="{9D8B030D-6E8A-4147-A177-3AD203B41FA5}">
                      <a16:colId xmlns:a16="http://schemas.microsoft.com/office/drawing/2014/main" val="1977311071"/>
                    </a:ext>
                  </a:extLst>
                </a:gridCol>
                <a:gridCol w="457200">
                  <a:extLst>
                    <a:ext uri="{9D8B030D-6E8A-4147-A177-3AD203B41FA5}">
                      <a16:colId xmlns:a16="http://schemas.microsoft.com/office/drawing/2014/main" val="1663624657"/>
                    </a:ext>
                  </a:extLst>
                </a:gridCol>
                <a:gridCol w="457200">
                  <a:extLst>
                    <a:ext uri="{9D8B030D-6E8A-4147-A177-3AD203B41FA5}">
                      <a16:colId xmlns:a16="http://schemas.microsoft.com/office/drawing/2014/main" val="2724945598"/>
                    </a:ext>
                  </a:extLst>
                </a:gridCol>
                <a:gridCol w="457200">
                  <a:extLst>
                    <a:ext uri="{9D8B030D-6E8A-4147-A177-3AD203B41FA5}">
                      <a16:colId xmlns:a16="http://schemas.microsoft.com/office/drawing/2014/main" val="4206552188"/>
                    </a:ext>
                  </a:extLst>
                </a:gridCol>
              </a:tblGrid>
              <a:tr h="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56092151"/>
                  </a:ext>
                </a:extLst>
              </a:tr>
              <a:tr h="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37334214"/>
                  </a:ext>
                </a:extLst>
              </a:tr>
              <a:tr h="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65195351"/>
                  </a:ext>
                </a:extLst>
              </a:tr>
              <a:tr h="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71623217"/>
                  </a:ext>
                </a:extLst>
              </a:tr>
              <a:tr h="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53254345"/>
                  </a:ext>
                </a:extLst>
              </a:tr>
            </a:tbl>
          </a:graphicData>
        </a:graphic>
      </p:graphicFrame>
      <p:sp>
        <p:nvSpPr>
          <p:cNvPr id="8534" name="Text Box 342">
            <a:extLst>
              <a:ext uri="{FF2B5EF4-FFF2-40B4-BE49-F238E27FC236}">
                <a16:creationId xmlns:a16="http://schemas.microsoft.com/office/drawing/2014/main" id="{0AD5600E-C75E-4034-96BE-4B300CA9038B}"/>
              </a:ext>
            </a:extLst>
          </p:cNvPr>
          <p:cNvSpPr txBox="1">
            <a:spLocks noChangeArrowheads="1"/>
          </p:cNvSpPr>
          <p:nvPr/>
        </p:nvSpPr>
        <p:spPr bwMode="auto">
          <a:xfrm>
            <a:off x="3048000" y="2400300"/>
            <a:ext cx="6731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n-US" sz="2400">
                <a:latin typeface="Times New Roman" panose="02020603050405020304" pitchFamily="18" charset="0"/>
                <a:cs typeface="Times New Roman" panose="02020603050405020304" pitchFamily="18" charset="0"/>
              </a:rPr>
              <a:t>σ</a:t>
            </a:r>
          </a:p>
        </p:txBody>
      </p:sp>
      <p:graphicFrame>
        <p:nvGraphicFramePr>
          <p:cNvPr id="8535" name="Object 343">
            <a:extLst>
              <a:ext uri="{FF2B5EF4-FFF2-40B4-BE49-F238E27FC236}">
                <a16:creationId xmlns:a16="http://schemas.microsoft.com/office/drawing/2014/main" id="{4B2AF53A-446E-4E40-9646-546EE7E44F3C}"/>
              </a:ext>
            </a:extLst>
          </p:cNvPr>
          <p:cNvGraphicFramePr>
            <a:graphicFrameLocks noChangeAspect="1"/>
          </p:cNvGraphicFramePr>
          <p:nvPr/>
        </p:nvGraphicFramePr>
        <p:xfrm>
          <a:off x="3276600" y="2514600"/>
          <a:ext cx="165100" cy="292100"/>
        </p:xfrm>
        <a:graphic>
          <a:graphicData uri="http://schemas.openxmlformats.org/presentationml/2006/ole">
            <mc:AlternateContent xmlns:mc="http://schemas.openxmlformats.org/markup-compatibility/2006">
              <mc:Choice xmlns:v="urn:schemas-microsoft-com:vml" Requires="v">
                <p:oleObj name="Equation" r:id="rId2" imgW="164880" imgH="291960" progId="Equation.3">
                  <p:embed/>
                </p:oleObj>
              </mc:Choice>
              <mc:Fallback>
                <p:oleObj name="Equation" r:id="rId2" imgW="164880" imgH="291960" progId="Equation.3">
                  <p:embed/>
                  <p:pic>
                    <p:nvPicPr>
                      <p:cNvPr id="0" name="Object 34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2514600"/>
                        <a:ext cx="165100" cy="292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537" name="Text Box 345">
            <a:extLst>
              <a:ext uri="{FF2B5EF4-FFF2-40B4-BE49-F238E27FC236}">
                <a16:creationId xmlns:a16="http://schemas.microsoft.com/office/drawing/2014/main" id="{4E6F103B-21D8-4D44-9BAC-0F6CDCB8DA48}"/>
              </a:ext>
            </a:extLst>
          </p:cNvPr>
          <p:cNvSpPr txBox="1">
            <a:spLocks noChangeArrowheads="1"/>
          </p:cNvSpPr>
          <p:nvPr/>
        </p:nvSpPr>
        <p:spPr bwMode="auto">
          <a:xfrm>
            <a:off x="5165725" y="2093913"/>
            <a:ext cx="1857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8548" name="Text Box 356">
            <a:extLst>
              <a:ext uri="{FF2B5EF4-FFF2-40B4-BE49-F238E27FC236}">
                <a16:creationId xmlns:a16="http://schemas.microsoft.com/office/drawing/2014/main" id="{4DD55263-14BB-433F-809A-D3CAA9C01D43}"/>
              </a:ext>
            </a:extLst>
          </p:cNvPr>
          <p:cNvSpPr txBox="1">
            <a:spLocks noChangeArrowheads="1"/>
          </p:cNvSpPr>
          <p:nvPr/>
        </p:nvSpPr>
        <p:spPr bwMode="auto">
          <a:xfrm>
            <a:off x="5089525" y="20939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grpSp>
        <p:nvGrpSpPr>
          <p:cNvPr id="8549" name="Group 357">
            <a:extLst>
              <a:ext uri="{FF2B5EF4-FFF2-40B4-BE49-F238E27FC236}">
                <a16:creationId xmlns:a16="http://schemas.microsoft.com/office/drawing/2014/main" id="{9781B059-2E49-4CB9-A35F-2ED8D776647E}"/>
              </a:ext>
            </a:extLst>
          </p:cNvPr>
          <p:cNvGrpSpPr>
            <a:grpSpLocks/>
          </p:cNvGrpSpPr>
          <p:nvPr/>
        </p:nvGrpSpPr>
        <p:grpSpPr bwMode="auto">
          <a:xfrm>
            <a:off x="3416300" y="1828800"/>
            <a:ext cx="3635375" cy="1498600"/>
            <a:chOff x="3756" y="9764"/>
            <a:chExt cx="5604" cy="2432"/>
          </a:xfrm>
        </p:grpSpPr>
        <p:grpSp>
          <p:nvGrpSpPr>
            <p:cNvPr id="8550" name="Group 358">
              <a:extLst>
                <a:ext uri="{FF2B5EF4-FFF2-40B4-BE49-F238E27FC236}">
                  <a16:creationId xmlns:a16="http://schemas.microsoft.com/office/drawing/2014/main" id="{1B274B6B-3F12-4332-B47F-4B439E379B89}"/>
                </a:ext>
              </a:extLst>
            </p:cNvPr>
            <p:cNvGrpSpPr>
              <a:grpSpLocks/>
            </p:cNvGrpSpPr>
            <p:nvPr/>
          </p:nvGrpSpPr>
          <p:grpSpPr bwMode="auto">
            <a:xfrm>
              <a:off x="6576" y="10316"/>
              <a:ext cx="288" cy="288"/>
              <a:chOff x="6624" y="4032"/>
              <a:chExt cx="288" cy="288"/>
            </a:xfrm>
          </p:grpSpPr>
          <p:grpSp>
            <p:nvGrpSpPr>
              <p:cNvPr id="8551" name="Group 359">
                <a:extLst>
                  <a:ext uri="{FF2B5EF4-FFF2-40B4-BE49-F238E27FC236}">
                    <a16:creationId xmlns:a16="http://schemas.microsoft.com/office/drawing/2014/main" id="{50A4448F-C84C-4A96-BB05-D8A88852280C}"/>
                  </a:ext>
                </a:extLst>
              </p:cNvPr>
              <p:cNvGrpSpPr>
                <a:grpSpLocks/>
              </p:cNvGrpSpPr>
              <p:nvPr/>
            </p:nvGrpSpPr>
            <p:grpSpPr bwMode="auto">
              <a:xfrm>
                <a:off x="6624" y="4032"/>
                <a:ext cx="288" cy="288"/>
                <a:chOff x="6624" y="4032"/>
                <a:chExt cx="288" cy="288"/>
              </a:xfrm>
            </p:grpSpPr>
            <p:sp>
              <p:nvSpPr>
                <p:cNvPr id="8552" name="Oval 360">
                  <a:extLst>
                    <a:ext uri="{FF2B5EF4-FFF2-40B4-BE49-F238E27FC236}">
                      <a16:creationId xmlns:a16="http://schemas.microsoft.com/office/drawing/2014/main" id="{F500EE20-64FD-4BDA-9A62-1BA36F270C64}"/>
                    </a:ext>
                  </a:extLst>
                </p:cNvPr>
                <p:cNvSpPr>
                  <a:spLocks noChangeArrowheads="1"/>
                </p:cNvSpPr>
                <p:nvPr/>
              </p:nvSpPr>
              <p:spPr bwMode="auto">
                <a:xfrm>
                  <a:off x="6624" y="4032"/>
                  <a:ext cx="288" cy="288"/>
                </a:xfrm>
                <a:prstGeom prst="ellipse">
                  <a:avLst/>
                </a:prstGeom>
                <a:solidFill>
                  <a:srgbClr val="FFFFFF"/>
                </a:solidFill>
                <a:ln w="9525">
                  <a:solidFill>
                    <a:srgbClr val="000000"/>
                  </a:solidFill>
                  <a:round/>
                  <a:headEnd/>
                  <a:tailEnd/>
                </a:ln>
              </p:spPr>
              <p:txBody>
                <a:bodyPr/>
                <a:lstStyle/>
                <a:p>
                  <a:endParaRPr lang="en-US"/>
                </a:p>
              </p:txBody>
            </p:sp>
            <p:sp>
              <p:nvSpPr>
                <p:cNvPr id="8553" name="Oval 361">
                  <a:extLst>
                    <a:ext uri="{FF2B5EF4-FFF2-40B4-BE49-F238E27FC236}">
                      <a16:creationId xmlns:a16="http://schemas.microsoft.com/office/drawing/2014/main" id="{22F55321-A7D6-4E7B-81C5-85EF45002A3A}"/>
                    </a:ext>
                  </a:extLst>
                </p:cNvPr>
                <p:cNvSpPr>
                  <a:spLocks noChangeArrowheads="1"/>
                </p:cNvSpPr>
                <p:nvPr/>
              </p:nvSpPr>
              <p:spPr bwMode="auto">
                <a:xfrm>
                  <a:off x="6696" y="4104"/>
                  <a:ext cx="144" cy="144"/>
                </a:xfrm>
                <a:prstGeom prst="ellipse">
                  <a:avLst/>
                </a:prstGeom>
                <a:solidFill>
                  <a:srgbClr val="FFFFFF"/>
                </a:solidFill>
                <a:ln w="9525">
                  <a:solidFill>
                    <a:srgbClr val="000000"/>
                  </a:solidFill>
                  <a:round/>
                  <a:headEnd/>
                  <a:tailEnd/>
                </a:ln>
              </p:spPr>
              <p:txBody>
                <a:bodyPr/>
                <a:lstStyle/>
                <a:p>
                  <a:endParaRPr lang="en-US"/>
                </a:p>
              </p:txBody>
            </p:sp>
          </p:grpSp>
          <p:sp>
            <p:nvSpPr>
              <p:cNvPr id="8554" name="Oval 362">
                <a:extLst>
                  <a:ext uri="{FF2B5EF4-FFF2-40B4-BE49-F238E27FC236}">
                    <a16:creationId xmlns:a16="http://schemas.microsoft.com/office/drawing/2014/main" id="{D431662D-07A8-4875-AF5D-68F103162052}"/>
                  </a:ext>
                </a:extLst>
              </p:cNvPr>
              <p:cNvSpPr>
                <a:spLocks noChangeAspect="1" noChangeArrowheads="1"/>
              </p:cNvSpPr>
              <p:nvPr/>
            </p:nvSpPr>
            <p:spPr bwMode="auto">
              <a:xfrm>
                <a:off x="6732" y="4140"/>
                <a:ext cx="74" cy="74"/>
              </a:xfrm>
              <a:prstGeom prst="ellipse">
                <a:avLst/>
              </a:prstGeom>
              <a:solidFill>
                <a:srgbClr val="C0C0C0"/>
              </a:solidFill>
              <a:ln w="9525">
                <a:solidFill>
                  <a:srgbClr val="000000"/>
                </a:solidFill>
                <a:round/>
                <a:headEnd/>
                <a:tailEnd/>
              </a:ln>
            </p:spPr>
            <p:txBody>
              <a:bodyPr/>
              <a:lstStyle/>
              <a:p>
                <a:endParaRPr lang="en-US"/>
              </a:p>
            </p:txBody>
          </p:sp>
        </p:grpSp>
        <p:sp>
          <p:nvSpPr>
            <p:cNvPr id="8555" name="Line 363">
              <a:extLst>
                <a:ext uri="{FF2B5EF4-FFF2-40B4-BE49-F238E27FC236}">
                  <a16:creationId xmlns:a16="http://schemas.microsoft.com/office/drawing/2014/main" id="{C50EA393-306B-41E4-B0D1-62459CBAEFDE}"/>
                </a:ext>
              </a:extLst>
            </p:cNvPr>
            <p:cNvSpPr>
              <a:spLocks noChangeShapeType="1"/>
            </p:cNvSpPr>
            <p:nvPr/>
          </p:nvSpPr>
          <p:spPr bwMode="auto">
            <a:xfrm flipV="1">
              <a:off x="6924" y="10100"/>
              <a:ext cx="1296" cy="288"/>
            </a:xfrm>
            <a:prstGeom prst="line">
              <a:avLst/>
            </a:prstGeom>
            <a:noFill/>
            <a:ln w="25400">
              <a:solidFill>
                <a:srgbClr val="808080"/>
              </a:solidFill>
              <a:round/>
              <a:headEnd type="stealth" w="med" len="med"/>
              <a:tailEnd/>
            </a:ln>
            <a:extLst>
              <a:ext uri="{909E8E84-426E-40DD-AFC4-6F175D3DCCD1}">
                <a14:hiddenFill xmlns:a14="http://schemas.microsoft.com/office/drawing/2010/main">
                  <a:noFill/>
                </a14:hiddenFill>
              </a:ext>
            </a:extLst>
          </p:spPr>
          <p:txBody>
            <a:bodyPr/>
            <a:lstStyle/>
            <a:p>
              <a:endParaRPr lang="en-US"/>
            </a:p>
          </p:txBody>
        </p:sp>
        <p:sp>
          <p:nvSpPr>
            <p:cNvPr id="8556" name="Text Box 364">
              <a:extLst>
                <a:ext uri="{FF2B5EF4-FFF2-40B4-BE49-F238E27FC236}">
                  <a16:creationId xmlns:a16="http://schemas.microsoft.com/office/drawing/2014/main" id="{74CDB15E-DFD2-4303-8148-81A1AFF6C67D}"/>
                </a:ext>
              </a:extLst>
            </p:cNvPr>
            <p:cNvSpPr txBox="1">
              <a:spLocks noChangeArrowheads="1"/>
            </p:cNvSpPr>
            <p:nvPr/>
          </p:nvSpPr>
          <p:spPr bwMode="auto">
            <a:xfrm>
              <a:off x="8304" y="9764"/>
              <a:ext cx="1056" cy="65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sz="1000">
                  <a:latin typeface="Verdana" panose="020B0604030504040204" pitchFamily="34" charset="0"/>
                </a:rPr>
                <a:t>Search for</a:t>
              </a:r>
            </a:p>
            <a:p>
              <a:r>
                <a:rPr lang="en-US" altLang="en-US" sz="1000">
                  <a:latin typeface="Verdana" panose="020B0604030504040204" pitchFamily="34" charset="0"/>
                </a:rPr>
                <a:t>maximum,</a:t>
              </a:r>
            </a:p>
            <a:p>
              <a:r>
                <a:rPr lang="en-US" altLang="en-US" sz="1000">
                  <a:latin typeface="Verdana" panose="020B0604030504040204" pitchFamily="34" charset="0"/>
                </a:rPr>
                <a:t>or peak</a:t>
              </a:r>
              <a:endParaRPr lang="en-US" altLang="en-US" sz="1000"/>
            </a:p>
          </p:txBody>
        </p:sp>
        <p:sp>
          <p:nvSpPr>
            <p:cNvPr id="8557" name="Text Box 365">
              <a:extLst>
                <a:ext uri="{FF2B5EF4-FFF2-40B4-BE49-F238E27FC236}">
                  <a16:creationId xmlns:a16="http://schemas.microsoft.com/office/drawing/2014/main" id="{A06E0DE5-E092-47BD-A189-11687490D735}"/>
                </a:ext>
              </a:extLst>
            </p:cNvPr>
            <p:cNvSpPr txBox="1">
              <a:spLocks noChangeArrowheads="1"/>
            </p:cNvSpPr>
            <p:nvPr/>
          </p:nvSpPr>
          <p:spPr bwMode="auto">
            <a:xfrm>
              <a:off x="3756" y="10473"/>
              <a:ext cx="840"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endParaRPr lang="en-US" altLang="en-US" sz="1000"/>
            </a:p>
          </p:txBody>
        </p:sp>
        <p:sp>
          <p:nvSpPr>
            <p:cNvPr id="8558" name="Text Box 366">
              <a:extLst>
                <a:ext uri="{FF2B5EF4-FFF2-40B4-BE49-F238E27FC236}">
                  <a16:creationId xmlns:a16="http://schemas.microsoft.com/office/drawing/2014/main" id="{5E58F50C-AFC2-49D8-B6C2-69340001E2EC}"/>
                </a:ext>
              </a:extLst>
            </p:cNvPr>
            <p:cNvSpPr txBox="1">
              <a:spLocks noChangeArrowheads="1"/>
            </p:cNvSpPr>
            <p:nvPr/>
          </p:nvSpPr>
          <p:spPr bwMode="auto">
            <a:xfrm>
              <a:off x="5616" y="11764"/>
              <a:ext cx="840"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endParaRPr lang="en-US" altLang="en-US" sz="1000"/>
            </a:p>
          </p:txBody>
        </p:sp>
      </p:grpSp>
      <p:sp>
        <p:nvSpPr>
          <p:cNvPr id="8580" name="Text Box 388">
            <a:extLst>
              <a:ext uri="{FF2B5EF4-FFF2-40B4-BE49-F238E27FC236}">
                <a16:creationId xmlns:a16="http://schemas.microsoft.com/office/drawing/2014/main" id="{04BABC58-9BF6-40DF-960A-12F8335D748C}"/>
              </a:ext>
            </a:extLst>
          </p:cNvPr>
          <p:cNvSpPr txBox="1">
            <a:spLocks noChangeArrowheads="1"/>
          </p:cNvSpPr>
          <p:nvPr/>
        </p:nvSpPr>
        <p:spPr bwMode="auto">
          <a:xfrm>
            <a:off x="4632325" y="4079875"/>
            <a:ext cx="3492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2400">
                <a:latin typeface="Times New Roman" panose="02020603050405020304" pitchFamily="18" charset="0"/>
                <a:cs typeface="Times New Roman" panose="02020603050405020304" pitchFamily="18" charset="0"/>
              </a:rPr>
              <a:t>σ</a:t>
            </a:r>
          </a:p>
        </p:txBody>
      </p:sp>
      <p:graphicFrame>
        <p:nvGraphicFramePr>
          <p:cNvPr id="8581" name="Object 389">
            <a:extLst>
              <a:ext uri="{FF2B5EF4-FFF2-40B4-BE49-F238E27FC236}">
                <a16:creationId xmlns:a16="http://schemas.microsoft.com/office/drawing/2014/main" id="{58AAA45D-845B-459B-98CD-374A2DAF9A12}"/>
              </a:ext>
            </a:extLst>
          </p:cNvPr>
          <p:cNvGraphicFramePr>
            <a:graphicFrameLocks noChangeAspect="1"/>
          </p:cNvGraphicFramePr>
          <p:nvPr/>
        </p:nvGraphicFramePr>
        <p:xfrm>
          <a:off x="4876800" y="4203700"/>
          <a:ext cx="152400" cy="292100"/>
        </p:xfrm>
        <a:graphic>
          <a:graphicData uri="http://schemas.openxmlformats.org/presentationml/2006/ole">
            <mc:AlternateContent xmlns:mc="http://schemas.openxmlformats.org/markup-compatibility/2006">
              <mc:Choice xmlns:v="urn:schemas-microsoft-com:vml" Requires="v">
                <p:oleObj name="Equation" r:id="rId4" imgW="152280" imgH="291960" progId="Equation.3">
                  <p:embed/>
                </p:oleObj>
              </mc:Choice>
              <mc:Fallback>
                <p:oleObj name="Equation" r:id="rId4" imgW="152280" imgH="291960" progId="Equation.3">
                  <p:embed/>
                  <p:pic>
                    <p:nvPicPr>
                      <p:cNvPr id="0" name="Object 38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4203700"/>
                        <a:ext cx="152400" cy="292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ext Box 4">
            <a:extLst>
              <a:ext uri="{FF2B5EF4-FFF2-40B4-BE49-F238E27FC236}">
                <a16:creationId xmlns:a16="http://schemas.microsoft.com/office/drawing/2014/main" id="{500124D4-E149-4E5E-A2C3-AE0E8418B2D9}"/>
              </a:ext>
            </a:extLst>
          </p:cNvPr>
          <p:cNvSpPr txBox="1">
            <a:spLocks noChangeArrowheads="1"/>
          </p:cNvSpPr>
          <p:nvPr/>
        </p:nvSpPr>
        <p:spPr bwMode="auto">
          <a:xfrm>
            <a:off x="228600" y="722313"/>
            <a:ext cx="8915400" cy="306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5000"/>
              </a:spcBef>
            </a:pPr>
            <a:r>
              <a:rPr lang="en-US" altLang="en-US" sz="2000" b="1"/>
              <a:t>On the other hand, simplex algorithm (Nelder and Mead, 1965;</a:t>
            </a:r>
          </a:p>
          <a:p>
            <a:pPr>
              <a:spcBef>
                <a:spcPct val="25000"/>
              </a:spcBef>
            </a:pPr>
            <a:r>
              <a:rPr lang="en-US" altLang="en-US" sz="2000" b="1"/>
              <a:t>	see Boldman et al. [1995, Ch. 7]) makes DFREML more efficient:</a:t>
            </a:r>
          </a:p>
          <a:p>
            <a:pPr>
              <a:lnSpc>
                <a:spcPct val="125000"/>
              </a:lnSpc>
              <a:spcBef>
                <a:spcPct val="25000"/>
              </a:spcBef>
            </a:pPr>
            <a:r>
              <a:rPr lang="en-US" altLang="en-US" sz="2000" b="1"/>
              <a:t>- no derivatives</a:t>
            </a:r>
          </a:p>
          <a:p>
            <a:pPr>
              <a:lnSpc>
                <a:spcPct val="125000"/>
              </a:lnSpc>
              <a:spcBef>
                <a:spcPct val="25000"/>
              </a:spcBef>
            </a:pPr>
            <a:r>
              <a:rPr lang="en-US" altLang="en-US" sz="2000" b="1"/>
              <a:t>- no sum of squares (S.S.)</a:t>
            </a:r>
          </a:p>
          <a:p>
            <a:pPr>
              <a:lnSpc>
                <a:spcPct val="125000"/>
              </a:lnSpc>
              <a:spcBef>
                <a:spcPct val="25000"/>
              </a:spcBef>
            </a:pPr>
            <a:r>
              <a:rPr lang="en-US" altLang="en-US" sz="2000" b="1"/>
              <a:t>- no expected values of the sum of squares, E(S.S.)</a:t>
            </a:r>
          </a:p>
          <a:p>
            <a:pPr>
              <a:lnSpc>
                <a:spcPct val="125000"/>
              </a:lnSpc>
              <a:spcBef>
                <a:spcPct val="25000"/>
              </a:spcBef>
            </a:pPr>
            <a:r>
              <a:rPr lang="en-US" altLang="en-US" sz="2000" b="1"/>
              <a:t>- does </a:t>
            </a:r>
            <a:r>
              <a:rPr lang="en-US" altLang="en-US" sz="2000" b="1" u="sng"/>
              <a:t>not</a:t>
            </a:r>
            <a:r>
              <a:rPr lang="en-US" altLang="en-US" sz="2000" b="1"/>
              <a:t> need inverse of the coefficient matrix</a:t>
            </a:r>
          </a:p>
          <a:p>
            <a:pPr>
              <a:lnSpc>
                <a:spcPct val="125000"/>
              </a:lnSpc>
              <a:spcBef>
                <a:spcPct val="25000"/>
              </a:spcBef>
            </a:pPr>
            <a:r>
              <a:rPr lang="en-US" altLang="en-US" sz="2000" b="1"/>
              <a:t>Simplex algorithm relies on a useful form of –2logL</a:t>
            </a:r>
            <a:r>
              <a:rPr lang="en-US" altLang="en-US"/>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a:extLst>
              <a:ext uri="{FF2B5EF4-FFF2-40B4-BE49-F238E27FC236}">
                <a16:creationId xmlns:a16="http://schemas.microsoft.com/office/drawing/2014/main" id="{2821D2F9-F30A-4873-AA20-178FCD743D10}"/>
              </a:ext>
            </a:extLst>
          </p:cNvPr>
          <p:cNvSpPr txBox="1">
            <a:spLocks noChangeArrowheads="1"/>
          </p:cNvSpPr>
          <p:nvPr/>
        </p:nvSpPr>
        <p:spPr bwMode="auto">
          <a:xfrm>
            <a:off x="228600" y="381000"/>
            <a:ext cx="18976975" cy="618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57200" algn="l"/>
              </a:tabLst>
              <a:defRPr>
                <a:solidFill>
                  <a:schemeClr val="tx1"/>
                </a:solidFill>
                <a:latin typeface="Arial" panose="020B0604020202020204" pitchFamily="34" charset="0"/>
              </a:defRPr>
            </a:lvl1pPr>
            <a:lvl2pPr>
              <a:tabLst>
                <a:tab pos="457200" algn="l"/>
              </a:tabLst>
              <a:defRPr>
                <a:solidFill>
                  <a:schemeClr val="tx1"/>
                </a:solidFill>
                <a:latin typeface="Arial" panose="020B0604020202020204" pitchFamily="34" charset="0"/>
              </a:defRPr>
            </a:lvl2pPr>
            <a:lvl3pPr>
              <a:tabLst>
                <a:tab pos="457200" algn="l"/>
              </a:tabLst>
              <a:defRPr>
                <a:solidFill>
                  <a:schemeClr val="tx1"/>
                </a:solidFill>
                <a:latin typeface="Arial" panose="020B0604020202020204" pitchFamily="34" charset="0"/>
              </a:defRPr>
            </a:lvl3pPr>
            <a:lvl4pPr>
              <a:tabLst>
                <a:tab pos="457200" algn="l"/>
              </a:tabLst>
              <a:defRPr>
                <a:solidFill>
                  <a:schemeClr val="tx1"/>
                </a:solidFill>
                <a:latin typeface="Arial" panose="020B0604020202020204" pitchFamily="34" charset="0"/>
              </a:defRPr>
            </a:lvl4pPr>
            <a:lvl5pPr>
              <a:tabLst>
                <a:tab pos="457200" algn="l"/>
              </a:tabLst>
              <a:defRPr>
                <a:solidFill>
                  <a:schemeClr val="tx1"/>
                </a:solidFill>
                <a:latin typeface="Arial" panose="020B0604020202020204" pitchFamily="34" charset="0"/>
              </a:defRPr>
            </a:lvl5pPr>
            <a:lvl6pPr fontAlgn="base">
              <a:spcBef>
                <a:spcPct val="0"/>
              </a:spcBef>
              <a:spcAft>
                <a:spcPct val="0"/>
              </a:spcAft>
              <a:tabLst>
                <a:tab pos="457200" algn="l"/>
              </a:tabLst>
              <a:defRPr>
                <a:solidFill>
                  <a:schemeClr val="tx1"/>
                </a:solidFill>
                <a:latin typeface="Arial" panose="020B0604020202020204" pitchFamily="34" charset="0"/>
              </a:defRPr>
            </a:lvl6pPr>
            <a:lvl7pPr fontAlgn="base">
              <a:spcBef>
                <a:spcPct val="0"/>
              </a:spcBef>
              <a:spcAft>
                <a:spcPct val="0"/>
              </a:spcAft>
              <a:tabLst>
                <a:tab pos="457200" algn="l"/>
              </a:tabLst>
              <a:defRPr>
                <a:solidFill>
                  <a:schemeClr val="tx1"/>
                </a:solidFill>
                <a:latin typeface="Arial" panose="020B0604020202020204" pitchFamily="34" charset="0"/>
              </a:defRPr>
            </a:lvl7pPr>
            <a:lvl8pPr fontAlgn="base">
              <a:spcBef>
                <a:spcPct val="0"/>
              </a:spcBef>
              <a:spcAft>
                <a:spcPct val="0"/>
              </a:spcAft>
              <a:tabLst>
                <a:tab pos="457200" algn="l"/>
              </a:tabLst>
              <a:defRPr>
                <a:solidFill>
                  <a:schemeClr val="tx1"/>
                </a:solidFill>
                <a:latin typeface="Arial" panose="020B0604020202020204" pitchFamily="34" charset="0"/>
              </a:defRPr>
            </a:lvl8pPr>
            <a:lvl9pPr fontAlgn="base">
              <a:spcBef>
                <a:spcPct val="0"/>
              </a:spcBef>
              <a:spcAft>
                <a:spcPct val="0"/>
              </a:spcAft>
              <a:tabLst>
                <a:tab pos="457200" algn="l"/>
              </a:tabLst>
              <a:defRPr>
                <a:solidFill>
                  <a:schemeClr val="tx1"/>
                </a:solidFill>
                <a:latin typeface="Arial" panose="020B0604020202020204" pitchFamily="34" charset="0"/>
              </a:defRPr>
            </a:lvl9pPr>
          </a:lstStyle>
          <a:p>
            <a:pPr>
              <a:lnSpc>
                <a:spcPct val="200000"/>
              </a:lnSpc>
            </a:pPr>
            <a:r>
              <a:rPr lang="en-US" altLang="en-US" sz="2000" b="1"/>
              <a:t>General mixed model (MM):</a:t>
            </a:r>
          </a:p>
          <a:p>
            <a:pPr>
              <a:lnSpc>
                <a:spcPct val="200000"/>
              </a:lnSpc>
            </a:pPr>
            <a:r>
              <a:rPr lang="en-US" altLang="en-US" sz="2000" b="1"/>
              <a:t>					Y</a:t>
            </a:r>
            <a:r>
              <a:rPr lang="en-US" altLang="en-US" sz="2000"/>
              <a:t> = </a:t>
            </a:r>
            <a:r>
              <a:rPr lang="en-US" altLang="en-US" sz="2000" b="1"/>
              <a:t>Xß</a:t>
            </a:r>
            <a:r>
              <a:rPr lang="en-US" altLang="en-US" sz="2000"/>
              <a:t> + </a:t>
            </a:r>
            <a:r>
              <a:rPr lang="en-US" altLang="en-US" sz="2000" b="1"/>
              <a:t>Zu</a:t>
            </a:r>
            <a:r>
              <a:rPr lang="en-US" altLang="en-US" sz="2000"/>
              <a:t> +</a:t>
            </a:r>
            <a:r>
              <a:rPr lang="en-US" altLang="en-US" sz="2000" b="1"/>
              <a:t>e</a:t>
            </a:r>
            <a:r>
              <a:rPr lang="en-US" altLang="en-US" sz="2000"/>
              <a:t>   ,</a:t>
            </a:r>
          </a:p>
          <a:p>
            <a:pPr>
              <a:lnSpc>
                <a:spcPct val="200000"/>
              </a:lnSpc>
            </a:pPr>
            <a:r>
              <a:rPr lang="en-US" altLang="en-US" sz="2000" b="1"/>
              <a:t>where</a:t>
            </a:r>
            <a:r>
              <a:rPr lang="en-US" altLang="en-US" sz="2000"/>
              <a:t> </a:t>
            </a:r>
          </a:p>
          <a:p>
            <a:pPr>
              <a:lnSpc>
                <a:spcPct val="200000"/>
              </a:lnSpc>
            </a:pPr>
            <a:r>
              <a:rPr lang="en-US" altLang="en-US" sz="2000" b="1"/>
              <a:t>Y</a:t>
            </a:r>
            <a:r>
              <a:rPr lang="en-US" altLang="en-US" sz="2000"/>
              <a:t> is vector of (animal) records, </a:t>
            </a:r>
            <a:r>
              <a:rPr lang="en-US" altLang="en-US" sz="2000" b="1"/>
              <a:t>X</a:t>
            </a:r>
            <a:r>
              <a:rPr lang="en-US" altLang="en-US" sz="2000"/>
              <a:t> is association matrix for fixed effects,</a:t>
            </a:r>
          </a:p>
          <a:p>
            <a:pPr>
              <a:lnSpc>
                <a:spcPct val="200000"/>
              </a:lnSpc>
            </a:pPr>
            <a:r>
              <a:rPr lang="en-US" altLang="en-US" sz="2000" b="1"/>
              <a:t>ß</a:t>
            </a:r>
            <a:r>
              <a:rPr lang="en-US" altLang="en-US" sz="2000"/>
              <a:t> is vector of fixed effects, </a:t>
            </a:r>
            <a:r>
              <a:rPr lang="en-US" altLang="en-US" sz="2000" b="1"/>
              <a:t>Z</a:t>
            </a:r>
            <a:r>
              <a:rPr lang="en-US" altLang="en-US" sz="2000"/>
              <a:t> is association matrix for random effects, </a:t>
            </a:r>
          </a:p>
          <a:p>
            <a:pPr>
              <a:lnSpc>
                <a:spcPct val="200000"/>
              </a:lnSpc>
            </a:pPr>
            <a:r>
              <a:rPr lang="en-US" altLang="en-US" sz="2000" b="1"/>
              <a:t>u</a:t>
            </a:r>
            <a:r>
              <a:rPr lang="en-US" altLang="en-US" sz="2000"/>
              <a:t> is vector of random effects (e.g. genetic values), and </a:t>
            </a:r>
          </a:p>
          <a:p>
            <a:pPr>
              <a:lnSpc>
                <a:spcPct val="200000"/>
              </a:lnSpc>
            </a:pPr>
            <a:r>
              <a:rPr lang="en-US" altLang="en-US" sz="2000" b="1"/>
              <a:t>e</a:t>
            </a:r>
            <a:r>
              <a:rPr lang="en-US" altLang="en-US" sz="2000"/>
              <a:t> is vector of residuals, or unexplained variance.</a:t>
            </a:r>
          </a:p>
          <a:p>
            <a:pPr>
              <a:lnSpc>
                <a:spcPct val="200000"/>
              </a:lnSpc>
            </a:pPr>
            <a:r>
              <a:rPr lang="en-US" altLang="en-US" sz="2000"/>
              <a:t>1st moment ==&gt; Expected value of </a:t>
            </a:r>
            <a:r>
              <a:rPr lang="en-US" altLang="en-US" sz="2000" b="1"/>
              <a:t>Y</a:t>
            </a:r>
            <a:r>
              <a:rPr lang="en-US" altLang="en-US" sz="2000"/>
              <a:t>, or E(</a:t>
            </a:r>
            <a:r>
              <a:rPr lang="en-US" altLang="en-US" sz="2000" b="1"/>
              <a:t>Y</a:t>
            </a:r>
            <a:r>
              <a:rPr lang="en-US" altLang="en-US" sz="2000"/>
              <a:t>), equals </a:t>
            </a:r>
            <a:r>
              <a:rPr lang="en-US" altLang="en-US" sz="2000" b="1"/>
              <a:t>Xß</a:t>
            </a:r>
            <a:r>
              <a:rPr lang="en-US" altLang="en-US" sz="2000"/>
              <a:t> </a:t>
            </a:r>
          </a:p>
          <a:p>
            <a:pPr>
              <a:lnSpc>
                <a:spcPct val="200000"/>
              </a:lnSpc>
            </a:pPr>
            <a:r>
              <a:rPr lang="en-US" altLang="en-US" sz="2000"/>
              <a:t>2nd moments ==&gt; Variance of </a:t>
            </a:r>
            <a:r>
              <a:rPr lang="en-US" altLang="en-US" sz="2000" b="1"/>
              <a:t>u</a:t>
            </a:r>
            <a:r>
              <a:rPr lang="en-US" altLang="en-US" sz="2000"/>
              <a:t> , or Var(</a:t>
            </a:r>
            <a:r>
              <a:rPr lang="en-US" altLang="en-US" sz="2000" b="1"/>
              <a:t>u</a:t>
            </a:r>
            <a:r>
              <a:rPr lang="en-US" altLang="en-US" sz="2000"/>
              <a:t>), equals </a:t>
            </a:r>
            <a:r>
              <a:rPr lang="en-US" altLang="en-US" sz="2000" b="1"/>
              <a:t>G</a:t>
            </a:r>
            <a:r>
              <a:rPr lang="en-US" altLang="en-US" sz="2000"/>
              <a:t> </a:t>
            </a:r>
          </a:p>
          <a:p>
            <a:pPr>
              <a:lnSpc>
                <a:spcPct val="200000"/>
              </a:lnSpc>
            </a:pPr>
            <a:r>
              <a:rPr lang="en-US" altLang="en-US" sz="2000"/>
              <a:t>	Variance of </a:t>
            </a:r>
            <a:r>
              <a:rPr lang="en-US" altLang="en-US" sz="2000" b="1"/>
              <a:t>e</a:t>
            </a:r>
            <a:r>
              <a:rPr lang="en-US" altLang="en-US" sz="2000"/>
              <a:t> , or Var(</a:t>
            </a:r>
            <a:r>
              <a:rPr lang="en-US" altLang="en-US" sz="2000" b="1"/>
              <a:t>e</a:t>
            </a:r>
            <a:r>
              <a:rPr lang="en-US" altLang="en-US" sz="2000"/>
              <a:t>), equals </a:t>
            </a:r>
            <a:r>
              <a:rPr lang="en-US" altLang="en-US" sz="2000" b="1"/>
              <a:t>R</a:t>
            </a:r>
            <a:r>
              <a:rPr lang="en-US" altLang="en-US"/>
              <a:t>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1860</TotalTime>
  <Words>5550</Words>
  <Application>Microsoft Office PowerPoint</Application>
  <PresentationFormat>On-screen Show (4:3)</PresentationFormat>
  <Paragraphs>643</Paragraphs>
  <Slides>55</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55</vt:i4>
      </vt:variant>
    </vt:vector>
  </HeadingPairs>
  <TitlesOfParts>
    <vt:vector size="62" baseType="lpstr">
      <vt:lpstr>Arial</vt:lpstr>
      <vt:lpstr>Times New Roman</vt:lpstr>
      <vt:lpstr>Verdana</vt:lpstr>
      <vt:lpstr>Symbol</vt:lpstr>
      <vt:lpstr>Serifa BT</vt:lpstr>
      <vt:lpstr>Default Design</vt:lpstr>
      <vt:lpstr>Microsoft Equation 3.0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Animal Science UNL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Donna White</dc:creator>
  <cp:lastModifiedBy>Van Tassell, Curt</cp:lastModifiedBy>
  <cp:revision>73</cp:revision>
  <dcterms:created xsi:type="dcterms:W3CDTF">2004-12-15T19:35:04Z</dcterms:created>
  <dcterms:modified xsi:type="dcterms:W3CDTF">2021-08-10T18:04:55Z</dcterms:modified>
</cp:coreProperties>
</file>