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527" r:id="rId2"/>
    <p:sldId id="528" r:id="rId3"/>
    <p:sldId id="529" r:id="rId4"/>
    <p:sldId id="530" r:id="rId5"/>
    <p:sldId id="531" r:id="rId6"/>
    <p:sldId id="532" r:id="rId7"/>
    <p:sldId id="533" r:id="rId8"/>
    <p:sldId id="534" r:id="rId9"/>
    <p:sldId id="535" r:id="rId10"/>
    <p:sldId id="536" r:id="rId11"/>
    <p:sldId id="537" r:id="rId12"/>
    <p:sldId id="538" r:id="rId13"/>
    <p:sldId id="539" r:id="rId14"/>
    <p:sldId id="540" r:id="rId15"/>
    <p:sldId id="541" r:id="rId16"/>
    <p:sldId id="542" r:id="rId17"/>
    <p:sldId id="543" r:id="rId18"/>
    <p:sldId id="544" r:id="rId19"/>
    <p:sldId id="545" r:id="rId20"/>
    <p:sldId id="546" r:id="rId21"/>
    <p:sldId id="547" r:id="rId22"/>
    <p:sldId id="548" r:id="rId23"/>
    <p:sldId id="549" r:id="rId24"/>
    <p:sldId id="550" r:id="rId25"/>
    <p:sldId id="551" r:id="rId26"/>
    <p:sldId id="552" r:id="rId27"/>
    <p:sldId id="553" r:id="rId28"/>
    <p:sldId id="554" r:id="rId29"/>
    <p:sldId id="555" r:id="rId30"/>
    <p:sldId id="556" r:id="rId31"/>
    <p:sldId id="557" r:id="rId32"/>
    <p:sldId id="558" r:id="rId33"/>
    <p:sldId id="559" r:id="rId34"/>
    <p:sldId id="560" r:id="rId35"/>
    <p:sldId id="561" r:id="rId36"/>
    <p:sldId id="562" r:id="rId37"/>
    <p:sldId id="563" r:id="rId38"/>
    <p:sldId id="564" r:id="rId39"/>
    <p:sldId id="565" r:id="rId40"/>
    <p:sldId id="566" r:id="rId41"/>
    <p:sldId id="567" r:id="rId42"/>
    <p:sldId id="568" r:id="rId43"/>
    <p:sldId id="569" r:id="rId44"/>
    <p:sldId id="570" r:id="rId45"/>
    <p:sldId id="571" r:id="rId46"/>
    <p:sldId id="572" r:id="rId47"/>
    <p:sldId id="573" r:id="rId48"/>
    <p:sldId id="574" r:id="rId49"/>
    <p:sldId id="575" r:id="rId50"/>
  </p:sldIdLst>
  <p:sldSz cx="10287000" cy="6858000" type="35mm"/>
  <p:notesSz cx="9236075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3300"/>
    <a:srgbClr val="FF9900"/>
    <a:srgbClr val="9966FF"/>
    <a:srgbClr val="0000FF"/>
    <a:srgbClr val="808080"/>
    <a:srgbClr val="66CCFF"/>
    <a:srgbClr val="CC00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378" y="66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43"/>
    </p:cViewPr>
  </p:sorterViewPr>
  <p:notesViewPr>
    <p:cSldViewPr>
      <p:cViewPr varScale="1">
        <p:scale>
          <a:sx n="53" d="100"/>
          <a:sy n="53" d="100"/>
        </p:scale>
        <p:origin x="-1968" y="-90"/>
      </p:cViewPr>
      <p:guideLst>
        <p:guide orient="horz" pos="2208"/>
        <p:guide pos="29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EB2A0A9-D349-4712-AFBE-6390A68AC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68263"/>
            <a:ext cx="2549525" cy="23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8234" tIns="48255" rIns="98234" bIns="48255" anchor="ctr">
            <a:spAutoFit/>
          </a:bodyPr>
          <a:lstStyle>
            <a:lvl1pPr defTabSz="992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6888" defTabSz="992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2188" defTabSz="992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9075" defTabSz="992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5963" defTabSz="992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43163" defTabSz="992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00363" defTabSz="992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7563" defTabSz="992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4763" defTabSz="992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500">
                <a:latin typeface="Book Antiqua" panose="02040602050305030304" pitchFamily="18" charset="0"/>
              </a:rPr>
              <a:t>USDA-ARS/UNL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94BD563-B629-434B-986B-B8807115E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6938" y="6708775"/>
            <a:ext cx="647700" cy="23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8234" tIns="48255" rIns="98234" bIns="48255" anchor="ctr">
            <a:spAutoFit/>
          </a:bodyPr>
          <a:lstStyle>
            <a:lvl1pPr defTabSz="992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96888" defTabSz="992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92188" defTabSz="992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89075" defTabSz="992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85963" defTabSz="9921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43163" defTabSz="992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00363" defTabSz="992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57563" defTabSz="992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4763" defTabSz="992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98E6E29-393D-499E-A34A-BCF42FBE0568}" type="slidenum">
              <a:rPr lang="en-US" altLang="en-US" sz="1500">
                <a:latin typeface="Book Antiqua" panose="02040602050305030304" pitchFamily="18" charset="0"/>
              </a:rPr>
              <a:pPr algn="r"/>
              <a:t>‹#›</a:t>
            </a:fld>
            <a:endParaRPr lang="en-US" altLang="en-US" sz="1500">
              <a:latin typeface="Book Antiqua" panose="0204060205030503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20B7643-B0AC-4CD4-B28B-226857D3745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234" tIns="48255" rIns="98234" bIns="482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notes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43C20F2-07D8-4305-BD61-FD2200B0B59D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651125" y="527050"/>
            <a:ext cx="3938588" cy="2625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>
            <a:extLst>
              <a:ext uri="{FF2B5EF4-FFF2-40B4-BE49-F238E27FC236}">
                <a16:creationId xmlns:a16="http://schemas.microsoft.com/office/drawing/2014/main" id="{0AC27817-3B26-44CF-B04F-AB12B06C43F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649538" y="527050"/>
            <a:ext cx="3938587" cy="2625725"/>
          </a:xfrm>
          <a:ln/>
        </p:spPr>
      </p:sp>
      <p:sp>
        <p:nvSpPr>
          <p:cNvPr id="334851" name="Rectangle 3">
            <a:extLst>
              <a:ext uri="{FF2B5EF4-FFF2-40B4-BE49-F238E27FC236}">
                <a16:creationId xmlns:a16="http://schemas.microsoft.com/office/drawing/2014/main" id="{2507015B-B2D1-4A62-BD62-2387BF4EF0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1900" y="3330575"/>
            <a:ext cx="6772275" cy="315436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>
            <a:extLst>
              <a:ext uri="{FF2B5EF4-FFF2-40B4-BE49-F238E27FC236}">
                <a16:creationId xmlns:a16="http://schemas.microsoft.com/office/drawing/2014/main" id="{3716D42D-1A31-4F59-B65C-A6D96687277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649538" y="527050"/>
            <a:ext cx="3938587" cy="2625725"/>
          </a:xfrm>
          <a:ln/>
        </p:spPr>
      </p:sp>
      <p:sp>
        <p:nvSpPr>
          <p:cNvPr id="336899" name="Rectangle 3">
            <a:extLst>
              <a:ext uri="{FF2B5EF4-FFF2-40B4-BE49-F238E27FC236}">
                <a16:creationId xmlns:a16="http://schemas.microsoft.com/office/drawing/2014/main" id="{CE028BC1-F30A-4162-A5DE-3986E3579E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1900" y="3330575"/>
            <a:ext cx="6772275" cy="315436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>
            <a:extLst>
              <a:ext uri="{FF2B5EF4-FFF2-40B4-BE49-F238E27FC236}">
                <a16:creationId xmlns:a16="http://schemas.microsoft.com/office/drawing/2014/main" id="{8847AB66-53C1-4CA0-BA24-893FBF44656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649538" y="527050"/>
            <a:ext cx="3938587" cy="2625725"/>
          </a:xfrm>
          <a:ln/>
        </p:spPr>
      </p:sp>
      <p:sp>
        <p:nvSpPr>
          <p:cNvPr id="339971" name="Rectangle 3">
            <a:extLst>
              <a:ext uri="{FF2B5EF4-FFF2-40B4-BE49-F238E27FC236}">
                <a16:creationId xmlns:a16="http://schemas.microsoft.com/office/drawing/2014/main" id="{2A7034ED-B4DD-4195-A5A6-4AC14160DA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1900" y="3330575"/>
            <a:ext cx="6772275" cy="3154363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>
            <a:extLst>
              <a:ext uri="{FF2B5EF4-FFF2-40B4-BE49-F238E27FC236}">
                <a16:creationId xmlns:a16="http://schemas.microsoft.com/office/drawing/2014/main" id="{F9255C4E-B54A-4A89-B4C2-42FECEC9056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649538" y="527050"/>
            <a:ext cx="3938587" cy="2625725"/>
          </a:xfrm>
          <a:ln cap="flat"/>
        </p:spPr>
      </p:sp>
      <p:sp>
        <p:nvSpPr>
          <p:cNvPr id="344067" name="Rectangle 3">
            <a:extLst>
              <a:ext uri="{FF2B5EF4-FFF2-40B4-BE49-F238E27FC236}">
                <a16:creationId xmlns:a16="http://schemas.microsoft.com/office/drawing/2014/main" id="{8C199857-490E-4F63-ABC8-1D9A282B5E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1900" y="3330575"/>
            <a:ext cx="6772275" cy="3154363"/>
          </a:xfrm>
          <a:ln/>
        </p:spPr>
        <p:txBody>
          <a:bodyPr lIns="91601" tIns="44997" rIns="91601" bIns="44997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>
            <a:extLst>
              <a:ext uri="{FF2B5EF4-FFF2-40B4-BE49-F238E27FC236}">
                <a16:creationId xmlns:a16="http://schemas.microsoft.com/office/drawing/2014/main" id="{945CF157-DF9D-44DD-B46D-BD1BECA8556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649538" y="527050"/>
            <a:ext cx="3938587" cy="2625725"/>
          </a:xfrm>
          <a:ln cap="flat"/>
        </p:spPr>
      </p:sp>
      <p:sp>
        <p:nvSpPr>
          <p:cNvPr id="346115" name="Rectangle 3">
            <a:extLst>
              <a:ext uri="{FF2B5EF4-FFF2-40B4-BE49-F238E27FC236}">
                <a16:creationId xmlns:a16="http://schemas.microsoft.com/office/drawing/2014/main" id="{A094935A-8153-48B8-9848-C36DCE3ED9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1900" y="3330575"/>
            <a:ext cx="6772275" cy="3154363"/>
          </a:xfrm>
          <a:ln/>
        </p:spPr>
        <p:txBody>
          <a:bodyPr lIns="91601" tIns="44997" rIns="91601" bIns="44997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>
            <a:extLst>
              <a:ext uri="{FF2B5EF4-FFF2-40B4-BE49-F238E27FC236}">
                <a16:creationId xmlns:a16="http://schemas.microsoft.com/office/drawing/2014/main" id="{F976F824-E4D1-4F5B-9A3F-4FA9B86AE14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649538" y="527050"/>
            <a:ext cx="3938587" cy="2625725"/>
          </a:xfrm>
          <a:ln cap="flat"/>
        </p:spPr>
      </p:sp>
      <p:sp>
        <p:nvSpPr>
          <p:cNvPr id="370691" name="Rectangle 3">
            <a:extLst>
              <a:ext uri="{FF2B5EF4-FFF2-40B4-BE49-F238E27FC236}">
                <a16:creationId xmlns:a16="http://schemas.microsoft.com/office/drawing/2014/main" id="{EE114068-687C-4646-8211-63F79C3B4C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1900" y="3330575"/>
            <a:ext cx="6772275" cy="3154363"/>
          </a:xfrm>
          <a:ln/>
        </p:spPr>
        <p:txBody>
          <a:bodyPr lIns="91601" tIns="44997" rIns="91601" bIns="44997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>
            <a:extLst>
              <a:ext uri="{FF2B5EF4-FFF2-40B4-BE49-F238E27FC236}">
                <a16:creationId xmlns:a16="http://schemas.microsoft.com/office/drawing/2014/main" id="{BC77A4E2-2C6E-4C6E-9587-AE8254E2475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649538" y="527050"/>
            <a:ext cx="3938587" cy="2625725"/>
          </a:xfrm>
          <a:ln cap="flat"/>
        </p:spPr>
      </p:sp>
      <p:sp>
        <p:nvSpPr>
          <p:cNvPr id="382979" name="Rectangle 3">
            <a:extLst>
              <a:ext uri="{FF2B5EF4-FFF2-40B4-BE49-F238E27FC236}">
                <a16:creationId xmlns:a16="http://schemas.microsoft.com/office/drawing/2014/main" id="{65E14B1C-7C02-4451-B867-C9695E85DA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1900" y="3330575"/>
            <a:ext cx="6772275" cy="3154363"/>
          </a:xfrm>
          <a:ln/>
        </p:spPr>
        <p:txBody>
          <a:bodyPr lIns="91601" tIns="44997" rIns="91601" bIns="44997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>
            <a:extLst>
              <a:ext uri="{FF2B5EF4-FFF2-40B4-BE49-F238E27FC236}">
                <a16:creationId xmlns:a16="http://schemas.microsoft.com/office/drawing/2014/main" id="{B9BA1A46-EAD4-403B-9D81-9F50143C5C4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649538" y="527050"/>
            <a:ext cx="3938587" cy="2625725"/>
          </a:xfrm>
          <a:ln cap="flat"/>
        </p:spPr>
      </p:sp>
      <p:sp>
        <p:nvSpPr>
          <p:cNvPr id="386051" name="Rectangle 3">
            <a:extLst>
              <a:ext uri="{FF2B5EF4-FFF2-40B4-BE49-F238E27FC236}">
                <a16:creationId xmlns:a16="http://schemas.microsoft.com/office/drawing/2014/main" id="{EBAFF77B-8181-4543-8A86-FC323CE5DC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1900" y="3330575"/>
            <a:ext cx="6772275" cy="3154363"/>
          </a:xfrm>
          <a:ln/>
        </p:spPr>
        <p:txBody>
          <a:bodyPr lIns="91601" tIns="44997" rIns="91601" bIns="44997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>
            <a:extLst>
              <a:ext uri="{FF2B5EF4-FFF2-40B4-BE49-F238E27FC236}">
                <a16:creationId xmlns:a16="http://schemas.microsoft.com/office/drawing/2014/main" id="{BC09F85D-9DD7-4C6F-9BBA-6DA0E5BE18D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2649538" y="527050"/>
            <a:ext cx="3938587" cy="2625725"/>
          </a:xfrm>
          <a:ln cap="flat"/>
        </p:spPr>
      </p:sp>
      <p:sp>
        <p:nvSpPr>
          <p:cNvPr id="388099" name="Rectangle 3">
            <a:extLst>
              <a:ext uri="{FF2B5EF4-FFF2-40B4-BE49-F238E27FC236}">
                <a16:creationId xmlns:a16="http://schemas.microsoft.com/office/drawing/2014/main" id="{6AD9B26E-4CE2-4480-A93A-921DF207C5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1900" y="3330575"/>
            <a:ext cx="6772275" cy="3154363"/>
          </a:xfrm>
          <a:ln/>
        </p:spPr>
        <p:txBody>
          <a:bodyPr lIns="91601" tIns="44997" rIns="91601" bIns="44997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FFF6A-4324-436B-926A-B5F1B359C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875" y="1122363"/>
            <a:ext cx="771525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450030-6C02-4248-BC50-7F30BD962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875" y="3602038"/>
            <a:ext cx="77152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2745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0C858-096D-4266-B23B-80264D48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BFA711-E552-4290-8A3B-CBA76457A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2114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8F0B88-0612-4B23-B8A4-0372E49D75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153150" y="419100"/>
            <a:ext cx="1727200" cy="5676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17B5B-8919-470E-BCD9-0EFF5E373F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6788" y="419100"/>
            <a:ext cx="5033962" cy="5676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066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08962-47C0-4E80-AF79-16C4DD6E9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37633-3501-42E9-A93C-2BFC4A973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2979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ABB82-4507-4770-92ED-798DA3AC8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675" y="1709738"/>
            <a:ext cx="88725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691A4-A014-4230-BCF0-6C3AE3721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675" y="4589463"/>
            <a:ext cx="887253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3605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8333E-C94A-4938-A0D9-B1C2A121D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44A67-5AD1-4592-9184-01EE8B2DAF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88" y="1981200"/>
            <a:ext cx="3378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B5824-86F3-4649-9D95-0C004074E7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7388" y="1981200"/>
            <a:ext cx="3378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0888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5A7D4-0864-44BA-BDD5-C9B8F5E0B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025" y="365125"/>
            <a:ext cx="887253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07F6E-7A04-4394-A88D-369400875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1681163"/>
            <a:ext cx="435292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27FFA-A260-496A-A3B0-CEDA69F59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025" y="2505075"/>
            <a:ext cx="435292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B1D1BD-B101-4099-AF60-2750FC4E3A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08588" y="1681163"/>
            <a:ext cx="43719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B26C45-043C-409D-B824-B315A40B3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08588" y="2505075"/>
            <a:ext cx="437197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012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FD754-1CFF-4CD3-ABB0-630A58FBA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523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356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1B066-0259-422A-ACED-D3CCD9F39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025" y="457200"/>
            <a:ext cx="33178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44394-1C3A-4B82-AF90-E6D9C9985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563" y="987425"/>
            <a:ext cx="52070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FA4DB7-870D-4274-BF84-3953E9B2D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025" y="2057400"/>
            <a:ext cx="33178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946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248AF-8FB9-4D56-B3FD-A4A41D1DD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025" y="457200"/>
            <a:ext cx="33178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3AC188-63D6-4026-B508-992F72619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73563" y="987425"/>
            <a:ext cx="52070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647E9A-B2B1-47C0-A3F8-B13DC00F5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8025" y="2057400"/>
            <a:ext cx="33178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7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0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>
            <a:extLst>
              <a:ext uri="{FF2B5EF4-FFF2-40B4-BE49-F238E27FC236}">
                <a16:creationId xmlns:a16="http://schemas.microsoft.com/office/drawing/2014/main" id="{21201A66-E6C5-477E-90A2-4949485AFB27}"/>
              </a:ext>
            </a:extLst>
          </p:cNvPr>
          <p:cNvGrpSpPr>
            <a:grpSpLocks/>
          </p:cNvGrpSpPr>
          <p:nvPr/>
        </p:nvGrpSpPr>
        <p:grpSpPr bwMode="auto">
          <a:xfrm>
            <a:off x="450850" y="209550"/>
            <a:ext cx="1714500" cy="1525588"/>
            <a:chOff x="284" y="132"/>
            <a:chExt cx="1081" cy="961"/>
          </a:xfrm>
        </p:grpSpPr>
        <p:sp>
          <p:nvSpPr>
            <p:cNvPr id="1026" name="Freeform 2">
              <a:extLst>
                <a:ext uri="{FF2B5EF4-FFF2-40B4-BE49-F238E27FC236}">
                  <a16:creationId xmlns:a16="http://schemas.microsoft.com/office/drawing/2014/main" id="{BD4691FF-F64B-4F5D-8997-749C050ABB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" y="228"/>
              <a:ext cx="865" cy="769"/>
            </a:xfrm>
            <a:custGeom>
              <a:avLst/>
              <a:gdLst>
                <a:gd name="T0" fmla="*/ 432 w 865"/>
                <a:gd name="T1" fmla="*/ 0 h 769"/>
                <a:gd name="T2" fmla="*/ 0 w 865"/>
                <a:gd name="T3" fmla="*/ 384 h 769"/>
                <a:gd name="T4" fmla="*/ 432 w 865"/>
                <a:gd name="T5" fmla="*/ 768 h 769"/>
                <a:gd name="T6" fmla="*/ 864 w 865"/>
                <a:gd name="T7" fmla="*/ 384 h 769"/>
                <a:gd name="T8" fmla="*/ 432 w 865"/>
                <a:gd name="T9" fmla="*/ 0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5" h="769">
                  <a:moveTo>
                    <a:pt x="432" y="0"/>
                  </a:moveTo>
                  <a:lnTo>
                    <a:pt x="0" y="384"/>
                  </a:lnTo>
                  <a:lnTo>
                    <a:pt x="432" y="768"/>
                  </a:lnTo>
                  <a:lnTo>
                    <a:pt x="864" y="384"/>
                  </a:lnTo>
                  <a:lnTo>
                    <a:pt x="432" y="0"/>
                  </a:lnTo>
                </a:path>
              </a:pathLst>
            </a:custGeom>
            <a:solidFill>
              <a:srgbClr val="00B7A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" name="Freeform 3">
              <a:extLst>
                <a:ext uri="{FF2B5EF4-FFF2-40B4-BE49-F238E27FC236}">
                  <a16:creationId xmlns:a16="http://schemas.microsoft.com/office/drawing/2014/main" id="{57FB2B7B-543C-48DD-80B9-16685A3BEBCB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" y="132"/>
              <a:ext cx="541" cy="481"/>
            </a:xfrm>
            <a:custGeom>
              <a:avLst/>
              <a:gdLst>
                <a:gd name="T0" fmla="*/ 0 w 541"/>
                <a:gd name="T1" fmla="*/ 96 h 481"/>
                <a:gd name="T2" fmla="*/ 0 w 541"/>
                <a:gd name="T3" fmla="*/ 0 h 481"/>
                <a:gd name="T4" fmla="*/ 540 w 541"/>
                <a:gd name="T5" fmla="*/ 480 h 481"/>
                <a:gd name="T6" fmla="*/ 432 w 541"/>
                <a:gd name="T7" fmla="*/ 480 h 481"/>
                <a:gd name="T8" fmla="*/ 0 w 541"/>
                <a:gd name="T9" fmla="*/ 96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1" h="481">
                  <a:moveTo>
                    <a:pt x="0" y="96"/>
                  </a:moveTo>
                  <a:lnTo>
                    <a:pt x="0" y="0"/>
                  </a:lnTo>
                  <a:lnTo>
                    <a:pt x="540" y="480"/>
                  </a:lnTo>
                  <a:lnTo>
                    <a:pt x="432" y="480"/>
                  </a:lnTo>
                  <a:lnTo>
                    <a:pt x="0" y="96"/>
                  </a:lnTo>
                </a:path>
              </a:pathLst>
            </a:custGeom>
            <a:solidFill>
              <a:srgbClr val="14D1B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" name="Freeform 4">
              <a:extLst>
                <a:ext uri="{FF2B5EF4-FFF2-40B4-BE49-F238E27FC236}">
                  <a16:creationId xmlns:a16="http://schemas.microsoft.com/office/drawing/2014/main" id="{AA0BCE55-0A2D-4663-8380-441BAEA2B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" y="132"/>
              <a:ext cx="541" cy="481"/>
            </a:xfrm>
            <a:custGeom>
              <a:avLst/>
              <a:gdLst>
                <a:gd name="T0" fmla="*/ 540 w 541"/>
                <a:gd name="T1" fmla="*/ 0 h 481"/>
                <a:gd name="T2" fmla="*/ 540 w 541"/>
                <a:gd name="T3" fmla="*/ 96 h 481"/>
                <a:gd name="T4" fmla="*/ 108 w 541"/>
                <a:gd name="T5" fmla="*/ 480 h 481"/>
                <a:gd name="T6" fmla="*/ 0 w 541"/>
                <a:gd name="T7" fmla="*/ 480 h 481"/>
                <a:gd name="T8" fmla="*/ 540 w 541"/>
                <a:gd name="T9" fmla="*/ 0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1" h="481">
                  <a:moveTo>
                    <a:pt x="540" y="0"/>
                  </a:moveTo>
                  <a:lnTo>
                    <a:pt x="540" y="96"/>
                  </a:lnTo>
                  <a:lnTo>
                    <a:pt x="108" y="480"/>
                  </a:lnTo>
                  <a:lnTo>
                    <a:pt x="0" y="480"/>
                  </a:lnTo>
                  <a:lnTo>
                    <a:pt x="540" y="0"/>
                  </a:lnTo>
                </a:path>
              </a:pathLst>
            </a:custGeom>
            <a:solidFill>
              <a:srgbClr val="8CF4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9" name="Freeform 5">
              <a:extLst>
                <a:ext uri="{FF2B5EF4-FFF2-40B4-BE49-F238E27FC236}">
                  <a16:creationId xmlns:a16="http://schemas.microsoft.com/office/drawing/2014/main" id="{9F7D9B2E-A499-42B0-97DE-7BBAFD49E343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" y="612"/>
              <a:ext cx="541" cy="481"/>
            </a:xfrm>
            <a:custGeom>
              <a:avLst/>
              <a:gdLst>
                <a:gd name="T0" fmla="*/ 432 w 541"/>
                <a:gd name="T1" fmla="*/ 0 h 481"/>
                <a:gd name="T2" fmla="*/ 540 w 541"/>
                <a:gd name="T3" fmla="*/ 0 h 481"/>
                <a:gd name="T4" fmla="*/ 0 w 541"/>
                <a:gd name="T5" fmla="*/ 480 h 481"/>
                <a:gd name="T6" fmla="*/ 0 w 541"/>
                <a:gd name="T7" fmla="*/ 384 h 481"/>
                <a:gd name="T8" fmla="*/ 432 w 541"/>
                <a:gd name="T9" fmla="*/ 0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1" h="481">
                  <a:moveTo>
                    <a:pt x="432" y="0"/>
                  </a:moveTo>
                  <a:lnTo>
                    <a:pt x="540" y="0"/>
                  </a:lnTo>
                  <a:lnTo>
                    <a:pt x="0" y="480"/>
                  </a:lnTo>
                  <a:lnTo>
                    <a:pt x="0" y="384"/>
                  </a:lnTo>
                  <a:lnTo>
                    <a:pt x="432" y="0"/>
                  </a:lnTo>
                </a:path>
              </a:pathLst>
            </a:custGeom>
            <a:solidFill>
              <a:srgbClr val="00968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0" name="Freeform 6">
              <a:extLst>
                <a:ext uri="{FF2B5EF4-FFF2-40B4-BE49-F238E27FC236}">
                  <a16:creationId xmlns:a16="http://schemas.microsoft.com/office/drawing/2014/main" id="{502F6F81-A669-4FFC-BD5D-8504B04FAA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" y="612"/>
              <a:ext cx="541" cy="481"/>
            </a:xfrm>
            <a:custGeom>
              <a:avLst/>
              <a:gdLst>
                <a:gd name="T0" fmla="*/ 108 w 541"/>
                <a:gd name="T1" fmla="*/ 0 h 481"/>
                <a:gd name="T2" fmla="*/ 540 w 541"/>
                <a:gd name="T3" fmla="*/ 384 h 481"/>
                <a:gd name="T4" fmla="*/ 540 w 541"/>
                <a:gd name="T5" fmla="*/ 480 h 481"/>
                <a:gd name="T6" fmla="*/ 0 w 541"/>
                <a:gd name="T7" fmla="*/ 0 h 481"/>
                <a:gd name="T8" fmla="*/ 108 w 541"/>
                <a:gd name="T9" fmla="*/ 0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1" h="481">
                  <a:moveTo>
                    <a:pt x="108" y="0"/>
                  </a:moveTo>
                  <a:lnTo>
                    <a:pt x="540" y="384"/>
                  </a:lnTo>
                  <a:lnTo>
                    <a:pt x="540" y="480"/>
                  </a:lnTo>
                  <a:lnTo>
                    <a:pt x="0" y="0"/>
                  </a:lnTo>
                  <a:lnTo>
                    <a:pt x="108" y="0"/>
                  </a:lnTo>
                </a:path>
              </a:pathLst>
            </a:custGeom>
            <a:solidFill>
              <a:srgbClr val="006B6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2" name="Rectangle 8">
            <a:extLst>
              <a:ext uri="{FF2B5EF4-FFF2-40B4-BE49-F238E27FC236}">
                <a16:creationId xmlns:a16="http://schemas.microsoft.com/office/drawing/2014/main" id="{905B3F7F-A7E4-481C-93AC-6F25BAA93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66788" y="419100"/>
            <a:ext cx="6913562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2DE5F366-394A-44FD-B096-C05DBA0D20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66788" y="1981200"/>
            <a:ext cx="6908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anose="0204060205030503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anose="0204060205030503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anose="0204060205030503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anose="0204060205030503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anose="0204060205030503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anose="0204060205030503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anose="0204060205030503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anose="0204060205030503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u"/>
        <a:defRPr sz="36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·"/>
        <a:defRPr sz="36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anose="05010101010101010101" pitchFamily="2" charset="2"/>
        <a:buChar char="&lt;"/>
        <a:defRPr sz="36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" panose="05000000000000000000" pitchFamily="2" charset="2"/>
        <a:buChar char="§"/>
        <a:defRPr sz="36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–"/>
        <a:defRPr sz="36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emf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8.emf"/><Relationship Id="rId7" Type="http://schemas.openxmlformats.org/officeDocument/2006/relationships/image" Target="../media/image10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Text Box 2">
            <a:extLst>
              <a:ext uri="{FF2B5EF4-FFF2-40B4-BE49-F238E27FC236}">
                <a16:creationId xmlns:a16="http://schemas.microsoft.com/office/drawing/2014/main" id="{49F99E67-B248-4ADC-A5F7-F9004BDC0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319088"/>
            <a:ext cx="8342313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en-US" altLang="en-US" sz="3200" b="1">
                <a:solidFill>
                  <a:schemeClr val="tx2"/>
                </a:solidFill>
              </a:rPr>
              <a:t>Computing Strategy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>
                <a:solidFill>
                  <a:schemeClr val="tx2"/>
                </a:solidFill>
              </a:rPr>
              <a:t>	</a:t>
            </a:r>
            <a:r>
              <a:rPr lang="en-US" altLang="en-US" sz="3200" b="1"/>
              <a:t>Sparspak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	Reorders to minimize calculations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	Choleski factorization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		Symbolic (once)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		Numeric (each round)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			log</a:t>
            </a:r>
            <a:r>
              <a:rPr lang="en-US" altLang="en-US" sz="3200" b="1">
                <a:sym typeface="Symbol" panose="05050102010706020507" pitchFamily="18" charset="2"/>
              </a:rPr>
              <a:t>C*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>
                <a:sym typeface="Symbol" panose="05050102010706020507" pitchFamily="18" charset="2"/>
              </a:rPr>
              <a:t>				s to compute s’r</a:t>
            </a:r>
            <a:endParaRPr lang="en-US" altLang="en-US" sz="32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Text Box 2">
            <a:extLst>
              <a:ext uri="{FF2B5EF4-FFF2-40B4-BE49-F238E27FC236}">
                <a16:creationId xmlns:a16="http://schemas.microsoft.com/office/drawing/2014/main" id="{DA2DFC25-2B8D-4044-96DF-77CC54501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57200"/>
            <a:ext cx="10047288" cy="290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solidFill>
                  <a:schemeClr val="tx2"/>
                </a:solidFill>
              </a:rPr>
              <a:t>Simplex algorithm (finds minimum for a function)</a:t>
            </a:r>
          </a:p>
          <a:p>
            <a:pPr eaLnBrk="1" hangingPunct="1">
              <a:lnSpc>
                <a:spcPct val="155000"/>
              </a:lnSpc>
            </a:pPr>
            <a:r>
              <a:rPr lang="en-US" altLang="en-US" sz="2800" b="1"/>
              <a:t>	“Amoeba” routine (black box)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800" b="1"/>
              <a:t>	Saves no. parameters + 1 sets of parameters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800" b="1"/>
              <a:t>	Convergence to local: V(-2logL in simplex)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800" b="1"/>
              <a:t>	Restart to insure global: compare, -2logL at end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Text Box 2">
            <a:extLst>
              <a:ext uri="{FF2B5EF4-FFF2-40B4-BE49-F238E27FC236}">
                <a16:creationId xmlns:a16="http://schemas.microsoft.com/office/drawing/2014/main" id="{BA8776F4-2010-48FA-917D-E2B1D64AC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1525" y="2149475"/>
            <a:ext cx="184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altLang="en-US" sz="4000"/>
          </a:p>
        </p:txBody>
      </p:sp>
      <p:sp>
        <p:nvSpPr>
          <p:cNvPr id="350211" name="Freeform 3">
            <a:extLst>
              <a:ext uri="{FF2B5EF4-FFF2-40B4-BE49-F238E27FC236}">
                <a16:creationId xmlns:a16="http://schemas.microsoft.com/office/drawing/2014/main" id="{F385AB50-4DDD-451F-9AB3-C974C5CB722C}"/>
              </a:ext>
            </a:extLst>
          </p:cNvPr>
          <p:cNvSpPr>
            <a:spLocks/>
          </p:cNvSpPr>
          <p:nvPr/>
        </p:nvSpPr>
        <p:spPr bwMode="auto">
          <a:xfrm>
            <a:off x="1989138" y="3576638"/>
            <a:ext cx="6611937" cy="1487487"/>
          </a:xfrm>
          <a:custGeom>
            <a:avLst/>
            <a:gdLst>
              <a:gd name="T0" fmla="*/ 4165 w 4165"/>
              <a:gd name="T1" fmla="*/ 937 h 937"/>
              <a:gd name="T2" fmla="*/ 4058 w 4165"/>
              <a:gd name="T3" fmla="*/ 855 h 937"/>
              <a:gd name="T4" fmla="*/ 4020 w 4165"/>
              <a:gd name="T5" fmla="*/ 842 h 937"/>
              <a:gd name="T6" fmla="*/ 3982 w 4165"/>
              <a:gd name="T7" fmla="*/ 830 h 937"/>
              <a:gd name="T8" fmla="*/ 3906 w 4165"/>
              <a:gd name="T9" fmla="*/ 798 h 937"/>
              <a:gd name="T10" fmla="*/ 3887 w 4165"/>
              <a:gd name="T11" fmla="*/ 785 h 937"/>
              <a:gd name="T12" fmla="*/ 3849 w 4165"/>
              <a:gd name="T13" fmla="*/ 773 h 937"/>
              <a:gd name="T14" fmla="*/ 3716 w 4165"/>
              <a:gd name="T15" fmla="*/ 722 h 937"/>
              <a:gd name="T16" fmla="*/ 3380 w 4165"/>
              <a:gd name="T17" fmla="*/ 602 h 937"/>
              <a:gd name="T18" fmla="*/ 3266 w 4165"/>
              <a:gd name="T19" fmla="*/ 545 h 937"/>
              <a:gd name="T20" fmla="*/ 3171 w 4165"/>
              <a:gd name="T21" fmla="*/ 500 h 937"/>
              <a:gd name="T22" fmla="*/ 3133 w 4165"/>
              <a:gd name="T23" fmla="*/ 488 h 937"/>
              <a:gd name="T24" fmla="*/ 3076 w 4165"/>
              <a:gd name="T25" fmla="*/ 418 h 937"/>
              <a:gd name="T26" fmla="*/ 2944 w 4165"/>
              <a:gd name="T27" fmla="*/ 348 h 937"/>
              <a:gd name="T28" fmla="*/ 2874 w 4165"/>
              <a:gd name="T29" fmla="*/ 336 h 937"/>
              <a:gd name="T30" fmla="*/ 2659 w 4165"/>
              <a:gd name="T31" fmla="*/ 285 h 937"/>
              <a:gd name="T32" fmla="*/ 2519 w 4165"/>
              <a:gd name="T33" fmla="*/ 235 h 937"/>
              <a:gd name="T34" fmla="*/ 2456 w 4165"/>
              <a:gd name="T35" fmla="*/ 121 h 937"/>
              <a:gd name="T36" fmla="*/ 2425 w 4165"/>
              <a:gd name="T37" fmla="*/ 64 h 937"/>
              <a:gd name="T38" fmla="*/ 2311 w 4165"/>
              <a:gd name="T39" fmla="*/ 13 h 937"/>
              <a:gd name="T40" fmla="*/ 2254 w 4165"/>
              <a:gd name="T41" fmla="*/ 0 h 937"/>
              <a:gd name="T42" fmla="*/ 2184 w 4165"/>
              <a:gd name="T43" fmla="*/ 7 h 937"/>
              <a:gd name="T44" fmla="*/ 2146 w 4165"/>
              <a:gd name="T45" fmla="*/ 19 h 937"/>
              <a:gd name="T46" fmla="*/ 2102 w 4165"/>
              <a:gd name="T47" fmla="*/ 70 h 937"/>
              <a:gd name="T48" fmla="*/ 2038 w 4165"/>
              <a:gd name="T49" fmla="*/ 146 h 937"/>
              <a:gd name="T50" fmla="*/ 1962 w 4165"/>
              <a:gd name="T51" fmla="*/ 184 h 937"/>
              <a:gd name="T52" fmla="*/ 1924 w 4165"/>
              <a:gd name="T53" fmla="*/ 203 h 937"/>
              <a:gd name="T54" fmla="*/ 1868 w 4165"/>
              <a:gd name="T55" fmla="*/ 241 h 937"/>
              <a:gd name="T56" fmla="*/ 1792 w 4165"/>
              <a:gd name="T57" fmla="*/ 260 h 937"/>
              <a:gd name="T58" fmla="*/ 1747 w 4165"/>
              <a:gd name="T59" fmla="*/ 273 h 937"/>
              <a:gd name="T60" fmla="*/ 1709 w 4165"/>
              <a:gd name="T61" fmla="*/ 285 h 937"/>
              <a:gd name="T62" fmla="*/ 1640 w 4165"/>
              <a:gd name="T63" fmla="*/ 279 h 937"/>
              <a:gd name="T64" fmla="*/ 1545 w 4165"/>
              <a:gd name="T65" fmla="*/ 241 h 937"/>
              <a:gd name="T66" fmla="*/ 1475 w 4165"/>
              <a:gd name="T67" fmla="*/ 216 h 937"/>
              <a:gd name="T68" fmla="*/ 1260 w 4165"/>
              <a:gd name="T69" fmla="*/ 247 h 937"/>
              <a:gd name="T70" fmla="*/ 1209 w 4165"/>
              <a:gd name="T71" fmla="*/ 317 h 937"/>
              <a:gd name="T72" fmla="*/ 1140 w 4165"/>
              <a:gd name="T73" fmla="*/ 367 h 937"/>
              <a:gd name="T74" fmla="*/ 1026 w 4165"/>
              <a:gd name="T75" fmla="*/ 437 h 937"/>
              <a:gd name="T76" fmla="*/ 1007 w 4165"/>
              <a:gd name="T77" fmla="*/ 450 h 937"/>
              <a:gd name="T78" fmla="*/ 969 w 4165"/>
              <a:gd name="T79" fmla="*/ 462 h 937"/>
              <a:gd name="T80" fmla="*/ 874 w 4165"/>
              <a:gd name="T81" fmla="*/ 507 h 937"/>
              <a:gd name="T82" fmla="*/ 785 w 4165"/>
              <a:gd name="T83" fmla="*/ 488 h 937"/>
              <a:gd name="T84" fmla="*/ 735 w 4165"/>
              <a:gd name="T85" fmla="*/ 450 h 937"/>
              <a:gd name="T86" fmla="*/ 697 w 4165"/>
              <a:gd name="T87" fmla="*/ 424 h 937"/>
              <a:gd name="T88" fmla="*/ 659 w 4165"/>
              <a:gd name="T89" fmla="*/ 412 h 937"/>
              <a:gd name="T90" fmla="*/ 431 w 4165"/>
              <a:gd name="T91" fmla="*/ 418 h 937"/>
              <a:gd name="T92" fmla="*/ 355 w 4165"/>
              <a:gd name="T93" fmla="*/ 431 h 937"/>
              <a:gd name="T94" fmla="*/ 317 w 4165"/>
              <a:gd name="T95" fmla="*/ 443 h 937"/>
              <a:gd name="T96" fmla="*/ 247 w 4165"/>
              <a:gd name="T97" fmla="*/ 507 h 937"/>
              <a:gd name="T98" fmla="*/ 203 w 4165"/>
              <a:gd name="T99" fmla="*/ 557 h 937"/>
              <a:gd name="T100" fmla="*/ 140 w 4165"/>
              <a:gd name="T101" fmla="*/ 627 h 937"/>
              <a:gd name="T102" fmla="*/ 127 w 4165"/>
              <a:gd name="T103" fmla="*/ 646 h 937"/>
              <a:gd name="T104" fmla="*/ 108 w 4165"/>
              <a:gd name="T105" fmla="*/ 659 h 937"/>
              <a:gd name="T106" fmla="*/ 83 w 4165"/>
              <a:gd name="T107" fmla="*/ 690 h 937"/>
              <a:gd name="T108" fmla="*/ 51 w 4165"/>
              <a:gd name="T109" fmla="*/ 722 h 937"/>
              <a:gd name="T110" fmla="*/ 0 w 4165"/>
              <a:gd name="T111" fmla="*/ 785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165" h="937">
                <a:moveTo>
                  <a:pt x="4165" y="937"/>
                </a:moveTo>
                <a:cubicBezTo>
                  <a:pt x="4142" y="900"/>
                  <a:pt x="4094" y="880"/>
                  <a:pt x="4058" y="855"/>
                </a:cubicBezTo>
                <a:cubicBezTo>
                  <a:pt x="4047" y="847"/>
                  <a:pt x="4033" y="846"/>
                  <a:pt x="4020" y="842"/>
                </a:cubicBezTo>
                <a:cubicBezTo>
                  <a:pt x="4007" y="838"/>
                  <a:pt x="3982" y="830"/>
                  <a:pt x="3982" y="830"/>
                </a:cubicBezTo>
                <a:cubicBezTo>
                  <a:pt x="3959" y="814"/>
                  <a:pt x="3933" y="807"/>
                  <a:pt x="3906" y="798"/>
                </a:cubicBezTo>
                <a:cubicBezTo>
                  <a:pt x="3900" y="794"/>
                  <a:pt x="3894" y="788"/>
                  <a:pt x="3887" y="785"/>
                </a:cubicBezTo>
                <a:cubicBezTo>
                  <a:pt x="3875" y="780"/>
                  <a:pt x="3849" y="773"/>
                  <a:pt x="3849" y="773"/>
                </a:cubicBezTo>
                <a:cubicBezTo>
                  <a:pt x="3811" y="747"/>
                  <a:pt x="3760" y="736"/>
                  <a:pt x="3716" y="722"/>
                </a:cubicBezTo>
                <a:cubicBezTo>
                  <a:pt x="3615" y="653"/>
                  <a:pt x="3494" y="641"/>
                  <a:pt x="3380" y="602"/>
                </a:cubicBezTo>
                <a:cubicBezTo>
                  <a:pt x="3339" y="588"/>
                  <a:pt x="3307" y="558"/>
                  <a:pt x="3266" y="545"/>
                </a:cubicBezTo>
                <a:cubicBezTo>
                  <a:pt x="3233" y="523"/>
                  <a:pt x="3208" y="512"/>
                  <a:pt x="3171" y="500"/>
                </a:cubicBezTo>
                <a:cubicBezTo>
                  <a:pt x="3158" y="496"/>
                  <a:pt x="3133" y="488"/>
                  <a:pt x="3133" y="488"/>
                </a:cubicBezTo>
                <a:cubicBezTo>
                  <a:pt x="3106" y="470"/>
                  <a:pt x="3100" y="435"/>
                  <a:pt x="3076" y="418"/>
                </a:cubicBezTo>
                <a:cubicBezTo>
                  <a:pt x="3037" y="390"/>
                  <a:pt x="2989" y="363"/>
                  <a:pt x="2944" y="348"/>
                </a:cubicBezTo>
                <a:cubicBezTo>
                  <a:pt x="2909" y="336"/>
                  <a:pt x="2931" y="345"/>
                  <a:pt x="2874" y="336"/>
                </a:cubicBezTo>
                <a:cubicBezTo>
                  <a:pt x="2801" y="325"/>
                  <a:pt x="2730" y="305"/>
                  <a:pt x="2659" y="285"/>
                </a:cubicBezTo>
                <a:cubicBezTo>
                  <a:pt x="2612" y="271"/>
                  <a:pt x="2561" y="262"/>
                  <a:pt x="2519" y="235"/>
                </a:cubicBezTo>
                <a:cubicBezTo>
                  <a:pt x="2496" y="200"/>
                  <a:pt x="2470" y="161"/>
                  <a:pt x="2456" y="121"/>
                </a:cubicBezTo>
                <a:cubicBezTo>
                  <a:pt x="2450" y="104"/>
                  <a:pt x="2443" y="71"/>
                  <a:pt x="2425" y="64"/>
                </a:cubicBezTo>
                <a:cubicBezTo>
                  <a:pt x="2386" y="50"/>
                  <a:pt x="2352" y="23"/>
                  <a:pt x="2311" y="13"/>
                </a:cubicBezTo>
                <a:cubicBezTo>
                  <a:pt x="2292" y="8"/>
                  <a:pt x="2254" y="0"/>
                  <a:pt x="2254" y="0"/>
                </a:cubicBezTo>
                <a:cubicBezTo>
                  <a:pt x="2231" y="2"/>
                  <a:pt x="2207" y="3"/>
                  <a:pt x="2184" y="7"/>
                </a:cubicBezTo>
                <a:cubicBezTo>
                  <a:pt x="2171" y="9"/>
                  <a:pt x="2146" y="19"/>
                  <a:pt x="2146" y="19"/>
                </a:cubicBezTo>
                <a:cubicBezTo>
                  <a:pt x="2117" y="63"/>
                  <a:pt x="2134" y="48"/>
                  <a:pt x="2102" y="70"/>
                </a:cubicBezTo>
                <a:cubicBezTo>
                  <a:pt x="2088" y="107"/>
                  <a:pt x="2077" y="134"/>
                  <a:pt x="2038" y="146"/>
                </a:cubicBezTo>
                <a:cubicBezTo>
                  <a:pt x="2015" y="161"/>
                  <a:pt x="1988" y="176"/>
                  <a:pt x="1962" y="184"/>
                </a:cubicBezTo>
                <a:cubicBezTo>
                  <a:pt x="1902" y="225"/>
                  <a:pt x="1981" y="174"/>
                  <a:pt x="1924" y="203"/>
                </a:cubicBezTo>
                <a:cubicBezTo>
                  <a:pt x="1899" y="216"/>
                  <a:pt x="1901" y="231"/>
                  <a:pt x="1868" y="241"/>
                </a:cubicBezTo>
                <a:cubicBezTo>
                  <a:pt x="1841" y="249"/>
                  <a:pt x="1820" y="255"/>
                  <a:pt x="1792" y="260"/>
                </a:cubicBezTo>
                <a:cubicBezTo>
                  <a:pt x="1760" y="266"/>
                  <a:pt x="1774" y="264"/>
                  <a:pt x="1747" y="273"/>
                </a:cubicBezTo>
                <a:cubicBezTo>
                  <a:pt x="1734" y="277"/>
                  <a:pt x="1709" y="285"/>
                  <a:pt x="1709" y="285"/>
                </a:cubicBezTo>
                <a:cubicBezTo>
                  <a:pt x="1686" y="283"/>
                  <a:pt x="1663" y="282"/>
                  <a:pt x="1640" y="279"/>
                </a:cubicBezTo>
                <a:cubicBezTo>
                  <a:pt x="1607" y="274"/>
                  <a:pt x="1577" y="251"/>
                  <a:pt x="1545" y="241"/>
                </a:cubicBezTo>
                <a:cubicBezTo>
                  <a:pt x="1522" y="226"/>
                  <a:pt x="1501" y="224"/>
                  <a:pt x="1475" y="216"/>
                </a:cubicBezTo>
                <a:cubicBezTo>
                  <a:pt x="1387" y="219"/>
                  <a:pt x="1328" y="204"/>
                  <a:pt x="1260" y="247"/>
                </a:cubicBezTo>
                <a:cubicBezTo>
                  <a:pt x="1250" y="278"/>
                  <a:pt x="1235" y="299"/>
                  <a:pt x="1209" y="317"/>
                </a:cubicBezTo>
                <a:cubicBezTo>
                  <a:pt x="1193" y="343"/>
                  <a:pt x="1167" y="349"/>
                  <a:pt x="1140" y="367"/>
                </a:cubicBezTo>
                <a:cubicBezTo>
                  <a:pt x="1102" y="392"/>
                  <a:pt x="1069" y="423"/>
                  <a:pt x="1026" y="437"/>
                </a:cubicBezTo>
                <a:cubicBezTo>
                  <a:pt x="1020" y="441"/>
                  <a:pt x="1014" y="447"/>
                  <a:pt x="1007" y="450"/>
                </a:cubicBezTo>
                <a:cubicBezTo>
                  <a:pt x="995" y="455"/>
                  <a:pt x="969" y="462"/>
                  <a:pt x="969" y="462"/>
                </a:cubicBezTo>
                <a:cubicBezTo>
                  <a:pt x="936" y="485"/>
                  <a:pt x="911" y="494"/>
                  <a:pt x="874" y="507"/>
                </a:cubicBezTo>
                <a:cubicBezTo>
                  <a:pt x="845" y="496"/>
                  <a:pt x="815" y="497"/>
                  <a:pt x="785" y="488"/>
                </a:cubicBezTo>
                <a:cubicBezTo>
                  <a:pt x="764" y="474"/>
                  <a:pt x="759" y="458"/>
                  <a:pt x="735" y="450"/>
                </a:cubicBezTo>
                <a:cubicBezTo>
                  <a:pt x="713" y="428"/>
                  <a:pt x="723" y="433"/>
                  <a:pt x="697" y="424"/>
                </a:cubicBezTo>
                <a:cubicBezTo>
                  <a:pt x="684" y="420"/>
                  <a:pt x="659" y="412"/>
                  <a:pt x="659" y="412"/>
                </a:cubicBezTo>
                <a:cubicBezTo>
                  <a:pt x="583" y="414"/>
                  <a:pt x="507" y="415"/>
                  <a:pt x="431" y="418"/>
                </a:cubicBezTo>
                <a:cubicBezTo>
                  <a:pt x="424" y="418"/>
                  <a:pt x="361" y="429"/>
                  <a:pt x="355" y="431"/>
                </a:cubicBezTo>
                <a:cubicBezTo>
                  <a:pt x="342" y="434"/>
                  <a:pt x="317" y="443"/>
                  <a:pt x="317" y="443"/>
                </a:cubicBezTo>
                <a:cubicBezTo>
                  <a:pt x="289" y="462"/>
                  <a:pt x="274" y="489"/>
                  <a:pt x="247" y="507"/>
                </a:cubicBezTo>
                <a:cubicBezTo>
                  <a:pt x="218" y="551"/>
                  <a:pt x="235" y="537"/>
                  <a:pt x="203" y="557"/>
                </a:cubicBezTo>
                <a:cubicBezTo>
                  <a:pt x="186" y="582"/>
                  <a:pt x="165" y="610"/>
                  <a:pt x="140" y="627"/>
                </a:cubicBezTo>
                <a:cubicBezTo>
                  <a:pt x="136" y="633"/>
                  <a:pt x="132" y="641"/>
                  <a:pt x="127" y="646"/>
                </a:cubicBezTo>
                <a:cubicBezTo>
                  <a:pt x="122" y="651"/>
                  <a:pt x="113" y="653"/>
                  <a:pt x="108" y="659"/>
                </a:cubicBezTo>
                <a:cubicBezTo>
                  <a:pt x="76" y="700"/>
                  <a:pt x="135" y="657"/>
                  <a:pt x="83" y="690"/>
                </a:cubicBezTo>
                <a:cubicBezTo>
                  <a:pt x="48" y="741"/>
                  <a:pt x="94" y="679"/>
                  <a:pt x="51" y="722"/>
                </a:cubicBezTo>
                <a:cubicBezTo>
                  <a:pt x="32" y="741"/>
                  <a:pt x="20" y="768"/>
                  <a:pt x="0" y="785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0212" name="Oval 4">
            <a:extLst>
              <a:ext uri="{FF2B5EF4-FFF2-40B4-BE49-F238E27FC236}">
                <a16:creationId xmlns:a16="http://schemas.microsoft.com/office/drawing/2014/main" id="{ACE61274-C5A4-4555-B35B-C4E1925AB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429000"/>
            <a:ext cx="409575" cy="304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0213" name="Oval 5">
            <a:extLst>
              <a:ext uri="{FF2B5EF4-FFF2-40B4-BE49-F238E27FC236}">
                <a16:creationId xmlns:a16="http://schemas.microsoft.com/office/drawing/2014/main" id="{63668B7E-EAB8-410D-BEC9-0183CD716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6700" y="3790950"/>
            <a:ext cx="3048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0214" name="Oval 6">
            <a:extLst>
              <a:ext uri="{FF2B5EF4-FFF2-40B4-BE49-F238E27FC236}">
                <a16:creationId xmlns:a16="http://schemas.microsoft.com/office/drawing/2014/main" id="{1656E2EE-FE87-4F78-9948-455B8F847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114800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Text Box 2">
            <a:extLst>
              <a:ext uri="{FF2B5EF4-FFF2-40B4-BE49-F238E27FC236}">
                <a16:creationId xmlns:a16="http://schemas.microsoft.com/office/drawing/2014/main" id="{F71DCA1A-8B5B-4180-A136-F27974551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0513"/>
            <a:ext cx="11190288" cy="539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81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681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681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681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681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681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681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681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681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45000"/>
              </a:lnSpc>
            </a:pPr>
            <a:r>
              <a:rPr lang="en-US" altLang="en-US" sz="3600" b="1">
                <a:solidFill>
                  <a:schemeClr val="tx2"/>
                </a:solidFill>
                <a:latin typeface="Book Antiqua" panose="02040602050305030304" pitchFamily="18" charset="0"/>
              </a:rPr>
              <a:t>Models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en-US" sz="3600" b="1">
                <a:solidFill>
                  <a:schemeClr val="tx2"/>
                </a:solidFill>
                <a:latin typeface="Book Antiqua" panose="02040602050305030304" pitchFamily="18" charset="0"/>
              </a:rPr>
              <a:t>	</a:t>
            </a:r>
            <a:r>
              <a:rPr lang="en-US" altLang="en-US" sz="3600" b="1">
                <a:latin typeface="Book Antiqua" panose="02040602050305030304" pitchFamily="18" charset="0"/>
              </a:rPr>
              <a:t>Different models, different traits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3600" b="1">
                <a:latin typeface="Book Antiqua" panose="02040602050305030304" pitchFamily="18" charset="0"/>
              </a:rPr>
              <a:t>	Missing trait (indicator)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3600" b="1">
                <a:latin typeface="Book Antiqua" panose="02040602050305030304" pitchFamily="18" charset="0"/>
              </a:rPr>
              <a:t>		Different traits on different sexes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3600" b="1">
                <a:latin typeface="Book Antiqua" panose="02040602050305030304" pitchFamily="18" charset="0"/>
              </a:rPr>
              <a:t>		Different traits in different environments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3600" b="1">
                <a:latin typeface="Book Antiqua" panose="02040602050305030304" pitchFamily="18" charset="0"/>
              </a:rPr>
              <a:t>				(G x E;  ages, locations, sexes)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3600" b="1">
                <a:latin typeface="Book Antiqua" panose="02040602050305030304" pitchFamily="18" charset="0"/>
              </a:rPr>
              <a:t>	Westell Groups (modify pedigree file)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Text Box 2">
            <a:extLst>
              <a:ext uri="{FF2B5EF4-FFF2-40B4-BE49-F238E27FC236}">
                <a16:creationId xmlns:a16="http://schemas.microsoft.com/office/drawing/2014/main" id="{BE09F42B-5922-403E-9E0C-79C8793EB7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2400"/>
            <a:ext cx="10193338" cy="655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b="1">
                <a:solidFill>
                  <a:schemeClr val="tx2"/>
                </a:solidFill>
              </a:rPr>
              <a:t>Models</a:t>
            </a:r>
          </a:p>
          <a:p>
            <a:pPr eaLnBrk="1" hangingPunct="1"/>
            <a:r>
              <a:rPr lang="en-US" altLang="en-US" b="1"/>
              <a:t>	</a:t>
            </a:r>
            <a:r>
              <a:rPr lang="en-US" altLang="en-US" sz="3200" b="1"/>
              <a:t>Animal genetic expected</a:t>
            </a:r>
          </a:p>
          <a:p>
            <a:pPr eaLnBrk="1" hangingPunct="1"/>
            <a:r>
              <a:rPr lang="en-US" altLang="en-US" sz="3200" b="1"/>
              <a:t>		(accepts sire ID as animal)</a:t>
            </a:r>
          </a:p>
          <a:p>
            <a:pPr eaLnBrk="1" hangingPunct="1"/>
            <a:r>
              <a:rPr lang="en-US" altLang="en-US" sz="3200" b="1"/>
              <a:t>	Maternal genetic option</a:t>
            </a:r>
          </a:p>
          <a:p>
            <a:pPr eaLnBrk="1" hangingPunct="1"/>
            <a:r>
              <a:rPr lang="en-US" altLang="en-US" sz="3200" b="1"/>
              <a:t>	“Unlimited” uncorrelated random factors</a:t>
            </a:r>
          </a:p>
          <a:p>
            <a:pPr eaLnBrk="1" hangingPunct="1"/>
            <a:r>
              <a:rPr lang="en-US" altLang="en-US" sz="3200" b="1"/>
              <a:t>		Direct PE (repeated measures)</a:t>
            </a:r>
          </a:p>
          <a:p>
            <a:pPr eaLnBrk="1" hangingPunct="1"/>
            <a:r>
              <a:rPr lang="en-US" altLang="en-US" sz="3200" b="1"/>
              <a:t>		Maternal PE (dam repeats)</a:t>
            </a:r>
          </a:p>
          <a:p>
            <a:pPr eaLnBrk="1" hangingPunct="1"/>
            <a:r>
              <a:rPr lang="en-US" altLang="en-US" sz="3200" b="1"/>
              <a:t>		Litter</a:t>
            </a:r>
          </a:p>
          <a:p>
            <a:pPr eaLnBrk="1" hangingPunct="1"/>
            <a:r>
              <a:rPr lang="en-US" altLang="en-US" sz="3200" b="1"/>
              <a:t>		Contemporary group</a:t>
            </a:r>
          </a:p>
          <a:p>
            <a:pPr eaLnBrk="1" hangingPunct="1"/>
            <a:r>
              <a:rPr lang="en-US" altLang="en-US" sz="3200" b="1"/>
              <a:t>		Sire by year</a:t>
            </a:r>
          </a:p>
          <a:p>
            <a:pPr eaLnBrk="1" hangingPunct="1"/>
            <a:r>
              <a:rPr lang="en-US" altLang="en-US" sz="3200" b="1"/>
              <a:t>		Sire by dam</a:t>
            </a:r>
          </a:p>
          <a:p>
            <a:pPr eaLnBrk="1" hangingPunct="1"/>
            <a:r>
              <a:rPr lang="en-US" altLang="en-US" sz="3200" b="1"/>
              <a:t>		Cytoplasmic origin</a:t>
            </a:r>
          </a:p>
          <a:p>
            <a:pPr eaLnBrk="1" hangingPunct="1"/>
            <a:r>
              <a:rPr lang="en-US" altLang="en-US" sz="3200" b="1"/>
              <a:t>		Sire by cytoplasmic origin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Text Box 2">
            <a:extLst>
              <a:ext uri="{FF2B5EF4-FFF2-40B4-BE49-F238E27FC236}">
                <a16:creationId xmlns:a16="http://schemas.microsoft.com/office/drawing/2014/main" id="{2E5C7839-3754-4BD7-8A94-F3A2AFE24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73075"/>
            <a:ext cx="11623675" cy="554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09638">
              <a:tabLst>
                <a:tab pos="973138" algn="l"/>
                <a:tab pos="1544638" algn="l"/>
                <a:tab pos="21161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909638">
              <a:tabLst>
                <a:tab pos="973138" algn="l"/>
                <a:tab pos="1544638" algn="l"/>
                <a:tab pos="21161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909638">
              <a:tabLst>
                <a:tab pos="973138" algn="l"/>
                <a:tab pos="1544638" algn="l"/>
                <a:tab pos="21161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909638">
              <a:tabLst>
                <a:tab pos="973138" algn="l"/>
                <a:tab pos="1544638" algn="l"/>
                <a:tab pos="21161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909638">
              <a:tabLst>
                <a:tab pos="973138" algn="l"/>
                <a:tab pos="1544638" algn="l"/>
                <a:tab pos="21161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909638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544638" algn="l"/>
                <a:tab pos="21161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909638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544638" algn="l"/>
                <a:tab pos="21161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909638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544638" algn="l"/>
                <a:tab pos="21161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909638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544638" algn="l"/>
                <a:tab pos="21161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chemeClr val="tx2"/>
                </a:solidFill>
                <a:latin typeface="Book Antiqua" panose="02040602050305030304" pitchFamily="18" charset="0"/>
              </a:rPr>
              <a:t>Options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4000" b="1">
                <a:latin typeface="Book Antiqua" panose="02040602050305030304" pitchFamily="18" charset="0"/>
              </a:rPr>
              <a:t>	1.	</a:t>
            </a:r>
            <a:r>
              <a:rPr lang="en-US" altLang="en-US" sz="3200" b="1">
                <a:latin typeface="Book Antiqua" panose="02040602050305030304" pitchFamily="18" charset="0"/>
              </a:rPr>
              <a:t>Variance Components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>
                <a:latin typeface="Book Antiqua" panose="02040602050305030304" pitchFamily="18" charset="0"/>
              </a:rPr>
              <a:t>			(fixed and random solutions)</a:t>
            </a:r>
          </a:p>
          <a:p>
            <a:pPr eaLnBrk="1" hangingPunct="1"/>
            <a:endParaRPr lang="en-US" altLang="en-US" sz="3200" b="1">
              <a:latin typeface="Book Antiqua" panose="02040602050305030304" pitchFamily="18" charset="0"/>
            </a:endParaRPr>
          </a:p>
          <a:p>
            <a:pPr eaLnBrk="1" hangingPunct="1">
              <a:lnSpc>
                <a:spcPct val="125000"/>
              </a:lnSpc>
            </a:pPr>
            <a:r>
              <a:rPr lang="en-US" altLang="en-US" sz="3200" b="1">
                <a:latin typeface="Book Antiqua" panose="02040602050305030304" pitchFamily="18" charset="0"/>
              </a:rPr>
              <a:t>	4.	Solutions (given VC or VC at convergence)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>
                <a:latin typeface="Book Antiqua" panose="02040602050305030304" pitchFamily="18" charset="0"/>
              </a:rPr>
              <a:t>			Inverse block (F-test)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>
                <a:latin typeface="Book Antiqua" panose="02040602050305030304" pitchFamily="18" charset="0"/>
              </a:rPr>
              <a:t>			Linear contrasts (t-tests)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>
                <a:latin typeface="Book Antiqua" panose="02040602050305030304" pitchFamily="18" charset="0"/>
              </a:rPr>
              <a:t>			SEP and  accuracy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>
                <a:latin typeface="Book Antiqua" panose="02040602050305030304" pitchFamily="18" charset="0"/>
              </a:rPr>
              <a:t>			Expectations of specified solutions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Text Box 2">
            <a:extLst>
              <a:ext uri="{FF2B5EF4-FFF2-40B4-BE49-F238E27FC236}">
                <a16:creationId xmlns:a16="http://schemas.microsoft.com/office/drawing/2014/main" id="{6B1B0657-333F-4C92-9504-D8C2460D8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214313"/>
            <a:ext cx="81264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MTDFNRM				MTDFPREP</a:t>
            </a:r>
          </a:p>
        </p:txBody>
      </p:sp>
      <p:sp>
        <p:nvSpPr>
          <p:cNvPr id="354307" name="Text Box 3">
            <a:extLst>
              <a:ext uri="{FF2B5EF4-FFF2-40B4-BE49-F238E27FC236}">
                <a16:creationId xmlns:a16="http://schemas.microsoft.com/office/drawing/2014/main" id="{66B9EAAC-4CF2-4573-9EBE-AE6AAC238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966788"/>
            <a:ext cx="21605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/>
              <a:t>pedigree file</a:t>
            </a:r>
          </a:p>
          <a:p>
            <a:pPr eaLnBrk="1" hangingPunct="1"/>
            <a:r>
              <a:rPr lang="en-US" altLang="en-US" sz="2400"/>
              <a:t>free format</a:t>
            </a:r>
          </a:p>
        </p:txBody>
      </p:sp>
      <p:sp>
        <p:nvSpPr>
          <p:cNvPr id="354308" name="Line 4">
            <a:extLst>
              <a:ext uri="{FF2B5EF4-FFF2-40B4-BE49-F238E27FC236}">
                <a16:creationId xmlns:a16="http://schemas.microsoft.com/office/drawing/2014/main" id="{E0694C16-A119-4A8E-BC58-20AC29EB39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9144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4309" name="Text Box 5">
            <a:extLst>
              <a:ext uri="{FF2B5EF4-FFF2-40B4-BE49-F238E27FC236}">
                <a16:creationId xmlns:a16="http://schemas.microsoft.com/office/drawing/2014/main" id="{7E269CA6-A3B8-4FA6-90E4-30C1BF18A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8725" y="990600"/>
            <a:ext cx="16859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/>
              <a:t>data file</a:t>
            </a:r>
          </a:p>
          <a:p>
            <a:pPr eaLnBrk="1" hangingPunct="1"/>
            <a:r>
              <a:rPr lang="en-US" altLang="en-US" sz="2400"/>
              <a:t>free format</a:t>
            </a:r>
          </a:p>
        </p:txBody>
      </p:sp>
      <p:sp>
        <p:nvSpPr>
          <p:cNvPr id="354310" name="Text Box 6">
            <a:extLst>
              <a:ext uri="{FF2B5EF4-FFF2-40B4-BE49-F238E27FC236}">
                <a16:creationId xmlns:a16="http://schemas.microsoft.com/office/drawing/2014/main" id="{9312B8E5-00AA-46D7-AA61-1B8BFE674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9425" y="1135063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54311" name="Line 7">
            <a:extLst>
              <a:ext uri="{FF2B5EF4-FFF2-40B4-BE49-F238E27FC236}">
                <a16:creationId xmlns:a16="http://schemas.microsoft.com/office/drawing/2014/main" id="{9D89D976-929E-440A-9F91-2AA2A2E6486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914400"/>
            <a:ext cx="0" cy="3081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4312" name="Text Box 8">
            <a:extLst>
              <a:ext uri="{FF2B5EF4-FFF2-40B4-BE49-F238E27FC236}">
                <a16:creationId xmlns:a16="http://schemas.microsoft.com/office/drawing/2014/main" id="{58860BA4-CAD5-4469-A601-1294D1B6F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062163"/>
            <a:ext cx="1855788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/>
              <a:t>MTDF11</a:t>
            </a:r>
          </a:p>
          <a:p>
            <a:pPr eaLnBrk="1" hangingPunct="1"/>
            <a:r>
              <a:rPr lang="en-US" altLang="en-US" sz="2800"/>
              <a:t>MTDF44</a:t>
            </a:r>
          </a:p>
          <a:p>
            <a:pPr eaLnBrk="1" hangingPunct="1"/>
            <a:r>
              <a:rPr lang="en-US" altLang="en-US" sz="2800"/>
              <a:t>MTDF13</a:t>
            </a:r>
          </a:p>
          <a:p>
            <a:pPr eaLnBrk="1" hangingPunct="1"/>
            <a:r>
              <a:rPr lang="en-US" altLang="en-US" sz="2800"/>
              <a:t>MTDF56</a:t>
            </a:r>
          </a:p>
        </p:txBody>
      </p:sp>
      <p:sp>
        <p:nvSpPr>
          <p:cNvPr id="354313" name="Text Box 9">
            <a:extLst>
              <a:ext uri="{FF2B5EF4-FFF2-40B4-BE49-F238E27FC236}">
                <a16:creationId xmlns:a16="http://schemas.microsoft.com/office/drawing/2014/main" id="{4C01F246-33A8-4750-82E0-C450CD8C4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4043363"/>
            <a:ext cx="2020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/>
              <a:t>MTDFRUN</a:t>
            </a:r>
          </a:p>
        </p:txBody>
      </p:sp>
      <p:sp>
        <p:nvSpPr>
          <p:cNvPr id="354314" name="Text Box 10">
            <a:extLst>
              <a:ext uri="{FF2B5EF4-FFF2-40B4-BE49-F238E27FC236}">
                <a16:creationId xmlns:a16="http://schemas.microsoft.com/office/drawing/2014/main" id="{DA19A3EC-D5CF-4CEB-A17F-E9E7B98BF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886200"/>
            <a:ext cx="19812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/>
              <a:t>MTDF21</a:t>
            </a:r>
          </a:p>
          <a:p>
            <a:pPr eaLnBrk="1" hangingPunct="1"/>
            <a:r>
              <a:rPr lang="en-US" altLang="en-US" sz="2800"/>
              <a:t>MTDF22</a:t>
            </a:r>
          </a:p>
          <a:p>
            <a:pPr eaLnBrk="1" hangingPunct="1"/>
            <a:r>
              <a:rPr lang="en-US" altLang="en-US" sz="2800"/>
              <a:t>MTDF50</a:t>
            </a:r>
          </a:p>
          <a:p>
            <a:pPr eaLnBrk="1" hangingPunct="1"/>
            <a:r>
              <a:rPr lang="en-US" altLang="en-US" sz="2800"/>
              <a:t>MTDF51</a:t>
            </a:r>
          </a:p>
          <a:p>
            <a:pPr eaLnBrk="1" hangingPunct="1"/>
            <a:r>
              <a:rPr lang="en-US" altLang="en-US" sz="2800"/>
              <a:t>MTDF52</a:t>
            </a:r>
          </a:p>
          <a:p>
            <a:pPr eaLnBrk="1" hangingPunct="1"/>
            <a:r>
              <a:rPr lang="en-US" altLang="en-US" sz="2800"/>
              <a:t>MTDF66</a:t>
            </a:r>
          </a:p>
        </p:txBody>
      </p:sp>
      <p:sp>
        <p:nvSpPr>
          <p:cNvPr id="354315" name="Line 11">
            <a:extLst>
              <a:ext uri="{FF2B5EF4-FFF2-40B4-BE49-F238E27FC236}">
                <a16:creationId xmlns:a16="http://schemas.microsoft.com/office/drawing/2014/main" id="{90E70DB5-A0DB-4BC5-A675-D735EB6BD0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362200"/>
            <a:ext cx="434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4316" name="Text Box 12">
            <a:extLst>
              <a:ext uri="{FF2B5EF4-FFF2-40B4-BE49-F238E27FC236}">
                <a16:creationId xmlns:a16="http://schemas.microsoft.com/office/drawing/2014/main" id="{E7AF7424-7B02-49A4-BDB6-60873D778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905000"/>
            <a:ext cx="5334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9600"/>
              <a:t>{</a:t>
            </a:r>
          </a:p>
        </p:txBody>
      </p:sp>
      <p:sp>
        <p:nvSpPr>
          <p:cNvPr id="354317" name="Line 13">
            <a:extLst>
              <a:ext uri="{FF2B5EF4-FFF2-40B4-BE49-F238E27FC236}">
                <a16:creationId xmlns:a16="http://schemas.microsoft.com/office/drawing/2014/main" id="{11556DE5-B6DE-4870-BAC3-CB3F18299D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7432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4318" name="Line 14">
            <a:extLst>
              <a:ext uri="{FF2B5EF4-FFF2-40B4-BE49-F238E27FC236}">
                <a16:creationId xmlns:a16="http://schemas.microsoft.com/office/drawing/2014/main" id="{EEE989CD-3C16-41E4-B5A8-80C65E65146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743200"/>
            <a:ext cx="0" cy="205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4319" name="Line 15">
            <a:extLst>
              <a:ext uri="{FF2B5EF4-FFF2-40B4-BE49-F238E27FC236}">
                <a16:creationId xmlns:a16="http://schemas.microsoft.com/office/drawing/2014/main" id="{F89471E7-C53D-42FA-8F15-29AA0A7C2DE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4800600"/>
            <a:ext cx="137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4320" name="Text Box 16">
            <a:extLst>
              <a:ext uri="{FF2B5EF4-FFF2-40B4-BE49-F238E27FC236}">
                <a16:creationId xmlns:a16="http://schemas.microsoft.com/office/drawing/2014/main" id="{B6CB5230-5403-4295-B798-99967CA3E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4640263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54321" name="Line 17">
            <a:extLst>
              <a:ext uri="{FF2B5EF4-FFF2-40B4-BE49-F238E27FC236}">
                <a16:creationId xmlns:a16="http://schemas.microsoft.com/office/drawing/2014/main" id="{291C50F5-686B-481B-9F9B-1067DAB59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4322" name="Text Box 18">
            <a:extLst>
              <a:ext uri="{FF2B5EF4-FFF2-40B4-BE49-F238E27FC236}">
                <a16:creationId xmlns:a16="http://schemas.microsoft.com/office/drawing/2014/main" id="{BDBBB721-5D92-4817-A755-6407A7E4A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733800"/>
            <a:ext cx="498475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endParaRPr lang="en-US" altLang="en-US" sz="9600"/>
          </a:p>
        </p:txBody>
      </p:sp>
      <p:graphicFrame>
        <p:nvGraphicFramePr>
          <p:cNvPr id="354323" name="Object 19">
            <a:extLst>
              <a:ext uri="{FF2B5EF4-FFF2-40B4-BE49-F238E27FC236}">
                <a16:creationId xmlns:a16="http://schemas.microsoft.com/office/drawing/2014/main" id="{E9B109F8-30DB-4B71-8EA3-3F3898386C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89700" y="3829050"/>
          <a:ext cx="1711325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15640" progId="Equation.3">
                  <p:embed/>
                </p:oleObj>
              </mc:Choice>
              <mc:Fallback>
                <p:oleObj name="Equation" r:id="rId2" imgW="152280" imgH="2156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9700" y="3829050"/>
                        <a:ext cx="1711325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4324" name="Text Box 20">
            <a:extLst>
              <a:ext uri="{FF2B5EF4-FFF2-40B4-BE49-F238E27FC236}">
                <a16:creationId xmlns:a16="http://schemas.microsoft.com/office/drawing/2014/main" id="{DE8D6394-A9FB-4AFD-98BE-48E880C09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4557713"/>
            <a:ext cx="185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354325" name="Line 21">
            <a:extLst>
              <a:ext uri="{FF2B5EF4-FFF2-40B4-BE49-F238E27FC236}">
                <a16:creationId xmlns:a16="http://schemas.microsoft.com/office/drawing/2014/main" id="{D8E1EB07-6E47-4ED5-A094-E51AAAB596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029200"/>
            <a:ext cx="403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Text Box 2">
            <a:extLst>
              <a:ext uri="{FF2B5EF4-FFF2-40B4-BE49-F238E27FC236}">
                <a16:creationId xmlns:a16="http://schemas.microsoft.com/office/drawing/2014/main" id="{AD55A4F1-6CBE-4C5C-80EE-4501A4B59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9425" y="1135063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55331" name="Text Box 3">
            <a:extLst>
              <a:ext uri="{FF2B5EF4-FFF2-40B4-BE49-F238E27FC236}">
                <a16:creationId xmlns:a16="http://schemas.microsoft.com/office/drawing/2014/main" id="{19463338-6D92-40D2-88BC-A23515B5C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152400"/>
            <a:ext cx="20208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/>
              <a:t>MTDFRUN</a:t>
            </a:r>
          </a:p>
        </p:txBody>
      </p:sp>
      <p:sp>
        <p:nvSpPr>
          <p:cNvPr id="355332" name="Text Box 4">
            <a:extLst>
              <a:ext uri="{FF2B5EF4-FFF2-40B4-BE49-F238E27FC236}">
                <a16:creationId xmlns:a16="http://schemas.microsoft.com/office/drawing/2014/main" id="{02DD4F7A-B93A-45BF-9670-99251994D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152400"/>
            <a:ext cx="19812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/>
              <a:t>MTDF21</a:t>
            </a:r>
          </a:p>
          <a:p>
            <a:pPr eaLnBrk="1" hangingPunct="1"/>
            <a:r>
              <a:rPr lang="en-US" altLang="en-US" sz="2800"/>
              <a:t>MTDF22</a:t>
            </a:r>
          </a:p>
          <a:p>
            <a:pPr eaLnBrk="1" hangingPunct="1"/>
            <a:r>
              <a:rPr lang="en-US" altLang="en-US" sz="2800"/>
              <a:t>MTDF50</a:t>
            </a:r>
          </a:p>
          <a:p>
            <a:pPr eaLnBrk="1" hangingPunct="1"/>
            <a:r>
              <a:rPr lang="en-US" altLang="en-US" sz="2800"/>
              <a:t>MTDF51</a:t>
            </a:r>
          </a:p>
          <a:p>
            <a:pPr eaLnBrk="1" hangingPunct="1"/>
            <a:r>
              <a:rPr lang="en-US" altLang="en-US" sz="2800"/>
              <a:t>MTDF52</a:t>
            </a:r>
          </a:p>
          <a:p>
            <a:pPr eaLnBrk="1" hangingPunct="1"/>
            <a:r>
              <a:rPr lang="en-US" altLang="en-US" sz="2800"/>
              <a:t>MTDF66</a:t>
            </a:r>
          </a:p>
        </p:txBody>
      </p:sp>
      <p:sp>
        <p:nvSpPr>
          <p:cNvPr id="355333" name="Line 5">
            <a:extLst>
              <a:ext uri="{FF2B5EF4-FFF2-40B4-BE49-F238E27FC236}">
                <a16:creationId xmlns:a16="http://schemas.microsoft.com/office/drawing/2014/main" id="{33FCFDCD-2520-4B09-AB14-8B9A90D823C4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1247775"/>
            <a:ext cx="137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334" name="Text Box 6">
            <a:extLst>
              <a:ext uri="{FF2B5EF4-FFF2-40B4-BE49-F238E27FC236}">
                <a16:creationId xmlns:a16="http://schemas.microsoft.com/office/drawing/2014/main" id="{205B0353-1B12-454D-9B9C-DDB31122D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4640263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55335" name="Line 7">
            <a:extLst>
              <a:ext uri="{FF2B5EF4-FFF2-40B4-BE49-F238E27FC236}">
                <a16:creationId xmlns:a16="http://schemas.microsoft.com/office/drawing/2014/main" id="{052A073C-CD8C-4A59-852A-94E1138B6E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609600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336" name="Text Box 8">
            <a:extLst>
              <a:ext uri="{FF2B5EF4-FFF2-40B4-BE49-F238E27FC236}">
                <a16:creationId xmlns:a16="http://schemas.microsoft.com/office/drawing/2014/main" id="{9E839003-5205-4E00-A100-6D7BFDE50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733800"/>
            <a:ext cx="498475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endParaRPr lang="en-US" altLang="en-US" sz="9600"/>
          </a:p>
        </p:txBody>
      </p:sp>
      <p:graphicFrame>
        <p:nvGraphicFramePr>
          <p:cNvPr id="355337" name="Object 9">
            <a:extLst>
              <a:ext uri="{FF2B5EF4-FFF2-40B4-BE49-F238E27FC236}">
                <a16:creationId xmlns:a16="http://schemas.microsoft.com/office/drawing/2014/main" id="{0B7D07F2-1D52-4E6F-A7C1-548E4015D4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24625" y="76200"/>
          <a:ext cx="167005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15640" progId="Equation.3">
                  <p:embed/>
                </p:oleObj>
              </mc:Choice>
              <mc:Fallback>
                <p:oleObj name="Equation" r:id="rId2" imgW="152280" imgH="215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25" y="76200"/>
                        <a:ext cx="1670050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5338" name="Text Box 10">
            <a:extLst>
              <a:ext uri="{FF2B5EF4-FFF2-40B4-BE49-F238E27FC236}">
                <a16:creationId xmlns:a16="http://schemas.microsoft.com/office/drawing/2014/main" id="{A5093D8A-4CDB-4458-B585-DE00FB9BF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4557713"/>
            <a:ext cx="185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355339" name="Line 11">
            <a:extLst>
              <a:ext uri="{FF2B5EF4-FFF2-40B4-BE49-F238E27FC236}">
                <a16:creationId xmlns:a16="http://schemas.microsoft.com/office/drawing/2014/main" id="{526F75CE-52D3-476A-87E6-70308958B0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238250"/>
            <a:ext cx="403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340" name="Text Box 12">
            <a:extLst>
              <a:ext uri="{FF2B5EF4-FFF2-40B4-BE49-F238E27FC236}">
                <a16:creationId xmlns:a16="http://schemas.microsoft.com/office/drawing/2014/main" id="{24844156-86D3-4674-AB7E-0B4E131E4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286000"/>
            <a:ext cx="1524000" cy="493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MTDF4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MTDF54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MTDF58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MTDF59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MTDF68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MTDF72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MTDF76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MTDF77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MTDF78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MTDF79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400"/>
              <a:t>MTDF67</a:t>
            </a:r>
          </a:p>
          <a:p>
            <a:pPr eaLnBrk="1" hangingPunct="1"/>
            <a:endParaRPr lang="en-US" altLang="en-US" sz="2800"/>
          </a:p>
        </p:txBody>
      </p:sp>
      <p:sp>
        <p:nvSpPr>
          <p:cNvPr id="355341" name="Text Box 13">
            <a:extLst>
              <a:ext uri="{FF2B5EF4-FFF2-40B4-BE49-F238E27FC236}">
                <a16:creationId xmlns:a16="http://schemas.microsoft.com/office/drawing/2014/main" id="{5D52F0AE-45A0-4B8D-8E47-0E40F3F31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3033713"/>
            <a:ext cx="185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altLang="en-US"/>
          </a:p>
        </p:txBody>
      </p:sp>
      <p:graphicFrame>
        <p:nvGraphicFramePr>
          <p:cNvPr id="355342" name="Object 14">
            <a:extLst>
              <a:ext uri="{FF2B5EF4-FFF2-40B4-BE49-F238E27FC236}">
                <a16:creationId xmlns:a16="http://schemas.microsoft.com/office/drawing/2014/main" id="{4044ECC2-CC02-4F75-B5E0-ED5BE0D8DD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7738" y="2562225"/>
          <a:ext cx="1219200" cy="178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215640" progId="Equation.3">
                  <p:embed/>
                </p:oleObj>
              </mc:Choice>
              <mc:Fallback>
                <p:oleObj name="Equation" r:id="rId4" imgW="152280" imgH="215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38" y="2562225"/>
                        <a:ext cx="1219200" cy="178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5343" name="Line 15">
            <a:extLst>
              <a:ext uri="{FF2B5EF4-FFF2-40B4-BE49-F238E27FC236}">
                <a16:creationId xmlns:a16="http://schemas.microsoft.com/office/drawing/2014/main" id="{8DEFA0D6-9AAB-4B1F-A457-CBD7050DF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2325" y="3409950"/>
            <a:ext cx="11239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344" name="Freeform 16">
            <a:extLst>
              <a:ext uri="{FF2B5EF4-FFF2-40B4-BE49-F238E27FC236}">
                <a16:creationId xmlns:a16="http://schemas.microsoft.com/office/drawing/2014/main" id="{F25EAF82-C66F-460D-80C6-09B6F6459323}"/>
              </a:ext>
            </a:extLst>
          </p:cNvPr>
          <p:cNvSpPr>
            <a:spLocks/>
          </p:cNvSpPr>
          <p:nvPr/>
        </p:nvSpPr>
        <p:spPr bwMode="auto">
          <a:xfrm>
            <a:off x="2659063" y="1819275"/>
            <a:ext cx="1803400" cy="74613"/>
          </a:xfrm>
          <a:custGeom>
            <a:avLst/>
            <a:gdLst>
              <a:gd name="T0" fmla="*/ 0 w 1028"/>
              <a:gd name="T1" fmla="*/ 0 h 1"/>
              <a:gd name="T2" fmla="*/ 1028 w 1028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28" h="1">
                <a:moveTo>
                  <a:pt x="0" y="0"/>
                </a:moveTo>
                <a:lnTo>
                  <a:pt x="1028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triangle" w="lg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345" name="Text Box 17">
            <a:extLst>
              <a:ext uri="{FF2B5EF4-FFF2-40B4-BE49-F238E27FC236}">
                <a16:creationId xmlns:a16="http://schemas.microsoft.com/office/drawing/2014/main" id="{663AC7BF-2309-4E36-8AAD-5C7DC116B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2347913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355346" name="Line 18">
            <a:extLst>
              <a:ext uri="{FF2B5EF4-FFF2-40B4-BE49-F238E27FC236}">
                <a16:creationId xmlns:a16="http://schemas.microsoft.com/office/drawing/2014/main" id="{CE3E7AF8-3290-4574-8122-B68D0E2885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0" y="1819275"/>
            <a:ext cx="0" cy="157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347" name="Text Box 19">
            <a:extLst>
              <a:ext uri="{FF2B5EF4-FFF2-40B4-BE49-F238E27FC236}">
                <a16:creationId xmlns:a16="http://schemas.microsoft.com/office/drawing/2014/main" id="{8F660947-816F-4D82-97E7-CFF0789F0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1662113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355348" name="Line 20">
            <a:extLst>
              <a:ext uri="{FF2B5EF4-FFF2-40B4-BE49-F238E27FC236}">
                <a16:creationId xmlns:a16="http://schemas.microsoft.com/office/drawing/2014/main" id="{05252C48-91F6-47B2-91E4-0C2B2F84CF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1828800"/>
            <a:ext cx="11715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349" name="Text Box 21">
            <a:extLst>
              <a:ext uri="{FF2B5EF4-FFF2-40B4-BE49-F238E27FC236}">
                <a16:creationId xmlns:a16="http://schemas.microsoft.com/office/drawing/2014/main" id="{2C8BEBF9-6195-4711-A936-6DCAAD59A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1966913"/>
            <a:ext cx="185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355350" name="Line 22">
            <a:extLst>
              <a:ext uri="{FF2B5EF4-FFF2-40B4-BE49-F238E27FC236}">
                <a16:creationId xmlns:a16="http://schemas.microsoft.com/office/drawing/2014/main" id="{1F7E5A48-6E10-4FBE-BC79-E80E710CC1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182880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351" name="Text Box 23">
            <a:extLst>
              <a:ext uri="{FF2B5EF4-FFF2-40B4-BE49-F238E27FC236}">
                <a16:creationId xmlns:a16="http://schemas.microsoft.com/office/drawing/2014/main" id="{59B79EF8-F2C6-4B5A-928C-8BB0B2CAE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271713"/>
            <a:ext cx="1857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355352" name="Line 24">
            <a:extLst>
              <a:ext uri="{FF2B5EF4-FFF2-40B4-BE49-F238E27FC236}">
                <a16:creationId xmlns:a16="http://schemas.microsoft.com/office/drawing/2014/main" id="{328B9432-2E88-433C-88E0-8A493C47736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524125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353" name="Text Box 25">
            <a:extLst>
              <a:ext uri="{FF2B5EF4-FFF2-40B4-BE49-F238E27FC236}">
                <a16:creationId xmlns:a16="http://schemas.microsoft.com/office/drawing/2014/main" id="{A6895166-B97E-4AA8-9ADA-0D2AB9B4F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514600"/>
            <a:ext cx="300038" cy="85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20000"/>
              </a:lnSpc>
            </a:pPr>
            <a:r>
              <a:rPr lang="en-US" altLang="en-US"/>
              <a:t>.</a:t>
            </a:r>
          </a:p>
          <a:p>
            <a:pPr eaLnBrk="1" hangingPunct="1">
              <a:lnSpc>
                <a:spcPct val="20000"/>
              </a:lnSpc>
            </a:pPr>
            <a:r>
              <a:rPr lang="en-US" altLang="en-US"/>
              <a:t>.</a:t>
            </a:r>
          </a:p>
          <a:p>
            <a:pPr eaLnBrk="1" hangingPunct="1">
              <a:lnSpc>
                <a:spcPct val="20000"/>
              </a:lnSpc>
            </a:pPr>
            <a:r>
              <a:rPr lang="en-US" altLang="en-US"/>
              <a:t>.</a:t>
            </a:r>
          </a:p>
          <a:p>
            <a:pPr eaLnBrk="1" hangingPunct="1">
              <a:lnSpc>
                <a:spcPct val="20000"/>
              </a:lnSpc>
            </a:pPr>
            <a:r>
              <a:rPr lang="en-US" altLang="en-US"/>
              <a:t>.</a:t>
            </a:r>
          </a:p>
          <a:p>
            <a:pPr eaLnBrk="1" hangingPunct="1">
              <a:lnSpc>
                <a:spcPct val="20000"/>
              </a:lnSpc>
            </a:pPr>
            <a:r>
              <a:rPr lang="en-US" altLang="en-US"/>
              <a:t>.</a:t>
            </a:r>
          </a:p>
          <a:p>
            <a:pPr eaLnBrk="1" hangingPunct="1">
              <a:lnSpc>
                <a:spcPct val="20000"/>
              </a:lnSpc>
            </a:pPr>
            <a:r>
              <a:rPr lang="en-US" altLang="en-US"/>
              <a:t>.</a:t>
            </a:r>
          </a:p>
          <a:p>
            <a:pPr eaLnBrk="1" hangingPunct="1">
              <a:lnSpc>
                <a:spcPct val="20000"/>
              </a:lnSpc>
            </a:pPr>
            <a:r>
              <a:rPr lang="en-US" altLang="en-US"/>
              <a:t>.</a:t>
            </a:r>
          </a:p>
        </p:txBody>
      </p:sp>
      <p:sp>
        <p:nvSpPr>
          <p:cNvPr id="355354" name="Text Box 26">
            <a:extLst>
              <a:ext uri="{FF2B5EF4-FFF2-40B4-BE49-F238E27FC236}">
                <a16:creationId xmlns:a16="http://schemas.microsoft.com/office/drawing/2014/main" id="{9924C437-682A-4A48-8C28-0D65121B9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3033713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355355" name="Line 27">
            <a:extLst>
              <a:ext uri="{FF2B5EF4-FFF2-40B4-BE49-F238E27FC236}">
                <a16:creationId xmlns:a16="http://schemas.microsoft.com/office/drawing/2014/main" id="{94C337F4-920F-454A-A571-B55F9D3F57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4275" y="3352800"/>
            <a:ext cx="6254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5356" name="Text Box 28">
            <a:extLst>
              <a:ext uri="{FF2B5EF4-FFF2-40B4-BE49-F238E27FC236}">
                <a16:creationId xmlns:a16="http://schemas.microsoft.com/office/drawing/2014/main" id="{70CAD41C-2D43-42FB-B4C5-286E34CE7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1828800"/>
            <a:ext cx="3111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1200"/>
              <a:t>C</a:t>
            </a:r>
          </a:p>
          <a:p>
            <a:pPr eaLnBrk="1" hangingPunct="1"/>
            <a:r>
              <a:rPr lang="en-US" altLang="en-US" sz="1200"/>
              <a:t>O</a:t>
            </a:r>
          </a:p>
          <a:p>
            <a:pPr eaLnBrk="1" hangingPunct="1"/>
            <a:r>
              <a:rPr lang="en-US" altLang="en-US" sz="1200"/>
              <a:t>N</a:t>
            </a:r>
          </a:p>
          <a:p>
            <a:pPr eaLnBrk="1" hangingPunct="1"/>
            <a:r>
              <a:rPr lang="en-US" altLang="en-US" sz="1200"/>
              <a:t>T</a:t>
            </a:r>
          </a:p>
          <a:p>
            <a:pPr eaLnBrk="1" hangingPunct="1"/>
            <a:r>
              <a:rPr lang="en-US" altLang="en-US" sz="1200"/>
              <a:t>I</a:t>
            </a:r>
          </a:p>
          <a:p>
            <a:pPr eaLnBrk="1" hangingPunct="1"/>
            <a:r>
              <a:rPr lang="en-US" altLang="en-US" sz="1200"/>
              <a:t>N</a:t>
            </a:r>
          </a:p>
          <a:p>
            <a:pPr eaLnBrk="1" hangingPunct="1"/>
            <a:r>
              <a:rPr lang="en-US" altLang="en-US" sz="1200"/>
              <a:t>U</a:t>
            </a:r>
          </a:p>
          <a:p>
            <a:pPr eaLnBrk="1" hangingPunct="1"/>
            <a:r>
              <a:rPr lang="en-US" altLang="en-US" sz="1200"/>
              <a:t>E</a:t>
            </a:r>
          </a:p>
        </p:txBody>
      </p:sp>
      <p:sp>
        <p:nvSpPr>
          <p:cNvPr id="355357" name="Text Box 29">
            <a:extLst>
              <a:ext uri="{FF2B5EF4-FFF2-40B4-BE49-F238E27FC236}">
                <a16:creationId xmlns:a16="http://schemas.microsoft.com/office/drawing/2014/main" id="{F7EC0990-5BBA-4835-A143-B386A54BD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1752600"/>
            <a:ext cx="361950" cy="163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1600"/>
              <a:t>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/>
              <a:t>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/>
              <a:t>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/>
              <a:t>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/>
              <a:t>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/>
              <a:t>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/>
              <a:t>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Text Box 2">
            <a:extLst>
              <a:ext uri="{FF2B5EF4-FFF2-40B4-BE49-F238E27FC236}">
                <a16:creationId xmlns:a16="http://schemas.microsoft.com/office/drawing/2014/main" id="{F1087DE0-4545-4334-8C37-B814910F4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223838"/>
            <a:ext cx="76104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MTDFREML Output Files (* = optional)</a:t>
            </a:r>
          </a:p>
        </p:txBody>
      </p:sp>
      <p:sp>
        <p:nvSpPr>
          <p:cNvPr id="356355" name="Text Box 3">
            <a:extLst>
              <a:ext uri="{FF2B5EF4-FFF2-40B4-BE49-F238E27FC236}">
                <a16:creationId xmlns:a16="http://schemas.microsoft.com/office/drawing/2014/main" id="{26263624-79D3-4163-9A44-B40DD582E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804863"/>
            <a:ext cx="31321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solidFill>
                  <a:schemeClr val="tx2"/>
                </a:solidFill>
              </a:rPr>
              <a:t>MTDFNRM.EXE</a:t>
            </a:r>
          </a:p>
        </p:txBody>
      </p:sp>
      <p:sp>
        <p:nvSpPr>
          <p:cNvPr id="356356" name="Text Box 4">
            <a:extLst>
              <a:ext uri="{FF2B5EF4-FFF2-40B4-BE49-F238E27FC236}">
                <a16:creationId xmlns:a16="http://schemas.microsoft.com/office/drawing/2014/main" id="{D9CE8A34-E85A-4124-A414-34A15C390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85888"/>
            <a:ext cx="9753600" cy="631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127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127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127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127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127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127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127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127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127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latin typeface="Book Antiqua" panose="02040602050305030304" pitchFamily="18" charset="0"/>
              </a:rPr>
              <a:t>		</a:t>
            </a:r>
            <a:r>
              <a:rPr lang="en-US" altLang="en-US" b="1">
                <a:latin typeface="Book Antiqua" panose="02040602050305030304" pitchFamily="18" charset="0"/>
              </a:rPr>
              <a:t>MTDF11		No. animals. Recoded and original animal ID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*	MTDF13		No. animals. Recoded and original ID and F 													for animal, sire, dam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  	MTDF44		BINARY, elements of A</a:t>
            </a:r>
            <a:r>
              <a:rPr lang="en-US" altLang="en-US" b="1" baseline="30000">
                <a:latin typeface="Book Antiqua" panose="02040602050305030304" pitchFamily="18" charset="0"/>
              </a:rPr>
              <a:t>-1</a:t>
            </a:r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  	MTDF56		Summary for MTDFNRM</a:t>
            </a:r>
          </a:p>
          <a:p>
            <a:pPr eaLnBrk="1" hangingPunct="1"/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MTDFPREP.EXE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*	MTDF21		Levels of fixed factors and description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*	MTDF22		Levels of other random factors and description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MTDF50		Markers for setting up MME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MTDF51	</a:t>
            </a:r>
            <a:r>
              <a:rPr lang="en-US" altLang="en-US" sz="2800" b="1">
                <a:latin typeface="Book Antiqua" panose="02040602050305030304" pitchFamily="18" charset="0"/>
              </a:rPr>
              <a:t>	</a:t>
            </a:r>
            <a:r>
              <a:rPr lang="en-US" altLang="en-US" b="1">
                <a:latin typeface="Book Antiqua" panose="02040602050305030304" pitchFamily="18" charset="0"/>
              </a:rPr>
              <a:t>Binary	    Basically recoded data file</a:t>
            </a: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		</a:t>
            </a:r>
            <a:r>
              <a:rPr lang="en-US" altLang="en-US" b="1">
                <a:latin typeface="Book Antiqua" panose="02040602050305030304" pitchFamily="18" charset="0"/>
              </a:rPr>
              <a:t>MTDF52		Binary			for setting up MME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MTDF66		Summary for MTDFPREP</a:t>
            </a:r>
            <a:r>
              <a:rPr lang="en-US" altLang="en-US">
                <a:latin typeface="Book Antiqua" panose="02040602050305030304" pitchFamily="18" charset="0"/>
              </a:rPr>
              <a:t>		</a:t>
            </a:r>
            <a:endParaRPr lang="en-US" altLang="en-US" sz="2800">
              <a:solidFill>
                <a:schemeClr val="tx2"/>
              </a:solidFill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latin typeface="Book Antiqua" panose="02040602050305030304" pitchFamily="18" charset="0"/>
              </a:rPr>
              <a:t>	</a:t>
            </a:r>
          </a:p>
          <a:p>
            <a:pPr eaLnBrk="1" hangingPunct="1"/>
            <a:endParaRPr lang="en-US" altLang="en-US">
              <a:latin typeface="Book Antiqua" panose="02040602050305030304" pitchFamily="18" charset="0"/>
            </a:endParaRPr>
          </a:p>
          <a:p>
            <a:pPr eaLnBrk="1" hangingPunct="1"/>
            <a:endParaRPr lang="en-US" altLang="en-US">
              <a:latin typeface="Book Antiqua" panose="02040602050305030304" pitchFamily="18" charset="0"/>
            </a:endParaRPr>
          </a:p>
        </p:txBody>
      </p:sp>
      <p:graphicFrame>
        <p:nvGraphicFramePr>
          <p:cNvPr id="356357" name="Object 5">
            <a:extLst>
              <a:ext uri="{FF2B5EF4-FFF2-40B4-BE49-F238E27FC236}">
                <a16:creationId xmlns:a16="http://schemas.microsoft.com/office/drawing/2014/main" id="{6BDAC1D0-F7FA-4C69-BEAF-E742EEEF6C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25" y="5356225"/>
          <a:ext cx="3714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215640" progId="Equation.3">
                  <p:embed/>
                </p:oleObj>
              </mc:Choice>
              <mc:Fallback>
                <p:oleObj name="Equation" r:id="rId2" imgW="15228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5356225"/>
                        <a:ext cx="3714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Text Box 2">
            <a:extLst>
              <a:ext uri="{FF2B5EF4-FFF2-40B4-BE49-F238E27FC236}">
                <a16:creationId xmlns:a16="http://schemas.microsoft.com/office/drawing/2014/main" id="{DD6E4B03-CB37-4672-BF0D-AD12CE7B2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14363"/>
            <a:ext cx="31321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solidFill>
                  <a:schemeClr val="tx2"/>
                </a:solidFill>
              </a:rPr>
              <a:t>MTDFRUN.EXE</a:t>
            </a:r>
          </a:p>
        </p:txBody>
      </p:sp>
      <p:sp>
        <p:nvSpPr>
          <p:cNvPr id="357379" name="Text Box 3">
            <a:extLst>
              <a:ext uri="{FF2B5EF4-FFF2-40B4-BE49-F238E27FC236}">
                <a16:creationId xmlns:a16="http://schemas.microsoft.com/office/drawing/2014/main" id="{9159572E-C495-4E33-94FE-F64594682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95388"/>
            <a:ext cx="10134600" cy="6119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latin typeface="Book Antiqua" panose="02040602050305030304" pitchFamily="18" charset="0"/>
              </a:rPr>
              <a:t>		</a:t>
            </a:r>
            <a:r>
              <a:rPr lang="en-US" altLang="en-US" b="1">
                <a:latin typeface="Book Antiqua" panose="02040602050305030304" pitchFamily="18" charset="0"/>
              </a:rPr>
              <a:t>MTDF4			Updated start file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MTDF54		Current simplex, -2 logL and VC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  	MTDF58		Reorder file for SPARSPAK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  	MTDF59		File of user imposed constraints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MTDF68		History of -2 logL and VC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*	MTDF72		F, PBV, SEP and accuracy by animal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MTDF76		Summary for MTDFRUN, VC and genetic parameters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*	MTDF77	</a:t>
            </a:r>
            <a:r>
              <a:rPr lang="en-US" altLang="en-US" sz="2800" b="1">
                <a:latin typeface="Book Antiqua" panose="02040602050305030304" pitchFamily="18" charset="0"/>
              </a:rPr>
              <a:t>	Fixed effect solutions</a:t>
            </a:r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	</a:t>
            </a:r>
            <a:r>
              <a:rPr lang="en-US" altLang="en-US" b="1">
                <a:latin typeface="Book Antiqua" panose="02040602050305030304" pitchFamily="18" charset="0"/>
              </a:rPr>
              <a:t>*</a:t>
            </a:r>
            <a:r>
              <a:rPr lang="en-US" altLang="en-US" sz="2800" b="1">
                <a:latin typeface="Book Antiqua" panose="02040602050305030304" pitchFamily="18" charset="0"/>
              </a:rPr>
              <a:t>	</a:t>
            </a:r>
            <a:r>
              <a:rPr lang="en-US" altLang="en-US" b="1">
                <a:latin typeface="Book Antiqua" panose="02040602050305030304" pitchFamily="18" charset="0"/>
              </a:rPr>
              <a:t>MTDF78		PBV solutions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*	MTDF79		Other random effect solutions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*	MTDF67		Blocks of inverse, F-tests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						Contrasts, t-tests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						Expected values of solutions</a:t>
            </a:r>
            <a:endParaRPr lang="en-US" altLang="en-US" sz="2800" b="1">
              <a:solidFill>
                <a:schemeClr val="tx2"/>
              </a:solidFill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	</a:t>
            </a:r>
          </a:p>
          <a:p>
            <a:pPr eaLnBrk="1" hangingPunct="1"/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/>
            <a:endParaRPr lang="en-US" altLang="en-US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Text Box 2">
            <a:extLst>
              <a:ext uri="{FF2B5EF4-FFF2-40B4-BE49-F238E27FC236}">
                <a16:creationId xmlns:a16="http://schemas.microsoft.com/office/drawing/2014/main" id="{C6DA1A5A-BE3C-45E5-AAA3-8E1EAAD27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533400"/>
            <a:ext cx="77724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MTDFREML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Multiple Trait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Derivative-Free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Restricted Maximum Likelihood</a:t>
            </a:r>
          </a:p>
        </p:txBody>
      </p:sp>
      <p:sp>
        <p:nvSpPr>
          <p:cNvPr id="335875" name="Text Box 3">
            <a:extLst>
              <a:ext uri="{FF2B5EF4-FFF2-40B4-BE49-F238E27FC236}">
                <a16:creationId xmlns:a16="http://schemas.microsoft.com/office/drawing/2014/main" id="{F2A046A4-C529-4145-8C19-8D71428FA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5" y="3124200"/>
            <a:ext cx="3479800" cy="303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Keith Boldman*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Lisa Kriese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Steve Kachman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Curt Van Tassell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Joerg Dodenhoff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Dale Van Vleck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Text Box 2">
            <a:extLst>
              <a:ext uri="{FF2B5EF4-FFF2-40B4-BE49-F238E27FC236}">
                <a16:creationId xmlns:a16="http://schemas.microsoft.com/office/drawing/2014/main" id="{3F991022-AE80-4E91-AFA9-9A553DE61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"/>
            <a:ext cx="53022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Compiling (FORTRAN)</a:t>
            </a:r>
          </a:p>
        </p:txBody>
      </p:sp>
      <p:sp>
        <p:nvSpPr>
          <p:cNvPr id="358403" name="Text Box 3">
            <a:extLst>
              <a:ext uri="{FF2B5EF4-FFF2-40B4-BE49-F238E27FC236}">
                <a16:creationId xmlns:a16="http://schemas.microsoft.com/office/drawing/2014/main" id="{2B809429-05FA-498F-B710-8BDB6F7CA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725" y="914400"/>
            <a:ext cx="8778875" cy="545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/>
              <a:t>Subroutines for NRM, PREP, RUN</a:t>
            </a:r>
          </a:p>
          <a:p>
            <a:pPr eaLnBrk="1" hangingPunct="1"/>
            <a:r>
              <a:rPr lang="en-US" altLang="en-US" sz="3200" b="1"/>
              <a:t>	MSTIME.FOR</a:t>
            </a:r>
          </a:p>
          <a:p>
            <a:pPr eaLnBrk="1" hangingPunct="1"/>
            <a:r>
              <a:rPr lang="en-US" altLang="en-US" sz="3200" b="1"/>
              <a:t>	MTDFSUB.FOR</a:t>
            </a:r>
          </a:p>
          <a:p>
            <a:pPr eaLnBrk="1" hangingPunct="1"/>
            <a:endParaRPr lang="en-US" altLang="en-US" sz="3200" b="1"/>
          </a:p>
          <a:p>
            <a:pPr eaLnBrk="1" hangingPunct="1"/>
            <a:r>
              <a:rPr lang="en-US" altLang="en-US" sz="3200" b="1"/>
              <a:t>Include file for PREP, RUN, LIK</a:t>
            </a:r>
          </a:p>
          <a:p>
            <a:pPr eaLnBrk="1" hangingPunct="1"/>
            <a:r>
              <a:rPr lang="en-US" altLang="en-US" sz="3200" b="1"/>
              <a:t>	‘PARAM.DAT’</a:t>
            </a:r>
          </a:p>
          <a:p>
            <a:pPr eaLnBrk="1" hangingPunct="1"/>
            <a:endParaRPr lang="en-US" altLang="en-US" sz="3200" b="1"/>
          </a:p>
          <a:p>
            <a:pPr eaLnBrk="1" hangingPunct="1"/>
            <a:r>
              <a:rPr lang="en-US" altLang="en-US" sz="3200" b="1"/>
              <a:t>Subroutines for RUN</a:t>
            </a:r>
          </a:p>
          <a:p>
            <a:pPr eaLnBrk="1" hangingPunct="1"/>
            <a:r>
              <a:rPr lang="en-US" altLang="en-US" sz="3200" b="1"/>
              <a:t>	MTDFLIK.FOR</a:t>
            </a:r>
          </a:p>
          <a:p>
            <a:pPr eaLnBrk="1" hangingPunct="1"/>
            <a:r>
              <a:rPr lang="en-US" altLang="en-US" sz="3200" b="1"/>
              <a:t>	SPARS4.FOR		license free via ARS</a:t>
            </a:r>
          </a:p>
          <a:p>
            <a:pPr eaLnBrk="1" hangingPunct="1"/>
            <a:r>
              <a:rPr lang="en-US" altLang="en-US" sz="3200" b="1"/>
              <a:t>	SPARS4A.FOR	for MTDFREML</a:t>
            </a:r>
            <a:endParaRPr lang="en-US" altLang="en-US" sz="4000"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Text Box 2">
            <a:extLst>
              <a:ext uri="{FF2B5EF4-FFF2-40B4-BE49-F238E27FC236}">
                <a16:creationId xmlns:a16="http://schemas.microsoft.com/office/drawing/2014/main" id="{C8AC01FA-CA5E-482A-B5E8-15D71A59F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492125"/>
            <a:ext cx="7978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PARAM.DAT		(the ‘include’ file)</a:t>
            </a:r>
          </a:p>
        </p:txBody>
      </p:sp>
      <p:sp>
        <p:nvSpPr>
          <p:cNvPr id="359427" name="Text Box 3">
            <a:extLst>
              <a:ext uri="{FF2B5EF4-FFF2-40B4-BE49-F238E27FC236}">
                <a16:creationId xmlns:a16="http://schemas.microsoft.com/office/drawing/2014/main" id="{644BB692-B0BC-4893-8889-23A908B75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" y="1139825"/>
            <a:ext cx="8453438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Sets maximums for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no. traits, integer fields, real fields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covariates, coeff./covariate, fixed effects/trait,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levels for each fixed effect, no. animals,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maximum observations (all traits, for SE VC),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no. other random factors, no. levels each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	random factor, 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length of S vector (sparspak)***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	(MAXORDS)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Text Box 2">
            <a:extLst>
              <a:ext uri="{FF2B5EF4-FFF2-40B4-BE49-F238E27FC236}">
                <a16:creationId xmlns:a16="http://schemas.microsoft.com/office/drawing/2014/main" id="{61DACC8B-2FA2-453A-B1C8-2191249C1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11163"/>
            <a:ext cx="10272713" cy="400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Compiler specific:     PowerStation, Compaq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en-US" sz="3200" b="1">
                <a:solidFill>
                  <a:schemeClr val="tx2"/>
                </a:solidFill>
              </a:rPr>
              <a:t>	</a:t>
            </a:r>
            <a:r>
              <a:rPr lang="en-US" altLang="en-US" sz="2800" b="1"/>
              <a:t>SETUP.BAT		(compile to .0BJ)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	MSTIME, MTDFSUB, SPARS4, SPARS4A</a:t>
            </a:r>
          </a:p>
          <a:p>
            <a:pPr eaLnBrk="1" hangingPunct="1"/>
            <a:endParaRPr lang="en-US" altLang="en-US" sz="2800" b="1"/>
          </a:p>
          <a:p>
            <a:pPr eaLnBrk="1" hangingPunct="1"/>
            <a:r>
              <a:rPr lang="en-US" altLang="en-US" sz="2800" b="1"/>
              <a:t>	COMPILE.BAT (compile to .0BJ and link to .EXE)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	MTDFNRM, MTDFPREP, 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		MTDFLIK  (subroutine), MTDFRUN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Text Box 2">
            <a:extLst>
              <a:ext uri="{FF2B5EF4-FFF2-40B4-BE49-F238E27FC236}">
                <a16:creationId xmlns:a16="http://schemas.microsoft.com/office/drawing/2014/main" id="{CF70303C-0902-4B2A-82CF-4AC62EFD7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39725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MTDFNRM</a:t>
            </a:r>
          </a:p>
        </p:txBody>
      </p:sp>
      <p:sp>
        <p:nvSpPr>
          <p:cNvPr id="361475" name="Text Box 3">
            <a:extLst>
              <a:ext uri="{FF2B5EF4-FFF2-40B4-BE49-F238E27FC236}">
                <a16:creationId xmlns:a16="http://schemas.microsoft.com/office/drawing/2014/main" id="{70D8701D-8B3E-46B7-805B-417CF48FD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87463"/>
            <a:ext cx="9220200" cy="429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Pedigree file in free format (integer fields only)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		e.g., HYS, Animal, Sire, MGS, DAM, 0, MGD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	Would need to specify 5 fields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		(anim = 2, sire = 3, dam = 5)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	For sire model, would specify 6 fields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		(anim (sire) = 3, sire of sire = 6, dam of sire = 6)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		Note: assumes sires not related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/>
              <a:t>	 May have duplicates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Text Box 2">
            <a:extLst>
              <a:ext uri="{FF2B5EF4-FFF2-40B4-BE49-F238E27FC236}">
                <a16:creationId xmlns:a16="http://schemas.microsoft.com/office/drawing/2014/main" id="{C9C0D689-389B-422D-8EF6-9F2614EC6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1125"/>
            <a:ext cx="929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MOUSE.PED [animal, sire, dam, zero]</a:t>
            </a:r>
          </a:p>
        </p:txBody>
      </p:sp>
      <p:sp>
        <p:nvSpPr>
          <p:cNvPr id="362499" name="Text Box 3">
            <a:extLst>
              <a:ext uri="{FF2B5EF4-FFF2-40B4-BE49-F238E27FC236}">
                <a16:creationId xmlns:a16="http://schemas.microsoft.com/office/drawing/2014/main" id="{7B80CA4B-2394-4156-86FE-57A4B6FEA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838200"/>
            <a:ext cx="9372600" cy="524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15000"/>
              </a:lnSpc>
            </a:pPr>
            <a:r>
              <a:rPr lang="en-US" altLang="en-US" b="1">
                <a:solidFill>
                  <a:schemeClr val="tx2"/>
                </a:solidFill>
                <a:latin typeface="Book Antiqua" panose="02040602050305030304" pitchFamily="18" charset="0"/>
              </a:rPr>
              <a:t>Answer file (or keyboard entry)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0 for animal rules, 1 for sire/MGS rules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999999999	maximum ID for possible data checking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minimum ID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mouse.ped			name of pedigree file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write recoded ID and inbreeding file to MTDF13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	number of integer fields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field of animal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2	field of sire (0 is unknown)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	field of dam (0 is unknown)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no. Westell groups (if &gt;0, must replace 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        unknown sire/dam with group integer)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Text Box 2">
            <a:extLst>
              <a:ext uri="{FF2B5EF4-FFF2-40B4-BE49-F238E27FC236}">
                <a16:creationId xmlns:a16="http://schemas.microsoft.com/office/drawing/2014/main" id="{73F0EA21-0AB8-40E1-9557-4C73881D3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14363"/>
            <a:ext cx="5791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solidFill>
                  <a:schemeClr val="tx2"/>
                </a:solidFill>
              </a:rPr>
              <a:t>MTDFNRM output files</a:t>
            </a:r>
          </a:p>
        </p:txBody>
      </p:sp>
      <p:sp>
        <p:nvSpPr>
          <p:cNvPr id="363523" name="Text Box 3">
            <a:extLst>
              <a:ext uri="{FF2B5EF4-FFF2-40B4-BE49-F238E27FC236}">
                <a16:creationId xmlns:a16="http://schemas.microsoft.com/office/drawing/2014/main" id="{04322F66-7215-4CBA-A9A9-60099966A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371600"/>
            <a:ext cx="9982200" cy="388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en-US" altLang="en-US">
                <a:latin typeface="Book Antiqua" panose="02040602050305030304" pitchFamily="18" charset="0"/>
              </a:rPr>
              <a:t>		</a:t>
            </a:r>
            <a:r>
              <a:rPr lang="en-US" altLang="en-US" b="1">
                <a:latin typeface="Book Antiqua" panose="02040602050305030304" pitchFamily="18" charset="0"/>
              </a:rPr>
              <a:t>MTDF56		(log or history file)	number of animals for PREP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	MTDF11		No. animals; recoded and sorted original animal  ID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 *	MTDF13		No. animals; recoded and original anim, sire, dam,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								F</a:t>
            </a:r>
            <a:r>
              <a:rPr lang="en-US" altLang="en-US" b="1" baseline="-25000">
                <a:latin typeface="Book Antiqua" panose="02040602050305030304" pitchFamily="18" charset="0"/>
              </a:rPr>
              <a:t>A</a:t>
            </a:r>
            <a:r>
              <a:rPr lang="en-US" altLang="en-US" b="1">
                <a:latin typeface="Book Antiqua" panose="02040602050305030304" pitchFamily="18" charset="0"/>
              </a:rPr>
              <a:t>, F</a:t>
            </a:r>
            <a:r>
              <a:rPr lang="en-US" altLang="en-US" b="1" baseline="-25000">
                <a:latin typeface="Book Antiqua" panose="02040602050305030304" pitchFamily="18" charset="0"/>
              </a:rPr>
              <a:t>S</a:t>
            </a:r>
            <a:r>
              <a:rPr lang="en-US" altLang="en-US" b="1">
                <a:latin typeface="Book Antiqua" panose="02040602050305030304" pitchFamily="18" charset="0"/>
              </a:rPr>
              <a:t>, F</a:t>
            </a:r>
            <a:r>
              <a:rPr lang="en-US" altLang="en-US" b="1" baseline="-25000">
                <a:latin typeface="Book Antiqua" panose="02040602050305030304" pitchFamily="18" charset="0"/>
              </a:rPr>
              <a:t>D</a:t>
            </a:r>
            <a:r>
              <a:rPr lang="en-US" altLang="en-US" b="1">
                <a:latin typeface="Book Antiqua" panose="02040602050305030304" pitchFamily="18" charset="0"/>
              </a:rPr>
              <a:t> (could match F</a:t>
            </a:r>
            <a:r>
              <a:rPr lang="en-US" altLang="en-US" b="1" baseline="-25000">
                <a:latin typeface="Book Antiqua" panose="02040602050305030304" pitchFamily="18" charset="0"/>
              </a:rPr>
              <a:t>A</a:t>
            </a:r>
            <a:r>
              <a:rPr lang="en-US" altLang="en-US" b="1">
                <a:latin typeface="Book Antiqua" panose="02040602050305030304" pitchFamily="18" charset="0"/>
              </a:rPr>
              <a:t>, F</a:t>
            </a:r>
            <a:r>
              <a:rPr lang="en-US" altLang="en-US" b="1" baseline="-25000">
                <a:latin typeface="Book Antiqua" panose="02040602050305030304" pitchFamily="18" charset="0"/>
              </a:rPr>
              <a:t>D</a:t>
            </a:r>
            <a:r>
              <a:rPr lang="en-US" altLang="en-US" b="1">
                <a:latin typeface="Book Antiqua" panose="02040602050305030304" pitchFamily="18" charset="0"/>
              </a:rPr>
              <a:t> to data file for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								covariates)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	MTDF44		Elements of A</a:t>
            </a:r>
            <a:r>
              <a:rPr lang="en-US" altLang="en-US" b="1" baseline="30000">
                <a:latin typeface="Book Antiqua" panose="02040602050305030304" pitchFamily="18" charset="0"/>
              </a:rPr>
              <a:t>-1</a:t>
            </a:r>
            <a:r>
              <a:rPr lang="en-US" altLang="en-US" b="1">
                <a:latin typeface="Book Antiqua" panose="02040602050305030304" pitchFamily="18" charset="0"/>
              </a:rPr>
              <a:t> (binary file, unsorted, not summed)</a:t>
            </a:r>
          </a:p>
          <a:p>
            <a:pPr eaLnBrk="1" hangingPunct="1"/>
            <a:r>
              <a:rPr lang="en-US" altLang="en-US">
                <a:latin typeface="Book Antiqua" panose="02040602050305030304" pitchFamily="18" charset="0"/>
              </a:rPr>
              <a:t>	</a:t>
            </a:r>
            <a:r>
              <a:rPr lang="en-US" altLang="en-US" sz="2800">
                <a:solidFill>
                  <a:schemeClr val="tx2"/>
                </a:solidFill>
                <a:latin typeface="Book Antiqua" panose="02040602050305030304" pitchFamily="18" charset="0"/>
              </a:rPr>
              <a:t>	</a:t>
            </a:r>
          </a:p>
          <a:p>
            <a:pPr eaLnBrk="1" hangingPunct="1"/>
            <a:endParaRPr lang="en-US" altLang="en-US">
              <a:latin typeface="Book Antiqua" panose="02040602050305030304" pitchFamily="18" charset="0"/>
            </a:endParaRPr>
          </a:p>
          <a:p>
            <a:pPr eaLnBrk="1" hangingPunct="1"/>
            <a:endParaRPr lang="en-US" altLang="en-US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Text Box 2">
            <a:extLst>
              <a:ext uri="{FF2B5EF4-FFF2-40B4-BE49-F238E27FC236}">
                <a16:creationId xmlns:a16="http://schemas.microsoft.com/office/drawing/2014/main" id="{7124B638-ED2F-4132-9FA6-7B3A8980C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339725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MTDFPREP</a:t>
            </a:r>
          </a:p>
        </p:txBody>
      </p:sp>
      <p:sp>
        <p:nvSpPr>
          <p:cNvPr id="364547" name="Text Box 3">
            <a:extLst>
              <a:ext uri="{FF2B5EF4-FFF2-40B4-BE49-F238E27FC236}">
                <a16:creationId xmlns:a16="http://schemas.microsoft.com/office/drawing/2014/main" id="{8205358D-9059-4976-A2B8-18BFB0C19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1287463"/>
            <a:ext cx="9448800" cy="429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Data file (free format)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Must know number of “integer” fields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(not all need to be used, nor be in special order, non null)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Anim, …, Dam, Fixed Levels, Random Levels, (0 not allowed)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Must know number of “real” fields to last field used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(May be integers or decimal numbers)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Covariates (0 allowed, no null fields)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Traits (missing indicator, no null fields)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Text Box 2">
            <a:extLst>
              <a:ext uri="{FF2B5EF4-FFF2-40B4-BE49-F238E27FC236}">
                <a16:creationId xmlns:a16="http://schemas.microsoft.com/office/drawing/2014/main" id="{A3828DBF-8343-4860-B9AC-4E79C8364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39725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MTDFPREP</a:t>
            </a:r>
          </a:p>
        </p:txBody>
      </p:sp>
      <p:sp>
        <p:nvSpPr>
          <p:cNvPr id="365571" name="Text Box 3">
            <a:extLst>
              <a:ext uri="{FF2B5EF4-FFF2-40B4-BE49-F238E27FC236}">
                <a16:creationId xmlns:a16="http://schemas.microsoft.com/office/drawing/2014/main" id="{1571A826-F652-4263-B6C1-399451386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87463"/>
            <a:ext cx="94488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Data file (cont.)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For residual covariance, traits must be on same record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With zero residual covariance, traits can be on different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records (tied by animal ID) but in different fields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(i.e., could “stack” files of males for one trait and females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for another trait)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Book Antiqua" panose="02040602050305030304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Text Box 2">
            <a:extLst>
              <a:ext uri="{FF2B5EF4-FFF2-40B4-BE49-F238E27FC236}">
                <a16:creationId xmlns:a16="http://schemas.microsoft.com/office/drawing/2014/main" id="{B50BD78B-0329-46F2-9607-413591B60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80988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>
                <a:solidFill>
                  <a:schemeClr val="tx2"/>
                </a:solidFill>
              </a:rPr>
              <a:t>MOUSE.DAT [An, Sire, Dam, Gen, SX, LS, Lit, XLS, T1, T2]; 7 and 3</a:t>
            </a:r>
          </a:p>
        </p:txBody>
      </p:sp>
      <p:sp>
        <p:nvSpPr>
          <p:cNvPr id="366595" name="Text Box 3">
            <a:extLst>
              <a:ext uri="{FF2B5EF4-FFF2-40B4-BE49-F238E27FC236}">
                <a16:creationId xmlns:a16="http://schemas.microsoft.com/office/drawing/2014/main" id="{6795C130-1A2D-4D0B-822B-4FFF54820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855663"/>
            <a:ext cx="9867900" cy="569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tx2"/>
                </a:solidFill>
                <a:latin typeface="Book Antiqua" panose="02040602050305030304" pitchFamily="18" charset="0"/>
              </a:rPr>
              <a:t>Answer file (or keyboard entry for MTDFREP)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Mouse.dat			(data file)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Comments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*	(ends comments)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7	No. ‘integer’ fields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3	No. ‘real’ fields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1	No. traits to analyze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T1	Name trait to analyze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2	Position in vector of ‘reals’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0	Missing indicator (cannot be ‘.’)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0	No. covariates (otherwise, name, position in reals, order)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2	No. fixed factors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Gen	Name of first fixed factor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4	Position in vector of ‘integers’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1	Write summary for first factor (0 is NOT to write)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Text Box 2">
            <a:extLst>
              <a:ext uri="{FF2B5EF4-FFF2-40B4-BE49-F238E27FC236}">
                <a16:creationId xmlns:a16="http://schemas.microsoft.com/office/drawing/2014/main" id="{6D3AA49B-2F49-4C0F-9E67-5619D5DAD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1125"/>
            <a:ext cx="10553700" cy="44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300" b="1">
                <a:solidFill>
                  <a:schemeClr val="tx2"/>
                </a:solidFill>
              </a:rPr>
              <a:t>MOUSE.DAT [An, Sire, Dam, Gen, SX, LS, Lit, XLS, T1, T2]; 7 and 3 (cont)</a:t>
            </a:r>
          </a:p>
        </p:txBody>
      </p:sp>
      <p:sp>
        <p:nvSpPr>
          <p:cNvPr id="367619" name="Text Box 3">
            <a:extLst>
              <a:ext uri="{FF2B5EF4-FFF2-40B4-BE49-F238E27FC236}">
                <a16:creationId xmlns:a16="http://schemas.microsoft.com/office/drawing/2014/main" id="{711E3F50-111A-400B-B9D9-0FC7FF5C2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685800"/>
            <a:ext cx="100203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1714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1714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Sex	Name of second fixed factor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5	Position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Write summary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Position in ‘integers’ of animal ID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329	No. animals in pedigree (from MTDF56 and MTDFNRM)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Second animal, usually maternal genetic (0 would be NO)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Mat. Gen	Name for second animal effect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	Position of second animal in ‘integers’ - field of dam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No. other random factors (0 would be NONE)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Mat. PE	Name of first other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	Position of other in ‘integers’ [Note field of dam again]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Don’t write summary [1 for write] often big file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Write file to match fixed factor levels with solutions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Write file to match other random levels with solutions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Text Box 2">
            <a:extLst>
              <a:ext uri="{FF2B5EF4-FFF2-40B4-BE49-F238E27FC236}">
                <a16:creationId xmlns:a16="http://schemas.microsoft.com/office/drawing/2014/main" id="{9C5B1F9D-8EFD-453E-A34A-88C0B3439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1600200"/>
            <a:ext cx="317817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/>
              <a:t>Overview</a:t>
            </a:r>
          </a:p>
          <a:p>
            <a:pPr eaLnBrk="1" hangingPunct="1"/>
            <a:endParaRPr lang="en-US" altLang="en-US" sz="4000" b="1"/>
          </a:p>
          <a:p>
            <a:pPr eaLnBrk="1" hangingPunct="1"/>
            <a:r>
              <a:rPr lang="en-US" altLang="en-US" sz="4000" b="1"/>
              <a:t>Properties</a:t>
            </a:r>
          </a:p>
          <a:p>
            <a:pPr eaLnBrk="1" hangingPunct="1"/>
            <a:endParaRPr lang="en-US" altLang="en-US" sz="4000" b="1"/>
          </a:p>
          <a:p>
            <a:pPr eaLnBrk="1" hangingPunct="1"/>
            <a:r>
              <a:rPr lang="en-US" altLang="en-US" sz="4000" b="1"/>
              <a:t>Example</a:t>
            </a:r>
          </a:p>
        </p:txBody>
      </p:sp>
      <p:sp>
        <p:nvSpPr>
          <p:cNvPr id="337923" name="Text Box 3">
            <a:extLst>
              <a:ext uri="{FF2B5EF4-FFF2-40B4-BE49-F238E27FC236}">
                <a16:creationId xmlns:a16="http://schemas.microsoft.com/office/drawing/2014/main" id="{73E4E990-0572-4032-B92B-95ABE71D9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3700" y="609600"/>
            <a:ext cx="358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4335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14335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14335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14335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14335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4335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4335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4335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4335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600" b="1" u="sng">
                <a:solidFill>
                  <a:schemeClr val="tx2"/>
                </a:solidFill>
                <a:latin typeface="Book Antiqua" panose="02040602050305030304" pitchFamily="18" charset="0"/>
              </a:rPr>
              <a:t>Short Version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Text Box 2">
            <a:extLst>
              <a:ext uri="{FF2B5EF4-FFF2-40B4-BE49-F238E27FC236}">
                <a16:creationId xmlns:a16="http://schemas.microsoft.com/office/drawing/2014/main" id="{2EBEB4C4-F185-4F7F-9543-67F14A18E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14363"/>
            <a:ext cx="6934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solidFill>
                  <a:schemeClr val="tx2"/>
                </a:solidFill>
              </a:rPr>
              <a:t>MTDFPREP output files</a:t>
            </a:r>
          </a:p>
        </p:txBody>
      </p:sp>
      <p:sp>
        <p:nvSpPr>
          <p:cNvPr id="368643" name="Text Box 3">
            <a:extLst>
              <a:ext uri="{FF2B5EF4-FFF2-40B4-BE49-F238E27FC236}">
                <a16:creationId xmlns:a16="http://schemas.microsoft.com/office/drawing/2014/main" id="{A9BDFF0F-6EA4-4941-A39C-8D1E31978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102870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00038"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00038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7413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latin typeface="Book Antiqua" panose="02040602050305030304" pitchFamily="18" charset="0"/>
              </a:rPr>
              <a:t>		</a:t>
            </a:r>
            <a:r>
              <a:rPr lang="en-US" altLang="en-US" b="1">
                <a:latin typeface="Book Antiqua" panose="02040602050305030304" pitchFamily="18" charset="0"/>
              </a:rPr>
              <a:t>*MTDF21		Labels for solutions for covariates and fixed effects</a:t>
            </a:r>
          </a:p>
          <a:p>
            <a:pPr eaLnBrk="1" hangingPunct="1"/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*MTDF22		Labels for solutions for uncorrelated random effects</a:t>
            </a:r>
          </a:p>
          <a:p>
            <a:pPr eaLnBrk="1" hangingPunct="1"/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  	 MTDF50			Model information, markers for equations</a:t>
            </a:r>
          </a:p>
          <a:p>
            <a:pPr eaLnBrk="1" hangingPunct="1"/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  	 MTDF51			Recoded data file for setting up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 MTDF52				MME</a:t>
            </a:r>
          </a:p>
          <a:p>
            <a:pPr eaLnBrk="1" hangingPunct="1"/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		 MTDF66			Summary file (check data, equations)</a:t>
            </a:r>
          </a:p>
          <a:p>
            <a:pPr eaLnBrk="1" hangingPunct="1"/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>
                <a:latin typeface="Book Antiqua" panose="02040602050305030304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>
            <a:extLst>
              <a:ext uri="{FF2B5EF4-FFF2-40B4-BE49-F238E27FC236}">
                <a16:creationId xmlns:a16="http://schemas.microsoft.com/office/drawing/2014/main" id="{3ABC7A26-DB95-4E98-A6F3-C0223960C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" y="2667000"/>
            <a:ext cx="525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2800">
                <a:solidFill>
                  <a:schemeClr val="tx2"/>
                </a:solidFill>
              </a:rPr>
              <a:t>Equation numbers*</a:t>
            </a:r>
          </a:p>
        </p:txBody>
      </p:sp>
      <p:sp>
        <p:nvSpPr>
          <p:cNvPr id="369667" name="Rectangle 3">
            <a:extLst>
              <a:ext uri="{FF2B5EF4-FFF2-40B4-BE49-F238E27FC236}">
                <a16:creationId xmlns:a16="http://schemas.microsoft.com/office/drawing/2014/main" id="{0A2B9155-7B39-4071-853A-809D71734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" y="3200400"/>
            <a:ext cx="9744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373188" algn="l"/>
                <a:tab pos="3087688" algn="l"/>
                <a:tab pos="4632325" algn="l"/>
                <a:tab pos="6456363" algn="l"/>
                <a:tab pos="8231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1373188" algn="l"/>
                <a:tab pos="3087688" algn="l"/>
                <a:tab pos="4632325" algn="l"/>
                <a:tab pos="6456363" algn="l"/>
                <a:tab pos="8231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1373188" algn="l"/>
                <a:tab pos="3087688" algn="l"/>
                <a:tab pos="4632325" algn="l"/>
                <a:tab pos="6456363" algn="l"/>
                <a:tab pos="8231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1373188" algn="l"/>
                <a:tab pos="3087688" algn="l"/>
                <a:tab pos="4632325" algn="l"/>
                <a:tab pos="6456363" algn="l"/>
                <a:tab pos="8231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1373188" algn="l"/>
                <a:tab pos="3087688" algn="l"/>
                <a:tab pos="4632325" algn="l"/>
                <a:tab pos="6456363" algn="l"/>
                <a:tab pos="8231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3188" algn="l"/>
                <a:tab pos="3087688" algn="l"/>
                <a:tab pos="4632325" algn="l"/>
                <a:tab pos="6456363" algn="l"/>
                <a:tab pos="8231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3188" algn="l"/>
                <a:tab pos="3087688" algn="l"/>
                <a:tab pos="4632325" algn="l"/>
                <a:tab pos="6456363" algn="l"/>
                <a:tab pos="8231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3188" algn="l"/>
                <a:tab pos="3087688" algn="l"/>
                <a:tab pos="4632325" algn="l"/>
                <a:tab pos="6456363" algn="l"/>
                <a:tab pos="8231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3188" algn="l"/>
                <a:tab pos="3087688" algn="l"/>
                <a:tab pos="4632325" algn="l"/>
                <a:tab pos="6456363" algn="l"/>
                <a:tab pos="8231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>
                <a:latin typeface="Book Antiqua" panose="02040602050305030304" pitchFamily="18" charset="0"/>
              </a:rPr>
              <a:t>Trait	Factor	Name	Position	Levels	Rows*</a:t>
            </a:r>
          </a:p>
        </p:txBody>
      </p:sp>
      <p:sp>
        <p:nvSpPr>
          <p:cNvPr id="369668" name="Line 4">
            <a:extLst>
              <a:ext uri="{FF2B5EF4-FFF2-40B4-BE49-F238E27FC236}">
                <a16:creationId xmlns:a16="http://schemas.microsoft.com/office/drawing/2014/main" id="{24C9FDD5-4D91-4A08-92EC-FA369EA1DE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" y="3657600"/>
            <a:ext cx="95234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669" name="Rectangle 5">
            <a:extLst>
              <a:ext uri="{FF2B5EF4-FFF2-40B4-BE49-F238E27FC236}">
                <a16:creationId xmlns:a16="http://schemas.microsoft.com/office/drawing/2014/main" id="{55F68D62-9B54-4258-A390-A60E2D6EE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3657600"/>
            <a:ext cx="9618663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511175" algn="l"/>
                <a:tab pos="2116138" algn="r"/>
                <a:tab pos="3198813" algn="l"/>
                <a:tab pos="5434013" algn="r"/>
                <a:tab pos="7429500" algn="r"/>
                <a:tab pos="9313863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511175" algn="l"/>
                <a:tab pos="2116138" algn="r"/>
                <a:tab pos="3198813" algn="l"/>
                <a:tab pos="5434013" algn="r"/>
                <a:tab pos="7429500" algn="r"/>
                <a:tab pos="9313863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511175" algn="l"/>
                <a:tab pos="2116138" algn="r"/>
                <a:tab pos="3198813" algn="l"/>
                <a:tab pos="5434013" algn="r"/>
                <a:tab pos="7429500" algn="r"/>
                <a:tab pos="9313863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511175" algn="l"/>
                <a:tab pos="2116138" algn="r"/>
                <a:tab pos="3198813" algn="l"/>
                <a:tab pos="5434013" algn="r"/>
                <a:tab pos="7429500" algn="r"/>
                <a:tab pos="9313863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511175" algn="l"/>
                <a:tab pos="2116138" algn="r"/>
                <a:tab pos="3198813" algn="l"/>
                <a:tab pos="5434013" algn="r"/>
                <a:tab pos="7429500" algn="r"/>
                <a:tab pos="9313863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2116138" algn="r"/>
                <a:tab pos="3198813" algn="l"/>
                <a:tab pos="5434013" algn="r"/>
                <a:tab pos="7429500" algn="r"/>
                <a:tab pos="9313863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2116138" algn="r"/>
                <a:tab pos="3198813" algn="l"/>
                <a:tab pos="5434013" algn="r"/>
                <a:tab pos="7429500" algn="r"/>
                <a:tab pos="9313863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2116138" algn="r"/>
                <a:tab pos="3198813" algn="l"/>
                <a:tab pos="5434013" algn="r"/>
                <a:tab pos="7429500" algn="r"/>
                <a:tab pos="9313863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2116138" algn="r"/>
                <a:tab pos="3198813" algn="l"/>
                <a:tab pos="5434013" algn="r"/>
                <a:tab pos="7429500" algn="r"/>
                <a:tab pos="9313863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Book Antiqua" panose="02040602050305030304" pitchFamily="18" charset="0"/>
              </a:rPr>
              <a:t>Fixed</a:t>
            </a:r>
          </a:p>
          <a:p>
            <a:r>
              <a:rPr lang="en-US" altLang="en-US" b="1">
                <a:latin typeface="Book Antiqua" panose="02040602050305030304" pitchFamily="18" charset="0"/>
              </a:rPr>
              <a:t>	1	1	Gen	4	3	1-3</a:t>
            </a:r>
          </a:p>
          <a:p>
            <a:r>
              <a:rPr lang="en-US" altLang="en-US" b="1">
                <a:latin typeface="Book Antiqua" panose="02040602050305030304" pitchFamily="18" charset="0"/>
              </a:rPr>
              <a:t>	1	2	Sex	5	2	4-5</a:t>
            </a:r>
          </a:p>
          <a:p>
            <a:r>
              <a:rPr lang="en-US" altLang="en-US" b="1">
                <a:latin typeface="Book Antiqua" panose="02040602050305030304" pitchFamily="18" charset="0"/>
              </a:rPr>
              <a:t>Animal</a:t>
            </a:r>
          </a:p>
          <a:p>
            <a:r>
              <a:rPr lang="en-US" altLang="en-US" b="1">
                <a:latin typeface="Book Antiqua" panose="02040602050305030304" pitchFamily="18" charset="0"/>
              </a:rPr>
              <a:t>	1	1	Animal	1	329*	13-341</a:t>
            </a:r>
          </a:p>
          <a:p>
            <a:r>
              <a:rPr lang="en-US" altLang="en-US" b="1">
                <a:latin typeface="Book Antiqua" panose="02040602050305030304" pitchFamily="18" charset="0"/>
              </a:rPr>
              <a:t>	1	1	Mat. Gen	3	329*	342-670</a:t>
            </a:r>
          </a:p>
          <a:p>
            <a:r>
              <a:rPr lang="en-US" altLang="en-US" b="1">
                <a:latin typeface="Book Antiqua" panose="02040602050305030304" pitchFamily="18" charset="0"/>
              </a:rPr>
              <a:t>Random</a:t>
            </a:r>
          </a:p>
          <a:p>
            <a:r>
              <a:rPr lang="en-US" altLang="en-US" b="1">
                <a:latin typeface="Book Antiqua" panose="02040602050305030304" pitchFamily="18" charset="0"/>
              </a:rPr>
              <a:t>	1	1	Mat. PE	3	42	671-712</a:t>
            </a:r>
          </a:p>
        </p:txBody>
      </p:sp>
      <p:sp>
        <p:nvSpPr>
          <p:cNvPr id="369670" name="Line 6">
            <a:extLst>
              <a:ext uri="{FF2B5EF4-FFF2-40B4-BE49-F238E27FC236}">
                <a16:creationId xmlns:a16="http://schemas.microsoft.com/office/drawing/2014/main" id="{4E491957-869B-4F5E-947F-36CF151B9B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" y="6629400"/>
            <a:ext cx="95234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9671" name="Text Box 7">
            <a:extLst>
              <a:ext uri="{FF2B5EF4-FFF2-40B4-BE49-F238E27FC236}">
                <a16:creationId xmlns:a16="http://schemas.microsoft.com/office/drawing/2014/main" id="{F561B703-CC0D-426C-8D21-A1140553D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76200"/>
            <a:ext cx="97917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3613">
              <a:tabLst>
                <a:tab pos="973138" algn="l"/>
                <a:tab pos="1714500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963613">
              <a:tabLst>
                <a:tab pos="973138" algn="l"/>
                <a:tab pos="1714500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963613">
              <a:tabLst>
                <a:tab pos="973138" algn="l"/>
                <a:tab pos="1714500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963613">
              <a:tabLst>
                <a:tab pos="973138" algn="l"/>
                <a:tab pos="1714500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963613">
              <a:tabLst>
                <a:tab pos="973138" algn="l"/>
                <a:tab pos="1714500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MTDF66      Summary file for MTDFPREP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A little trait and covariate checking</a:t>
            </a: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	Mean      SD*	Min.    Max.	  Std. Min.	 Std. Max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Fixed and random effects: Summary</a:t>
            </a:r>
          </a:p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		</a:t>
            </a:r>
            <a:r>
              <a:rPr lang="en-US" altLang="en-US" sz="2800" b="1">
                <a:latin typeface="Book Antiqua" panose="02040602050305030304" pitchFamily="18" charset="0"/>
              </a:rPr>
              <a:t>Level	No.	Mean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Text Box 2">
            <a:extLst>
              <a:ext uri="{FF2B5EF4-FFF2-40B4-BE49-F238E27FC236}">
                <a16:creationId xmlns:a16="http://schemas.microsoft.com/office/drawing/2014/main" id="{73982F73-CC93-4A3C-A7BE-1DD060858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1125"/>
            <a:ext cx="1005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>
                <a:solidFill>
                  <a:schemeClr val="tx2"/>
                </a:solidFill>
              </a:rPr>
              <a:t>MTDFRUN</a:t>
            </a:r>
          </a:p>
        </p:txBody>
      </p:sp>
      <p:sp>
        <p:nvSpPr>
          <p:cNvPr id="371715" name="Text Box 3">
            <a:extLst>
              <a:ext uri="{FF2B5EF4-FFF2-40B4-BE49-F238E27FC236}">
                <a16:creationId xmlns:a16="http://schemas.microsoft.com/office/drawing/2014/main" id="{56A18D19-5693-4D70-8776-C5B49F623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685800"/>
            <a:ext cx="100965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033463"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1033463"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1033463"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1033463"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1033463"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tx2"/>
                </a:solidFill>
                <a:latin typeface="Book Antiqua" panose="02040602050305030304" pitchFamily="18" charset="0"/>
              </a:rPr>
              <a:t>Answer file (or enter with keyboard) for start</a:t>
            </a:r>
          </a:p>
          <a:p>
            <a:pPr eaLnBrk="1" hangingPunct="1"/>
            <a:endParaRPr lang="en-US" altLang="en-US" b="1">
              <a:solidFill>
                <a:schemeClr val="tx2"/>
              </a:solidFill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Comments</a:t>
            </a: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*		(* ends comments)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	for start or restart (1 for continue or solutions previous run)	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option to est. VC (4 for MME solution, contrasts, etc.)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	no. constraints for you to impose (if &gt; 0, will ask for equn. no.)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	not reordered previously; if reordered MTDF58, can use 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3.6	starting value for a1, a1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2	  	  .5	starting value for m1 , a1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		1.4	starting value for m1 , m1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	0	end input for G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yes, values on screen are correct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	no. to hold constant (if &gt; 0 will ask for 1, 2, 3, etc.)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Text Box 2">
            <a:extLst>
              <a:ext uri="{FF2B5EF4-FFF2-40B4-BE49-F238E27FC236}">
                <a16:creationId xmlns:a16="http://schemas.microsoft.com/office/drawing/2014/main" id="{30E00002-4D01-4841-8D3D-C3FF24A20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"/>
            <a:ext cx="9677400" cy="612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033463">
              <a:tabLst>
                <a:tab pos="631825" algn="l"/>
                <a:tab pos="1033463" algn="l"/>
                <a:tab pos="17748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1033463">
              <a:tabLst>
                <a:tab pos="631825" algn="l"/>
                <a:tab pos="1033463" algn="l"/>
                <a:tab pos="17748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1033463">
              <a:tabLst>
                <a:tab pos="631825" algn="l"/>
                <a:tab pos="1033463" algn="l"/>
                <a:tab pos="17748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1033463">
              <a:tabLst>
                <a:tab pos="631825" algn="l"/>
                <a:tab pos="1033463" algn="l"/>
                <a:tab pos="17748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1033463">
              <a:tabLst>
                <a:tab pos="631825" algn="l"/>
                <a:tab pos="1033463" algn="l"/>
                <a:tab pos="17748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631825" algn="l"/>
                <a:tab pos="1033463" algn="l"/>
                <a:tab pos="17748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631825" algn="l"/>
                <a:tab pos="1033463" algn="l"/>
                <a:tab pos="17748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631825" algn="l"/>
                <a:tab pos="1033463" algn="l"/>
                <a:tab pos="17748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631825" algn="l"/>
                <a:tab pos="1033463" algn="l"/>
                <a:tab pos="17748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tx2"/>
                </a:solidFill>
                <a:latin typeface="Book Antiqua" panose="02040602050305030304" pitchFamily="18" charset="0"/>
              </a:rPr>
              <a:t>Answer file (or enter with keyboard) for start (cont.)</a:t>
            </a:r>
          </a:p>
          <a:p>
            <a:pPr eaLnBrk="1" hangingPunct="1">
              <a:lnSpc>
                <a:spcPct val="125000"/>
              </a:lnSpc>
            </a:pPr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.4	starting value for random: T1, C3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 	0	end input of uncorrelated random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yes, values on screen are correct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	no. to hold constant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2.3	starting value for R1, R1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  	0	end input of residual variance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yes, values on screen are correct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	no. to hold constant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write sol’n for covariates and fixed effects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match original codes* with solutions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write sol’n for animal genetic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write sol’n for other random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match original codes* with solutions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1.d-6	local convergence; V(-logL) in simplex</a:t>
            </a:r>
          </a:p>
          <a:p>
            <a:pPr eaLnBrk="1" hangingPunct="1">
              <a:lnSpc>
                <a:spcPct val="9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300		no. simplex rounds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Text Box 2">
            <a:extLst>
              <a:ext uri="{FF2B5EF4-FFF2-40B4-BE49-F238E27FC236}">
                <a16:creationId xmlns:a16="http://schemas.microsoft.com/office/drawing/2014/main" id="{6248A3A6-94E5-423B-B911-AF1B4F190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39725"/>
            <a:ext cx="883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MTDF76		Output file for MTDFRUN</a:t>
            </a:r>
            <a:r>
              <a:rPr lang="en-US" altLang="en-US" sz="320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373763" name="Text Box 3">
            <a:extLst>
              <a:ext uri="{FF2B5EF4-FFF2-40B4-BE49-F238E27FC236}">
                <a16:creationId xmlns:a16="http://schemas.microsoft.com/office/drawing/2014/main" id="{6B4CCDA3-B4E4-4770-B40A-94540A5F0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87463"/>
            <a:ext cx="9448800" cy="429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Comments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Starting values, summary of computing statistics and times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No. equations, NZE, storage required, available storage array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No. 1) simplex iterations	2) likelihoods evaluated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Local convergence criterion attained 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Final simplex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-2log L		VC ….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Large sample variances of estimates of VC*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Text Box 2">
            <a:extLst>
              <a:ext uri="{FF2B5EF4-FFF2-40B4-BE49-F238E27FC236}">
                <a16:creationId xmlns:a16="http://schemas.microsoft.com/office/drawing/2014/main" id="{BF88F708-29E4-4ADE-A04B-4AEABE293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111125"/>
            <a:ext cx="46878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3200">
                <a:solidFill>
                  <a:schemeClr val="tx2"/>
                </a:solidFill>
              </a:rPr>
              <a:t>	</a:t>
            </a:r>
            <a:r>
              <a:rPr lang="en-US" altLang="en-US" sz="3200" b="1">
                <a:solidFill>
                  <a:schemeClr val="tx2"/>
                </a:solidFill>
              </a:rPr>
              <a:t>MTDF76  estimates</a:t>
            </a:r>
          </a:p>
        </p:txBody>
      </p:sp>
      <p:sp>
        <p:nvSpPr>
          <p:cNvPr id="374787" name="Text Box 3">
            <a:extLst>
              <a:ext uri="{FF2B5EF4-FFF2-40B4-BE49-F238E27FC236}">
                <a16:creationId xmlns:a16="http://schemas.microsoft.com/office/drawing/2014/main" id="{01EE979C-C862-4E8E-9376-4329BF0D2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995363"/>
            <a:ext cx="8474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/>
              <a:t>Genetic*:			a</a:t>
            </a:r>
            <a:r>
              <a:rPr lang="en-US" altLang="en-US" sz="2800" b="1" baseline="-25000"/>
              <a:t>1</a:t>
            </a:r>
            <a:r>
              <a:rPr lang="en-US" altLang="en-US" sz="2800" b="1"/>
              <a:t>			m</a:t>
            </a:r>
            <a:r>
              <a:rPr lang="en-US" altLang="en-US" sz="2800" b="1" baseline="-25000"/>
              <a:t>1</a:t>
            </a:r>
            <a:endParaRPr lang="en-US" altLang="en-US" sz="2800" b="1"/>
          </a:p>
        </p:txBody>
      </p:sp>
      <p:sp>
        <p:nvSpPr>
          <p:cNvPr id="374788" name="Text Box 4">
            <a:extLst>
              <a:ext uri="{FF2B5EF4-FFF2-40B4-BE49-F238E27FC236}">
                <a16:creationId xmlns:a16="http://schemas.microsoft.com/office/drawing/2014/main" id="{F8B69FD9-709E-4CF2-B66A-99C3031C5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1528763"/>
            <a:ext cx="7254875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747963" algn="dec"/>
                <a:tab pos="531336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2747963" algn="dec"/>
                <a:tab pos="531336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2747963" algn="dec"/>
                <a:tab pos="531336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2747963" algn="dec"/>
                <a:tab pos="531336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2747963" algn="dec"/>
                <a:tab pos="531336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47963" algn="dec"/>
                <a:tab pos="531336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47963" algn="dec"/>
                <a:tab pos="531336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47963" algn="dec"/>
                <a:tab pos="531336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47963" algn="dec"/>
                <a:tab pos="531336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a</a:t>
            </a:r>
            <a:r>
              <a:rPr lang="en-US" altLang="en-US" sz="2800" b="1" baseline="-25000">
                <a:latin typeface="Book Antiqua" panose="02040602050305030304" pitchFamily="18" charset="0"/>
              </a:rPr>
              <a:t>1</a:t>
            </a:r>
            <a:r>
              <a:rPr lang="en-US" altLang="en-US" sz="2800" b="1">
                <a:latin typeface="Book Antiqua" panose="02040602050305030304" pitchFamily="18" charset="0"/>
              </a:rPr>
              <a:t>	3.63781	0.52896</a:t>
            </a:r>
          </a:p>
          <a:p>
            <a:pPr eaLnBrk="1" hangingPunct="1"/>
            <a:endParaRPr lang="en-US" altLang="en-US" sz="2800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m</a:t>
            </a:r>
            <a:r>
              <a:rPr lang="en-US" altLang="en-US" sz="2800" b="1" baseline="-25000">
                <a:latin typeface="Book Antiqua" panose="02040602050305030304" pitchFamily="18" charset="0"/>
              </a:rPr>
              <a:t>1</a:t>
            </a:r>
            <a:r>
              <a:rPr lang="en-US" altLang="en-US" sz="2800" b="1">
                <a:latin typeface="Book Antiqua" panose="02040602050305030304" pitchFamily="18" charset="0"/>
              </a:rPr>
              <a:t>	0.52896	1.30081</a:t>
            </a:r>
          </a:p>
        </p:txBody>
      </p:sp>
      <p:sp>
        <p:nvSpPr>
          <p:cNvPr id="374789" name="Text Box 5">
            <a:extLst>
              <a:ext uri="{FF2B5EF4-FFF2-40B4-BE49-F238E27FC236}">
                <a16:creationId xmlns:a16="http://schemas.microsoft.com/office/drawing/2014/main" id="{E1F6A552-4CD5-4C84-A0B3-DFD703178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971800"/>
            <a:ext cx="74803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04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04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04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04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Uncorrelated random:				T1 C3</a:t>
            </a: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							T1 C3				0.464733</a:t>
            </a:r>
          </a:p>
          <a:p>
            <a:pPr eaLnBrk="1" hangingPunct="1"/>
            <a:endParaRPr lang="en-US" altLang="en-US" sz="2800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Environmental:						e1</a:t>
            </a: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									e1		2.29081</a:t>
            </a:r>
          </a:p>
          <a:p>
            <a:pPr eaLnBrk="1" hangingPunct="1"/>
            <a:endParaRPr lang="en-US" altLang="en-US" sz="2800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Phenotypic:								p1</a:t>
            </a: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							p</a:t>
            </a:r>
            <a:r>
              <a:rPr lang="en-US" altLang="en-US" sz="2800" b="1">
                <a:latin typeface="Book Antiqua" panose="02040602050305030304" pitchFamily="18" charset="0"/>
                <a:sym typeface="Symbol" panose="05050102010706020507" pitchFamily="18" charset="2"/>
              </a:rPr>
              <a:t>1					8.22312</a:t>
            </a:r>
            <a:endParaRPr lang="en-US" altLang="en-US" sz="2800" b="1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Text Box 2">
            <a:extLst>
              <a:ext uri="{FF2B5EF4-FFF2-40B4-BE49-F238E27FC236}">
                <a16:creationId xmlns:a16="http://schemas.microsoft.com/office/drawing/2014/main" id="{9D7F49AE-4A76-4B34-AD01-384AE3FC5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111125"/>
            <a:ext cx="46878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3200">
                <a:solidFill>
                  <a:schemeClr val="tx2"/>
                </a:solidFill>
              </a:rPr>
              <a:t>	</a:t>
            </a:r>
            <a:r>
              <a:rPr lang="en-US" altLang="en-US" sz="3200" b="1">
                <a:solidFill>
                  <a:schemeClr val="tx2"/>
                </a:solidFill>
              </a:rPr>
              <a:t>MTDF76  estimates</a:t>
            </a:r>
          </a:p>
        </p:txBody>
      </p:sp>
      <p:sp>
        <p:nvSpPr>
          <p:cNvPr id="375811" name="Text Box 3">
            <a:extLst>
              <a:ext uri="{FF2B5EF4-FFF2-40B4-BE49-F238E27FC236}">
                <a16:creationId xmlns:a16="http://schemas.microsoft.com/office/drawing/2014/main" id="{D76496D8-C614-412C-99F6-B06A595B6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995363"/>
            <a:ext cx="84740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/>
              <a:t>Heritabilities and genetic correlations</a:t>
            </a:r>
          </a:p>
          <a:p>
            <a:pPr eaLnBrk="1" hangingPunct="1"/>
            <a:r>
              <a:rPr lang="en-US" altLang="en-US" sz="2800" b="1"/>
              <a:t>				a</a:t>
            </a:r>
            <a:r>
              <a:rPr lang="en-US" altLang="en-US" sz="2800" b="1" baseline="-25000"/>
              <a:t>1</a:t>
            </a:r>
            <a:r>
              <a:rPr lang="en-US" altLang="en-US" sz="2800" b="1"/>
              <a:t>		m</a:t>
            </a:r>
            <a:r>
              <a:rPr lang="en-US" altLang="en-US" sz="2800" b="1" baseline="-25000"/>
              <a:t>1</a:t>
            </a:r>
            <a:endParaRPr lang="en-US" altLang="en-US" sz="2800" b="1"/>
          </a:p>
        </p:txBody>
      </p:sp>
      <p:sp>
        <p:nvSpPr>
          <p:cNvPr id="375812" name="Text Box 4">
            <a:extLst>
              <a:ext uri="{FF2B5EF4-FFF2-40B4-BE49-F238E27FC236}">
                <a16:creationId xmlns:a16="http://schemas.microsoft.com/office/drawing/2014/main" id="{351A3936-EA33-4F0F-9E54-B0D75AB65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5" y="1528763"/>
            <a:ext cx="7254875" cy="287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747963" algn="dec"/>
                <a:tab pos="468471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2747963" algn="dec"/>
                <a:tab pos="468471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2747963" algn="dec"/>
                <a:tab pos="468471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2747963" algn="dec"/>
                <a:tab pos="468471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2747963" algn="dec"/>
                <a:tab pos="468471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47963" algn="dec"/>
                <a:tab pos="468471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47963" algn="dec"/>
                <a:tab pos="468471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47963" algn="dec"/>
                <a:tab pos="468471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47963" algn="dec"/>
                <a:tab pos="4684713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800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a</a:t>
            </a:r>
            <a:r>
              <a:rPr lang="en-US" altLang="en-US" sz="2800" b="1" baseline="-25000">
                <a:latin typeface="Book Antiqua" panose="02040602050305030304" pitchFamily="18" charset="0"/>
              </a:rPr>
              <a:t>1</a:t>
            </a:r>
            <a:r>
              <a:rPr lang="en-US" altLang="en-US" sz="2800" b="1">
                <a:latin typeface="Book Antiqua" panose="02040602050305030304" pitchFamily="18" charset="0"/>
              </a:rPr>
              <a:t>	0.44	</a:t>
            </a: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	 (0.320)</a:t>
            </a: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m</a:t>
            </a:r>
            <a:r>
              <a:rPr lang="en-US" altLang="en-US" sz="2800" b="1" baseline="-25000">
                <a:latin typeface="Book Antiqua" panose="02040602050305030304" pitchFamily="18" charset="0"/>
              </a:rPr>
              <a:t>1</a:t>
            </a:r>
            <a:r>
              <a:rPr lang="en-US" altLang="en-US" sz="2800" b="1">
                <a:latin typeface="Book Antiqua" panose="02040602050305030304" pitchFamily="18" charset="0"/>
              </a:rPr>
              <a:t>	0.24	0.16</a:t>
            </a: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	(1.137)	(0.296)</a:t>
            </a:r>
          </a:p>
          <a:p>
            <a:pPr eaLnBrk="1" hangingPunct="1">
              <a:lnSpc>
                <a:spcPct val="5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.</a:t>
            </a:r>
          </a:p>
          <a:p>
            <a:pPr eaLnBrk="1" hangingPunct="1">
              <a:lnSpc>
                <a:spcPct val="5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.</a:t>
            </a:r>
          </a:p>
          <a:p>
            <a:pPr eaLnBrk="1" hangingPunct="1">
              <a:lnSpc>
                <a:spcPct val="5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.		</a:t>
            </a:r>
          </a:p>
        </p:txBody>
      </p:sp>
      <p:sp>
        <p:nvSpPr>
          <p:cNvPr id="375813" name="Text Box 5">
            <a:extLst>
              <a:ext uri="{FF2B5EF4-FFF2-40B4-BE49-F238E27FC236}">
                <a16:creationId xmlns:a16="http://schemas.microsoft.com/office/drawing/2014/main" id="{B4283BA9-9F95-44C6-A0E4-E439E8C221D5}"/>
              </a:ext>
            </a:extLst>
          </p:cNvPr>
          <p:cNvSpPr txBox="1">
            <a:spLocks noChangeArrowheads="1"/>
          </p:cNvSpPr>
          <p:nvPr/>
        </p:nvSpPr>
        <p:spPr bwMode="auto">
          <a:xfrm flipV="1">
            <a:off x="1143000" y="3873500"/>
            <a:ext cx="7480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>
            <a:lvl1pPr defTabSz="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048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04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04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04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04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 sz="2800">
              <a:latin typeface="Book Antiqua" panose="02040602050305030304" pitchFamily="18" charset="0"/>
            </a:endParaRPr>
          </a:p>
        </p:txBody>
      </p:sp>
      <p:sp>
        <p:nvSpPr>
          <p:cNvPr id="375814" name="Text Box 6">
            <a:extLst>
              <a:ext uri="{FF2B5EF4-FFF2-40B4-BE49-F238E27FC236}">
                <a16:creationId xmlns:a16="http://schemas.microsoft.com/office/drawing/2014/main" id="{E4B758FE-CEE2-4D0E-B98E-504B5136B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4724400"/>
            <a:ext cx="5845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/>
              <a:t>Elapsed time was 00: 00: 01.60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Text Box 2">
            <a:extLst>
              <a:ext uri="{FF2B5EF4-FFF2-40B4-BE49-F238E27FC236}">
                <a16:creationId xmlns:a16="http://schemas.microsoft.com/office/drawing/2014/main" id="{55631666-CD16-44B6-9AE8-2493845DA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365125"/>
            <a:ext cx="21113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b="1">
                <a:solidFill>
                  <a:schemeClr val="tx2"/>
                </a:solidFill>
              </a:rPr>
              <a:t>Restart</a:t>
            </a:r>
          </a:p>
        </p:txBody>
      </p:sp>
      <p:sp>
        <p:nvSpPr>
          <p:cNvPr id="376835" name="Text Box 3">
            <a:extLst>
              <a:ext uri="{FF2B5EF4-FFF2-40B4-BE49-F238E27FC236}">
                <a16:creationId xmlns:a16="http://schemas.microsoft.com/office/drawing/2014/main" id="{A1DFB571-E764-493B-A157-B7EB49E11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43000"/>
            <a:ext cx="11445875" cy="5300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19163">
              <a:tabLst>
                <a:tab pos="912813" algn="l"/>
                <a:tab pos="1714500" algn="l"/>
                <a:tab pos="3538538" algn="l"/>
                <a:tab pos="53736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919163">
              <a:tabLst>
                <a:tab pos="912813" algn="l"/>
                <a:tab pos="1714500" algn="l"/>
                <a:tab pos="3538538" algn="l"/>
                <a:tab pos="53736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919163">
              <a:tabLst>
                <a:tab pos="912813" algn="l"/>
                <a:tab pos="1714500" algn="l"/>
                <a:tab pos="3538538" algn="l"/>
                <a:tab pos="53736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919163">
              <a:tabLst>
                <a:tab pos="912813" algn="l"/>
                <a:tab pos="1714500" algn="l"/>
                <a:tab pos="3538538" algn="l"/>
                <a:tab pos="53736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919163">
              <a:tabLst>
                <a:tab pos="912813" algn="l"/>
                <a:tab pos="1714500" algn="l"/>
                <a:tab pos="3538538" algn="l"/>
                <a:tab pos="53736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9191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714500" algn="l"/>
                <a:tab pos="3538538" algn="l"/>
                <a:tab pos="53736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9191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714500" algn="l"/>
                <a:tab pos="3538538" algn="l"/>
                <a:tab pos="53736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9191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714500" algn="l"/>
                <a:tab pos="3538538" algn="l"/>
                <a:tab pos="53736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919163" eaLnBrk="0" fontAlgn="base" hangingPunct="0">
              <a:spcBef>
                <a:spcPct val="0"/>
              </a:spcBef>
              <a:spcAft>
                <a:spcPct val="0"/>
              </a:spcAft>
              <a:tabLst>
                <a:tab pos="912813" algn="l"/>
                <a:tab pos="1714500" algn="l"/>
                <a:tab pos="3538538" algn="l"/>
                <a:tab pos="53736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Copy		MTDF76	MTDF76.1	(to capture; estimates, -2log L)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Copy		MTDF4	MTDF4.1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(modify MTDF4.1 if desired, rounds, convergence?)</a:t>
            </a:r>
          </a:p>
          <a:p>
            <a:pPr eaLnBrk="1" hangingPunct="1"/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MTDFRUN &lt; MTDF4.1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Copy		MTDF76	MTDF76.2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Copy		MTDF4	MTDF4.2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(compare -2log L, estimates etc.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	decide to restart or stop, probably not continue)</a:t>
            </a:r>
          </a:p>
          <a:p>
            <a:pPr eaLnBrk="1" hangingPunct="1"/>
            <a:r>
              <a:rPr lang="en-US" altLang="en-US" b="1">
                <a:solidFill>
                  <a:schemeClr val="tx2"/>
                </a:solidFill>
                <a:latin typeface="Book Antiqua" panose="02040602050305030304" pitchFamily="18" charset="0"/>
              </a:rPr>
              <a:t>Compare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-2log L		XXXX.DD……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Parameters		no change	.XX		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Text Box 2">
            <a:extLst>
              <a:ext uri="{FF2B5EF4-FFF2-40B4-BE49-F238E27FC236}">
                <a16:creationId xmlns:a16="http://schemas.microsoft.com/office/drawing/2014/main" id="{28571782-3CDD-466A-81C9-CFAB2745A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"/>
            <a:ext cx="9677400" cy="587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033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1033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1033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1033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10334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1033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1033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1033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10334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2"/>
                </a:solidFill>
                <a:latin typeface="Book Antiqua" panose="02040602050305030304" pitchFamily="18" charset="0"/>
              </a:rPr>
              <a:t>		</a:t>
            </a:r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Answer file for Option 4</a:t>
            </a:r>
          </a:p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		  after converge for VC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Comments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*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continuation [could enter VC by key board later if 0]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4	run option 4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write fixed solutions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match levels with solutions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do not write animal genetic*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do not write random factor solution**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calculate block of inverse and F-statistic*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4	first equation of block for sex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5	last equation of block for sex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no more blocks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Text Box 2">
            <a:extLst>
              <a:ext uri="{FF2B5EF4-FFF2-40B4-BE49-F238E27FC236}">
                <a16:creationId xmlns:a16="http://schemas.microsoft.com/office/drawing/2014/main" id="{F584B40D-FFB8-47DC-B76C-4AD81BA14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"/>
            <a:ext cx="9677400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033463">
              <a:tabLst>
                <a:tab pos="5111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1033463">
              <a:tabLst>
                <a:tab pos="5111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1033463">
              <a:tabLst>
                <a:tab pos="5111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1033463">
              <a:tabLst>
                <a:tab pos="5111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1033463">
              <a:tabLst>
                <a:tab pos="5111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2"/>
                </a:solidFill>
                <a:latin typeface="Book Antiqua" panose="02040602050305030304" pitchFamily="18" charset="0"/>
              </a:rPr>
              <a:t>		</a:t>
            </a:r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Answer file for Option 4 (cont.1)</a:t>
            </a:r>
          </a:p>
          <a:p>
            <a:pPr eaLnBrk="1" hangingPunct="1">
              <a:lnSpc>
                <a:spcPct val="18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calculate a contrast (sex 1, equation 4 vs sex 2, equation 5)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2		number of elements in contrast, sex 1 vs sex 2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4	 1.	equation and coefficient for sex 1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5	-1.	equation and coefficient for sex 2;  t-stat squared = F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	another contrast (generation 1 and 2 vs generation 3)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		number of elements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 1.	equation and coefficient for generation 1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2	 1.	equation and coefficient for generation 2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	-2.	equation and coefficient for generation 3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	no more contrasts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Text Box 2">
            <a:extLst>
              <a:ext uri="{FF2B5EF4-FFF2-40B4-BE49-F238E27FC236}">
                <a16:creationId xmlns:a16="http://schemas.microsoft.com/office/drawing/2014/main" id="{F7225FB9-3056-4D03-BA0D-7F4A5011D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854075"/>
            <a:ext cx="70754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>
                <a:solidFill>
                  <a:schemeClr val="tx2"/>
                </a:solidFill>
              </a:rPr>
              <a:t>REML is REML  (R. L. Quaas)</a:t>
            </a:r>
          </a:p>
        </p:txBody>
      </p:sp>
      <p:sp>
        <p:nvSpPr>
          <p:cNvPr id="338947" name="Text Box 3">
            <a:extLst>
              <a:ext uri="{FF2B5EF4-FFF2-40B4-BE49-F238E27FC236}">
                <a16:creationId xmlns:a16="http://schemas.microsoft.com/office/drawing/2014/main" id="{274554F1-7DBE-44DC-B548-B02836B4D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1757363"/>
            <a:ext cx="11820525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88950">
              <a:tabLst>
                <a:tab pos="2513013" algn="l"/>
                <a:tab pos="5715000" algn="l"/>
                <a:tab pos="58896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488950">
              <a:tabLst>
                <a:tab pos="2513013" algn="l"/>
                <a:tab pos="5715000" algn="l"/>
                <a:tab pos="58896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488950">
              <a:tabLst>
                <a:tab pos="2513013" algn="l"/>
                <a:tab pos="5715000" algn="l"/>
                <a:tab pos="58896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488950">
              <a:tabLst>
                <a:tab pos="2513013" algn="l"/>
                <a:tab pos="5715000" algn="l"/>
                <a:tab pos="58896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488950">
              <a:tabLst>
                <a:tab pos="2513013" algn="l"/>
                <a:tab pos="5715000" algn="l"/>
                <a:tab pos="58896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2513013" algn="l"/>
                <a:tab pos="5715000" algn="l"/>
                <a:tab pos="58896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2513013" algn="l"/>
                <a:tab pos="5715000" algn="l"/>
                <a:tab pos="58896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2513013" algn="l"/>
                <a:tab pos="5715000" algn="l"/>
                <a:tab pos="58896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488950" eaLnBrk="0" fontAlgn="base" hangingPunct="0">
              <a:spcBef>
                <a:spcPct val="0"/>
              </a:spcBef>
              <a:spcAft>
                <a:spcPct val="0"/>
              </a:spcAft>
              <a:tabLst>
                <a:tab pos="2513013" algn="l"/>
                <a:tab pos="5715000" algn="l"/>
                <a:tab pos="58896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1st derivative	EM-REML		slow but sure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2nd derivative	Newton-Raphson		computationally demanding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Fisher Scoring		few rounds, not so sure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Average Information		SE is by product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Derivative-free	DF-REML		easy, 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	  flexible, 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		sure, but be careful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		(nt)</a:t>
            </a:r>
            <a:r>
              <a:rPr lang="en-US" altLang="en-US" b="1" baseline="30000">
                <a:latin typeface="Book Antiqua" panose="02040602050305030304" pitchFamily="18" charset="0"/>
              </a:rPr>
              <a:t>5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Text Box 2">
            <a:extLst>
              <a:ext uri="{FF2B5EF4-FFF2-40B4-BE49-F238E27FC236}">
                <a16:creationId xmlns:a16="http://schemas.microsoft.com/office/drawing/2014/main" id="{EC4E30CD-706C-42AC-A403-22F5B52C1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"/>
            <a:ext cx="9677400" cy="6443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033463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1033463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1033463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1033463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1033463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1033463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2"/>
                </a:solidFill>
                <a:latin typeface="Book Antiqua" panose="02040602050305030304" pitchFamily="18" charset="0"/>
              </a:rPr>
              <a:t>		</a:t>
            </a:r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Answer file for Option 4 (cont.2)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yes, do PEV and r(TI)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25	first animal equation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30	last animal equation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first genetic trait, a</a:t>
            </a:r>
            <a:r>
              <a:rPr lang="en-US" altLang="en-US" b="1" baseline="-25000">
                <a:latin typeface="Book Antiqua" panose="02040602050305030304" pitchFamily="18" charset="0"/>
              </a:rPr>
              <a:t>1</a:t>
            </a:r>
            <a:endParaRPr lang="en-US" altLang="en-US" b="1">
              <a:latin typeface="Book Antiqua" panose="02040602050305030304" pitchFamily="18" charset="0"/>
            </a:endParaRP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2	last genetic trait,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[appears that doesn’t ask again]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yes, calculate expectations of solutions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equation number corresponding to first parameter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5	equation number corresponding to last parameter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equation number for first solution, generation 1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5	equation number for last solution, sex 2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0	no more expectations (do in blocks of 8?)</a:t>
            </a:r>
            <a:r>
              <a:rPr lang="en-US" altLang="en-US">
                <a:latin typeface="Book Antiqua" panose="02040602050305030304" pitchFamily="18" charset="0"/>
              </a:rPr>
              <a:t> 	</a:t>
            </a:r>
          </a:p>
        </p:txBody>
      </p:sp>
      <p:graphicFrame>
        <p:nvGraphicFramePr>
          <p:cNvPr id="379907" name="Object 3">
            <a:extLst>
              <a:ext uri="{FF2B5EF4-FFF2-40B4-BE49-F238E27FC236}">
                <a16:creationId xmlns:a16="http://schemas.microsoft.com/office/drawing/2014/main" id="{C4042F1F-796E-4DF0-928D-DB6AF5F106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1875" y="2590800"/>
          <a:ext cx="4683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640" imgH="228600" progId="Equation.3">
                  <p:embed/>
                </p:oleObj>
              </mc:Choice>
              <mc:Fallback>
                <p:oleObj name="Equation" r:id="rId2" imgW="21564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2590800"/>
                        <a:ext cx="468313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Text Box 2">
            <a:extLst>
              <a:ext uri="{FF2B5EF4-FFF2-40B4-BE49-F238E27FC236}">
                <a16:creationId xmlns:a16="http://schemas.microsoft.com/office/drawing/2014/main" id="{5CBF01FA-4A22-4054-9D32-90C64C212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39725"/>
            <a:ext cx="8839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>
                <a:solidFill>
                  <a:schemeClr val="tx2"/>
                </a:solidFill>
              </a:rPr>
              <a:t>	</a:t>
            </a:r>
            <a:r>
              <a:rPr lang="en-US" altLang="en-US" sz="3200" b="1">
                <a:solidFill>
                  <a:schemeClr val="tx2"/>
                </a:solidFill>
              </a:rPr>
              <a:t>Output from MTDFRUN with Option 4</a:t>
            </a:r>
          </a:p>
          <a:p>
            <a:pPr eaLnBrk="1" hangingPunct="1"/>
            <a:r>
              <a:rPr lang="en-US" altLang="en-US" sz="320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380931" name="Text Box 3">
            <a:extLst>
              <a:ext uri="{FF2B5EF4-FFF2-40B4-BE49-F238E27FC236}">
                <a16:creationId xmlns:a16="http://schemas.microsoft.com/office/drawing/2014/main" id="{71B06732-0496-4E2C-8522-D64C51DA2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905000"/>
            <a:ext cx="9220200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3508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3508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Book Antiqua" panose="02040602050305030304" pitchFamily="18" charset="0"/>
              </a:rPr>
              <a:t>	</a:t>
            </a:r>
            <a:r>
              <a:rPr lang="en-US" altLang="en-US" b="1">
                <a:latin typeface="Book Antiqua" panose="02040602050305030304" pitchFamily="18" charset="0"/>
              </a:rPr>
              <a:t>For block of inverse and correct F-statistic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Must be estimable functions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add column of 1's for another factor, 'mu'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constrain one level of all other factors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	give first and last equation no. for factor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Book Antiqua" panose="02040602050305030304" pitchFamily="18" charset="0"/>
              </a:rPr>
              <a:t>	t-statistic is signed, ignore sign</a:t>
            </a:r>
          </a:p>
        </p:txBody>
      </p:sp>
      <p:sp>
        <p:nvSpPr>
          <p:cNvPr id="380932" name="Text Box 4">
            <a:extLst>
              <a:ext uri="{FF2B5EF4-FFF2-40B4-BE49-F238E27FC236}">
                <a16:creationId xmlns:a16="http://schemas.microsoft.com/office/drawing/2014/main" id="{B5780E5E-7907-4E2E-956C-BB18E6D00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1295400"/>
            <a:ext cx="8893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>
                <a:solidFill>
                  <a:schemeClr val="tx2"/>
                </a:solidFill>
              </a:rPr>
              <a:t>MTDF67	(F-statistics, contrasts and expectations)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>
            <a:extLst>
              <a:ext uri="{FF2B5EF4-FFF2-40B4-BE49-F238E27FC236}">
                <a16:creationId xmlns:a16="http://schemas.microsoft.com/office/drawing/2014/main" id="{902A23F8-42B1-4921-A4AA-0BBB448E1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362200"/>
            <a:ext cx="9618663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511175" algn="l"/>
                <a:tab pos="2116138" algn="dec"/>
                <a:tab pos="3940175" algn="dec"/>
                <a:tab pos="5434013" algn="dec"/>
                <a:tab pos="71993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511175" algn="l"/>
                <a:tab pos="2116138" algn="dec"/>
                <a:tab pos="3940175" algn="dec"/>
                <a:tab pos="5434013" algn="dec"/>
                <a:tab pos="71993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511175" algn="l"/>
                <a:tab pos="2116138" algn="dec"/>
                <a:tab pos="3940175" algn="dec"/>
                <a:tab pos="5434013" algn="dec"/>
                <a:tab pos="71993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511175" algn="l"/>
                <a:tab pos="2116138" algn="dec"/>
                <a:tab pos="3940175" algn="dec"/>
                <a:tab pos="5434013" algn="dec"/>
                <a:tab pos="71993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511175" algn="l"/>
                <a:tab pos="2116138" algn="dec"/>
                <a:tab pos="3940175" algn="dec"/>
                <a:tab pos="5434013" algn="dec"/>
                <a:tab pos="71993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2116138" algn="dec"/>
                <a:tab pos="3940175" algn="dec"/>
                <a:tab pos="5434013" algn="dec"/>
                <a:tab pos="71993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2116138" algn="dec"/>
                <a:tab pos="3940175" algn="dec"/>
                <a:tab pos="5434013" algn="dec"/>
                <a:tab pos="71993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2116138" algn="dec"/>
                <a:tab pos="3940175" algn="dec"/>
                <a:tab pos="5434013" algn="dec"/>
                <a:tab pos="71993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  <a:tab pos="2116138" algn="dec"/>
                <a:tab pos="3940175" algn="dec"/>
                <a:tab pos="5434013" algn="dec"/>
                <a:tab pos="71993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5000"/>
              </a:lnSpc>
            </a:pPr>
            <a:r>
              <a:rPr lang="en-US" altLang="en-US">
                <a:latin typeface="Book Antiqua" panose="02040602050305030304" pitchFamily="18" charset="0"/>
              </a:rPr>
              <a:t>	</a:t>
            </a:r>
            <a:r>
              <a:rPr lang="en-US" altLang="en-US" b="1">
                <a:latin typeface="Book Antiqua" panose="02040602050305030304" pitchFamily="18" charset="0"/>
              </a:rPr>
              <a:t>1	1.0	0.0	0.0	0.0	0.0</a:t>
            </a:r>
          </a:p>
          <a:p>
            <a:pPr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2	0.0	1.0	0.0	0.0	0.0</a:t>
            </a:r>
          </a:p>
          <a:p>
            <a:pPr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3	0.0	0.0	1.0	0.0	0.0</a:t>
            </a:r>
          </a:p>
          <a:p>
            <a:pPr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4	0.0	0.0	0.0	1.0	0.0</a:t>
            </a:r>
          </a:p>
          <a:p>
            <a:pPr>
              <a:lnSpc>
                <a:spcPct val="11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	5	1.0	1.0	1.0	-1.0	0.0</a:t>
            </a:r>
          </a:p>
        </p:txBody>
      </p:sp>
      <p:sp>
        <p:nvSpPr>
          <p:cNvPr id="381955" name="Text Box 3">
            <a:extLst>
              <a:ext uri="{FF2B5EF4-FFF2-40B4-BE49-F238E27FC236}">
                <a16:creationId xmlns:a16="http://schemas.microsoft.com/office/drawing/2014/main" id="{31F3D878-8AFB-4FAE-B07D-239208E9A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76200"/>
            <a:ext cx="9388475" cy="216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3613"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963613"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963613"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963613"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963613"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MTDF67	(expectations)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	</a:t>
            </a:r>
            <a:r>
              <a:rPr lang="en-US" altLang="en-US" sz="2800" b="1">
                <a:latin typeface="Book Antiqua" panose="02040602050305030304" pitchFamily="18" charset="0"/>
              </a:rPr>
              <a:t>Parameters	1 to 5 (usually use total parameters)</a:t>
            </a:r>
          </a:p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	Solutions	1 to 5 (usually use logical blocks)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Parameter:   Coefficients for solutions 1 to 5</a:t>
            </a:r>
          </a:p>
        </p:txBody>
      </p:sp>
      <p:sp>
        <p:nvSpPr>
          <p:cNvPr id="381956" name="Text Box 4">
            <a:extLst>
              <a:ext uri="{FF2B5EF4-FFF2-40B4-BE49-F238E27FC236}">
                <a16:creationId xmlns:a16="http://schemas.microsoft.com/office/drawing/2014/main" id="{4213014C-ECB5-4232-89E8-7B00E8D06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4648200"/>
            <a:ext cx="6759575" cy="205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27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627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627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627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6270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6270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i.e., E[gen 1]	=	gen 1 + sex 2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E[gen 2]	= 	gen 2 + sex 2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E[sex 1]		=	sex 1  -	sex 2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E[sex 2]		=	0	(constraint)</a:t>
            </a:r>
          </a:p>
        </p:txBody>
      </p:sp>
      <p:sp>
        <p:nvSpPr>
          <p:cNvPr id="381957" name="Text Box 5">
            <a:extLst>
              <a:ext uri="{FF2B5EF4-FFF2-40B4-BE49-F238E27FC236}">
                <a16:creationId xmlns:a16="http://schemas.microsoft.com/office/drawing/2014/main" id="{94C5D649-48BC-4E0F-B6CF-522030E4A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562600"/>
            <a:ext cx="400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/>
              <a:t>^</a:t>
            </a:r>
          </a:p>
        </p:txBody>
      </p:sp>
      <p:sp>
        <p:nvSpPr>
          <p:cNvPr id="381958" name="Rectangle 6">
            <a:extLst>
              <a:ext uri="{FF2B5EF4-FFF2-40B4-BE49-F238E27FC236}">
                <a16:creationId xmlns:a16="http://schemas.microsoft.com/office/drawing/2014/main" id="{35AB3A9A-00DA-481D-9F0D-AFCB4AF36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720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/>
              <a:t>^</a:t>
            </a:r>
          </a:p>
        </p:txBody>
      </p:sp>
      <p:sp>
        <p:nvSpPr>
          <p:cNvPr id="381959" name="Text Box 7">
            <a:extLst>
              <a:ext uri="{FF2B5EF4-FFF2-40B4-BE49-F238E27FC236}">
                <a16:creationId xmlns:a16="http://schemas.microsoft.com/office/drawing/2014/main" id="{66C9FBEE-77E9-4528-B3BB-CFC2A679B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105400"/>
            <a:ext cx="400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/>
              <a:t>^</a:t>
            </a:r>
          </a:p>
        </p:txBody>
      </p:sp>
      <p:sp>
        <p:nvSpPr>
          <p:cNvPr id="381960" name="Text Box 8">
            <a:extLst>
              <a:ext uri="{FF2B5EF4-FFF2-40B4-BE49-F238E27FC236}">
                <a16:creationId xmlns:a16="http://schemas.microsoft.com/office/drawing/2014/main" id="{A50DCB5C-B2C2-4F19-8C53-29E29C727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429000"/>
            <a:ext cx="22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81961" name="Text Box 9">
            <a:extLst>
              <a:ext uri="{FF2B5EF4-FFF2-40B4-BE49-F238E27FC236}">
                <a16:creationId xmlns:a16="http://schemas.microsoft.com/office/drawing/2014/main" id="{7FDBDBD6-F46D-4893-914F-85D9022DE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5" y="6096000"/>
            <a:ext cx="400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/>
              <a:t>^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Text Box 2">
            <a:extLst>
              <a:ext uri="{FF2B5EF4-FFF2-40B4-BE49-F238E27FC236}">
                <a16:creationId xmlns:a16="http://schemas.microsoft.com/office/drawing/2014/main" id="{0ADD8FE5-3DB1-4DC4-B141-C0512A6A5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31775"/>
            <a:ext cx="6367463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b="1">
                <a:solidFill>
                  <a:schemeClr val="tx2"/>
                </a:solidFill>
              </a:rPr>
              <a:t>Output file from Option 1 or Option 4</a:t>
            </a:r>
          </a:p>
          <a:p>
            <a:pPr eaLnBrk="1" hangingPunct="1"/>
            <a:endParaRPr lang="en-US" altLang="en-US" sz="2800" b="1">
              <a:solidFill>
                <a:schemeClr val="tx2"/>
              </a:solidFill>
            </a:endParaRPr>
          </a:p>
          <a:p>
            <a:pPr eaLnBrk="1" hangingPunct="1"/>
            <a:r>
              <a:rPr lang="en-US" altLang="en-US" sz="2800" b="1">
                <a:solidFill>
                  <a:schemeClr val="tx2"/>
                </a:solidFill>
              </a:rPr>
              <a:t>	MTDF77	(fixed solutions)</a:t>
            </a:r>
          </a:p>
        </p:txBody>
      </p:sp>
      <p:sp>
        <p:nvSpPr>
          <p:cNvPr id="384003" name="Text Box 3">
            <a:extLst>
              <a:ext uri="{FF2B5EF4-FFF2-40B4-BE49-F238E27FC236}">
                <a16:creationId xmlns:a16="http://schemas.microsoft.com/office/drawing/2014/main" id="{BCF2DBBC-67F6-4190-96CB-6E7CD9700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827213"/>
            <a:ext cx="46688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1312863" algn="dec"/>
                <a:tab pos="3198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1312863" algn="dec"/>
                <a:tab pos="3198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1312863" algn="dec"/>
                <a:tab pos="3198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1312863" algn="dec"/>
                <a:tab pos="3198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1312863" algn="dec"/>
                <a:tab pos="3198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2863" algn="dec"/>
                <a:tab pos="3198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2863" algn="dec"/>
                <a:tab pos="3198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2863" algn="dec"/>
                <a:tab pos="3198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2863" algn="dec"/>
                <a:tab pos="3198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1	-0.16	1*gen*T1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2	-1.65	2*gen*T1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3	0.01	3*gen*T1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4	-3.05	1*sex*T1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5	0.0	2*sex*T1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>
            <a:extLst>
              <a:ext uri="{FF2B5EF4-FFF2-40B4-BE49-F238E27FC236}">
                <a16:creationId xmlns:a16="http://schemas.microsoft.com/office/drawing/2014/main" id="{BE6D7903-DD9F-4E18-AB31-A33BC9E44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362200"/>
            <a:ext cx="1013460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690563" algn="l"/>
                <a:tab pos="2058988" algn="dec"/>
                <a:tab pos="3027363" algn="dec"/>
                <a:tab pos="4572000" algn="dec"/>
                <a:tab pos="5776913" algn="dec"/>
                <a:tab pos="6970713" algn="dec"/>
                <a:tab pos="82280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690563" algn="l"/>
                <a:tab pos="2058988" algn="dec"/>
                <a:tab pos="3027363" algn="dec"/>
                <a:tab pos="4572000" algn="dec"/>
                <a:tab pos="5776913" algn="dec"/>
                <a:tab pos="6970713" algn="dec"/>
                <a:tab pos="82280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690563" algn="l"/>
                <a:tab pos="2058988" algn="dec"/>
                <a:tab pos="3027363" algn="dec"/>
                <a:tab pos="4572000" algn="dec"/>
                <a:tab pos="5776913" algn="dec"/>
                <a:tab pos="6970713" algn="dec"/>
                <a:tab pos="82280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690563" algn="l"/>
                <a:tab pos="2058988" algn="dec"/>
                <a:tab pos="3027363" algn="dec"/>
                <a:tab pos="4572000" algn="dec"/>
                <a:tab pos="5776913" algn="dec"/>
                <a:tab pos="6970713" algn="dec"/>
                <a:tab pos="82280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690563" algn="l"/>
                <a:tab pos="2058988" algn="dec"/>
                <a:tab pos="3027363" algn="dec"/>
                <a:tab pos="4572000" algn="dec"/>
                <a:tab pos="5776913" algn="dec"/>
                <a:tab pos="6970713" algn="dec"/>
                <a:tab pos="82280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90563" algn="l"/>
                <a:tab pos="2058988" algn="dec"/>
                <a:tab pos="3027363" algn="dec"/>
                <a:tab pos="4572000" algn="dec"/>
                <a:tab pos="5776913" algn="dec"/>
                <a:tab pos="6970713" algn="dec"/>
                <a:tab pos="82280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90563" algn="l"/>
                <a:tab pos="2058988" algn="dec"/>
                <a:tab pos="3027363" algn="dec"/>
                <a:tab pos="4572000" algn="dec"/>
                <a:tab pos="5776913" algn="dec"/>
                <a:tab pos="6970713" algn="dec"/>
                <a:tab pos="82280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90563" algn="l"/>
                <a:tab pos="2058988" algn="dec"/>
                <a:tab pos="3027363" algn="dec"/>
                <a:tab pos="4572000" algn="dec"/>
                <a:tab pos="5776913" algn="dec"/>
                <a:tab pos="6970713" algn="dec"/>
                <a:tab pos="82280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90563" algn="l"/>
                <a:tab pos="2058988" algn="dec"/>
                <a:tab pos="3027363" algn="dec"/>
                <a:tab pos="4572000" algn="dec"/>
                <a:tab pos="5776913" algn="dec"/>
                <a:tab pos="6970713" algn="dec"/>
                <a:tab pos="8228013" algn="dec"/>
                <a:tab pos="8682038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5000"/>
              </a:lnSpc>
            </a:pPr>
            <a:r>
              <a:rPr lang="en-US" altLang="en-US">
                <a:latin typeface="Book Antiqua" panose="02040602050305030304" pitchFamily="18" charset="0"/>
              </a:rPr>
              <a:t>	</a:t>
            </a:r>
            <a:r>
              <a:rPr lang="en-US" altLang="en-US" b="1">
                <a:latin typeface="Book Antiqua" panose="02040602050305030304" pitchFamily="18" charset="0"/>
              </a:rPr>
              <a:t>215	0.00	0.807	1.95	0.30	0.203	1.15		0.33</a:t>
            </a:r>
          </a:p>
        </p:txBody>
      </p:sp>
      <p:sp>
        <p:nvSpPr>
          <p:cNvPr id="385027" name="Text Box 3">
            <a:extLst>
              <a:ext uri="{FF2B5EF4-FFF2-40B4-BE49-F238E27FC236}">
                <a16:creationId xmlns:a16="http://schemas.microsoft.com/office/drawing/2014/main" id="{52567805-746F-4273-A9B3-B657F83E8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76200"/>
            <a:ext cx="938847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63613"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963613"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963613"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963613"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963613"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963613" eaLnBrk="0" fontAlgn="base" hangingPunct="0">
              <a:spcBef>
                <a:spcPct val="0"/>
              </a:spcBef>
              <a:spcAft>
                <a:spcPct val="0"/>
              </a:spcAft>
              <a:tabLst>
                <a:tab pos="973138" algn="l"/>
                <a:tab pos="1714500" algn="l"/>
                <a:tab pos="2967038" algn="l"/>
                <a:tab pos="3890963" algn="l"/>
                <a:tab pos="5945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Output from Option 4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	MTDF72	[PBV, SEP, r(TI)]</a:t>
            </a:r>
          </a:p>
          <a:p>
            <a:pPr eaLnBrk="1" hangingPunct="1">
              <a:lnSpc>
                <a:spcPct val="135000"/>
              </a:lnSpc>
            </a:pPr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Genetic variances used in order (from VC)</a:t>
            </a:r>
          </a:p>
        </p:txBody>
      </p:sp>
      <p:sp>
        <p:nvSpPr>
          <p:cNvPr id="385028" name="Text Box 4">
            <a:extLst>
              <a:ext uri="{FF2B5EF4-FFF2-40B4-BE49-F238E27FC236}">
                <a16:creationId xmlns:a16="http://schemas.microsoft.com/office/drawing/2014/main" id="{1E345FB5-0540-4840-B93F-F7C2626DE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429000"/>
            <a:ext cx="22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385029" name="Text Box 5">
            <a:extLst>
              <a:ext uri="{FF2B5EF4-FFF2-40B4-BE49-F238E27FC236}">
                <a16:creationId xmlns:a16="http://schemas.microsoft.com/office/drawing/2014/main" id="{A05C4C38-D999-4CEF-8839-6333E608C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833563"/>
            <a:ext cx="975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833563" algn="l"/>
                <a:tab pos="2687638" algn="l"/>
                <a:tab pos="4119563" algn="l"/>
                <a:tab pos="5375275" algn="l"/>
                <a:tab pos="6569075" algn="l"/>
                <a:tab pos="7773988" algn="l"/>
                <a:tab pos="89169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1833563" algn="l"/>
                <a:tab pos="2687638" algn="l"/>
                <a:tab pos="4119563" algn="l"/>
                <a:tab pos="5375275" algn="l"/>
                <a:tab pos="6569075" algn="l"/>
                <a:tab pos="7773988" algn="l"/>
                <a:tab pos="89169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1833563" algn="l"/>
                <a:tab pos="2687638" algn="l"/>
                <a:tab pos="4119563" algn="l"/>
                <a:tab pos="5375275" algn="l"/>
                <a:tab pos="6569075" algn="l"/>
                <a:tab pos="7773988" algn="l"/>
                <a:tab pos="89169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1833563" algn="l"/>
                <a:tab pos="2687638" algn="l"/>
                <a:tab pos="4119563" algn="l"/>
                <a:tab pos="5375275" algn="l"/>
                <a:tab pos="6569075" algn="l"/>
                <a:tab pos="7773988" algn="l"/>
                <a:tab pos="89169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1833563" algn="l"/>
                <a:tab pos="2687638" algn="l"/>
                <a:tab pos="4119563" algn="l"/>
                <a:tab pos="5375275" algn="l"/>
                <a:tab pos="6569075" algn="l"/>
                <a:tab pos="7773988" algn="l"/>
                <a:tab pos="89169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2687638" algn="l"/>
                <a:tab pos="4119563" algn="l"/>
                <a:tab pos="5375275" algn="l"/>
                <a:tab pos="6569075" algn="l"/>
                <a:tab pos="7773988" algn="l"/>
                <a:tab pos="89169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2687638" algn="l"/>
                <a:tab pos="4119563" algn="l"/>
                <a:tab pos="5375275" algn="l"/>
                <a:tab pos="6569075" algn="l"/>
                <a:tab pos="7773988" algn="l"/>
                <a:tab pos="89169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2687638" algn="l"/>
                <a:tab pos="4119563" algn="l"/>
                <a:tab pos="5375275" algn="l"/>
                <a:tab pos="6569075" algn="l"/>
                <a:tab pos="7773988" algn="l"/>
                <a:tab pos="89169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2687638" algn="l"/>
                <a:tab pos="4119563" algn="l"/>
                <a:tab pos="5375275" algn="l"/>
                <a:tab pos="6569075" algn="l"/>
                <a:tab pos="7773988" algn="l"/>
                <a:tab pos="89169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Animal	F	PBV	SEP	R</a:t>
            </a:r>
            <a:r>
              <a:rPr lang="en-US" altLang="en-US" sz="2800" b="1" baseline="-25000">
                <a:latin typeface="Book Antiqua" panose="02040602050305030304" pitchFamily="18" charset="0"/>
              </a:rPr>
              <a:t>TI</a:t>
            </a:r>
            <a:r>
              <a:rPr lang="en-US" altLang="en-US" sz="2800" b="1">
                <a:latin typeface="Book Antiqua" panose="02040602050305030304" pitchFamily="18" charset="0"/>
              </a:rPr>
              <a:t>	PBV	SEP	R</a:t>
            </a:r>
            <a:r>
              <a:rPr lang="en-US" altLang="en-US" sz="2800" b="1" baseline="-25000">
                <a:latin typeface="Book Antiqua" panose="02040602050305030304" pitchFamily="18" charset="0"/>
              </a:rPr>
              <a:t>TI</a:t>
            </a:r>
          </a:p>
        </p:txBody>
      </p:sp>
      <p:graphicFrame>
        <p:nvGraphicFramePr>
          <p:cNvPr id="385030" name="Object 6">
            <a:extLst>
              <a:ext uri="{FF2B5EF4-FFF2-40B4-BE49-F238E27FC236}">
                <a16:creationId xmlns:a16="http://schemas.microsoft.com/office/drawing/2014/main" id="{080F7559-D779-491D-BA0A-79C6C91174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4838" y="3232150"/>
          <a:ext cx="322421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9720" imgH="228600" progId="Equation.3">
                  <p:embed/>
                </p:oleObj>
              </mc:Choice>
              <mc:Fallback>
                <p:oleObj name="Equation" r:id="rId3" imgW="126972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3232150"/>
                        <a:ext cx="3224212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5031" name="Object 7">
            <a:extLst>
              <a:ext uri="{FF2B5EF4-FFF2-40B4-BE49-F238E27FC236}">
                <a16:creationId xmlns:a16="http://schemas.microsoft.com/office/drawing/2014/main" id="{B6037D56-75A7-4B7F-8785-E9CEA6706C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63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5032" name="Object 8">
            <a:extLst>
              <a:ext uri="{FF2B5EF4-FFF2-40B4-BE49-F238E27FC236}">
                <a16:creationId xmlns:a16="http://schemas.microsoft.com/office/drawing/2014/main" id="{D56CA211-16E4-4D58-8583-934985D108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9275" y="3921125"/>
          <a:ext cx="3529013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57120" imgH="228600" progId="Equation.3">
                  <p:embed/>
                </p:oleObj>
              </mc:Choice>
              <mc:Fallback>
                <p:oleObj name="Equation" r:id="rId7" imgW="125712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3921125"/>
                        <a:ext cx="3529013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5033" name="Text Box 9">
            <a:extLst>
              <a:ext uri="{FF2B5EF4-FFF2-40B4-BE49-F238E27FC236}">
                <a16:creationId xmlns:a16="http://schemas.microsoft.com/office/drawing/2014/main" id="{8B187300-F9F0-49C2-8016-4C6E00951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881563"/>
            <a:ext cx="5903913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/>
              <a:t>SEP okay with Westell groups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 b="1"/>
              <a:t>r</a:t>
            </a:r>
            <a:r>
              <a:rPr lang="en-US" altLang="en-US" sz="2800" b="1" baseline="-25000"/>
              <a:t>TI</a:t>
            </a:r>
            <a:r>
              <a:rPr lang="en-US" altLang="en-US" sz="2800" b="1"/>
              <a:t> is not (fixed ftn + random)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>
            <a:extLst>
              <a:ext uri="{FF2B5EF4-FFF2-40B4-BE49-F238E27FC236}">
                <a16:creationId xmlns:a16="http://schemas.microsoft.com/office/drawing/2014/main" id="{405E2E25-6392-439B-9B4A-967CDAB85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787650"/>
            <a:ext cx="961866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741363" algn="l"/>
                <a:tab pos="2747963" algn="dec"/>
                <a:tab pos="3940175" algn="dec"/>
                <a:tab pos="5434013" algn="dec"/>
                <a:tab pos="7088188" algn="dec"/>
                <a:tab pos="8572500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741363" algn="l"/>
                <a:tab pos="2747963" algn="dec"/>
                <a:tab pos="3940175" algn="dec"/>
                <a:tab pos="5434013" algn="dec"/>
                <a:tab pos="7088188" algn="dec"/>
                <a:tab pos="8572500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741363" algn="l"/>
                <a:tab pos="2747963" algn="dec"/>
                <a:tab pos="3940175" algn="dec"/>
                <a:tab pos="5434013" algn="dec"/>
                <a:tab pos="7088188" algn="dec"/>
                <a:tab pos="8572500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741363" algn="l"/>
                <a:tab pos="2747963" algn="dec"/>
                <a:tab pos="3940175" algn="dec"/>
                <a:tab pos="5434013" algn="dec"/>
                <a:tab pos="7088188" algn="dec"/>
                <a:tab pos="8572500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741363" algn="l"/>
                <a:tab pos="2747963" algn="dec"/>
                <a:tab pos="3940175" algn="dec"/>
                <a:tab pos="5434013" algn="dec"/>
                <a:tab pos="7088188" algn="dec"/>
                <a:tab pos="8572500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41363" algn="l"/>
                <a:tab pos="2747963" algn="dec"/>
                <a:tab pos="3940175" algn="dec"/>
                <a:tab pos="5434013" algn="dec"/>
                <a:tab pos="7088188" algn="dec"/>
                <a:tab pos="8572500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41363" algn="l"/>
                <a:tab pos="2747963" algn="dec"/>
                <a:tab pos="3940175" algn="dec"/>
                <a:tab pos="5434013" algn="dec"/>
                <a:tab pos="7088188" algn="dec"/>
                <a:tab pos="8572500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41363" algn="l"/>
                <a:tab pos="2747963" algn="dec"/>
                <a:tab pos="3940175" algn="dec"/>
                <a:tab pos="5434013" algn="dec"/>
                <a:tab pos="7088188" algn="dec"/>
                <a:tab pos="8572500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41363" algn="l"/>
                <a:tab pos="2747963" algn="dec"/>
                <a:tab pos="3940175" algn="dec"/>
                <a:tab pos="5434013" algn="dec"/>
                <a:tab pos="7088188" algn="dec"/>
                <a:tab pos="8572500" algn="dec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latin typeface="Book Antiqua" panose="02040602050305030304" pitchFamily="18" charset="0"/>
              </a:rPr>
              <a:t>	</a:t>
            </a:r>
            <a:r>
              <a:rPr lang="en-US" altLang="en-US" sz="2000" b="1">
                <a:latin typeface="Book Antiqua" panose="02040602050305030304" pitchFamily="18" charset="0"/>
              </a:rPr>
              <a:t>1	215	0.80	1.01	0.30	-0.04</a:t>
            </a:r>
          </a:p>
          <a:p>
            <a:pPr>
              <a:lnSpc>
                <a:spcPct val="75000"/>
              </a:lnSpc>
            </a:pPr>
            <a:r>
              <a:rPr lang="en-US" altLang="en-US" sz="2000" b="1">
                <a:latin typeface="Book Antiqua" panose="02040602050305030304" pitchFamily="18" charset="0"/>
              </a:rPr>
              <a:t>	.                            .</a:t>
            </a:r>
          </a:p>
          <a:p>
            <a:pPr>
              <a:lnSpc>
                <a:spcPct val="75000"/>
              </a:lnSpc>
            </a:pPr>
            <a:r>
              <a:rPr lang="en-US" altLang="en-US" sz="2000" b="1">
                <a:latin typeface="Book Antiqua" panose="02040602050305030304" pitchFamily="18" charset="0"/>
              </a:rPr>
              <a:t>	.                            .</a:t>
            </a:r>
          </a:p>
          <a:p>
            <a:pPr>
              <a:lnSpc>
                <a:spcPct val="75000"/>
              </a:lnSpc>
            </a:pPr>
            <a:r>
              <a:rPr lang="en-US" altLang="en-US" sz="2000" b="1">
                <a:latin typeface="Book Antiqua" panose="02040602050305030304" pitchFamily="18" charset="0"/>
              </a:rPr>
              <a:t>	.                            .	 </a:t>
            </a:r>
          </a:p>
        </p:txBody>
      </p:sp>
      <p:sp>
        <p:nvSpPr>
          <p:cNvPr id="387075" name="Text Box 3">
            <a:extLst>
              <a:ext uri="{FF2B5EF4-FFF2-40B4-BE49-F238E27FC236}">
                <a16:creationId xmlns:a16="http://schemas.microsoft.com/office/drawing/2014/main" id="{11187EAD-9414-4A97-9396-4652331C9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854450"/>
            <a:ext cx="22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b="1"/>
          </a:p>
        </p:txBody>
      </p:sp>
      <p:sp>
        <p:nvSpPr>
          <p:cNvPr id="387076" name="Text Box 4">
            <a:extLst>
              <a:ext uri="{FF2B5EF4-FFF2-40B4-BE49-F238E27FC236}">
                <a16:creationId xmlns:a16="http://schemas.microsoft.com/office/drawing/2014/main" id="{1C2CFFC9-6C87-4C26-85BC-759B51500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36575"/>
            <a:ext cx="89154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Output from Option 1 or Option 4</a:t>
            </a:r>
          </a:p>
          <a:p>
            <a:pPr eaLnBrk="1" hangingPunct="1"/>
            <a:endParaRPr lang="en-US" altLang="en-US" sz="3200" b="1">
              <a:solidFill>
                <a:schemeClr val="tx2"/>
              </a:solidFill>
            </a:endParaRPr>
          </a:p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	MTDF78	(PBV: all direct, then maternal)</a:t>
            </a:r>
          </a:p>
          <a:p>
            <a:pPr eaLnBrk="1" hangingPunct="1"/>
            <a:endParaRPr lang="en-US" altLang="en-US" sz="3200" b="1">
              <a:solidFill>
                <a:schemeClr val="tx2"/>
              </a:solidFill>
            </a:endParaRPr>
          </a:p>
        </p:txBody>
      </p:sp>
      <p:sp>
        <p:nvSpPr>
          <p:cNvPr id="387077" name="Text Box 5">
            <a:extLst>
              <a:ext uri="{FF2B5EF4-FFF2-40B4-BE49-F238E27FC236}">
                <a16:creationId xmlns:a16="http://schemas.microsoft.com/office/drawing/2014/main" id="{F8144B6C-8A4F-4240-8AE1-4705B2026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2428875"/>
            <a:ext cx="9236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604963" algn="l"/>
                <a:tab pos="2176463" algn="l"/>
                <a:tab pos="3368675" algn="l"/>
                <a:tab pos="3659188" algn="l"/>
                <a:tab pos="4973638" algn="l"/>
                <a:tab pos="6396038" algn="l"/>
                <a:tab pos="7831138" algn="l"/>
                <a:tab pos="8462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1604963" algn="l"/>
                <a:tab pos="2176463" algn="l"/>
                <a:tab pos="3368675" algn="l"/>
                <a:tab pos="3659188" algn="l"/>
                <a:tab pos="4973638" algn="l"/>
                <a:tab pos="6396038" algn="l"/>
                <a:tab pos="7831138" algn="l"/>
                <a:tab pos="8462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1604963" algn="l"/>
                <a:tab pos="2176463" algn="l"/>
                <a:tab pos="3368675" algn="l"/>
                <a:tab pos="3659188" algn="l"/>
                <a:tab pos="4973638" algn="l"/>
                <a:tab pos="6396038" algn="l"/>
                <a:tab pos="7831138" algn="l"/>
                <a:tab pos="8462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1604963" algn="l"/>
                <a:tab pos="2176463" algn="l"/>
                <a:tab pos="3368675" algn="l"/>
                <a:tab pos="3659188" algn="l"/>
                <a:tab pos="4973638" algn="l"/>
                <a:tab pos="6396038" algn="l"/>
                <a:tab pos="7831138" algn="l"/>
                <a:tab pos="8462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1604963" algn="l"/>
                <a:tab pos="2176463" algn="l"/>
                <a:tab pos="3368675" algn="l"/>
                <a:tab pos="3659188" algn="l"/>
                <a:tab pos="4973638" algn="l"/>
                <a:tab pos="6396038" algn="l"/>
                <a:tab pos="7831138" algn="l"/>
                <a:tab pos="8462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4963" algn="l"/>
                <a:tab pos="2176463" algn="l"/>
                <a:tab pos="3368675" algn="l"/>
                <a:tab pos="3659188" algn="l"/>
                <a:tab pos="4973638" algn="l"/>
                <a:tab pos="6396038" algn="l"/>
                <a:tab pos="7831138" algn="l"/>
                <a:tab pos="8462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4963" algn="l"/>
                <a:tab pos="2176463" algn="l"/>
                <a:tab pos="3368675" algn="l"/>
                <a:tab pos="3659188" algn="l"/>
                <a:tab pos="4973638" algn="l"/>
                <a:tab pos="6396038" algn="l"/>
                <a:tab pos="7831138" algn="l"/>
                <a:tab pos="8462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4963" algn="l"/>
                <a:tab pos="2176463" algn="l"/>
                <a:tab pos="3368675" algn="l"/>
                <a:tab pos="3659188" algn="l"/>
                <a:tab pos="4973638" algn="l"/>
                <a:tab pos="6396038" algn="l"/>
                <a:tab pos="7831138" algn="l"/>
                <a:tab pos="8462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604963" algn="l"/>
                <a:tab pos="2176463" algn="l"/>
                <a:tab pos="3368675" algn="l"/>
                <a:tab pos="3659188" algn="l"/>
                <a:tab pos="4973638" algn="l"/>
                <a:tab pos="6396038" algn="l"/>
                <a:tab pos="7831138" algn="l"/>
                <a:tab pos="846296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Recoded ID	Original ID	PBV (A1)	PBV (A2)	PBV (M1)	PBV (M2)</a:t>
            </a:r>
          </a:p>
        </p:txBody>
      </p:sp>
      <p:sp>
        <p:nvSpPr>
          <p:cNvPr id="387078" name="Line 6">
            <a:extLst>
              <a:ext uri="{FF2B5EF4-FFF2-40B4-BE49-F238E27FC236}">
                <a16:creationId xmlns:a16="http://schemas.microsoft.com/office/drawing/2014/main" id="{99B018B7-02C6-47F7-B7E2-D1A0A663E6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835275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Text Box 2">
            <a:extLst>
              <a:ext uri="{FF2B5EF4-FFF2-40B4-BE49-F238E27FC236}">
                <a16:creationId xmlns:a16="http://schemas.microsoft.com/office/drawing/2014/main" id="{B7108F5F-CB9D-4EA7-A7F5-52B2FCCA7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06413"/>
            <a:ext cx="6562725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Output for Option 1 or Option 4</a:t>
            </a:r>
          </a:p>
          <a:p>
            <a:pPr eaLnBrk="1" hangingPunct="1"/>
            <a:endParaRPr lang="en-US" altLang="en-US" sz="3200" b="1">
              <a:solidFill>
                <a:schemeClr val="tx2"/>
              </a:solidFill>
            </a:endParaRPr>
          </a:p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	MTDF79  (other random)</a:t>
            </a:r>
          </a:p>
          <a:p>
            <a:pPr eaLnBrk="1" hangingPunct="1"/>
            <a:endParaRPr lang="en-US" altLang="en-US" sz="3200" b="1">
              <a:solidFill>
                <a:schemeClr val="tx2"/>
              </a:solidFill>
            </a:endParaRPr>
          </a:p>
        </p:txBody>
      </p:sp>
      <p:sp>
        <p:nvSpPr>
          <p:cNvPr id="389123" name="Text Box 3">
            <a:extLst>
              <a:ext uri="{FF2B5EF4-FFF2-40B4-BE49-F238E27FC236}">
                <a16:creationId xmlns:a16="http://schemas.microsoft.com/office/drawing/2014/main" id="{2CA7BD02-E393-49E3-956E-4A11C779D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2605088"/>
            <a:ext cx="8359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517525">
              <a:tabLst>
                <a:tab pos="2005013" algn="l"/>
                <a:tab pos="3198813" algn="l"/>
                <a:tab pos="46323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517525">
              <a:tabLst>
                <a:tab pos="2005013" algn="l"/>
                <a:tab pos="3198813" algn="l"/>
                <a:tab pos="46323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517525">
              <a:tabLst>
                <a:tab pos="2005013" algn="l"/>
                <a:tab pos="3198813" algn="l"/>
                <a:tab pos="46323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517525">
              <a:tabLst>
                <a:tab pos="2005013" algn="l"/>
                <a:tab pos="3198813" algn="l"/>
                <a:tab pos="46323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517525">
              <a:tabLst>
                <a:tab pos="2005013" algn="l"/>
                <a:tab pos="3198813" algn="l"/>
                <a:tab pos="46323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517525" eaLnBrk="0" fontAlgn="base" hangingPunct="0">
              <a:spcBef>
                <a:spcPct val="0"/>
              </a:spcBef>
              <a:spcAft>
                <a:spcPct val="0"/>
              </a:spcAft>
              <a:tabLst>
                <a:tab pos="2005013" algn="l"/>
                <a:tab pos="3198813" algn="l"/>
                <a:tab pos="46323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517525" eaLnBrk="0" fontAlgn="base" hangingPunct="0">
              <a:spcBef>
                <a:spcPct val="0"/>
              </a:spcBef>
              <a:spcAft>
                <a:spcPct val="0"/>
              </a:spcAft>
              <a:tabLst>
                <a:tab pos="2005013" algn="l"/>
                <a:tab pos="3198813" algn="l"/>
                <a:tab pos="46323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517525" eaLnBrk="0" fontAlgn="base" hangingPunct="0">
              <a:spcBef>
                <a:spcPct val="0"/>
              </a:spcBef>
              <a:spcAft>
                <a:spcPct val="0"/>
              </a:spcAft>
              <a:tabLst>
                <a:tab pos="2005013" algn="l"/>
                <a:tab pos="3198813" algn="l"/>
                <a:tab pos="46323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517525" eaLnBrk="0" fontAlgn="base" hangingPunct="0">
              <a:spcBef>
                <a:spcPct val="0"/>
              </a:spcBef>
              <a:spcAft>
                <a:spcPct val="0"/>
              </a:spcAft>
              <a:tabLst>
                <a:tab pos="2005013" algn="l"/>
                <a:tab pos="3198813" algn="l"/>
                <a:tab pos="46323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latin typeface="Book Antiqua" panose="02040602050305030304" pitchFamily="18" charset="0"/>
              </a:rPr>
              <a:t>Eqn no.	Solution	Level * name * trait</a:t>
            </a:r>
          </a:p>
        </p:txBody>
      </p:sp>
      <p:sp>
        <p:nvSpPr>
          <p:cNvPr id="389124" name="Text Box 4">
            <a:extLst>
              <a:ext uri="{FF2B5EF4-FFF2-40B4-BE49-F238E27FC236}">
                <a16:creationId xmlns:a16="http://schemas.microsoft.com/office/drawing/2014/main" id="{0D2F3507-13D8-40B8-92CC-5DA842072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290888"/>
            <a:ext cx="7924800" cy="128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87388">
              <a:tabLst>
                <a:tab pos="2055813" algn="l"/>
                <a:tab pos="4341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687388">
              <a:tabLst>
                <a:tab pos="2055813" algn="l"/>
                <a:tab pos="4341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687388">
              <a:tabLst>
                <a:tab pos="2055813" algn="l"/>
                <a:tab pos="4341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687388">
              <a:tabLst>
                <a:tab pos="2055813" algn="l"/>
                <a:tab pos="4341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687388">
              <a:tabLst>
                <a:tab pos="2055813" algn="l"/>
                <a:tab pos="4341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687388" eaLnBrk="0" fontAlgn="base" hangingPunct="0">
              <a:spcBef>
                <a:spcPct val="0"/>
              </a:spcBef>
              <a:spcAft>
                <a:spcPct val="0"/>
              </a:spcAft>
              <a:tabLst>
                <a:tab pos="2055813" algn="l"/>
                <a:tab pos="4341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687388" eaLnBrk="0" fontAlgn="base" hangingPunct="0">
              <a:spcBef>
                <a:spcPct val="0"/>
              </a:spcBef>
              <a:spcAft>
                <a:spcPct val="0"/>
              </a:spcAft>
              <a:tabLst>
                <a:tab pos="2055813" algn="l"/>
                <a:tab pos="4341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687388" eaLnBrk="0" fontAlgn="base" hangingPunct="0">
              <a:spcBef>
                <a:spcPct val="0"/>
              </a:spcBef>
              <a:spcAft>
                <a:spcPct val="0"/>
              </a:spcAft>
              <a:tabLst>
                <a:tab pos="2055813" algn="l"/>
                <a:tab pos="4341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687388" eaLnBrk="0" fontAlgn="base" hangingPunct="0">
              <a:spcBef>
                <a:spcPct val="0"/>
              </a:spcBef>
              <a:spcAft>
                <a:spcPct val="0"/>
              </a:spcAft>
              <a:tabLst>
                <a:tab pos="2055813" algn="l"/>
                <a:tab pos="43418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>
                <a:latin typeface="Book Antiqua" panose="02040602050305030304" pitchFamily="18" charset="0"/>
              </a:rPr>
              <a:t>1341	-0.01	10101 * Mat. PE * T1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   .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   .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b="1">
                <a:latin typeface="Book Antiqua" panose="02040602050305030304" pitchFamily="18" charset="0"/>
              </a:rPr>
              <a:t>   .				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Text Box 2">
            <a:extLst>
              <a:ext uri="{FF2B5EF4-FFF2-40B4-BE49-F238E27FC236}">
                <a16:creationId xmlns:a16="http://schemas.microsoft.com/office/drawing/2014/main" id="{060786A0-669B-4E83-B369-C737A4A9C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" y="134938"/>
            <a:ext cx="8110538" cy="649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950913">
              <a:tabLst>
                <a:tab pos="862013" algn="l"/>
                <a:tab pos="1884363" algn="l"/>
                <a:tab pos="2857500" algn="l"/>
                <a:tab pos="3659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950913">
              <a:tabLst>
                <a:tab pos="862013" algn="l"/>
                <a:tab pos="1884363" algn="l"/>
                <a:tab pos="2857500" algn="l"/>
                <a:tab pos="3659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950913">
              <a:tabLst>
                <a:tab pos="862013" algn="l"/>
                <a:tab pos="1884363" algn="l"/>
                <a:tab pos="2857500" algn="l"/>
                <a:tab pos="3659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950913">
              <a:tabLst>
                <a:tab pos="862013" algn="l"/>
                <a:tab pos="1884363" algn="l"/>
                <a:tab pos="2857500" algn="l"/>
                <a:tab pos="3659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950913">
              <a:tabLst>
                <a:tab pos="862013" algn="l"/>
                <a:tab pos="1884363" algn="l"/>
                <a:tab pos="2857500" algn="l"/>
                <a:tab pos="3659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950913" eaLnBrk="0" fontAlgn="base" hangingPunct="0">
              <a:spcBef>
                <a:spcPct val="0"/>
              </a:spcBef>
              <a:spcAft>
                <a:spcPct val="0"/>
              </a:spcAft>
              <a:tabLst>
                <a:tab pos="862013" algn="l"/>
                <a:tab pos="1884363" algn="l"/>
                <a:tab pos="2857500" algn="l"/>
                <a:tab pos="3659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950913" eaLnBrk="0" fontAlgn="base" hangingPunct="0">
              <a:spcBef>
                <a:spcPct val="0"/>
              </a:spcBef>
              <a:spcAft>
                <a:spcPct val="0"/>
              </a:spcAft>
              <a:tabLst>
                <a:tab pos="862013" algn="l"/>
                <a:tab pos="1884363" algn="l"/>
                <a:tab pos="2857500" algn="l"/>
                <a:tab pos="3659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950913" eaLnBrk="0" fontAlgn="base" hangingPunct="0">
              <a:spcBef>
                <a:spcPct val="0"/>
              </a:spcBef>
              <a:spcAft>
                <a:spcPct val="0"/>
              </a:spcAft>
              <a:tabLst>
                <a:tab pos="862013" algn="l"/>
                <a:tab pos="1884363" algn="l"/>
                <a:tab pos="2857500" algn="l"/>
                <a:tab pos="3659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950913" eaLnBrk="0" fontAlgn="base" hangingPunct="0">
              <a:spcBef>
                <a:spcPct val="0"/>
              </a:spcBef>
              <a:spcAft>
                <a:spcPct val="0"/>
              </a:spcAft>
              <a:tabLst>
                <a:tab pos="862013" algn="l"/>
                <a:tab pos="1884363" algn="l"/>
                <a:tab pos="2857500" algn="l"/>
                <a:tab pos="36591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chemeClr val="tx2"/>
                </a:solidFill>
                <a:latin typeface="Book Antiqua" panose="02040602050305030304" pitchFamily="18" charset="0"/>
              </a:rPr>
              <a:t>Future  ?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	</a:t>
            </a:r>
            <a:r>
              <a:rPr lang="en-US" altLang="en-US" sz="2800" b="1">
                <a:latin typeface="Book Antiqua" panose="02040602050305030304" pitchFamily="18" charset="0"/>
              </a:rPr>
              <a:t>Gametic model for QTL (Kathy Hanford)</a:t>
            </a:r>
            <a:r>
              <a:rPr lang="en-US" altLang="en-US" sz="3600" b="1">
                <a:latin typeface="Book Antiqua" panose="02040602050305030304" pitchFamily="18" charset="0"/>
              </a:rPr>
              <a:t> </a:t>
            </a:r>
            <a:endParaRPr lang="en-US" altLang="en-US" sz="2800" b="1">
              <a:latin typeface="Book Antiqua" panose="02040602050305030304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SE for multiple trait  (Steve Kachman)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	(probably 2 traits all that is needed)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Competition effects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	many imbedded effects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	modify MTDFPREP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Random regression?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	rapidly becomes 3-4 trait problem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	3rd order Legendre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	generates a 	4x4 G</a:t>
            </a:r>
            <a:r>
              <a:rPr lang="en-US" altLang="en-US" sz="2800" b="1" baseline="-25000">
                <a:latin typeface="Book Antiqua" panose="02040602050305030304" pitchFamily="18" charset="0"/>
              </a:rPr>
              <a:t>o</a:t>
            </a:r>
            <a:endParaRPr lang="en-US" altLang="en-US" sz="2800" b="1">
              <a:latin typeface="Book Antiqua" panose="02040602050305030304" pitchFamily="18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en-US" sz="2800" b="1">
                <a:latin typeface="Book Antiqua" panose="02040602050305030304" pitchFamily="18" charset="0"/>
              </a:rPr>
              <a:t>					4 x 4 C</a:t>
            </a:r>
            <a:r>
              <a:rPr lang="en-US" altLang="en-US" sz="2800" b="1" baseline="-25000">
                <a:latin typeface="Book Antiqua" panose="02040602050305030304" pitchFamily="18" charset="0"/>
              </a:rPr>
              <a:t>o</a:t>
            </a:r>
            <a:endParaRPr lang="en-US" altLang="en-US" sz="2800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3600" b="1">
                <a:latin typeface="Book Antiqua" panose="02040602050305030304" pitchFamily="18" charset="0"/>
              </a:rPr>
              <a:t>	</a:t>
            </a:r>
            <a:r>
              <a:rPr lang="en-US" altLang="en-US" sz="2800" b="1">
                <a:latin typeface="Book Antiqua" panose="02040602050305030304" pitchFamily="18" charset="0"/>
              </a:rPr>
              <a:t>Threshold and survival links? (MATVEC ?)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Text Box 2">
            <a:extLst>
              <a:ext uri="{FF2B5EF4-FFF2-40B4-BE49-F238E27FC236}">
                <a16:creationId xmlns:a16="http://schemas.microsoft.com/office/drawing/2014/main" id="{F6C935CE-2DB1-40FD-913B-D1241521C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81000"/>
            <a:ext cx="84201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MTDFREML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Multiple Trait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Derivative-Free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3200" b="1"/>
              <a:t>	Restricted Maximum Likelihood</a:t>
            </a:r>
          </a:p>
        </p:txBody>
      </p:sp>
      <p:sp>
        <p:nvSpPr>
          <p:cNvPr id="391171" name="Text Box 3">
            <a:extLst>
              <a:ext uri="{FF2B5EF4-FFF2-40B4-BE49-F238E27FC236}">
                <a16:creationId xmlns:a16="http://schemas.microsoft.com/office/drawing/2014/main" id="{309089B3-F532-48BD-867D-621B542BB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4950" y="3124200"/>
            <a:ext cx="4237038" cy="303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Keith Boldman*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Lisa Kriese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Steve Kachman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Curt Van Tassell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Joerg Dodenhoff</a:t>
            </a:r>
          </a:p>
          <a:p>
            <a:pPr eaLnBrk="1" hangingPunct="1">
              <a:lnSpc>
                <a:spcPct val="115000"/>
              </a:lnSpc>
            </a:pPr>
            <a:r>
              <a:rPr lang="en-US" altLang="en-US" sz="2800" b="1">
                <a:solidFill>
                  <a:schemeClr val="tx2"/>
                </a:solidFill>
              </a:rPr>
              <a:t>Dale Van Vleck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Text Box 2">
            <a:extLst>
              <a:ext uri="{FF2B5EF4-FFF2-40B4-BE49-F238E27FC236}">
                <a16:creationId xmlns:a16="http://schemas.microsoft.com/office/drawing/2014/main" id="{AE70E2B7-169C-48DA-86B7-6CDCE98BE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155575"/>
            <a:ext cx="9274175" cy="643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334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6334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6334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6334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6334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633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633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633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633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Programs</a:t>
            </a:r>
          </a:p>
          <a:p>
            <a:pPr eaLnBrk="1" hangingPunct="1"/>
            <a:endParaRPr lang="en-US" altLang="en-US" sz="2800" b="1">
              <a:solidFill>
                <a:schemeClr val="tx2"/>
              </a:solidFill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MTDFREML		ARS, Boldman, et al.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 		Easiest to use, modify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Flexible with usual models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Simplex algorithm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Now SE (even for most interesting cases)</a:t>
            </a:r>
          </a:p>
          <a:p>
            <a:pPr eaLnBrk="1" hangingPunct="1"/>
            <a:endParaRPr lang="en-US" altLang="en-US" sz="2000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DFREML			Karin Meyer (original, improved and expanded)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Next easiest to use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DF (simplex and Powells ) and AI options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Random Regression (Legendre default)</a:t>
            </a:r>
          </a:p>
          <a:p>
            <a:pPr eaLnBrk="1" hangingPunct="1"/>
            <a:endParaRPr lang="en-US" altLang="en-US" sz="2000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ASREML			Arthur Gilmour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Steep learning curve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AI based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Curve fitting (RR)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Now licensed</a:t>
            </a:r>
          </a:p>
          <a:p>
            <a:pPr eaLnBrk="1" hangingPunct="1"/>
            <a:endParaRPr lang="en-US" altLang="en-US" sz="2000" b="1">
              <a:latin typeface="Book Antiqua" panose="02040602050305030304" pitchFamily="18" charset="0"/>
            </a:endParaRPr>
          </a:p>
          <a:p>
            <a:pPr eaLnBrk="1" hangingPunct="1"/>
            <a:endParaRPr lang="en-US" altLang="en-US" sz="2000" b="1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Text Box 2">
            <a:extLst>
              <a:ext uri="{FF2B5EF4-FFF2-40B4-BE49-F238E27FC236}">
                <a16:creationId xmlns:a16="http://schemas.microsoft.com/office/drawing/2014/main" id="{4BB93318-08E1-4F77-B133-1A663A460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155575"/>
            <a:ext cx="8893175" cy="582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6334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defTabSz="6334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defTabSz="6334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defTabSz="6334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defTabSz="6334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defTabSz="633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defTabSz="633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defTabSz="633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defTabSz="6334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tx2"/>
                </a:solidFill>
                <a:latin typeface="Book Antiqua" panose="02040602050305030304" pitchFamily="18" charset="0"/>
              </a:rPr>
              <a:t>Programs</a:t>
            </a:r>
          </a:p>
          <a:p>
            <a:pPr eaLnBrk="1" hangingPunct="1"/>
            <a:endParaRPr lang="en-US" altLang="en-US" sz="2800" b="1">
              <a:solidFill>
                <a:schemeClr val="tx2"/>
              </a:solidFill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DMU				Per Madsen and Daniel Sorensen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 			No experience with it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</a:t>
            </a:r>
          </a:p>
          <a:p>
            <a:pPr eaLnBrk="1" hangingPunct="1"/>
            <a:endParaRPr lang="en-US" altLang="en-US" sz="2000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VCE					Eildert Groeneveld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	Licensed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	No experience with it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</a:t>
            </a:r>
          </a:p>
          <a:p>
            <a:pPr eaLnBrk="1" hangingPunct="1"/>
            <a:endParaRPr lang="en-US" altLang="en-US" sz="2000" b="1">
              <a:latin typeface="Book Antiqua" panose="02040602050305030304" pitchFamily="18" charset="0"/>
            </a:endParaRP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MATVEC				Rohan Fernando, Steve Kachman*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	Survival* and Threshold* models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Survival kit			Vincente DuCrocq</a:t>
            </a:r>
          </a:p>
          <a:p>
            <a:pPr eaLnBrk="1" hangingPunct="1"/>
            <a:r>
              <a:rPr lang="en-US" altLang="en-US" sz="2000" b="1">
                <a:latin typeface="Book Antiqua" panose="02040602050305030304" pitchFamily="18" charset="0"/>
              </a:rPr>
              <a:t>							Survival analysis</a:t>
            </a:r>
          </a:p>
          <a:p>
            <a:pPr eaLnBrk="1" hangingPunct="1"/>
            <a:endParaRPr lang="en-US" altLang="en-US" sz="2000">
              <a:latin typeface="Book Antiqua" panose="02040602050305030304" pitchFamily="18" charset="0"/>
            </a:endParaRPr>
          </a:p>
          <a:p>
            <a:pPr eaLnBrk="1" hangingPunct="1"/>
            <a:endParaRPr lang="en-US" altLang="en-US" sz="2000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3042" name="Object 2">
            <a:extLst>
              <a:ext uri="{FF2B5EF4-FFF2-40B4-BE49-F238E27FC236}">
                <a16:creationId xmlns:a16="http://schemas.microsoft.com/office/drawing/2014/main" id="{4B800381-BE2A-4BC9-A260-CE24E5CB9600}"/>
              </a:ext>
            </a:extLst>
          </p:cNvPr>
          <p:cNvGraphicFramePr>
            <a:graphicFrameLocks/>
          </p:cNvGraphicFramePr>
          <p:nvPr/>
        </p:nvGraphicFramePr>
        <p:xfrm>
          <a:off x="1968500" y="2492375"/>
          <a:ext cx="5740400" cy="187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90560" imgH="1015920" progId="Equation.COEE2">
                  <p:embed/>
                </p:oleObj>
              </mc:Choice>
              <mc:Fallback>
                <p:oleObj name="Equation" r:id="rId3" imgW="2590560" imgH="1015920" progId="Equation.COEE2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2492375"/>
                        <a:ext cx="5740400" cy="187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3043" name="Object 3">
            <a:extLst>
              <a:ext uri="{FF2B5EF4-FFF2-40B4-BE49-F238E27FC236}">
                <a16:creationId xmlns:a16="http://schemas.microsoft.com/office/drawing/2014/main" id="{B9BFE3B2-475C-45FF-8D7D-4A9C8D186343}"/>
              </a:ext>
            </a:extLst>
          </p:cNvPr>
          <p:cNvGraphicFramePr>
            <a:graphicFrameLocks/>
          </p:cNvGraphicFramePr>
          <p:nvPr/>
        </p:nvGraphicFramePr>
        <p:xfrm>
          <a:off x="2071688" y="1219200"/>
          <a:ext cx="4002087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15920" imgH="203040" progId="Equation.COEE2">
                  <p:embed/>
                </p:oleObj>
              </mc:Choice>
              <mc:Fallback>
                <p:oleObj name="Equation" r:id="rId5" imgW="1015920" imgH="203040" progId="Equation.COEE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1219200"/>
                        <a:ext cx="4002087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3044" name="Rectangle 4">
            <a:extLst>
              <a:ext uri="{FF2B5EF4-FFF2-40B4-BE49-F238E27FC236}">
                <a16:creationId xmlns:a16="http://schemas.microsoft.com/office/drawing/2014/main" id="{37270790-7F1C-4909-AE27-52451366F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5" y="182563"/>
            <a:ext cx="3457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1" hangingPunct="1"/>
            <a:r>
              <a:rPr lang="en-US" altLang="en-US" sz="4000" b="1">
                <a:solidFill>
                  <a:schemeClr val="tx2"/>
                </a:solidFill>
              </a:rPr>
              <a:t>Mixed Model:</a:t>
            </a:r>
          </a:p>
        </p:txBody>
      </p:sp>
      <p:sp>
        <p:nvSpPr>
          <p:cNvPr id="343045" name="Text Box 5">
            <a:extLst>
              <a:ext uri="{FF2B5EF4-FFF2-40B4-BE49-F238E27FC236}">
                <a16:creationId xmlns:a16="http://schemas.microsoft.com/office/drawing/2014/main" id="{0861C843-55E1-4BBF-BF43-CD80E2A63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725" y="4797425"/>
            <a:ext cx="5545138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Simple cases:	G = A	R = I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800" b="1"/>
              <a:t>			G = I</a:t>
            </a:r>
          </a:p>
        </p:txBody>
      </p:sp>
      <p:graphicFrame>
        <p:nvGraphicFramePr>
          <p:cNvPr id="343046" name="Object 6">
            <a:extLst>
              <a:ext uri="{FF2B5EF4-FFF2-40B4-BE49-F238E27FC236}">
                <a16:creationId xmlns:a16="http://schemas.microsoft.com/office/drawing/2014/main" id="{BC7FF45D-C865-4A7D-8EA0-DE43FE5FDD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94238" y="4848225"/>
          <a:ext cx="4492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040" imgH="241200" progId="Equation.3">
                  <p:embed/>
                </p:oleObj>
              </mc:Choice>
              <mc:Fallback>
                <p:oleObj name="Equation" r:id="rId7" imgW="20304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4238" y="4848225"/>
                        <a:ext cx="4492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3047" name="Object 7">
            <a:extLst>
              <a:ext uri="{FF2B5EF4-FFF2-40B4-BE49-F238E27FC236}">
                <a16:creationId xmlns:a16="http://schemas.microsoft.com/office/drawing/2014/main" id="{B6D1397F-3A3E-4CEE-891C-7032DE08D4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5400" y="4864100"/>
          <a:ext cx="4492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241200" progId="Equation.3">
                  <p:embed/>
                </p:oleObj>
              </mc:Choice>
              <mc:Fallback>
                <p:oleObj name="Equation" r:id="rId9" imgW="20304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4864100"/>
                        <a:ext cx="4492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3048" name="Object 8">
            <a:extLst>
              <a:ext uri="{FF2B5EF4-FFF2-40B4-BE49-F238E27FC236}">
                <a16:creationId xmlns:a16="http://schemas.microsoft.com/office/drawing/2014/main" id="{FA78475B-B22B-4688-B4DD-D01460CCB8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18038" y="5391150"/>
          <a:ext cx="4492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40" imgH="241200" progId="Equation.3">
                  <p:embed/>
                </p:oleObj>
              </mc:Choice>
              <mc:Fallback>
                <p:oleObj name="Equation" r:id="rId11" imgW="20304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8038" y="5391150"/>
                        <a:ext cx="449262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5090" name="Object 2">
            <a:extLst>
              <a:ext uri="{FF2B5EF4-FFF2-40B4-BE49-F238E27FC236}">
                <a16:creationId xmlns:a16="http://schemas.microsoft.com/office/drawing/2014/main" id="{CD28B7EA-B9CA-4C05-8842-02C5DB11C6E4}"/>
              </a:ext>
            </a:extLst>
          </p:cNvPr>
          <p:cNvGraphicFramePr>
            <a:graphicFrameLocks/>
          </p:cNvGraphicFramePr>
          <p:nvPr/>
        </p:nvGraphicFramePr>
        <p:xfrm>
          <a:off x="1143000" y="152400"/>
          <a:ext cx="21717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1960" imgH="126720" progId="Equation.COEE2">
                  <p:embed/>
                </p:oleObj>
              </mc:Choice>
              <mc:Fallback>
                <p:oleObj name="Equation" r:id="rId3" imgW="291960" imgH="126720" progId="Equation.COEE2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52400"/>
                        <a:ext cx="217170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091" name="Object 3">
            <a:extLst>
              <a:ext uri="{FF2B5EF4-FFF2-40B4-BE49-F238E27FC236}">
                <a16:creationId xmlns:a16="http://schemas.microsoft.com/office/drawing/2014/main" id="{3CF75A3B-EDF9-4802-8F51-59547C1086E1}"/>
              </a:ext>
            </a:extLst>
          </p:cNvPr>
          <p:cNvGraphicFramePr>
            <a:graphicFrameLocks/>
          </p:cNvGraphicFramePr>
          <p:nvPr/>
        </p:nvGraphicFramePr>
        <p:xfrm>
          <a:off x="1676400" y="990600"/>
          <a:ext cx="69342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92080" imgH="507960" progId="Equation.COEE2">
                  <p:embed/>
                </p:oleObj>
              </mc:Choice>
              <mc:Fallback>
                <p:oleObj name="Equation" r:id="rId5" imgW="2692080" imgH="507960" progId="Equation.COEE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990600"/>
                        <a:ext cx="69342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5092" name="Rectangle 4">
            <a:extLst>
              <a:ext uri="{FF2B5EF4-FFF2-40B4-BE49-F238E27FC236}">
                <a16:creationId xmlns:a16="http://schemas.microsoft.com/office/drawing/2014/main" id="{4BEEAB10-9866-4B2A-94B4-935DF1B51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3350" y="2667000"/>
            <a:ext cx="46672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alt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C              s  =      r</a:t>
            </a:r>
            <a:r>
              <a:rPr lang="en-US" alt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  </a:t>
            </a:r>
          </a:p>
        </p:txBody>
      </p:sp>
      <p:sp>
        <p:nvSpPr>
          <p:cNvPr id="345093" name="Rectangle 5">
            <a:extLst>
              <a:ext uri="{FF2B5EF4-FFF2-40B4-BE49-F238E27FC236}">
                <a16:creationId xmlns:a16="http://schemas.microsoft.com/office/drawing/2014/main" id="{318AB519-852C-4C00-803C-966CDD2D3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352800"/>
            <a:ext cx="8458200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3259138" algn="l"/>
                <a:tab pos="4000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3259138" algn="l"/>
                <a:tab pos="4000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3259138" algn="l"/>
                <a:tab pos="4000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3259138" algn="l"/>
                <a:tab pos="4000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3259138" algn="l"/>
                <a:tab pos="4000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259138" algn="l"/>
                <a:tab pos="4000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259138" algn="l"/>
                <a:tab pos="4000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259138" algn="l"/>
                <a:tab pos="4000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259138" algn="l"/>
                <a:tab pos="4000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en-US" sz="3200" b="1">
                <a:latin typeface="Book Antiqua" panose="02040602050305030304" pitchFamily="18" charset="0"/>
              </a:rPr>
              <a:t>-2log(L</a:t>
            </a:r>
            <a:r>
              <a:rPr lang="en-US" altLang="en-US" sz="3200" b="1">
                <a:latin typeface="Symbol" panose="05050102010706020507" pitchFamily="18" charset="2"/>
              </a:rPr>
              <a:t>ç</a:t>
            </a:r>
            <a:r>
              <a:rPr lang="en-US" altLang="en-US" sz="3200" b="1">
                <a:latin typeface="Book Antiqua" panose="02040602050305030304" pitchFamily="18" charset="0"/>
              </a:rPr>
              <a:t>y) = constant + log </a:t>
            </a:r>
            <a:r>
              <a:rPr lang="en-US" altLang="en-US" sz="3200" b="1">
                <a:latin typeface="Symbol" panose="05050102010706020507" pitchFamily="18" charset="2"/>
              </a:rPr>
              <a:t>ç</a:t>
            </a:r>
            <a:r>
              <a:rPr lang="en-US" altLang="en-US" sz="3200" b="1">
                <a:latin typeface="Book Antiqua" panose="02040602050305030304" pitchFamily="18" charset="0"/>
              </a:rPr>
              <a:t>R </a:t>
            </a:r>
            <a:r>
              <a:rPr lang="en-US" altLang="en-US" sz="3200" b="1">
                <a:latin typeface="Symbol" panose="05050102010706020507" pitchFamily="18" charset="2"/>
              </a:rPr>
              <a:t>ç</a:t>
            </a:r>
            <a:r>
              <a:rPr lang="en-US" altLang="en-US" sz="3200" b="1">
                <a:latin typeface="Book Antiqua" panose="02040602050305030304" pitchFamily="18" charset="0"/>
              </a:rPr>
              <a:t> + log </a:t>
            </a:r>
            <a:r>
              <a:rPr lang="en-US" altLang="en-US" sz="3200" b="1">
                <a:latin typeface="Symbol" panose="05050102010706020507" pitchFamily="18" charset="2"/>
              </a:rPr>
              <a:t>ç</a:t>
            </a:r>
            <a:r>
              <a:rPr lang="en-US" altLang="en-US" sz="3200" b="1">
                <a:latin typeface="Book Antiqua" panose="02040602050305030304" pitchFamily="18" charset="0"/>
              </a:rPr>
              <a:t>G </a:t>
            </a:r>
            <a:r>
              <a:rPr lang="en-US" altLang="en-US" sz="3200" b="1">
                <a:latin typeface="Symbol" panose="05050102010706020507" pitchFamily="18" charset="2"/>
              </a:rPr>
              <a:t>ç</a:t>
            </a:r>
            <a:endParaRPr lang="en-US" altLang="en-US" sz="3200" b="1">
              <a:latin typeface="Book Antiqua" panose="02040602050305030304" pitchFamily="18" charset="0"/>
            </a:endParaRPr>
          </a:p>
          <a:p>
            <a:pPr>
              <a:lnSpc>
                <a:spcPct val="130000"/>
              </a:lnSpc>
            </a:pPr>
            <a:r>
              <a:rPr lang="en-US" altLang="en-US" sz="3200" b="1">
                <a:latin typeface="Book Antiqua" panose="02040602050305030304" pitchFamily="18" charset="0"/>
              </a:rPr>
              <a:t>		+ log </a:t>
            </a:r>
            <a:r>
              <a:rPr lang="en-US" altLang="en-US" sz="3200" b="1">
                <a:latin typeface="Symbol" panose="05050102010706020507" pitchFamily="18" charset="2"/>
              </a:rPr>
              <a:t>ç</a:t>
            </a:r>
            <a:r>
              <a:rPr lang="en-US" altLang="en-US" sz="3200" b="1">
                <a:latin typeface="Book Antiqua" panose="02040602050305030304" pitchFamily="18" charset="0"/>
              </a:rPr>
              <a:t>C*</a:t>
            </a:r>
            <a:r>
              <a:rPr lang="en-US" altLang="en-US" sz="3200" b="1">
                <a:latin typeface="Symbol" panose="05050102010706020507" pitchFamily="18" charset="2"/>
              </a:rPr>
              <a:t>ç</a:t>
            </a:r>
            <a:r>
              <a:rPr lang="en-US" altLang="en-US" sz="3200" b="1">
                <a:latin typeface="Book Antiqua" panose="02040602050305030304" pitchFamily="18" charset="0"/>
              </a:rPr>
              <a:t>+ y</a:t>
            </a:r>
            <a:r>
              <a:rPr lang="en-US" altLang="en-US" sz="3200" b="1">
                <a:latin typeface="Symbol" panose="05050102010706020507" pitchFamily="18" charset="2"/>
              </a:rPr>
              <a:t>¢</a:t>
            </a:r>
            <a:r>
              <a:rPr lang="en-US" altLang="en-US" sz="3200" b="1">
                <a:latin typeface="Book Antiqua" panose="02040602050305030304" pitchFamily="18" charset="0"/>
              </a:rPr>
              <a:t>Py</a:t>
            </a:r>
          </a:p>
        </p:txBody>
      </p:sp>
      <p:sp>
        <p:nvSpPr>
          <p:cNvPr id="345094" name="Text Box 6">
            <a:extLst>
              <a:ext uri="{FF2B5EF4-FFF2-40B4-BE49-F238E27FC236}">
                <a16:creationId xmlns:a16="http://schemas.microsoft.com/office/drawing/2014/main" id="{DA3F15F1-0D82-486C-96DD-4120A2B71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4805363"/>
            <a:ext cx="8021638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en-US" sz="2800" b="1"/>
              <a:t>Derivative-free:	Change R, G until -2log(L</a:t>
            </a:r>
            <a:r>
              <a:rPr lang="en-US" altLang="en-US" sz="2800" b="1">
                <a:latin typeface="Symbol" panose="05050102010706020507" pitchFamily="18" charset="2"/>
              </a:rPr>
              <a:t>ç</a:t>
            </a:r>
            <a:r>
              <a:rPr lang="en-US" altLang="en-US" sz="2800" b="1"/>
              <a:t>y) is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 b="1"/>
              <a:t>			minimum (simplex algorithm)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Text Box 2">
            <a:extLst>
              <a:ext uri="{FF2B5EF4-FFF2-40B4-BE49-F238E27FC236}">
                <a16:creationId xmlns:a16="http://schemas.microsoft.com/office/drawing/2014/main" id="{4D988BBB-8F6C-406B-B875-4DDCD9BBC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401638"/>
            <a:ext cx="47783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>
                <a:solidFill>
                  <a:schemeClr val="tx2"/>
                </a:solidFill>
              </a:rPr>
              <a:t>Simple animal model</a:t>
            </a:r>
          </a:p>
        </p:txBody>
      </p:sp>
      <p:sp>
        <p:nvSpPr>
          <p:cNvPr id="347139" name="Text Box 3">
            <a:extLst>
              <a:ext uri="{FF2B5EF4-FFF2-40B4-BE49-F238E27FC236}">
                <a16:creationId xmlns:a16="http://schemas.microsoft.com/office/drawing/2014/main" id="{C263B139-07D1-4169-9066-8BCB732EE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174750"/>
            <a:ext cx="10228263" cy="362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/>
              <a:t>log </a:t>
            </a:r>
            <a:r>
              <a:rPr lang="en-US" altLang="en-US" sz="3200">
                <a:latin typeface="Symbol" panose="05050102010706020507" pitchFamily="18" charset="2"/>
              </a:rPr>
              <a:t>ç</a:t>
            </a:r>
            <a:r>
              <a:rPr lang="en-US" altLang="en-US" sz="3200"/>
              <a:t>R </a:t>
            </a:r>
            <a:r>
              <a:rPr lang="en-US" altLang="en-US" sz="3200">
                <a:latin typeface="Symbol" panose="05050102010706020507" pitchFamily="18" charset="2"/>
              </a:rPr>
              <a:t>ç</a:t>
            </a:r>
            <a:r>
              <a:rPr lang="en-US" altLang="en-US" sz="3200"/>
              <a:t>=  log </a:t>
            </a:r>
            <a:r>
              <a:rPr lang="en-US" altLang="en-US" sz="3200">
                <a:latin typeface="Symbol" panose="05050102010706020507" pitchFamily="18" charset="2"/>
              </a:rPr>
              <a:t>çI</a:t>
            </a:r>
            <a:r>
              <a:rPr lang="en-US" altLang="en-US" sz="3200">
                <a:sym typeface="Symbol" panose="05050102010706020507" pitchFamily="18" charset="2"/>
              </a:rPr>
              <a:t>     </a:t>
            </a:r>
            <a:r>
              <a:rPr lang="en-US" altLang="en-US" sz="3200">
                <a:latin typeface="Symbol" panose="05050102010706020507" pitchFamily="18" charset="2"/>
              </a:rPr>
              <a:t>ç</a:t>
            </a:r>
            <a:r>
              <a:rPr lang="en-US" altLang="en-US" sz="3200"/>
              <a:t>= N log (    </a:t>
            </a:r>
            <a:r>
              <a:rPr lang="en-US" altLang="en-US" sz="3200">
                <a:sym typeface="Symbol" panose="05050102010706020507" pitchFamily="18" charset="2"/>
              </a:rPr>
              <a:t>)</a:t>
            </a:r>
            <a:endParaRPr lang="en-US" altLang="en-US" sz="3200"/>
          </a:p>
          <a:p>
            <a:r>
              <a:rPr lang="en-US" altLang="en-US" sz="3200"/>
              <a:t> </a:t>
            </a:r>
          </a:p>
          <a:p>
            <a:r>
              <a:rPr lang="en-US" altLang="en-US" sz="3200"/>
              <a:t>log </a:t>
            </a:r>
            <a:r>
              <a:rPr lang="en-US" altLang="en-US" sz="3200">
                <a:latin typeface="Symbol" panose="05050102010706020507" pitchFamily="18" charset="2"/>
              </a:rPr>
              <a:t>ç</a:t>
            </a:r>
            <a:r>
              <a:rPr lang="en-US" altLang="en-US" sz="3200"/>
              <a:t>G </a:t>
            </a:r>
            <a:r>
              <a:rPr lang="en-US" altLang="en-US" sz="3200">
                <a:latin typeface="Symbol" panose="05050102010706020507" pitchFamily="18" charset="2"/>
              </a:rPr>
              <a:t>ç</a:t>
            </a:r>
            <a:r>
              <a:rPr lang="en-US" altLang="en-US" sz="3200"/>
              <a:t>=  log</a:t>
            </a:r>
            <a:r>
              <a:rPr lang="en-US" altLang="en-US" sz="3200">
                <a:latin typeface="Symbol" panose="05050102010706020507" pitchFamily="18" charset="2"/>
              </a:rPr>
              <a:t>çA   </a:t>
            </a:r>
            <a:r>
              <a:rPr lang="en-US" altLang="en-US" sz="3200">
                <a:latin typeface="Symbol" panose="05050102010706020507" pitchFamily="18" charset="2"/>
                <a:sym typeface="Symbol" panose="05050102010706020507" pitchFamily="18" charset="2"/>
              </a:rPr>
              <a:t></a:t>
            </a:r>
            <a:r>
              <a:rPr lang="en-US" altLang="en-US" sz="3200">
                <a:latin typeface="Symbol" panose="05050102010706020507" pitchFamily="18" charset="2"/>
              </a:rPr>
              <a:t>= </a:t>
            </a:r>
            <a:r>
              <a:rPr lang="en-US" altLang="en-US" sz="3200"/>
              <a:t>log </a:t>
            </a:r>
            <a:r>
              <a:rPr lang="en-US" altLang="en-US" sz="3200">
                <a:latin typeface="Symbol" panose="05050102010706020507" pitchFamily="18" charset="2"/>
              </a:rPr>
              <a:t>ç</a:t>
            </a:r>
            <a:r>
              <a:rPr lang="en-US" altLang="en-US" sz="3200"/>
              <a:t>A </a:t>
            </a:r>
            <a:r>
              <a:rPr lang="en-US" altLang="en-US" sz="3200">
                <a:latin typeface="Symbol" panose="05050102010706020507" pitchFamily="18" charset="2"/>
              </a:rPr>
              <a:t>ç</a:t>
            </a:r>
            <a:r>
              <a:rPr lang="en-US" altLang="en-US" sz="3200"/>
              <a:t> + q log (    </a:t>
            </a:r>
            <a:r>
              <a:rPr lang="en-US" altLang="en-US" sz="3200">
                <a:sym typeface="Symbol" panose="05050102010706020507" pitchFamily="18" charset="2"/>
              </a:rPr>
              <a:t>)</a:t>
            </a:r>
          </a:p>
          <a:p>
            <a:endParaRPr lang="en-US" altLang="en-US" sz="4000"/>
          </a:p>
          <a:p>
            <a:r>
              <a:rPr lang="en-US" altLang="en-US" sz="2800"/>
              <a:t>log </a:t>
            </a:r>
            <a:r>
              <a:rPr lang="en-US" altLang="en-US" sz="3200">
                <a:latin typeface="Symbol" panose="05050102010706020507" pitchFamily="18" charset="2"/>
              </a:rPr>
              <a:t>ç    ç ; </a:t>
            </a:r>
            <a:r>
              <a:rPr lang="en-US" altLang="en-US" sz="3200"/>
              <a:t>difficult, force to be full rank*</a:t>
            </a:r>
          </a:p>
          <a:p>
            <a:endParaRPr lang="en-US" altLang="en-US" sz="3200"/>
          </a:p>
          <a:p>
            <a:r>
              <a:rPr lang="en-US" altLang="en-US" sz="3200"/>
              <a:t>y</a:t>
            </a:r>
            <a:r>
              <a:rPr lang="en-US" altLang="en-US" sz="3200">
                <a:latin typeface="Symbol" panose="05050102010706020507" pitchFamily="18" charset="2"/>
              </a:rPr>
              <a:t>¢</a:t>
            </a:r>
            <a:r>
              <a:rPr lang="en-US" altLang="en-US" sz="3200"/>
              <a:t>Py  = y</a:t>
            </a:r>
            <a:r>
              <a:rPr lang="en-US" altLang="en-US" sz="3200">
                <a:latin typeface="Symbol" panose="05050102010706020507" pitchFamily="18" charset="2"/>
              </a:rPr>
              <a:t>¢</a:t>
            </a:r>
            <a:r>
              <a:rPr lang="en-US" altLang="en-US" sz="3200"/>
              <a:t>R</a:t>
            </a:r>
            <a:r>
              <a:rPr lang="en-US" altLang="en-US" sz="3200" baseline="30000"/>
              <a:t>-1</a:t>
            </a:r>
            <a:r>
              <a:rPr lang="en-US" altLang="en-US" sz="3200"/>
              <a:t>y - s</a:t>
            </a:r>
            <a:r>
              <a:rPr lang="en-US" altLang="en-US" sz="3200">
                <a:latin typeface="Symbol" panose="05050102010706020507" pitchFamily="18" charset="2"/>
              </a:rPr>
              <a:t>¢</a:t>
            </a:r>
            <a:r>
              <a:rPr lang="en-US" altLang="en-US" sz="3200"/>
              <a:t>r   [generalized residual SS]</a:t>
            </a:r>
          </a:p>
        </p:txBody>
      </p:sp>
      <p:graphicFrame>
        <p:nvGraphicFramePr>
          <p:cNvPr id="347140" name="Object 4">
            <a:extLst>
              <a:ext uri="{FF2B5EF4-FFF2-40B4-BE49-F238E27FC236}">
                <a16:creationId xmlns:a16="http://schemas.microsoft.com/office/drawing/2014/main" id="{80D4577E-5A13-4F5F-8DE4-D5E531846D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76675" y="1087438"/>
          <a:ext cx="5778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40" imgH="241200" progId="Equation.3">
                  <p:embed/>
                </p:oleObj>
              </mc:Choice>
              <mc:Fallback>
                <p:oleObj name="Equation" r:id="rId2" imgW="20304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675" y="1087438"/>
                        <a:ext cx="5778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41" name="Object 5">
            <a:extLst>
              <a:ext uri="{FF2B5EF4-FFF2-40B4-BE49-F238E27FC236}">
                <a16:creationId xmlns:a16="http://schemas.microsoft.com/office/drawing/2014/main" id="{8C6228FA-C6A4-4B8C-B40B-64E9CB26E8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76950" y="1163638"/>
          <a:ext cx="5778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241200" progId="Equation.3">
                  <p:embed/>
                </p:oleObj>
              </mc:Choice>
              <mc:Fallback>
                <p:oleObj name="Equation" r:id="rId4" imgW="203040" imgH="241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6950" y="1163638"/>
                        <a:ext cx="5778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42" name="Object 6">
            <a:extLst>
              <a:ext uri="{FF2B5EF4-FFF2-40B4-BE49-F238E27FC236}">
                <a16:creationId xmlns:a16="http://schemas.microsoft.com/office/drawing/2014/main" id="{37FED24C-7617-4053-B6D8-4D19512D7F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2058988"/>
          <a:ext cx="5778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241200" progId="Equation.3">
                  <p:embed/>
                </p:oleObj>
              </mc:Choice>
              <mc:Fallback>
                <p:oleObj name="Equation" r:id="rId6" imgW="20304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8988"/>
                        <a:ext cx="5778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43" name="Object 7">
            <a:extLst>
              <a:ext uri="{FF2B5EF4-FFF2-40B4-BE49-F238E27FC236}">
                <a16:creationId xmlns:a16="http://schemas.microsoft.com/office/drawing/2014/main" id="{0093FD2C-E7C2-44D0-8C66-30481ABFEC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62875" y="2078038"/>
          <a:ext cx="5778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241200" progId="Equation.3">
                  <p:embed/>
                </p:oleObj>
              </mc:Choice>
              <mc:Fallback>
                <p:oleObj name="Equation" r:id="rId8" imgW="20304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2875" y="2078038"/>
                        <a:ext cx="5778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7144" name="Text Box 8">
            <a:extLst>
              <a:ext uri="{FF2B5EF4-FFF2-40B4-BE49-F238E27FC236}">
                <a16:creationId xmlns:a16="http://schemas.microsoft.com/office/drawing/2014/main" id="{19DBCA95-E2AA-422E-AC65-6FA35A63B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29723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/>
              <a:t>C*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vt.ppt">
  <a:themeElements>
    <a:clrScheme name="">
      <a:dk1>
        <a:srgbClr val="919191"/>
      </a:dk1>
      <a:lt1>
        <a:srgbClr val="FFFFFF"/>
      </a:lt1>
      <a:dk2>
        <a:srgbClr val="006B61"/>
      </a:dk2>
      <a:lt2>
        <a:srgbClr val="FAFD00"/>
      </a:lt2>
      <a:accent1>
        <a:srgbClr val="8CF4EA"/>
      </a:accent1>
      <a:accent2>
        <a:srgbClr val="D073CE"/>
      </a:accent2>
      <a:accent3>
        <a:srgbClr val="AABAB7"/>
      </a:accent3>
      <a:accent4>
        <a:srgbClr val="DADADA"/>
      </a:accent4>
      <a:accent5>
        <a:srgbClr val="C5F8F3"/>
      </a:accent5>
      <a:accent6>
        <a:srgbClr val="BC68BA"/>
      </a:accent6>
      <a:hlink>
        <a:srgbClr val="D4A45A"/>
      </a:hlink>
      <a:folHlink>
        <a:srgbClr val="00B7A5"/>
      </a:folHlink>
    </a:clrScheme>
    <a:fontScheme name="cvt.ppt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anose="0204060205030503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anose="02040602050305030304" pitchFamily="18" charset="0"/>
          </a:defRPr>
        </a:defPPr>
      </a:lstStyle>
    </a:lnDef>
  </a:objectDefaults>
  <a:extraClrSchemeLst>
    <a:extraClrScheme>
      <a:clrScheme name="cvt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vt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vt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vt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vt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vt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vt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c:\powerpnt\template\35mslide\cvt.ppt</Template>
  <TotalTime>203605410</TotalTime>
  <Pages>5</Pages>
  <Words>3932</Words>
  <Application>Microsoft Office PowerPoint</Application>
  <PresentationFormat>35mm Slides</PresentationFormat>
  <Paragraphs>537</Paragraphs>
  <Slides>49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49</vt:i4>
      </vt:variant>
    </vt:vector>
  </HeadingPairs>
  <TitlesOfParts>
    <vt:vector size="60" baseType="lpstr">
      <vt:lpstr>Times New Roman</vt:lpstr>
      <vt:lpstr>Book Antiqua</vt:lpstr>
      <vt:lpstr>Wingdings</vt:lpstr>
      <vt:lpstr>Symbol</vt:lpstr>
      <vt:lpstr>Monotype Sorts</vt:lpstr>
      <vt:lpstr>Arial</vt:lpstr>
      <vt:lpstr>cvt.ppt</vt:lpstr>
      <vt:lpstr>CorelEquation 10 Equation</vt:lpstr>
      <vt:lpstr>CorelEquation! 2.0 Equation</vt:lpstr>
      <vt:lpstr>Microsoft Equation 3.0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1997 ACROSS-BREED   EPD ADJUSTMENTS to 1995 BASE </dc:title>
  <dc:subject/>
  <dc:creator>DALE VAN VLECK</dc:creator>
  <cp:keywords/>
  <dc:description/>
  <cp:lastModifiedBy>Van Tassell, Curt</cp:lastModifiedBy>
  <cp:revision>109</cp:revision>
  <cp:lastPrinted>1999-03-15T16:57:48Z</cp:lastPrinted>
  <dcterms:created xsi:type="dcterms:W3CDTF">1997-05-05T11:05:42Z</dcterms:created>
  <dcterms:modified xsi:type="dcterms:W3CDTF">2021-08-11T16:26:40Z</dcterms:modified>
</cp:coreProperties>
</file>