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256" r:id="rId2"/>
    <p:sldId id="288" r:id="rId3"/>
    <p:sldId id="313" r:id="rId4"/>
    <p:sldId id="289" r:id="rId5"/>
    <p:sldId id="312" r:id="rId6"/>
    <p:sldId id="310" r:id="rId7"/>
    <p:sldId id="311" r:id="rId8"/>
    <p:sldId id="258" r:id="rId9"/>
    <p:sldId id="294" r:id="rId10"/>
    <p:sldId id="260" r:id="rId11"/>
    <p:sldId id="261" r:id="rId12"/>
    <p:sldId id="309" r:id="rId13"/>
    <p:sldId id="263" r:id="rId14"/>
    <p:sldId id="308" r:id="rId15"/>
    <p:sldId id="264" r:id="rId16"/>
    <p:sldId id="265" r:id="rId17"/>
    <p:sldId id="307" r:id="rId18"/>
    <p:sldId id="266" r:id="rId19"/>
    <p:sldId id="306" r:id="rId20"/>
    <p:sldId id="267" r:id="rId21"/>
    <p:sldId id="305" r:id="rId22"/>
    <p:sldId id="268" r:id="rId23"/>
    <p:sldId id="314" r:id="rId24"/>
    <p:sldId id="269" r:id="rId25"/>
    <p:sldId id="304" r:id="rId26"/>
    <p:sldId id="291" r:id="rId27"/>
    <p:sldId id="270" r:id="rId28"/>
    <p:sldId id="271" r:id="rId29"/>
    <p:sldId id="303" r:id="rId30"/>
    <p:sldId id="272" r:id="rId31"/>
    <p:sldId id="302" r:id="rId32"/>
    <p:sldId id="273" r:id="rId33"/>
    <p:sldId id="274" r:id="rId34"/>
    <p:sldId id="275" r:id="rId35"/>
    <p:sldId id="276" r:id="rId36"/>
    <p:sldId id="257" r:id="rId37"/>
    <p:sldId id="277" r:id="rId38"/>
    <p:sldId id="278" r:id="rId39"/>
    <p:sldId id="279" r:id="rId40"/>
    <p:sldId id="280" r:id="rId41"/>
    <p:sldId id="300" r:id="rId42"/>
    <p:sldId id="301" r:id="rId43"/>
    <p:sldId id="281" r:id="rId44"/>
    <p:sldId id="299" r:id="rId45"/>
    <p:sldId id="282" r:id="rId46"/>
    <p:sldId id="298" r:id="rId47"/>
    <p:sldId id="283" r:id="rId48"/>
    <p:sldId id="297" r:id="rId49"/>
    <p:sldId id="284" r:id="rId50"/>
    <p:sldId id="285" r:id="rId51"/>
    <p:sldId id="296" r:id="rId52"/>
    <p:sldId id="286" r:id="rId53"/>
    <p:sldId id="295" r:id="rId54"/>
    <p:sldId id="287" r:id="rId55"/>
  </p:sldIdLst>
  <p:sldSz cx="6858000" cy="9144000" type="letter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40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5894F2D-4D20-4757-A3CF-F9B3CF419B8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D5CB509-403F-48F3-BD13-DA59E70DAF6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C676C86D-4697-4149-B43F-7296846316E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D4A5111A-1252-4651-AD99-1DB680D8ABB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5B603F-74EB-4B0A-97DE-15683DFE615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1ADC9DC-D452-4301-BD4E-E9BEFF1679E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F879AFD-B79D-4C88-B74D-3FF10654673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E5C70663-5548-4A40-94F3-51C191DCB73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44713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2C1BF5A5-11C8-4A7F-956F-979D099DDD1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D54E7E7A-1AEF-4D32-890C-A3A421FB29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2DC21CAF-B621-4DEB-918C-931A031A1B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5D286CD-7FB5-4627-8DCA-36FD6BE7E10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B2096-5FB1-4F24-AE6C-3DEF70F29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118E2-C2F3-4F1D-ADFC-6C21EFF83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20818-4FC5-460E-AD32-D279BE3B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B6F2C-A615-4984-BFF3-0F72C6A26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F1276-3DB2-4185-8C0F-1D7A8F7FB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FB00E-E44E-477D-AABB-31CD941387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485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765F8-57D7-493C-B7D8-4DE263EA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E4B2EC-6B3C-4606-835A-83316DF7B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BAE2F-34E5-47AC-8A1E-2482644D3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7D5F0-F6AD-4FDB-BF25-9B40D5A30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5496A-A7CD-4D0A-AE45-C023A9FAC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059B7-2DD2-402E-9168-AD6C6D2C2C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74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64F563-0AA3-4D30-86DE-EE4ED02175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2E8AB3-C931-4043-A27A-3917F720D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762E4-C424-4586-8D38-5E0AB4F7F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56F08-FA28-41B5-AA9E-DB61BCC6D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FC5DB-93EE-40E4-A173-BCB1B7228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C5E5A-C46C-44F7-A0B7-4B7AFE7310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63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71BE9-2DD3-4722-B6A4-A04B12D1C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94D27-31E2-4B23-B2A5-2BB8C1A47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A5B0D-D510-49B7-9EF0-CDFC8AE67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31948-0EF1-4C25-9172-62187E871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D8CA3-7E4B-45D2-B964-2FC081698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B1546-AD90-497D-AE10-1C6DF70ECA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18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47119-6E17-48AA-A419-3752AB53B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DA4A74-9904-416A-9AF4-723EC4536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EB695-6462-4660-AD23-66AE3BF02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AEFAE-480A-4AC3-A63B-DC2B889AA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75C02-4C0A-4360-8802-86D6A358A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6246D-4564-4F90-85B8-F9387D5527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3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AD88A-E6C6-4FB2-9376-45916DF1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C943E-4D40-4C49-BD87-3C33B834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9C32A4-E372-4B77-B54C-591E5C24E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71D585-FB84-47DF-9678-3F65A549F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DFBC6D-75A9-422A-A8B2-0881ACBF5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87D86F-0958-4DEA-A43F-5BBD0A7D3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F6374B-8373-4812-8FD7-64D00FEB4E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0338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C0BC3-4C33-4C91-961A-EF235E5CC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2F5E0A-3567-4609-9FCA-5AE4279B9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DD1286-37FE-4BB0-9496-965E38FAA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2F18AC-5735-4720-A1E9-CE4C943332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8184A9-ACB1-4205-ABFF-4B0688888B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F20534-E237-40C3-AFFF-B338200F6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5311D-9306-472C-AB1B-34885F2FF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F909E1-0E69-4AC7-9277-9EAAF7FA2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504F9-3A33-404B-89DA-FB32431367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423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1262F-4DA8-409D-8C61-8ADD9F8D1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D3D37B-4393-49CC-8BAB-F2FCAF84D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10675-C461-4E4B-BC3F-76D8D1EEF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C82323-1DB0-4BA0-9497-E9E62AD1B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1847C-69B3-4DD9-8A16-DA59E70EDC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132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A4F653-5A4D-4D54-9914-5C07003C6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31FFBC-09BF-45EF-82DA-B7C0ACC8A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CCC6B6-409E-4C58-9575-0467F98E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429B95-7FEF-4E1E-B774-E9DE947D99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5821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F7156-2EA8-4809-95DD-31B0D0A6A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FEE9F-A9E6-47DF-A915-0B56B30A6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A11133-C73F-4540-AFC3-4E4890650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FD84E-CB1D-44BE-84E9-A34678F51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706FC-71E6-4BEC-BFAF-F7BE3472E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892E7-1EF5-412C-A576-918CEF571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AA42F-7BC0-499D-AB77-B911CE2572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003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B0A4C-9C26-498D-8718-2C6FAB7EA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F83A5E-6D75-45EC-B2DB-CFEEBFBCA8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64B137-36AD-4D78-AEAE-B46556518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226D96-642A-46DA-AAFB-8F785B0D4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D2E733-BD65-4852-B048-9CA7B0DE5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79C20-4F79-4C71-A414-0C65D8887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602C9-BB3C-4DC9-A724-F5C29F906D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04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630AFF-BC3D-4C84-BD86-4F0250C9DE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F19D1C3-7778-4D39-9EAA-953918EF79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7701013-EDDD-4D30-BEA8-9ED89E8ABB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870E680-8B65-46E3-AB35-EAB86843DA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14D8FF7-BAFA-4833-B39D-65134FAFA1D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ED1129-3EE6-4707-8197-6015125BC2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Line 4">
            <a:extLst>
              <a:ext uri="{FF2B5EF4-FFF2-40B4-BE49-F238E27FC236}">
                <a16:creationId xmlns:a16="http://schemas.microsoft.com/office/drawing/2014/main" id="{9D7A8A9B-9734-424E-B98F-862F196B35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1288" y="2074863"/>
            <a:ext cx="3048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7616E6A6-37EB-4093-A776-A6CEC3C46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3975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>
                <a:latin typeface="Times New Roman" panose="02020603050405020304" pitchFamily="18" charset="0"/>
              </a:rPr>
              <a:t>MTDFNRM				MTDFPREP</a:t>
            </a: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7934402B-2C66-4ADD-A027-EB0078D60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73150"/>
            <a:ext cx="68580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</a:rPr>
              <a:t>pedigree file	data file</a:t>
            </a:r>
          </a:p>
          <a:p>
            <a:pPr>
              <a:spcBef>
                <a:spcPct val="25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free format	free format</a:t>
            </a:r>
            <a:r>
              <a:rPr lang="en-US" altLang="en-US" b="1">
                <a:latin typeface="Times New Roman" panose="02020603050405020304" pitchFamily="18" charset="0"/>
              </a:rPr>
              <a:t>	</a:t>
            </a:r>
          </a:p>
        </p:txBody>
      </p:sp>
      <p:sp>
        <p:nvSpPr>
          <p:cNvPr id="2058" name="Line 10">
            <a:extLst>
              <a:ext uri="{FF2B5EF4-FFF2-40B4-BE49-F238E27FC236}">
                <a16:creationId xmlns:a16="http://schemas.microsoft.com/office/drawing/2014/main" id="{0646B51C-2338-4A1B-902C-BD45B2FE1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982663"/>
            <a:ext cx="6350" cy="8588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Line 11">
            <a:extLst>
              <a:ext uri="{FF2B5EF4-FFF2-40B4-BE49-F238E27FC236}">
                <a16:creationId xmlns:a16="http://schemas.microsoft.com/office/drawing/2014/main" id="{9BD8A2E6-C94A-415F-968F-80DD650FE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996950"/>
            <a:ext cx="0" cy="1782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12">
            <a:extLst>
              <a:ext uri="{FF2B5EF4-FFF2-40B4-BE49-F238E27FC236}">
                <a16:creationId xmlns:a16="http://schemas.microsoft.com/office/drawing/2014/main" id="{63BCD284-A868-46F5-A5CE-44BEA4C85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835150"/>
            <a:ext cx="25146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MTDF11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MTDF44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MTDF13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MTDF56</a:t>
            </a:r>
          </a:p>
        </p:txBody>
      </p:sp>
      <p:sp>
        <p:nvSpPr>
          <p:cNvPr id="2062" name="Line 14">
            <a:extLst>
              <a:ext uri="{FF2B5EF4-FFF2-40B4-BE49-F238E27FC236}">
                <a16:creationId xmlns:a16="http://schemas.microsoft.com/office/drawing/2014/main" id="{8B1760F8-E966-488E-859A-91522025F02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513" y="2436813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3" name="Line 15">
            <a:extLst>
              <a:ext uri="{FF2B5EF4-FFF2-40B4-BE49-F238E27FC236}">
                <a16:creationId xmlns:a16="http://schemas.microsoft.com/office/drawing/2014/main" id="{F979E88C-2A4B-41D4-A5EA-AF0271460D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0275" y="4273550"/>
            <a:ext cx="2590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Text Box 18">
            <a:extLst>
              <a:ext uri="{FF2B5EF4-FFF2-40B4-BE49-F238E27FC236}">
                <a16:creationId xmlns:a16="http://schemas.microsoft.com/office/drawing/2014/main" id="{99E44AF7-3177-497B-9817-3C5FF0DC3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3402013"/>
            <a:ext cx="174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MTDFRUN</a:t>
            </a:r>
          </a:p>
        </p:txBody>
      </p:sp>
      <p:sp>
        <p:nvSpPr>
          <p:cNvPr id="2067" name="Text Box 19">
            <a:extLst>
              <a:ext uri="{FF2B5EF4-FFF2-40B4-BE49-F238E27FC236}">
                <a16:creationId xmlns:a16="http://schemas.microsoft.com/office/drawing/2014/main" id="{8BA52FBF-1076-4612-80C4-9981DC2A4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3325813"/>
            <a:ext cx="1385888" cy="228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MTDF21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MTDF22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MTDF50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MTDF51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MTDF52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MTDF66</a:t>
            </a:r>
          </a:p>
        </p:txBody>
      </p:sp>
      <p:sp>
        <p:nvSpPr>
          <p:cNvPr id="2069" name="Text Box 21">
            <a:extLst>
              <a:ext uri="{FF2B5EF4-FFF2-40B4-BE49-F238E27FC236}">
                <a16:creationId xmlns:a16="http://schemas.microsoft.com/office/drawing/2014/main" id="{FC63B4DA-8B28-430D-A085-9CF92072E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78350"/>
            <a:ext cx="1385888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MTDF4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MTDF54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MTDF58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MTDF59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MTDF68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MTDF72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MTDF76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MTDF77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MTDF78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MTDF79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MTDF67</a:t>
            </a:r>
          </a:p>
        </p:txBody>
      </p:sp>
      <p:sp>
        <p:nvSpPr>
          <p:cNvPr id="2074" name="Line 26">
            <a:extLst>
              <a:ext uri="{FF2B5EF4-FFF2-40B4-BE49-F238E27FC236}">
                <a16:creationId xmlns:a16="http://schemas.microsoft.com/office/drawing/2014/main" id="{099F5160-32FC-4E24-86AD-DD5CBD9023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6288" y="4802188"/>
            <a:ext cx="423862" cy="111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8">
            <a:extLst>
              <a:ext uri="{FF2B5EF4-FFF2-40B4-BE49-F238E27FC236}">
                <a16:creationId xmlns:a16="http://schemas.microsoft.com/office/drawing/2014/main" id="{3608022F-F4F2-4C9B-8C91-E4F6370A22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4863" y="427355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29">
            <a:extLst>
              <a:ext uri="{FF2B5EF4-FFF2-40B4-BE49-F238E27FC236}">
                <a16:creationId xmlns:a16="http://schemas.microsoft.com/office/drawing/2014/main" id="{C964E833-463B-46AA-8EF0-2E9E0E2BF0E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9625" y="4273550"/>
            <a:ext cx="1028700" cy="142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0">
            <a:extLst>
              <a:ext uri="{FF2B5EF4-FFF2-40B4-BE49-F238E27FC236}">
                <a16:creationId xmlns:a16="http://schemas.microsoft.com/office/drawing/2014/main" id="{3857ACDB-0C33-4C90-B903-36A2DB813B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0563" y="2471738"/>
            <a:ext cx="14287" cy="1546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32">
            <a:extLst>
              <a:ext uri="{FF2B5EF4-FFF2-40B4-BE49-F238E27FC236}">
                <a16:creationId xmlns:a16="http://schemas.microsoft.com/office/drawing/2014/main" id="{59998C6B-3B79-44F3-8EBF-B2C83A97BC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28825" y="3849688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33">
            <a:extLst>
              <a:ext uri="{FF2B5EF4-FFF2-40B4-BE49-F238E27FC236}">
                <a16:creationId xmlns:a16="http://schemas.microsoft.com/office/drawing/2014/main" id="{E04BB44D-769F-4B20-BC6E-4AFA13E4E5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513" y="4017963"/>
            <a:ext cx="11668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AutoShape 36">
            <a:extLst>
              <a:ext uri="{FF2B5EF4-FFF2-40B4-BE49-F238E27FC236}">
                <a16:creationId xmlns:a16="http://schemas.microsoft.com/office/drawing/2014/main" id="{A0A2B8F3-805F-40B8-BF42-48E3BD018D58}"/>
              </a:ext>
            </a:extLst>
          </p:cNvPr>
          <p:cNvSpPr>
            <a:spLocks/>
          </p:cNvSpPr>
          <p:nvPr/>
        </p:nvSpPr>
        <p:spPr bwMode="auto">
          <a:xfrm>
            <a:off x="2409825" y="5008563"/>
            <a:ext cx="304800" cy="1466850"/>
          </a:xfrm>
          <a:prstGeom prst="rightBrace">
            <a:avLst>
              <a:gd name="adj1" fmla="val 40104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6" name="AutoShape 38">
            <a:extLst>
              <a:ext uri="{FF2B5EF4-FFF2-40B4-BE49-F238E27FC236}">
                <a16:creationId xmlns:a16="http://schemas.microsoft.com/office/drawing/2014/main" id="{7301CB4E-B908-4902-B238-D2B442EB2EDF}"/>
              </a:ext>
            </a:extLst>
          </p:cNvPr>
          <p:cNvSpPr>
            <a:spLocks/>
          </p:cNvSpPr>
          <p:nvPr/>
        </p:nvSpPr>
        <p:spPr bwMode="auto">
          <a:xfrm rot="10800000">
            <a:off x="4724400" y="3352800"/>
            <a:ext cx="304800" cy="1835150"/>
          </a:xfrm>
          <a:prstGeom prst="rightBrace">
            <a:avLst>
              <a:gd name="adj1" fmla="val 50174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8" name="AutoShape 40">
            <a:extLst>
              <a:ext uri="{FF2B5EF4-FFF2-40B4-BE49-F238E27FC236}">
                <a16:creationId xmlns:a16="http://schemas.microsoft.com/office/drawing/2014/main" id="{6EFC75B2-FB2F-4F67-862C-8ED360EFD0DA}"/>
              </a:ext>
            </a:extLst>
          </p:cNvPr>
          <p:cNvSpPr>
            <a:spLocks/>
          </p:cNvSpPr>
          <p:nvPr/>
        </p:nvSpPr>
        <p:spPr bwMode="auto">
          <a:xfrm rot="10800000">
            <a:off x="1157288" y="1897063"/>
            <a:ext cx="304800" cy="1066800"/>
          </a:xfrm>
          <a:prstGeom prst="rightBrace">
            <a:avLst>
              <a:gd name="adj1" fmla="val 29167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9" name="Line 41">
            <a:extLst>
              <a:ext uri="{FF2B5EF4-FFF2-40B4-BE49-F238E27FC236}">
                <a16:creationId xmlns:a16="http://schemas.microsoft.com/office/drawing/2014/main" id="{41D700BC-EEBD-4DF6-91A9-A57FF64C22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8913" y="5735638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0" name="Line 42">
            <a:extLst>
              <a:ext uri="{FF2B5EF4-FFF2-40B4-BE49-F238E27FC236}">
                <a16:creationId xmlns:a16="http://schemas.microsoft.com/office/drawing/2014/main" id="{6AC34AAC-EE17-456D-96A7-A0BB6B4AE4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57550" y="4456113"/>
            <a:ext cx="0" cy="129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1" name="Line 43">
            <a:extLst>
              <a:ext uri="{FF2B5EF4-FFF2-40B4-BE49-F238E27FC236}">
                <a16:creationId xmlns:a16="http://schemas.microsoft.com/office/drawing/2014/main" id="{5644E82A-FF17-45F4-AEBC-F5B89AB474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87575" y="4445000"/>
            <a:ext cx="1089025" cy="111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AFC8243A-0CEF-4FF3-BBE8-8E2BD9216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464050"/>
            <a:ext cx="303213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1200" b="1"/>
              <a:t>C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O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N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T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I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N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U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E</a:t>
            </a:r>
          </a:p>
        </p:txBody>
      </p:sp>
      <p:sp>
        <p:nvSpPr>
          <p:cNvPr id="2094" name="Line 46">
            <a:extLst>
              <a:ext uri="{FF2B5EF4-FFF2-40B4-BE49-F238E27FC236}">
                <a16:creationId xmlns:a16="http://schemas.microsoft.com/office/drawing/2014/main" id="{45829D74-3C17-4AF5-BB27-B4441C472D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" y="5551488"/>
            <a:ext cx="423863" cy="111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5" name="Text Box 47">
            <a:extLst>
              <a:ext uri="{FF2B5EF4-FFF2-40B4-BE49-F238E27FC236}">
                <a16:creationId xmlns:a16="http://schemas.microsoft.com/office/drawing/2014/main" id="{141AE552-2206-477D-9009-BABAB50CC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63" y="4214813"/>
            <a:ext cx="312737" cy="1436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1400" b="1"/>
              <a:t>R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E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S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T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A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R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T</a:t>
            </a:r>
          </a:p>
        </p:txBody>
      </p:sp>
      <p:sp>
        <p:nvSpPr>
          <p:cNvPr id="2096" name="Text Box 48">
            <a:extLst>
              <a:ext uri="{FF2B5EF4-FFF2-40B4-BE49-F238E27FC236}">
                <a16:creationId xmlns:a16="http://schemas.microsoft.com/office/drawing/2014/main" id="{36DCEED5-3A42-4B79-A5B7-DF204964E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4862513"/>
            <a:ext cx="26352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>
            <a:extLst>
              <a:ext uri="{FF2B5EF4-FFF2-40B4-BE49-F238E27FC236}">
                <a16:creationId xmlns:a16="http://schemas.microsoft.com/office/drawing/2014/main" id="{FF28C117-BB52-42DB-B44F-DC9F3951C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19113"/>
            <a:ext cx="6705600" cy="398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rem  Reminder that this is file 'compile.bat', 'rem' is not active</a:t>
            </a:r>
          </a:p>
          <a:p>
            <a:endParaRPr lang="en-US" altLang="en-US" sz="1400" b="1"/>
          </a:p>
          <a:p>
            <a:endParaRPr lang="en-US" altLang="en-US" sz="1400" b="1"/>
          </a:p>
          <a:p>
            <a:endParaRPr lang="en-US" altLang="en-US" sz="1400" b="1"/>
          </a:p>
          <a:p>
            <a:r>
              <a:rPr lang="en-US" altLang="en-US" sz="1400" b="1"/>
              <a:t>FL32    /G4 /Ox /Op /D "NDEBUG" mtdfnrm.for mtdfsub.obj mstime.obj</a:t>
            </a:r>
          </a:p>
          <a:p>
            <a:endParaRPr lang="en-US" altLang="en-US" sz="1400" b="1"/>
          </a:p>
          <a:p>
            <a:r>
              <a:rPr lang="en-US" altLang="en-US" sz="1400" b="1"/>
              <a:t>FL32    /G4 /Ox /Op /D "NDEBUG" mtdfprep.for mtdfsub.obj mstime.obj</a:t>
            </a:r>
          </a:p>
          <a:p>
            <a:endParaRPr lang="en-US" altLang="en-US" sz="1400" b="1"/>
          </a:p>
          <a:p>
            <a:r>
              <a:rPr lang="en-US" altLang="en-US" sz="1400" b="1"/>
              <a:t>FL32 /c /G4 /Ox /Op /D "NDEBUG" mtdflik.for</a:t>
            </a:r>
          </a:p>
          <a:p>
            <a:endParaRPr lang="en-US" altLang="en-US" sz="1400" b="1"/>
          </a:p>
          <a:p>
            <a:r>
              <a:rPr lang="en-US" altLang="en-US" sz="1400" b="1"/>
              <a:t>FL32 /c /G4 /Ox /Op /D "NDEBUG" mtdfrun.for</a:t>
            </a:r>
          </a:p>
          <a:p>
            <a:endParaRPr lang="en-US" altLang="en-US" sz="1400" b="1"/>
          </a:p>
          <a:p>
            <a:r>
              <a:rPr lang="en-US" altLang="en-US" sz="1400" b="1"/>
              <a:t>FL32    /G4 /Ox /Op /D "NDEBUG" mtdfrun.obj </a:t>
            </a:r>
          </a:p>
          <a:p>
            <a:r>
              <a:rPr lang="en-US" altLang="en-US" sz="1400" b="1"/>
              <a:t>	mtdflik.obj mstime.obj mtdfsub.obj spars4.obj spars4a.obj</a:t>
            </a:r>
          </a:p>
          <a:p>
            <a:endParaRPr lang="en-US" altLang="en-US" sz="1400" b="1"/>
          </a:p>
          <a:p>
            <a:endParaRPr lang="en-US" altLang="en-US" sz="1400" b="1"/>
          </a:p>
          <a:p>
            <a:r>
              <a:rPr lang="en-US" altLang="en-US" sz="1400" b="1"/>
              <a:t>rem  '/G4' will be ignored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>
            <a:extLst>
              <a:ext uri="{FF2B5EF4-FFF2-40B4-BE49-F238E27FC236}">
                <a16:creationId xmlns:a16="http://schemas.microsoft.com/office/drawing/2014/main" id="{BB8B8338-B452-42B3-8216-E50C1F648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8600"/>
            <a:ext cx="6553200" cy="4964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1600"/>
          </a:p>
          <a:p>
            <a:r>
              <a:rPr lang="en-US" altLang="en-US" sz="1400" b="1"/>
              <a:t>rem    The is MOUSE.BAT   a batch file that calls answer files for </a:t>
            </a:r>
          </a:p>
          <a:p>
            <a:r>
              <a:rPr lang="en-US" altLang="en-US" sz="1400" b="1"/>
              <a:t>rem         a complete run with one restart  of MTDFREML</a:t>
            </a:r>
          </a:p>
          <a:p>
            <a:endParaRPr lang="en-US" altLang="en-US" sz="1400" b="1"/>
          </a:p>
          <a:p>
            <a:r>
              <a:rPr lang="en-US" altLang="en-US" sz="1400" b="1"/>
              <a:t>rem     rem is a memo for DOS</a:t>
            </a:r>
          </a:p>
          <a:p>
            <a:r>
              <a:rPr lang="en-US" altLang="en-US" sz="1400" b="1"/>
              <a:t>rem      whatever is to the right of  &lt;  is used as an answer file</a:t>
            </a:r>
          </a:p>
          <a:p>
            <a:r>
              <a:rPr lang="en-US" altLang="en-US" sz="1400" b="1"/>
              <a:t>rem           in place of answers typed on keyboard</a:t>
            </a:r>
          </a:p>
          <a:p>
            <a:endParaRPr lang="en-US" altLang="en-US" sz="1400" b="1"/>
          </a:p>
          <a:p>
            <a:r>
              <a:rPr lang="en-US" altLang="en-US" sz="1400" b="1"/>
              <a:t>mtdfnrm&lt;mousenrm.in          </a:t>
            </a:r>
          </a:p>
          <a:p>
            <a:endParaRPr lang="en-US" altLang="en-US" sz="1400" b="1"/>
          </a:p>
          <a:p>
            <a:r>
              <a:rPr lang="en-US" altLang="en-US" sz="1400" b="1"/>
              <a:t>rem    copy to save mtdf56 to mtdf56.1 (on next run old mtdf56 is replaced)</a:t>
            </a:r>
          </a:p>
          <a:p>
            <a:endParaRPr lang="en-US" altLang="en-US" sz="1400" b="1"/>
          </a:p>
          <a:p>
            <a:r>
              <a:rPr lang="en-US" altLang="en-US" sz="1400" b="1"/>
              <a:t>copy mtdf56 mtdf56.1            </a:t>
            </a:r>
          </a:p>
          <a:p>
            <a:endParaRPr lang="en-US" altLang="en-US" sz="1400" b="1"/>
          </a:p>
          <a:p>
            <a:r>
              <a:rPr lang="en-US" altLang="en-US" sz="1400" b="1"/>
              <a:t>rem        &lt;   answer file for mtdfprep--can be any name</a:t>
            </a:r>
          </a:p>
          <a:p>
            <a:endParaRPr lang="en-US" altLang="en-US" sz="1400" b="1"/>
          </a:p>
          <a:p>
            <a:r>
              <a:rPr lang="en-US" altLang="en-US" sz="1400" b="1"/>
              <a:t>mtdfprep&lt;mouseprp.in         </a:t>
            </a:r>
          </a:p>
          <a:p>
            <a:endParaRPr lang="en-US" altLang="en-US" sz="1400" b="1"/>
          </a:p>
          <a:p>
            <a:r>
              <a:rPr lang="en-US" altLang="en-US" sz="1400" b="1"/>
              <a:t>rem    copy to save mtdf66 to mtdf66.1 which is log file for mtdfprep</a:t>
            </a:r>
          </a:p>
          <a:p>
            <a:endParaRPr lang="en-US" altLang="en-US" sz="1400" b="1"/>
          </a:p>
          <a:p>
            <a:r>
              <a:rPr lang="en-US" altLang="en-US" sz="1400" b="1"/>
              <a:t>copy mtdf66 mtdf66.1          </a:t>
            </a:r>
          </a:p>
          <a:p>
            <a:endParaRPr lang="en-US" altLang="en-US" sz="1400" b="1"/>
          </a:p>
          <a:p>
            <a:pPr>
              <a:lnSpc>
                <a:spcPct val="75000"/>
              </a:lnSpc>
            </a:pPr>
            <a:endParaRPr lang="en-US" altLang="en-US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>
            <a:extLst>
              <a:ext uri="{FF2B5EF4-FFF2-40B4-BE49-F238E27FC236}">
                <a16:creationId xmlns:a16="http://schemas.microsoft.com/office/drawing/2014/main" id="{A1B81F28-517F-4547-8A0F-11833AE80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6553200" cy="821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1600"/>
          </a:p>
          <a:p>
            <a:pPr>
              <a:lnSpc>
                <a:spcPct val="75000"/>
              </a:lnSpc>
            </a:pPr>
            <a:endParaRPr lang="en-US" altLang="en-US" sz="1400" b="1"/>
          </a:p>
          <a:p>
            <a:pPr>
              <a:lnSpc>
                <a:spcPct val="75000"/>
              </a:lnSpc>
            </a:pPr>
            <a:endParaRPr lang="en-US" altLang="en-US" sz="1400" b="1"/>
          </a:p>
          <a:p>
            <a:r>
              <a:rPr lang="en-US" altLang="en-US" sz="1400" b="1"/>
              <a:t>rem        &lt;   answer file for initial start for mtdfrun--can be any name</a:t>
            </a:r>
          </a:p>
          <a:p>
            <a:endParaRPr lang="en-US" altLang="en-US" sz="1400" b="1"/>
          </a:p>
          <a:p>
            <a:r>
              <a:rPr lang="en-US" altLang="en-US" sz="1400" b="1"/>
              <a:t>mtdfrun&lt;mouserun.in          </a:t>
            </a:r>
          </a:p>
          <a:p>
            <a:endParaRPr lang="en-US" altLang="en-US" sz="1400" b="1"/>
          </a:p>
          <a:p>
            <a:r>
              <a:rPr lang="en-US" altLang="en-US" sz="1400" b="1"/>
              <a:t>rem    copy mtdf4 to mtdf4.1 for restart of mtdfrun with mtdf4.1 as answer  </a:t>
            </a:r>
          </a:p>
          <a:p>
            <a:endParaRPr lang="en-US" altLang="en-US" sz="1400" b="1"/>
          </a:p>
          <a:p>
            <a:r>
              <a:rPr lang="en-US" altLang="en-US" sz="1400" b="1"/>
              <a:t>copy mtdf4 mtdf4.1            </a:t>
            </a:r>
          </a:p>
          <a:p>
            <a:endParaRPr lang="en-US" altLang="en-US" sz="1400" b="1"/>
          </a:p>
          <a:p>
            <a:r>
              <a:rPr lang="en-US" altLang="en-US" sz="1400" b="1"/>
              <a:t>rem    copy to save mtdf76 to mtdf76.1 to check -2log L on next restart</a:t>
            </a:r>
          </a:p>
          <a:p>
            <a:endParaRPr lang="en-US" altLang="en-US" sz="1400" b="1"/>
          </a:p>
          <a:p>
            <a:r>
              <a:rPr lang="en-US" altLang="en-US" sz="1400" b="1"/>
              <a:t>copy mtdf76 mtdf76.1          </a:t>
            </a:r>
          </a:p>
          <a:p>
            <a:endParaRPr lang="en-US" altLang="en-US" sz="1400" b="1"/>
          </a:p>
          <a:p>
            <a:r>
              <a:rPr lang="en-US" altLang="en-US" sz="1400" b="1"/>
              <a:t>rem        &lt;  answer file from previous start updated with new estimates</a:t>
            </a:r>
          </a:p>
          <a:p>
            <a:endParaRPr lang="en-US" altLang="en-US" sz="1400" b="1"/>
          </a:p>
          <a:p>
            <a:r>
              <a:rPr lang="en-US" altLang="en-US" sz="1400" b="1"/>
              <a:t>mtdfrun&lt;mtdf4.1              </a:t>
            </a:r>
          </a:p>
          <a:p>
            <a:endParaRPr lang="en-US" altLang="en-US" sz="1400" b="1"/>
          </a:p>
          <a:p>
            <a:r>
              <a:rPr lang="en-US" altLang="en-US" sz="1400" b="1"/>
              <a:t>copy mtdf4 mtdf4.2</a:t>
            </a:r>
          </a:p>
          <a:p>
            <a:endParaRPr lang="en-US" altLang="en-US" sz="1400" b="1"/>
          </a:p>
          <a:p>
            <a:r>
              <a:rPr lang="en-US" altLang="en-US" sz="1400" b="1"/>
              <a:t>rem    copy to save to check -2log L and estimates for global converge  </a:t>
            </a:r>
          </a:p>
          <a:p>
            <a:endParaRPr lang="en-US" altLang="en-US" sz="1400" b="1"/>
          </a:p>
          <a:p>
            <a:r>
              <a:rPr lang="en-US" altLang="en-US" sz="1400" b="1"/>
              <a:t>copy mtdf76 mtdf76.2          </a:t>
            </a:r>
          </a:p>
          <a:p>
            <a:endParaRPr lang="en-US" altLang="en-US" sz="1400" b="1"/>
          </a:p>
          <a:p>
            <a:r>
              <a:rPr lang="en-US" altLang="en-US" sz="1400" b="1"/>
              <a:t>rem        &lt;  answer file to use previous estimates to solve MME and</a:t>
            </a:r>
          </a:p>
          <a:p>
            <a:r>
              <a:rPr lang="en-US" altLang="en-US" sz="1400" b="1"/>
              <a:t>rem           to calculate SE of contrasts and expectations of solutions</a:t>
            </a:r>
          </a:p>
          <a:p>
            <a:endParaRPr lang="en-US" altLang="en-US" sz="1400" b="1"/>
          </a:p>
          <a:p>
            <a:r>
              <a:rPr lang="en-US" altLang="en-US" sz="1400" b="1"/>
              <a:t>mtdfrun&lt;mouserun.se         </a:t>
            </a:r>
          </a:p>
          <a:p>
            <a:endParaRPr lang="en-US" altLang="en-US" sz="1400" b="1"/>
          </a:p>
          <a:p>
            <a:r>
              <a:rPr lang="en-US" altLang="en-US" sz="1400" b="1"/>
              <a:t>rem    copy mtdf67 to mtdf67.1 to save file of contrasts and expectations </a:t>
            </a:r>
          </a:p>
          <a:p>
            <a:endParaRPr lang="en-US" altLang="en-US" sz="1400" b="1"/>
          </a:p>
          <a:p>
            <a:r>
              <a:rPr lang="en-US" altLang="en-US" sz="1400" b="1"/>
              <a:t>copy mtdf67 mtdf67.1          </a:t>
            </a:r>
          </a:p>
          <a:p>
            <a:endParaRPr lang="en-US" altLang="en-US" sz="1400" b="1"/>
          </a:p>
          <a:p>
            <a:r>
              <a:rPr lang="en-US" altLang="en-US" sz="1400" b="1"/>
              <a:t>rem    copy mtdf77 to mtdf77.1 to save fixed effects solutions </a:t>
            </a:r>
          </a:p>
          <a:p>
            <a:endParaRPr lang="en-US" altLang="en-US" sz="1400" b="1"/>
          </a:p>
          <a:p>
            <a:r>
              <a:rPr lang="en-US" altLang="en-US" sz="1400" b="1"/>
              <a:t>copy mtdf77 mtdf77.1  </a:t>
            </a:r>
          </a:p>
          <a:p>
            <a:pPr>
              <a:lnSpc>
                <a:spcPct val="75000"/>
              </a:lnSpc>
            </a:pPr>
            <a:r>
              <a:rPr lang="en-US" altLang="en-US" sz="1400"/>
              <a:t>       </a:t>
            </a:r>
          </a:p>
          <a:p>
            <a:pPr>
              <a:lnSpc>
                <a:spcPct val="75000"/>
              </a:lnSpc>
            </a:pPr>
            <a:endParaRPr lang="en-US" altLang="en-US" sz="1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>
            <a:extLst>
              <a:ext uri="{FF2B5EF4-FFF2-40B4-BE49-F238E27FC236}">
                <a16:creationId xmlns:a16="http://schemas.microsoft.com/office/drawing/2014/main" id="{B5E5A428-D150-4AF7-8522-8CCB7E1A6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"/>
            <a:ext cx="6400800" cy="6227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sz="1400" b="1"/>
              <a:t> 20101 11012 10101  0  	This is 'mouse.ped'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11012   615   701  0    	Animal  Sire  Dam  Zero (not needed)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10101     0     0  0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20102 11012 10101  0	Does not need to be ordered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20103 11012 10101  0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20104 11012 10101  0	Can have duplicates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20112 11012 10101  0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20113 11012 10101  0	An ID &gt; Sire and Dam ID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20114 11012 10101  0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20115 11012 10101  0	Zero ID is unknown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20302 10614 10506  0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10614  2315  2201  0	For sire model would have ped file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10506  1813  1701  0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20303 10614 10506  0		SireID     0      0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20304 10614 10506  0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20306 10614 10506  0	Can use field 2, and 4 twice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20312 10614 10506  0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20313 10614 10506  0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20314 10614 10506  0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20401 10813 10701  0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.  .  .  .  .  .  .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.  .  .  .  .  .  .</a:t>
            </a:r>
          </a:p>
          <a:p>
            <a:pPr>
              <a:lnSpc>
                <a:spcPct val="125000"/>
              </a:lnSpc>
            </a:pPr>
            <a:endParaRPr lang="en-US" altLang="en-US" sz="14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>
            <a:extLst>
              <a:ext uri="{FF2B5EF4-FFF2-40B4-BE49-F238E27FC236}">
                <a16:creationId xmlns:a16="http://schemas.microsoft.com/office/drawing/2014/main" id="{B57546A9-C5B1-4841-9DAD-2F90779CA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81000"/>
            <a:ext cx="6400800" cy="3627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286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1"/>
              <a:t>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</a:t>
            </a:r>
            <a:r>
              <a:rPr lang="en-US" altLang="en-US" sz="2000" b="1"/>
              <a:t>41601 31514 31602  0</a:t>
            </a:r>
          </a:p>
          <a:p>
            <a:pPr>
              <a:lnSpc>
                <a:spcPct val="125000"/>
              </a:lnSpc>
            </a:pPr>
            <a:r>
              <a:rPr lang="en-US" altLang="en-US" sz="2000" b="1"/>
              <a:t> 41602 31514 31602  0</a:t>
            </a:r>
          </a:p>
          <a:p>
            <a:pPr>
              <a:lnSpc>
                <a:spcPct val="125000"/>
              </a:lnSpc>
            </a:pPr>
            <a:r>
              <a:rPr lang="en-US" altLang="en-US" sz="2000" b="1"/>
              <a:t> 41603 31514 31602  0</a:t>
            </a:r>
          </a:p>
          <a:p>
            <a:pPr>
              <a:lnSpc>
                <a:spcPct val="125000"/>
              </a:lnSpc>
            </a:pPr>
            <a:r>
              <a:rPr lang="en-US" altLang="en-US" sz="2000" b="1"/>
              <a:t> 41604 31514 31602  0</a:t>
            </a:r>
          </a:p>
          <a:p>
            <a:pPr>
              <a:lnSpc>
                <a:spcPct val="125000"/>
              </a:lnSpc>
            </a:pPr>
            <a:r>
              <a:rPr lang="en-US" altLang="en-US" sz="2000" b="1"/>
              <a:t> 41612 31514 31602  0</a:t>
            </a:r>
          </a:p>
          <a:p>
            <a:pPr>
              <a:lnSpc>
                <a:spcPct val="125000"/>
              </a:lnSpc>
            </a:pPr>
            <a:r>
              <a:rPr lang="en-US" altLang="en-US" sz="2000" b="1"/>
              <a:t> 41613 31514 31602  0</a:t>
            </a:r>
          </a:p>
          <a:p>
            <a:pPr>
              <a:lnSpc>
                <a:spcPct val="125000"/>
              </a:lnSpc>
            </a:pPr>
            <a:r>
              <a:rPr lang="en-US" altLang="en-US" sz="2000" b="1"/>
              <a:t> 41614 31514 31602  0</a:t>
            </a:r>
          </a:p>
          <a:p>
            <a:pPr>
              <a:lnSpc>
                <a:spcPct val="125000"/>
              </a:lnSpc>
            </a:pPr>
            <a:r>
              <a:rPr lang="en-US" altLang="en-US" sz="2000" b="1"/>
              <a:t> 41615 31514 31602  0</a:t>
            </a:r>
          </a:p>
          <a:p>
            <a:pPr>
              <a:lnSpc>
                <a:spcPct val="90000"/>
              </a:lnSpc>
            </a:pPr>
            <a:endParaRPr lang="en-US" altLang="en-US" sz="20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>
            <a:extLst>
              <a:ext uri="{FF2B5EF4-FFF2-40B4-BE49-F238E27FC236}">
                <a16:creationId xmlns:a16="http://schemas.microsoft.com/office/drawing/2014/main" id="{61AA2CE4-E603-4712-B149-4E44D5CDB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93713"/>
            <a:ext cx="7162800" cy="721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/>
              <a:t>0       0 for animal model,1 for sire/MGS model [This is 'mousenrm.in']</a:t>
            </a:r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41615 maximum id number represented in pedigree file, can be larger</a:t>
            </a:r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1        minimum id number represented in pedigree file, can be 0</a:t>
            </a:r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mouse.ped                                           name of pedigree file</a:t>
            </a:r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1        write inbreeding file to mtdf13, 0 would not write that file</a:t>
            </a:r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4        no. integer fields in ped file (must be no reals before them)</a:t>
            </a:r>
            <a:r>
              <a:rPr lang="en-US" altLang="en-US" b="1"/>
              <a:t>*</a:t>
            </a:r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1        position of animal (or sire for sire, sire of sire, mgs of sire) </a:t>
            </a:r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2        position of sire (or sire of sire)</a:t>
            </a:r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3        position of dam (or MGS of sire)</a:t>
            </a:r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0        number of genetic (Westell) groups</a:t>
            </a:r>
          </a:p>
          <a:p>
            <a:endParaRPr lang="en-US" altLang="en-US" sz="1600" b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>
            <a:extLst>
              <a:ext uri="{FF2B5EF4-FFF2-40B4-BE49-F238E27FC236}">
                <a16:creationId xmlns:a16="http://schemas.microsoft.com/office/drawing/2014/main" id="{BBCDBEA9-4CBD-4EED-AAE2-025B9A112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33400"/>
            <a:ext cx="7627938" cy="726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en-US" sz="1200" b="1"/>
              <a:t>Started 07:05:12.17 on 08/10/1998     FILE is MTDF56  from MTDFNRM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+++++++++++++++++++++++++++++++++++++++++++++++++++++++++++++++++++++++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PROGRAM  "MTDFNRM"  -  Calculate A-1 for "MTFRUN" and  recode IDs for "MTDFPREP"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 Version to use Westell grouping strategy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+++++++++++++++++++++++++++++++++++++++++++++++++++++++++++++++++++++++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OPTION FOR CALCULATION OF A-1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   FOR ANIMAL   SIRE    DAM     TYPE ....    0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   FOR ANIMAL   SIRE    MGS     TYPE ...     1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OPTION CHOSEN FOR THIS ANALYSIS                 =              0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MAXIMUM ID                                      =          41615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MINIMUM ID                                      =              1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PEDIGREE FILE OPENED, IUN33                     = mouse.ped    ************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REORDERED ANIMAL FILE OPENED, IUN11             = MTDF11     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FILE FOR A-1 ELEMENTS OPENED, IUN44             = MTDF44     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FILE FOR IDS AND INBREEDING COEFFICIENTS OPENED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 THIS FILE WILL CONTAIN ANIMAL, SIRE, AND DAM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 RECODED AND ORIGINAL IDS FOLLOWED BY THE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 INBREEDING COEFFICIENT FOR EACH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NO. INTEGER FIELDS PER RECORD IN IUN33          =              4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ANIMAL ID IN POSITION ......                                   1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SIRE ID IN POSITION ........                                   2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DAM (MGS) ID IN POSITION ...                                   3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NO. OF GENETIC GROUPS FOR CALCULATION OF W      =              0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The current time is:  07:05:12.72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NO. OF PEDIGREES READ                           =            309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NO. OF DIFFERENT ANIMALS                        =            329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INCLUDES NO. OF GENETIC GROUPS                  =              0</a:t>
            </a:r>
          </a:p>
          <a:p>
            <a:pPr>
              <a:lnSpc>
                <a:spcPct val="85000"/>
              </a:lnSpc>
            </a:pPr>
            <a:r>
              <a:rPr lang="en-US" altLang="en-US" sz="1200" b="1"/>
              <a:t>  </a:t>
            </a:r>
          </a:p>
          <a:p>
            <a:pPr>
              <a:lnSpc>
                <a:spcPct val="85000"/>
              </a:lnSpc>
            </a:pPr>
            <a:r>
              <a:rPr lang="en-US" altLang="en-US" sz="1200" b="1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2">
            <a:extLst>
              <a:ext uri="{FF2B5EF4-FFF2-40B4-BE49-F238E27FC236}">
                <a16:creationId xmlns:a16="http://schemas.microsoft.com/office/drawing/2014/main" id="{3EA16CDF-4E9E-4CB6-9795-0527D6A7F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55588"/>
            <a:ext cx="7627938" cy="578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1200" b="1"/>
              <a:t> 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END OF FIRST PASS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The current time is:  07:05:12.89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END OF SORT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The current time is:  07:05:12.89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FIRST 10 REORDERED IDs          1         215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FIRST 10 REORDERED IDs          2         403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FIRST 10 REORDERED IDs          3         615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FIRST 10 REORDERED IDs          4         701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ID VECTOR WRITTEN IN ORDER TO IUN11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The current time is:  07:05:13.05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SIRE AND DAM IN PEDIGREE REORDERED IN IVECS AND IVECD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The current time is:  07:05:13.33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CALCULATION OF A-1 FROM ANIMAL  SIRE  DAM  (IOPT =   0)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NON-ZERO HS ELEMENTS FOR NRM INVERSE            =           1241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LOG DETERMINANT OF NRM                          =  -210.71674289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NUMBER OF INBRED ANIMALS                        =              0</a:t>
            </a:r>
          </a:p>
          <a:p>
            <a:pPr>
              <a:lnSpc>
                <a:spcPct val="125000"/>
              </a:lnSpc>
            </a:pPr>
            <a:r>
              <a:rPr lang="en-US" altLang="en-US" b="1"/>
              <a:t>... </a:t>
            </a:r>
            <a:r>
              <a:rPr lang="en-US" altLang="en-US" sz="1200" b="1"/>
              <a:t>WITH AVERAGE INBREEDING COEF               =      .00000000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TOTAL NO. OF ANIMALS INCLUDING BASE 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      AND GENETIC GROUPS                        =            329  *******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The current time is:  07:05:13.99</a:t>
            </a:r>
          </a:p>
          <a:p>
            <a:pPr>
              <a:lnSpc>
                <a:spcPct val="125000"/>
              </a:lnSpc>
            </a:pPr>
            <a:r>
              <a:rPr lang="en-US" altLang="en-US" sz="1200" b="1"/>
              <a:t> The elapsed time was: 00:00:01.27</a:t>
            </a:r>
          </a:p>
          <a:p>
            <a:pPr>
              <a:lnSpc>
                <a:spcPct val="90000"/>
              </a:lnSpc>
            </a:pPr>
            <a:endParaRPr lang="en-US" altLang="en-US" sz="1200"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>
            <a:extLst>
              <a:ext uri="{FF2B5EF4-FFF2-40B4-BE49-F238E27FC236}">
                <a16:creationId xmlns:a16="http://schemas.microsoft.com/office/drawing/2014/main" id="{40F7D4BB-9F05-4BB3-BFE7-32FBFE8D4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57200"/>
            <a:ext cx="6069013" cy="609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600" b="1"/>
              <a:t>329  (No.)  [ MTDF13  optional for an, sire, dam codes and F]</a:t>
            </a:r>
          </a:p>
          <a:p>
            <a:endParaRPr lang="en-US" altLang="en-US" sz="1600" b="1"/>
          </a:p>
          <a:p>
            <a:r>
              <a:rPr lang="en-US" altLang="en-US" sz="1600" b="1"/>
              <a:t>           RECODED             ORIGINAL         F = inbreeding</a:t>
            </a:r>
          </a:p>
          <a:p>
            <a:endParaRPr lang="en-US" altLang="en-US" sz="1600" b="1"/>
          </a:p>
          <a:p>
            <a:r>
              <a:rPr lang="en-US" altLang="en-US" sz="1600" b="1"/>
              <a:t>       AN    SIRE    DAM    AN    SIRE   DAM   AN    SIRE   DAM</a:t>
            </a:r>
          </a:p>
          <a:p>
            <a:endParaRPr lang="en-US" altLang="en-US" sz="1600" b="1"/>
          </a:p>
          <a:p>
            <a:r>
              <a:rPr lang="en-US" altLang="en-US" sz="1600" b="1"/>
              <a:t>        1      0     0     215      0    0    .000   .000   .000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2      0     0     403      0    0    .000   .000   .000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3      0      0    615      0     0   .000   .000   .000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4      0      0    701      0     0   .000   .000   .000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5      0      0    814      0     0   .000   .000   .000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6      0      0    904      0     0   .000   .000   .000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7      0      0   1314     0     0   .000   .000   .000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8      0      0   1602     0     0   .000   .000   .000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9      0      0   1701     0     0   .000   .000   .000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10     0      0   1813     0     0   .000   .000   .000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11     0      0   2201     0     0   .000   .000   .000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12     0      0   2315     0     0   .000   .000   .000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13     0      0   2401     0     0   .000   .000   .000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       </a:t>
            </a:r>
            <a:endParaRPr lang="en-US" altLang="en-US" sz="1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>
            <a:extLst>
              <a:ext uri="{FF2B5EF4-FFF2-40B4-BE49-F238E27FC236}">
                <a16:creationId xmlns:a16="http://schemas.microsoft.com/office/drawing/2014/main" id="{73901516-853E-475B-B0CB-D1A18D596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85800"/>
            <a:ext cx="6069013" cy="652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081088" algn="l"/>
                <a:tab pos="1828800" algn="l"/>
                <a:tab pos="2286000" algn="l"/>
                <a:tab pos="3089275" algn="l"/>
                <a:tab pos="3713163" algn="l"/>
                <a:tab pos="4059238" algn="l"/>
                <a:tab pos="4572000" algn="l"/>
                <a:tab pos="5375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sz="1600" b="1"/>
              <a:t>       23      0      0  10404      0     0   .000   .000   .000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24     10      9  10506   1813  1701   .000   .000   .000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25     10      9  10512   1813  1701   .000   .000   .000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26     12     11  10602   2315  2201   .000   .000   .000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27     12     11  10614   2315  2201   .000   .000   .000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28     16     13  10701   2512  2401   .000   .000   .000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29     16     13  10715   2512  2401   .000   .000   .000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30     20     17  10801   3015  2904   .000   .000   .000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31     20     17  10813   3015  2904   .000   .000   .000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32      1      2  10902    215   403   .000   .000   .000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33      1      2  10917    215   403   .000   .000   .000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34      3      4  11002    615   701   .000   .000   .000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       40      0      0  11316      0     0   .000   .000   .000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41      0      0  11404      0     0   .000   .000   .000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42     14     15  11505   2416  2503   .000   .000   .000</a:t>
            </a:r>
          </a:p>
          <a:p>
            <a:pPr>
              <a:lnSpc>
                <a:spcPct val="125000"/>
              </a:lnSpc>
            </a:pPr>
            <a:r>
              <a:rPr lang="en-US" altLang="en-US" sz="1600"/>
              <a:t>        </a:t>
            </a:r>
            <a:r>
              <a:rPr lang="en-US" altLang="en-US" sz="1600" b="1"/>
              <a:t>.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.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 .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329    214    216  41615  31514 31602   .000   .000   .000</a:t>
            </a:r>
          </a:p>
          <a:p>
            <a:pPr>
              <a:lnSpc>
                <a:spcPct val="125000"/>
              </a:lnSpc>
            </a:pPr>
            <a:endParaRPr lang="en-US" altLang="en-US"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>
            <a:extLst>
              <a:ext uri="{FF2B5EF4-FFF2-40B4-BE49-F238E27FC236}">
                <a16:creationId xmlns:a16="http://schemas.microsoft.com/office/drawing/2014/main" id="{7FDFB65C-A0CE-4008-B0E0-E4B67F1CE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11233150" cy="509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1"/>
              <a:t>MTDFREML Output Files (* = optional)</a:t>
            </a:r>
          </a:p>
          <a:p>
            <a:endParaRPr lang="en-US" altLang="en-US" sz="1400" b="1"/>
          </a:p>
          <a:p>
            <a:r>
              <a:rPr lang="en-US" altLang="en-US" sz="1400" b="1"/>
              <a:t>MTDFNRM.EXE</a:t>
            </a:r>
          </a:p>
          <a:p>
            <a:endParaRPr lang="en-US" altLang="en-US" sz="1400" b="1"/>
          </a:p>
          <a:p>
            <a:pPr>
              <a:lnSpc>
                <a:spcPct val="115000"/>
              </a:lnSpc>
            </a:pPr>
            <a:r>
              <a:rPr lang="en-US" altLang="en-US" sz="1400" b="1"/>
              <a:t>		MTDF11	No. animals, Recoded and original animal ID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	*	MTDF13	No. animals, Recoded and original ID and F for 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				animal, sire, dam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		MTDF44	BINARY, elements of A-1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		MTDF56	Summary for MTDFNRM		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	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MTDFPREP.EXE</a:t>
            </a:r>
          </a:p>
          <a:p>
            <a:pPr>
              <a:lnSpc>
                <a:spcPct val="115000"/>
              </a:lnSpc>
            </a:pPr>
            <a:endParaRPr lang="en-US" altLang="en-US" sz="1400" b="1"/>
          </a:p>
          <a:p>
            <a:pPr>
              <a:lnSpc>
                <a:spcPct val="115000"/>
              </a:lnSpc>
            </a:pPr>
            <a:r>
              <a:rPr lang="en-US" altLang="en-US" sz="1400" b="1"/>
              <a:t>	*	MTDF21	Levels of fixed factors and description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	*	MTDF22	Levels of other random factors and description</a:t>
            </a:r>
          </a:p>
          <a:p>
            <a:pPr>
              <a:lnSpc>
                <a:spcPct val="115000"/>
              </a:lnSpc>
            </a:pPr>
            <a:endParaRPr lang="en-US" altLang="en-US" sz="1400" b="1"/>
          </a:p>
          <a:p>
            <a:pPr>
              <a:lnSpc>
                <a:spcPct val="115000"/>
              </a:lnSpc>
            </a:pPr>
            <a:endParaRPr lang="en-US" altLang="en-US" sz="1400" b="1"/>
          </a:p>
          <a:p>
            <a:pPr>
              <a:lnSpc>
                <a:spcPct val="115000"/>
              </a:lnSpc>
            </a:pPr>
            <a:r>
              <a:rPr lang="en-US" altLang="en-US" sz="1400" b="1"/>
              <a:t>		MTDF50	Markers for setting up MME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		MTDF51	Binary	Basically recoded data file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		MTDF52	Binary		for setting up MME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		MTDF66	Summary for MTDFPREP						</a:t>
            </a:r>
          </a:p>
          <a:p>
            <a:pPr>
              <a:lnSpc>
                <a:spcPct val="115000"/>
              </a:lnSpc>
            </a:pPr>
            <a:endParaRPr lang="en-US" altLang="en-US" sz="1400" b="1"/>
          </a:p>
        </p:txBody>
      </p:sp>
      <p:sp>
        <p:nvSpPr>
          <p:cNvPr id="37893" name="AutoShape 5">
            <a:extLst>
              <a:ext uri="{FF2B5EF4-FFF2-40B4-BE49-F238E27FC236}">
                <a16:creationId xmlns:a16="http://schemas.microsoft.com/office/drawing/2014/main" id="{ACB84C49-94CE-40D4-9316-17462275EFEF}"/>
              </a:ext>
            </a:extLst>
          </p:cNvPr>
          <p:cNvSpPr>
            <a:spLocks/>
          </p:cNvSpPr>
          <p:nvPr/>
        </p:nvSpPr>
        <p:spPr bwMode="auto">
          <a:xfrm>
            <a:off x="2085975" y="4430713"/>
            <a:ext cx="144463" cy="458787"/>
          </a:xfrm>
          <a:prstGeom prst="rightBrace">
            <a:avLst>
              <a:gd name="adj1" fmla="val 26465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5">
            <a:extLst>
              <a:ext uri="{FF2B5EF4-FFF2-40B4-BE49-F238E27FC236}">
                <a16:creationId xmlns:a16="http://schemas.microsoft.com/office/drawing/2014/main" id="{4745A6B8-DA13-4252-AD97-802B0112F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2413"/>
            <a:ext cx="6705600" cy="717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/>
              <a:t>This is 'mouse.dat'</a:t>
            </a:r>
          </a:p>
          <a:p>
            <a:endParaRPr lang="en-US" altLang="en-US" sz="1600" b="1"/>
          </a:p>
          <a:p>
            <a:r>
              <a:rPr lang="en-US" altLang="en-US" sz="1600" b="1"/>
              <a:t>  Animal  Sire    Dam  Gen Sex LS  Lit    LS*    T-1     T-2</a:t>
            </a:r>
          </a:p>
          <a:p>
            <a:r>
              <a:rPr lang="en-US" altLang="en-US" sz="1600" b="1"/>
              <a:t>_____________________________________________________</a:t>
            </a:r>
          </a:p>
          <a:p>
            <a:endParaRPr lang="en-US" altLang="en-US" sz="1600" b="1"/>
          </a:p>
          <a:p>
            <a:pPr>
              <a:lnSpc>
                <a:spcPct val="135000"/>
              </a:lnSpc>
            </a:pPr>
            <a:r>
              <a:rPr lang="en-US" altLang="en-US" sz="1600" b="1"/>
              <a:t>  20101  11012  10101   1   1   4   1     4.0    22.5    59.1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20102  11012  10101   1   1   4   1     4.0    22.6    52.4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20103  11012  10101   1   1   4   1     4.0    22.9    61.1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20104  11012  10101   1   1   4   1     4.0    23.0    57.9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20112  11012  10101   1   2   4   1     4.0    24.6    69.3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20113  11012  10101   1   2   4   1     4.0    26.4    66.4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20114  11012  10101   1   2   4   1     4.0    24.1    61.6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20115  11012  10101   1   2   4   1     4.0    24.3    68.3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20302  10614  10506   1   1   7   2     7.0    23.6    60.1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20303  10614  10506   1   1   7   2     7.0    24.2    60.8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20304  10614  10506   1   1   7   2     7.0    22.5    62.8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20306  10614  10506   1   1   7   2     7.0    22.3    59.4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20312  10614  10506   1   2   7   2     7.0    23.7    66.9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20313  10614  10506   1   2   7   2     7.0    27.5    72.9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20314  10614  10506   1   2   7   2     7.0    17.3    58.4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20401  10813  10701   1   1   2   3     2.0    20.3    58.1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</a:t>
            </a:r>
          </a:p>
          <a:p>
            <a:endParaRPr lang="en-US" altLang="en-US" sz="1600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>
            <a:extLst>
              <a:ext uri="{FF2B5EF4-FFF2-40B4-BE49-F238E27FC236}">
                <a16:creationId xmlns:a16="http://schemas.microsoft.com/office/drawing/2014/main" id="{22DC1F5F-9595-4A7F-800C-6751EA4F8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2413"/>
            <a:ext cx="7010400" cy="520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1600" b="1"/>
          </a:p>
          <a:p>
            <a:pPr>
              <a:lnSpc>
                <a:spcPct val="135000"/>
              </a:lnSpc>
            </a:pPr>
            <a:r>
              <a:rPr lang="en-US" altLang="en-US" sz="1600" b="1"/>
              <a:t>  20402  10813  10701   1   1   2   3     2.0    21.3    58.7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20403  10813  10701   1   1   2   3     2.0    21.9    53.2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20404  10813  10701   1   1   2   3     2.0    22.1    57.1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20413  10813  10701   1   2   2   3     2.0    28.8    62.5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20501  11012  10902   1   1   7   4     7.0    18.9    59.3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20503  11012  10902   1   1   7   4     7.0    23.2    69.0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	.	.	.	.	.	.	.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	.	.	.	.	.	.	.</a:t>
            </a:r>
          </a:p>
          <a:p>
            <a:pPr>
              <a:lnSpc>
                <a:spcPct val="135000"/>
              </a:lnSpc>
            </a:pPr>
            <a:endParaRPr lang="en-US" altLang="en-US" sz="1600" b="1"/>
          </a:p>
          <a:p>
            <a:pPr>
              <a:lnSpc>
                <a:spcPct val="135000"/>
              </a:lnSpc>
            </a:pPr>
            <a:r>
              <a:rPr lang="en-US" altLang="en-US" sz="1600" b="1"/>
              <a:t>  41604  31514  31602   3   1   3  42     3.0    25.1    62.8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41612  31514  31602   3   2   3  42     3.0    23.3    66.6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41613  31514  31602   3   2   3  42     3.0    26.0    60.6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41614  31514  31602   3   2   3  42     3.0    27.0    65.2</a:t>
            </a:r>
          </a:p>
          <a:p>
            <a:pPr>
              <a:lnSpc>
                <a:spcPct val="135000"/>
              </a:lnSpc>
            </a:pPr>
            <a:r>
              <a:rPr lang="en-US" altLang="en-US" sz="1600" b="1"/>
              <a:t>  41615  31514  31602   3   2   3  42     3.0    26.3    60.7</a:t>
            </a:r>
          </a:p>
          <a:p>
            <a:endParaRPr lang="en-US" altLang="en-US" sz="1600" b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>
            <a:extLst>
              <a:ext uri="{FF2B5EF4-FFF2-40B4-BE49-F238E27FC236}">
                <a16:creationId xmlns:a16="http://schemas.microsoft.com/office/drawing/2014/main" id="{6D0210EE-519F-40AB-A32E-3C44DCFD2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533400"/>
            <a:ext cx="5189538" cy="681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5000"/>
              </a:lnSpc>
            </a:pPr>
            <a:r>
              <a:rPr lang="en-US" altLang="en-US" sz="1400" b="1"/>
              <a:t>mouse.dat                                            name of data file</a:t>
            </a:r>
          </a:p>
          <a:p>
            <a:pPr>
              <a:lnSpc>
                <a:spcPct val="95000"/>
              </a:lnSpc>
            </a:pPr>
            <a:endParaRPr lang="en-US" altLang="en-US" sz="1400" b="1"/>
          </a:p>
          <a:p>
            <a:pPr>
              <a:lnSpc>
                <a:spcPct val="135000"/>
              </a:lnSpc>
            </a:pPr>
            <a:r>
              <a:rPr lang="en-US" altLang="en-US" sz="1400" b="1"/>
              <a:t>Mouse data from Karin Meyer  [first of comment lines]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[This is mouseprp.in]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mouse.dat                    [will now show file name in mtdf66] 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*         end of comments</a:t>
            </a:r>
          </a:p>
          <a:p>
            <a:pPr>
              <a:lnSpc>
                <a:spcPct val="135000"/>
              </a:lnSpc>
            </a:pPr>
            <a:endParaRPr lang="en-US" altLang="en-US" sz="1400" b="1"/>
          </a:p>
          <a:p>
            <a:pPr>
              <a:lnSpc>
                <a:spcPct val="135000"/>
              </a:lnSpc>
            </a:pPr>
            <a:r>
              <a:rPr lang="en-US" altLang="en-US" sz="1400" b="1"/>
              <a:t>7         number 'integer' fields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3         number 'real' fields</a:t>
            </a:r>
          </a:p>
          <a:p>
            <a:pPr>
              <a:lnSpc>
                <a:spcPct val="135000"/>
              </a:lnSpc>
            </a:pPr>
            <a:endParaRPr lang="en-US" altLang="en-US" sz="1400" b="1"/>
          </a:p>
          <a:p>
            <a:pPr>
              <a:lnSpc>
                <a:spcPct val="135000"/>
              </a:lnSpc>
            </a:pPr>
            <a:r>
              <a:rPr lang="en-US" altLang="en-US" sz="1400" b="1"/>
              <a:t>1         number of traits to analyze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body weight              name of first trait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2         position of trait in vector of 'reals'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0.        missing value indicator, cannot be '.'</a:t>
            </a:r>
          </a:p>
          <a:p>
            <a:pPr>
              <a:lnSpc>
                <a:spcPct val="135000"/>
              </a:lnSpc>
            </a:pPr>
            <a:endParaRPr lang="en-US" altLang="en-US" sz="1400" b="1"/>
          </a:p>
          <a:p>
            <a:pPr>
              <a:lnSpc>
                <a:spcPct val="135000"/>
              </a:lnSpc>
            </a:pPr>
            <a:r>
              <a:rPr lang="en-US" altLang="en-US" sz="1400" b="1"/>
              <a:t>0         number of covariates </a:t>
            </a:r>
          </a:p>
          <a:p>
            <a:pPr>
              <a:lnSpc>
                <a:spcPct val="135000"/>
              </a:lnSpc>
            </a:pPr>
            <a:endParaRPr lang="en-US" altLang="en-US" sz="1400" b="1"/>
          </a:p>
          <a:p>
            <a:pPr>
              <a:lnSpc>
                <a:spcPct val="135000"/>
              </a:lnSpc>
            </a:pPr>
            <a:r>
              <a:rPr lang="en-US" altLang="en-US" sz="1400" b="1"/>
              <a:t>3         number of fixed factors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generation               name of first fixed factor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4         position in vector of 'integers'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      *** write summary of levels of factor, O would not write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sex                      name of second fixed factor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5         position in vector of 'integers'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         write summary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>
            <a:extLst>
              <a:ext uri="{FF2B5EF4-FFF2-40B4-BE49-F238E27FC236}">
                <a16:creationId xmlns:a16="http://schemas.microsoft.com/office/drawing/2014/main" id="{C7074A0D-2DC3-432B-9F11-999BDBFC6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81000"/>
            <a:ext cx="6137275" cy="534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en-US" sz="1400" b="1"/>
              <a:t>litter size              name of third fixed factor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6         position in vector of 'integers'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1         write summary</a:t>
            </a:r>
          </a:p>
          <a:p>
            <a:pPr>
              <a:lnSpc>
                <a:spcPct val="130000"/>
              </a:lnSpc>
            </a:pPr>
            <a:endParaRPr lang="en-US" altLang="en-US" sz="1400" b="1"/>
          </a:p>
          <a:p>
            <a:pPr>
              <a:lnSpc>
                <a:spcPct val="130000"/>
              </a:lnSpc>
            </a:pPr>
            <a:r>
              <a:rPr lang="en-US" altLang="en-US" sz="1400" b="1"/>
              <a:t>1         position of animal ID in vector of 'integers'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329    *** number of animals (in pedigree from mtdfnrm, mtdf11, mtdf56</a:t>
            </a:r>
          </a:p>
          <a:p>
            <a:pPr>
              <a:lnSpc>
                <a:spcPct val="130000"/>
              </a:lnSpc>
            </a:pPr>
            <a:endParaRPr lang="en-US" altLang="en-US" sz="1400" b="1"/>
          </a:p>
          <a:p>
            <a:pPr>
              <a:lnSpc>
                <a:spcPct val="130000"/>
              </a:lnSpc>
            </a:pPr>
            <a:r>
              <a:rPr lang="en-US" altLang="en-US" sz="1400" b="1"/>
              <a:t>1         second animal effect (usually maternal genetic of dam)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maternal genetic effect           name for second animal effect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3         position of second animal effect in vector of 'integers'</a:t>
            </a:r>
          </a:p>
          <a:p>
            <a:pPr>
              <a:lnSpc>
                <a:spcPct val="130000"/>
              </a:lnSpc>
            </a:pPr>
            <a:endParaRPr lang="en-US" altLang="en-US" sz="1400" b="1"/>
          </a:p>
          <a:p>
            <a:pPr>
              <a:lnSpc>
                <a:spcPct val="130000"/>
              </a:lnSpc>
            </a:pPr>
            <a:r>
              <a:rPr lang="en-US" altLang="en-US" sz="1400" b="1"/>
              <a:t>1         number of other random effects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maternal permanent environment    name of random effect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3         position of random effect in vector of 'integers'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0      *** don't write out summary, usually a big file</a:t>
            </a:r>
          </a:p>
          <a:p>
            <a:pPr>
              <a:lnSpc>
                <a:spcPct val="130000"/>
              </a:lnSpc>
            </a:pPr>
            <a:endParaRPr lang="en-US" altLang="en-US" sz="1400" b="1"/>
          </a:p>
          <a:p>
            <a:pPr>
              <a:lnSpc>
                <a:spcPct val="130000"/>
              </a:lnSpc>
            </a:pPr>
            <a:r>
              <a:rPr lang="en-US" altLang="en-US" sz="1400" b="1"/>
              <a:t>1      *** write out file to match fixed factor levels with solutions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1      *** write out file to match other random levels with solutions</a:t>
            </a:r>
          </a:p>
          <a:p>
            <a:pPr>
              <a:lnSpc>
                <a:spcPct val="130000"/>
              </a:lnSpc>
            </a:pPr>
            <a:endParaRPr lang="en-US" altLang="en-US" sz="1400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4">
            <a:extLst>
              <a:ext uri="{FF2B5EF4-FFF2-40B4-BE49-F238E27FC236}">
                <a16:creationId xmlns:a16="http://schemas.microsoft.com/office/drawing/2014/main" id="{699319D3-7DA7-41DC-94C2-6A244170E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6105525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en-US" sz="1400" b="1"/>
              <a:t>MTDF66   from MTDFPREP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Started 07:05:16.51 on 08/10/1998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      PROGRAM "MTDFPREP"  - Setup W=X:Z matrix for MT-IAM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Data set description :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Mouse data from Karin Meyer         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single trait analysis                        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mouse.ped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data lines in Unit 33                    =            284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integer variables per record             =              7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real variables per record                =              3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traits                                   =              1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valid records                            =            284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animals in A-1                           =            329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Order of MME (before constraints)               =            712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--------------------------------------------------------------------------------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Continued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>
            <a:extLst>
              <a:ext uri="{FF2B5EF4-FFF2-40B4-BE49-F238E27FC236}">
                <a16:creationId xmlns:a16="http://schemas.microsoft.com/office/drawing/2014/main" id="{42D4EFED-1F0E-41AC-B7EB-587E7A6B3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15900"/>
            <a:ext cx="6105525" cy="748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125000"/>
              </a:lnSpc>
            </a:pPr>
            <a:r>
              <a:rPr lang="en-US" altLang="en-US" sz="1400" b="1"/>
              <a:t>Results for trait  1  - body weight           (position  2 )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records =   284  (missing value:      .0000   No. missing =     0 )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Trait   Mean         SD         CV   Min        Max     Std Min   Std Max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1    24.0687    3.30236    13.72 14.600     34.500    -2.87      3.16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covariates =     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fixed effects =     3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1:     3 levels for  generation                 (MME rows:     1 -     3)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Level     Value        No.        %       Mean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1          1         93      32.75    23.724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2          2         84      29.58    23.063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3          3        107      37.68    25.158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2:     2 levels for  sex                        (MME rows:     4 -     5)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Level     Value        No.        %       Mean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1          1        150      52.82    22.656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2          2        134      47.18    25.650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3:     7 levels for  litter size                (MME rows:     6 -    12)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Level     Value        No.        %       Mean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1          1         11       3.87    26.609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2          2         41      14.44    23.722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7          7         30      10.56    21.973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animals in A-1 =   329                    (MME rows:    13 -   341)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2nd animal effects =     1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1:   329 levels for  maternal genetic eff       (MME rows:   342 -   670)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uncorrelated random effects =     1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1:    42 levels for maternal perm env           (MME rows:   671 -   712)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--------------------------------------------------------------------------------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Continued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>
            <a:extLst>
              <a:ext uri="{FF2B5EF4-FFF2-40B4-BE49-F238E27FC236}">
                <a16:creationId xmlns:a16="http://schemas.microsoft.com/office/drawing/2014/main" id="{BFBB2234-D4AB-4079-94E4-F713AC2F8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93713"/>
            <a:ext cx="6861175" cy="756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/>
              <a:t>MTDF66   from MTDFPREP Continued</a:t>
            </a:r>
          </a:p>
          <a:p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Order of MME (before constraints) =        712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Fixed effects =          3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Trait      No.      Name               Position    Levels         Rows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        1     generation               4          3        1 -      3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        2     sex                      5          2        4 -      5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        3     litter size              6          7        6 -     12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Animal effects =          1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Trait      No.      Name               Position    Levels         Rows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        1     Animal w/ full A-1       1        329       13 -    341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2nd Animal effects =          1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Trait      No.      Name               Position    Levels         Rows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        1     maternal genetic eff     3        329      342 -    670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Uncorrelated random effects =          1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Trait      No.      Name               Position    Levels         Rows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        1     maternal perm env        3         42      671 -    712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--------------------------------------------------------------------------------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Files written: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</a:t>
            </a:r>
            <a:r>
              <a:rPr lang="en-US" altLang="en-US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∙ ∙ ∙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endParaRPr lang="en-US" altLang="en-US" b="1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>
            <a:extLst>
              <a:ext uri="{FF2B5EF4-FFF2-40B4-BE49-F238E27FC236}">
                <a16:creationId xmlns:a16="http://schemas.microsoft.com/office/drawing/2014/main" id="{20CA277F-8B2F-4523-8803-0484800B6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381000"/>
            <a:ext cx="7019925" cy="819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en-US" sz="1400" b="1"/>
              <a:t>Mouse data from Karin Meyer   {This file is 'mouserun.in']</a:t>
            </a:r>
          </a:p>
          <a:p>
            <a:pPr>
              <a:lnSpc>
                <a:spcPct val="80000"/>
              </a:lnSpc>
            </a:pPr>
            <a:r>
              <a:rPr lang="en-US" altLang="en-US" sz="1400" b="1"/>
              <a:t>single trait analysis  </a:t>
            </a:r>
          </a:p>
          <a:p>
            <a:pPr>
              <a:lnSpc>
                <a:spcPct val="80000"/>
              </a:lnSpc>
            </a:pPr>
            <a:r>
              <a:rPr lang="en-US" altLang="en-US" sz="1400" b="1"/>
              <a:t>*       end of comments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0  *** for start or restart, 1 for continue or solns from previous run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1     option to estimate variance components, for solns to MME use 4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0     number of constraints to be imposed by you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0  *** not reordered previously, if reordered can use 1 if mtdf58 saved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r>
              <a:rPr lang="en-US" altLang="en-US" sz="1400" b="1"/>
              <a:t>1  3.65354    starting value for a1,a1</a:t>
            </a:r>
          </a:p>
          <a:p>
            <a:r>
              <a:rPr lang="en-US" altLang="en-US" sz="1400" b="1"/>
              <a:t>2 .5359   starting value for m1,a1</a:t>
            </a:r>
            <a:r>
              <a:rPr lang="en-US" altLang="en-US" sz="1600" b="1"/>
              <a:t>***</a:t>
            </a:r>
          </a:p>
          <a:p>
            <a:r>
              <a:rPr lang="en-US" altLang="en-US" sz="1400" b="1"/>
              <a:t>3 1.37502  starting value for m1,m1</a:t>
            </a:r>
          </a:p>
          <a:p>
            <a:r>
              <a:rPr lang="en-US" altLang="en-US" sz="1400" b="1"/>
              <a:t>0 0    end input for G </a:t>
            </a:r>
          </a:p>
          <a:p>
            <a:r>
              <a:rPr lang="en-US" altLang="en-US" sz="1400" b="1"/>
              <a:t>1      yes, values on screen are correct</a:t>
            </a:r>
          </a:p>
          <a:p>
            <a:r>
              <a:rPr lang="en-US" altLang="en-US" sz="1400" b="1"/>
              <a:t>0      number to be held constant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r>
              <a:rPr lang="en-US" altLang="en-US" sz="1400" b="1"/>
              <a:t>1 .426651  starting value for c1,c1 other random factor</a:t>
            </a:r>
          </a:p>
          <a:p>
            <a:r>
              <a:rPr lang="en-US" altLang="en-US" sz="1400" b="1"/>
              <a:t>0 0    end input for C</a:t>
            </a:r>
          </a:p>
          <a:p>
            <a:r>
              <a:rPr lang="en-US" altLang="en-US" sz="1400" b="1"/>
              <a:t>1      yes, values on screen are correct </a:t>
            </a:r>
          </a:p>
          <a:p>
            <a:r>
              <a:rPr lang="en-US" altLang="en-US" sz="1400" b="1"/>
              <a:t>0      number to be held constant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r>
              <a:rPr lang="en-US" altLang="en-US" sz="1400" b="1"/>
              <a:t>1 2.28714   starting value for e1,e1 residual variance</a:t>
            </a:r>
          </a:p>
          <a:p>
            <a:r>
              <a:rPr lang="en-US" altLang="en-US" sz="1400" b="1"/>
              <a:t>0 0    end input for R</a:t>
            </a:r>
          </a:p>
          <a:p>
            <a:r>
              <a:rPr lang="en-US" altLang="en-US" sz="1400" b="1"/>
              <a:t>1      yes, values on screen are correct </a:t>
            </a:r>
          </a:p>
          <a:p>
            <a:r>
              <a:rPr lang="en-US" altLang="en-US" sz="1400" b="1"/>
              <a:t>0      number to be held constant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1  ***    write solutions for covariates and fixed factors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1  ***    match original codes of fixed factor levels with solns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1  ***    write solutions for animal effects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1  ***    write solutions for other random factors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1  ***    match original codes of random factor levels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1.d-6        convergence for variance of simplex -2logL</a:t>
            </a:r>
          </a:p>
          <a:p>
            <a:pPr>
              <a:lnSpc>
                <a:spcPct val="80000"/>
              </a:lnSpc>
            </a:pPr>
            <a:endParaRPr lang="en-US" altLang="en-US" sz="1400" b="1"/>
          </a:p>
          <a:p>
            <a:pPr>
              <a:lnSpc>
                <a:spcPct val="80000"/>
              </a:lnSpc>
            </a:pPr>
            <a:r>
              <a:rPr lang="en-US" altLang="en-US" sz="1400" b="1"/>
              <a:t>300    number of simplex rounds</a:t>
            </a:r>
          </a:p>
          <a:p>
            <a:pPr>
              <a:lnSpc>
                <a:spcPct val="80000"/>
              </a:lnSpc>
            </a:pPr>
            <a:endParaRPr lang="en-US" altLang="en-US" sz="1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>
            <a:extLst>
              <a:ext uri="{FF2B5EF4-FFF2-40B4-BE49-F238E27FC236}">
                <a16:creationId xmlns:a16="http://schemas.microsoft.com/office/drawing/2014/main" id="{CF5FB1DF-ACB7-429D-8EEA-0238BD60C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417513"/>
            <a:ext cx="1841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20485" name="Text Box 5">
            <a:extLst>
              <a:ext uri="{FF2B5EF4-FFF2-40B4-BE49-F238E27FC236}">
                <a16:creationId xmlns:a16="http://schemas.microsoft.com/office/drawing/2014/main" id="{C795FE5B-5984-4C01-A391-B5E389F2A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3400"/>
            <a:ext cx="6873875" cy="740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en-US" sz="1200" b="1"/>
              <a:t>MTDF76   from MTDFRUN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Started 07:05:23.98 on 08/10/1998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++++++++++++++++++++++++++++++++++++++++++++++++++++++++++++++++++++++++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PROGRAM "MTDFRUN"  - Estimate Covariance Components for MT-IAM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++++++++++++++++++++++++++++++++++++++++++++++++++++++++++++++++++++++++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Mouse data from Karin Meyer                                                   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single trait analysis                                                         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Cold start, i.e., not a continuation of previous run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Run option 1: iterate for variance components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0  constraints imposed by user    ******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(Co)variances in model: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No. in likelihood calculation                  =       5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No. to be held constant                        =       0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No. to be maximized                            =       5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Starting values for this run: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G matrix: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4.0     .5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.5    1.5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C matrix: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.5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R matrix: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2.0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** reordering called **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** reordering completed **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The elapsed time was: 00:00:00.39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** solve5 called **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** solve5 completed **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The elapsed time was: 00:00:00.99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Continue............</a:t>
            </a:r>
          </a:p>
          <a:p>
            <a:pPr>
              <a:lnSpc>
                <a:spcPct val="90000"/>
              </a:lnSpc>
            </a:pPr>
            <a:endParaRPr lang="en-US" altLang="en-US" sz="12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>
            <a:extLst>
              <a:ext uri="{FF2B5EF4-FFF2-40B4-BE49-F238E27FC236}">
                <a16:creationId xmlns:a16="http://schemas.microsoft.com/office/drawing/2014/main" id="{2E221B15-A526-4876-9180-EEE309ED3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417513"/>
            <a:ext cx="1841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sp>
        <p:nvSpPr>
          <p:cNvPr id="56323" name="Text Box 3">
            <a:extLst>
              <a:ext uri="{FF2B5EF4-FFF2-40B4-BE49-F238E27FC236}">
                <a16:creationId xmlns:a16="http://schemas.microsoft.com/office/drawing/2014/main" id="{15DCDB0D-81CF-4ADE-93A1-D62E070EB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85800"/>
            <a:ext cx="6873875" cy="597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en-US" sz="1200" b="1"/>
              <a:t>SPARSPAK-A statistics..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Time: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 Ordering       =      .270 secs.  (    .004 mins.)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 Total/Solution =      .170 secs.  (    .003 mins.)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  Allocation    =      .000 secs.  (    .000 mins.)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  Factorization =      .109 secs.  (    .002 mins.)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  Solve         =      .061 secs.  (    .001 mins.)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Storage: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 No. equations                 =       712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 Non-zero hs elements in MME   =      9742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 Maximum storage required      =     12304. (    .094 MB)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       Size of storage array (MAXSA) =    800000  (   1.538% used)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*******  RESULTS FROM SIMPLEX *******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OPTIONS SET FOR THIS RUN: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MAXIMUM NO. OF SIMPLEX ITERATES ALLOWED         =     300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MINIMUM VARIANCE OF FUNCTION VALUES IN SIMPLEX  =   .1000000000E-05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NO. OF SIMPLEX ITERATIONS CARRIED OUT           =      44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NO. OF LIKELIHOODS EVALUATED                    =      79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NO. OF NON-PERMISSABLE PARAMETER VECTORS        =       0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No. of failed contractions                     =       0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Variance of simplex function values            =   .2190791759E-06</a:t>
            </a:r>
          </a:p>
          <a:p>
            <a:pPr>
              <a:lnSpc>
                <a:spcPct val="130000"/>
              </a:lnSpc>
            </a:pPr>
            <a:r>
              <a:rPr lang="en-US" altLang="en-US" sz="1200" b="1"/>
              <a:t>    Convergence criterion attained</a:t>
            </a:r>
          </a:p>
          <a:p>
            <a:pPr>
              <a:lnSpc>
                <a:spcPct val="130000"/>
              </a:lnSpc>
            </a:pPr>
            <a:endParaRPr lang="en-US" altLang="en-US" sz="1200" b="1"/>
          </a:p>
          <a:p>
            <a:pPr>
              <a:lnSpc>
                <a:spcPct val="130000"/>
              </a:lnSpc>
            </a:pPr>
            <a:r>
              <a:rPr lang="en-US" altLang="en-US" sz="1200" b="1"/>
              <a:t>  Continue............</a:t>
            </a:r>
          </a:p>
          <a:p>
            <a:pPr>
              <a:lnSpc>
                <a:spcPct val="90000"/>
              </a:lnSpc>
            </a:pPr>
            <a:endParaRPr lang="en-US" altLang="en-US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>
            <a:extLst>
              <a:ext uri="{FF2B5EF4-FFF2-40B4-BE49-F238E27FC236}">
                <a16:creationId xmlns:a16="http://schemas.microsoft.com/office/drawing/2014/main" id="{6BBE8069-F9E2-4448-800F-CC557AF57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11233150" cy="441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520700" algn="l"/>
                <a:tab pos="1435100" algn="l"/>
                <a:tab pos="2222500" algn="l"/>
                <a:tab pos="25177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 b="1"/>
              <a:t>	</a:t>
            </a:r>
          </a:p>
          <a:p>
            <a:endParaRPr lang="en-US" altLang="en-US" sz="1400" b="1"/>
          </a:p>
          <a:p>
            <a:r>
              <a:rPr lang="en-US" altLang="en-US" sz="1400" b="1"/>
              <a:t>MTDFRUN.EXE</a:t>
            </a:r>
          </a:p>
          <a:p>
            <a:r>
              <a:rPr lang="en-US" altLang="en-US" sz="1400" b="1"/>
              <a:t>										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MTDF4	Updated start file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MTDF54	Current simplex, -2 logL and VC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MTDF58	Reorder file for SPARSPAK	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MTDF59	File of user imposed constraints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MTDF68	History of -2 logL and VC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*	MTDF72	F, PBV, SEP and accuracy by animal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MTDF76	Summary for MTDFRUN, VC and genetic parameters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*	MTDF77	Fixed effect solutions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*	MTDF78	PBV solutions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*	MTDF79	Other random effect solutions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*	MTDF67	Blocks of inverse, F-tests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	Contrasts, t-tests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	Expected values of solutions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>
            <a:extLst>
              <a:ext uri="{FF2B5EF4-FFF2-40B4-BE49-F238E27FC236}">
                <a16:creationId xmlns:a16="http://schemas.microsoft.com/office/drawing/2014/main" id="{DE1A747F-5ACB-46BF-8C87-07325BE0D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457200"/>
            <a:ext cx="6340475" cy="617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en-US" sz="1400" b="1"/>
              <a:t>MTDF76  continued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Final Simplex: (++ best L; *** parameter held constant)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1     753.7488165        3.6828     .5114    1.3544     .4240    2.2586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2     753.7498457        3.6449     .4895    1.4246     .3877    2.2988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++ 5     753.7486078        3.6407     .4745    1.3861     .4140    2.2980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6     753.7494189        3.7354     .5228    1.3221     .4393    2.2565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-2 log L =      753.7486077658   ( 5)      Var =         .0000002191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Half-store elements of AI inverse [Sample variances of estimates]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1           1        7.953967229489519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1           2       -3.619170958644206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1           5       -3.902998228002057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2           2        3.884627165149515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2           3       -3.275798374041433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2           5        1.821341783889839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3           3        6.128186867862764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3           4       -3.214987941640724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3           5       -1.224458463913176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4           4        2.092185282214288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4           5   5.792220185962393E-001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5           5        2.054178793146739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</a:t>
            </a:r>
            <a:r>
              <a:rPr lang="en-US" altLang="en-US" sz="1400"/>
              <a:t>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>
            <a:extLst>
              <a:ext uri="{FF2B5EF4-FFF2-40B4-BE49-F238E27FC236}">
                <a16:creationId xmlns:a16="http://schemas.microsoft.com/office/drawing/2014/main" id="{C27CF4D4-C26E-4578-9843-55A9C2454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152400"/>
            <a:ext cx="6340475" cy="718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en-US" sz="1400" b="1"/>
              <a:t>0 Constraints: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Estimates: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GENETIC VARIANCES AND COVARIANCES :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  a1           m1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a1 :     3.64066      .47452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m1 :      .47452     1.38608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UNCORRELATED RANDOM VARIANCES AND COVARIANCES: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  T1 C3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T1 C3 :    .414033   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ENVIRONMENTAL VARIANCES AND COVARIANCES :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  e1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e1 :     2.29804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PHENOTYPIC VARIANCES AND COVARIANCES :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  p1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p1 :     8.21333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HERITABILITIES AND GENETIC CORRELATIONS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  a1      m1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a1 :     .44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( .320)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m1 :     .21     .17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( .712) ( .296)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UNCORRELATED RANDOM EFFECTS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   T1 C3 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T1 C3 :        .50E-01</a:t>
            </a:r>
          </a:p>
          <a:p>
            <a:pPr>
              <a:lnSpc>
                <a:spcPct val="130000"/>
              </a:lnSpc>
            </a:pPr>
            <a:r>
              <a:rPr lang="en-US" altLang="en-US" sz="1400" b="1"/>
              <a:t>              ( .177)</a:t>
            </a:r>
          </a:p>
          <a:p>
            <a:pPr>
              <a:lnSpc>
                <a:spcPct val="85000"/>
              </a:lnSpc>
            </a:pPr>
            <a:r>
              <a:rPr lang="en-US" altLang="en-US" sz="1400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>
            <a:extLst>
              <a:ext uri="{FF2B5EF4-FFF2-40B4-BE49-F238E27FC236}">
                <a16:creationId xmlns:a16="http://schemas.microsoft.com/office/drawing/2014/main" id="{D223CACD-DF41-48FC-89A9-BC429C3B6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15913"/>
            <a:ext cx="7129463" cy="589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en-US" b="1"/>
              <a:t>MTDF76  continued</a:t>
            </a:r>
            <a:endParaRPr lang="en-US" altLang="en-US" sz="1200" b="1"/>
          </a:p>
          <a:p>
            <a:pPr>
              <a:lnSpc>
                <a:spcPct val="110000"/>
              </a:lnSpc>
            </a:pPr>
            <a:endParaRPr lang="en-US" altLang="en-US" sz="1200" b="1"/>
          </a:p>
          <a:p>
            <a:pPr>
              <a:lnSpc>
                <a:spcPct val="125000"/>
              </a:lnSpc>
            </a:pPr>
            <a:r>
              <a:rPr lang="en-US" altLang="en-US" sz="1200" b="1"/>
              <a:t>ENVIRONMENTAL PROPORTION OF TOTAL VARIANCE  AND CORRELATIONS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         e1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e1 :     .28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      ( .196)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Files written: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MTDF4   (ascii): Parameter file (IUN5) for "cold" restart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MTDF54  (ascii): Last simplex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MTDF58 (binary): SPARSPAK reordering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MTDF59  (ascii): Constraints imposed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MTDF68  (ascii): Likelihoods by rounds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MTDF67  (ascii): Sampling variances if requested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MTDF72  (ascii): Predicted BVs and PEVs if requested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MTDF76  (ascii): Program log file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MTDF77  (ascii): Solutions for covariates and fixed effects if requested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MTDF78  (ascii): Solutions for trait within animal if requested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MTDF79  (ascii): Solutions for independent random effects if requested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The current time is:  07:06:25.61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The elapsed time was: 00:01:00.64</a:t>
            </a:r>
          </a:p>
          <a:p>
            <a:pPr>
              <a:lnSpc>
                <a:spcPct val="125000"/>
              </a:lnSpc>
            </a:pPr>
            <a:endParaRPr lang="en-US" altLang="en-US" sz="1400" b="1"/>
          </a:p>
          <a:p>
            <a:endParaRPr lang="en-US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>
            <a:extLst>
              <a:ext uri="{FF2B5EF4-FFF2-40B4-BE49-F238E27FC236}">
                <a16:creationId xmlns:a16="http://schemas.microsoft.com/office/drawing/2014/main" id="{B950852B-4DBF-4C7F-9C59-8CFC06C12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800"/>
            <a:ext cx="6477000" cy="835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1400" b="1"/>
              <a:t>Mouse data from K Meyer (This was mtdf4 copied to mtdf4.1 for restart)                                                   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single trait analysis                                                           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*       end of comments                                                         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0         continuation: 0-no; 1-yes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 run option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0            # constraints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0                 reordered: 0-no; 1-yes &lt;&lt;&lt; could change to 1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3.637814264727246  animal effect prior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2   5.289616129513786E-001  animal effect prior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3        1.300806074847860  animal effect prior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0   0.D0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 values are correct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0         # parameters to hold constant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4.647326260772600E-001  uncorrelated effect prior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0   0.D0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 values are correct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0         # parameters to hold constant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2.290805075973958  residual effect prior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0   0.D0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 values are correct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0         # parameters to hold constant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 write fixed effect solutions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 merge PREP info with solutions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 write animal solutions??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 write independent random effect solutions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         merge PREP info with solutions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  1.000000000000000E-006  convergence criterion &lt;&lt;&lt; could change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r>
              <a:rPr lang="en-US" altLang="en-US" sz="1400" b="1"/>
              <a:t>         300         # Simplex rounds                    &lt;&lt;&lt; could change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>
            <a:extLst>
              <a:ext uri="{FF2B5EF4-FFF2-40B4-BE49-F238E27FC236}">
                <a16:creationId xmlns:a16="http://schemas.microsoft.com/office/drawing/2014/main" id="{34C250B6-EDE7-426B-B7B5-4555D9929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39713"/>
            <a:ext cx="7848600" cy="814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en-US" sz="1400" b="1"/>
              <a:t>MTDF76.2   after restart to check change in -2logL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Started 14:10:31.49 on 08/26/2000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++++++++++++++++++++++++++++++++++++++++++++++++++++++++++++++++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      PROGRAM "MTDFRUN"  - Estimate Covariance Components for MT-IAM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Mouse data from Karin Meyer                      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single trait analysis                            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Cold start, i.e., not a continuation of previous run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Run option 1: iterate for variance components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Starting values for this run: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G matrix: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3.6     .5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 .5    1.3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C matrix: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 .5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R matrix: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2.3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** reordering called and completed**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MAXIMUM NO. OF SIMPLEX ITERATES ALLOWED         =     300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MINIMUM VARIANCE OF FUNCTION VALUES IN SIMPLEX  =  .1000000000E-05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SIMPLEX ITERATIONS CARRIED OUT           =      15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NO. OF LIKELIHOODS EVALUATED                    =      34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Variance of simplex function values            =   .7619503856E-06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Convergence criterion attained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Final Simplex: (++ best L; *** parameter held constant)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++ 1     753.7462824        3.6378     .5290    1.3008     .4647    2.2908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6     753.7472056        3.6534     .5759    1.2561     .4875    2.2994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-2 log L =  &gt;&gt;&gt; 753.7462824159 &lt;&lt;&lt; (1)    Var =       .0000007620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Large Sample Variances of Variance Estimates</a:t>
            </a:r>
          </a:p>
          <a:p>
            <a:pPr>
              <a:lnSpc>
                <a:spcPct val="110000"/>
              </a:lnSpc>
            </a:pPr>
            <a:endParaRPr lang="en-US" altLang="en-US" sz="1400" b="1"/>
          </a:p>
          <a:p>
            <a:pPr>
              <a:lnSpc>
                <a:spcPct val="110000"/>
              </a:lnSpc>
            </a:pPr>
            <a:r>
              <a:rPr lang="en-US" altLang="en-US" sz="1400" b="1"/>
              <a:t>Continued</a:t>
            </a:r>
          </a:p>
          <a:p>
            <a:r>
              <a:rPr lang="en-US" altLang="en-US" sz="1400"/>
              <a:t>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>
            <a:extLst>
              <a:ext uri="{FF2B5EF4-FFF2-40B4-BE49-F238E27FC236}">
                <a16:creationId xmlns:a16="http://schemas.microsoft.com/office/drawing/2014/main" id="{D9D74052-F05A-4304-A978-DCC03EEDB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8113"/>
            <a:ext cx="8077200" cy="920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/>
              <a:t>MTDF76.2 continued</a:t>
            </a:r>
          </a:p>
          <a:p>
            <a:endParaRPr lang="en-US" altLang="en-US" sz="1600" b="1"/>
          </a:p>
          <a:p>
            <a:pPr>
              <a:lnSpc>
                <a:spcPct val="110000"/>
              </a:lnSpc>
            </a:pPr>
            <a:r>
              <a:rPr lang="en-US" altLang="en-US" sz="1600" b="1"/>
              <a:t>Estimates: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GENETIC VARIANCES AND COVARIANCES :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   a1           m1 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a1 :     3.63781      .52896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m1 :      .52896     1.30081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UNCORRELATED RANDOM VARIANCES AND COVARIANCES: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    T1 C3 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T1 C3 :    .464733    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ENVIRONMENTAL VARIANCES AND COVARIANCES :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   e1 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e1 :     2.29081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PHENOTYPIC VARIANCES AND COVARIANCES :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   p1 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p1 :     8.22312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HERITABILITIES AND GENETIC CORRELATIONS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   a1      m1 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a1 :     .44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( .320)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m1 :     .24     .16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(1.137) ( .296)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UNCORRELATED RANDOM EFFECTS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    T1 C3 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T1 C3 :        .57E-01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    ( .178)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</a:t>
            </a:r>
            <a:r>
              <a:rPr lang="en-US" altLang="en-US" sz="1400" b="1"/>
              <a:t>ENVIRONMENTAL PROPORTION OF TOTAL VARIANCE  AND CORRELATIONS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   e1 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e1 :     .28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         ( .196)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Files written:</a:t>
            </a:r>
          </a:p>
          <a:p>
            <a:pPr>
              <a:lnSpc>
                <a:spcPct val="110000"/>
              </a:lnSpc>
            </a:pPr>
            <a:r>
              <a:rPr lang="en-US" altLang="en-US" sz="1600" b="1"/>
              <a:t> The elapsed time was: 00:00:01.54</a:t>
            </a:r>
          </a:p>
          <a:p>
            <a:pPr>
              <a:lnSpc>
                <a:spcPct val="110000"/>
              </a:lnSpc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>
            <a:extLst>
              <a:ext uri="{FF2B5EF4-FFF2-40B4-BE49-F238E27FC236}">
                <a16:creationId xmlns:a16="http://schemas.microsoft.com/office/drawing/2014/main" id="{6489C3BA-E9C2-47D5-B83E-437850A8B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19113"/>
            <a:ext cx="6400800" cy="718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/>
              <a:t>MTDF77  [Fixed effect solutions]</a:t>
            </a:r>
          </a:p>
          <a:p>
            <a:endParaRPr lang="en-US" altLang="en-US" sz="1600" b="1"/>
          </a:p>
          <a:p>
            <a:r>
              <a:rPr lang="en-US" altLang="en-US" sz="1600" b="1"/>
              <a:t>		   solution         level * name                  trait</a:t>
            </a:r>
          </a:p>
          <a:p>
            <a:r>
              <a:rPr lang="en-US" altLang="en-US" sz="1600" b="1"/>
              <a:t> ______________________________________________________</a:t>
            </a:r>
          </a:p>
          <a:p>
            <a:endParaRPr lang="en-US" altLang="en-US" sz="1600" b="1"/>
          </a:p>
          <a:p>
            <a:r>
              <a:rPr lang="en-US" altLang="en-US" sz="1600" b="1"/>
              <a:t>     1            -.16211010           1 * generation 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 2           -1.64614075           2 * generation 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 3             .01080553           3 * generation 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 4           -3.05158974           1 * sex        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 5             .00000000 &lt;&lt;&lt;&lt;      2 * sex        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 6            5.73575613           1 * litter size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 7            2.22139506           2 * litter size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 8            3.28421069           3 * litter size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 9            1.34509621           4 * litter size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10            2.27238624           5 * litter size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11            1.53586287           6 * litter size          * body weight                             </a:t>
            </a:r>
          </a:p>
          <a:p>
            <a:endParaRPr lang="en-US" altLang="en-US" sz="1600" b="1"/>
          </a:p>
          <a:p>
            <a:r>
              <a:rPr lang="en-US" altLang="en-US" sz="1600" b="1"/>
              <a:t>    12             .00000000 &lt;&lt;&lt;&lt;      7 * litter size          * body weight     </a:t>
            </a:r>
          </a:p>
          <a:p>
            <a:endParaRPr lang="en-US" altLang="en-US" sz="1600" b="1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>
            <a:extLst>
              <a:ext uri="{FF2B5EF4-FFF2-40B4-BE49-F238E27FC236}">
                <a16:creationId xmlns:a16="http://schemas.microsoft.com/office/drawing/2014/main" id="{C3832BBB-4637-46B5-AFED-F23A4A84D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"/>
            <a:ext cx="6858000" cy="600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1600" b="1"/>
              <a:t>	</a:t>
            </a:r>
            <a:r>
              <a:rPr lang="en-US" altLang="en-US" sz="1400" b="1"/>
              <a:t>MTDF79   [Uncorrelated random effect solutions]</a:t>
            </a:r>
          </a:p>
          <a:p>
            <a:pPr>
              <a:lnSpc>
                <a:spcPct val="85000"/>
              </a:lnSpc>
            </a:pPr>
            <a:endParaRPr lang="en-US" altLang="en-US" sz="1400" b="1"/>
          </a:p>
          <a:p>
            <a:pPr>
              <a:lnSpc>
                <a:spcPct val="85000"/>
              </a:lnSpc>
            </a:pPr>
            <a:r>
              <a:rPr lang="en-US" altLang="en-US" sz="1400" b="1"/>
              <a:t>    equn          solution      level *      name               trait</a:t>
            </a:r>
          </a:p>
          <a:p>
            <a:pPr>
              <a:lnSpc>
                <a:spcPct val="85000"/>
              </a:lnSpc>
            </a:pPr>
            <a:r>
              <a:rPr lang="en-US" altLang="en-US" sz="1400" b="1"/>
              <a:t>_________________________________________________________</a:t>
            </a:r>
          </a:p>
          <a:p>
            <a:pPr>
              <a:lnSpc>
                <a:spcPct val="85000"/>
              </a:lnSpc>
            </a:pPr>
            <a:endParaRPr lang="en-US" altLang="en-US" sz="1400" b="1"/>
          </a:p>
          <a:p>
            <a:pPr>
              <a:lnSpc>
                <a:spcPct val="125000"/>
              </a:lnSpc>
            </a:pPr>
            <a:r>
              <a:rPr lang="en-US" altLang="en-US" sz="1400" b="1"/>
              <a:t>    671        -.04583612      10101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672         .07454918      10404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673        -.03016894      10506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674         .03943667      10602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675        -.08974688      10701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676        -.09208224      10801 * maternal permanent e * body weight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</a:t>
            </a:r>
            <a:r>
              <a:rPr lang="en-US" altLang="en-US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∙ ∙ ∙</a:t>
            </a:r>
            <a:r>
              <a:rPr lang="en-US" altLang="en-US" sz="1400" b="1"/>
              <a:t>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704        -.09045377      30902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705        -.18210848      30904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706        -.00342698      31105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707         .02015426      31203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708        -.24623957      31302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709        -.19488994      31304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710         .13085314      31401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711         .26078214      31501 * maternal permanent e * body weight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    712        -.12766108      31602 * maternal permanent e * body weight                             </a:t>
            </a:r>
          </a:p>
          <a:p>
            <a:pPr>
              <a:lnSpc>
                <a:spcPct val="125000"/>
              </a:lnSpc>
            </a:pPr>
            <a:endParaRPr lang="en-US" altLang="en-US" sz="1400" b="1"/>
          </a:p>
          <a:p>
            <a:pPr>
              <a:lnSpc>
                <a:spcPct val="125000"/>
              </a:lnSpc>
            </a:pPr>
            <a:endParaRPr lang="en-US" altLang="en-US" sz="1400" b="1"/>
          </a:p>
          <a:p>
            <a:pPr>
              <a:lnSpc>
                <a:spcPct val="85000"/>
              </a:lnSpc>
            </a:pPr>
            <a:endParaRPr lang="en-US" altLang="en-US" sz="14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>
            <a:extLst>
              <a:ext uri="{FF2B5EF4-FFF2-40B4-BE49-F238E27FC236}">
                <a16:creationId xmlns:a16="http://schemas.microsoft.com/office/drawing/2014/main" id="{EBC1FEC3-7F1D-42FE-8371-8318F0E25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28600"/>
            <a:ext cx="6492875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/>
              <a:t>	MTDF78     [Genetic solutions]</a:t>
            </a:r>
          </a:p>
          <a:p>
            <a:endParaRPr lang="en-US" altLang="en-US" sz="1600" b="1"/>
          </a:p>
          <a:p>
            <a:r>
              <a:rPr lang="en-US" altLang="en-US" sz="1600" b="1"/>
              <a:t>   Coded ID          ID                a1                      m1</a:t>
            </a:r>
          </a:p>
          <a:p>
            <a:r>
              <a:rPr lang="en-US" altLang="en-US" sz="1600" b="1"/>
              <a:t>___________________________________________________</a:t>
            </a:r>
          </a:p>
          <a:p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       1             215             .77065064              .29387514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2             403             .77065064              .29387514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3             615            1.03862464              .49508782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4             701            1.03862464              .49508782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5             814            -.42773805             -.23195017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6             904            -.42773805             -.23195017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7            1314            -.39957873             -.16270164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8            1602            -.39957873             -.16270164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 9            1701             .46445741              .46909996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10            1813             .46445741              .46909996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11            2201             .50407019              .56651447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12            2315             .50407019              .56651447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13            2401            -.12542643             -.11625806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14            2416           -1.52961347            -1.11182385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	.	.	.	.	.	.	.	.</a:t>
            </a:r>
          </a:p>
          <a:p>
            <a:endParaRPr lang="en-US" altLang="en-US" sz="1600" b="1"/>
          </a:p>
          <a:p>
            <a:r>
              <a:rPr lang="en-US" altLang="en-US" sz="1600" b="1"/>
              <a:t>     Continued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>
            <a:extLst>
              <a:ext uri="{FF2B5EF4-FFF2-40B4-BE49-F238E27FC236}">
                <a16:creationId xmlns:a16="http://schemas.microsoft.com/office/drawing/2014/main" id="{77BE1702-F60C-4D7C-A4DB-FB1EDBFF3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9913"/>
            <a:ext cx="6518275" cy="765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/>
              <a:t>MTDF78     [Genetic solutions] continued</a:t>
            </a:r>
            <a:r>
              <a:rPr lang="en-US" altLang="en-US"/>
              <a:t> </a:t>
            </a:r>
          </a:p>
          <a:p>
            <a:endParaRPr lang="en-US" altLang="en-US"/>
          </a:p>
          <a:p>
            <a:r>
              <a:rPr lang="en-US" altLang="en-US"/>
              <a:t>	        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∙ ∙ ∙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318           41512             .98956176              .40385134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319           41513             .28142180              .30088323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320           41516            2.22880667              .58404553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321           41517            1.96325419              .54543249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322           41601             .20518050             -.31031653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323           41602            1.04609669             -.18804190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324           41603             .24943925             -.30388102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325           41604             .86906171             -.21378393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326           41612           -1.27819113             -.52600831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327           41613            -.08320496             -.35224963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328           41614             .35938251             -.28789456  </a:t>
            </a:r>
          </a:p>
          <a:p>
            <a:pPr>
              <a:lnSpc>
                <a:spcPct val="150000"/>
              </a:lnSpc>
            </a:pPr>
            <a:r>
              <a:rPr lang="en-US" altLang="en-US" b="1"/>
              <a:t>     329           41615             .04957128             -.33294311  </a:t>
            </a:r>
          </a:p>
          <a:p>
            <a:pPr>
              <a:lnSpc>
                <a:spcPct val="150000"/>
              </a:lnSpc>
            </a:pPr>
            <a:endParaRPr lang="en-US" altLang="en-US" b="1"/>
          </a:p>
          <a:p>
            <a:endParaRPr lang="en-US" altLang="en-US" b="1"/>
          </a:p>
          <a:p>
            <a:endParaRPr lang="en-US" altLang="en-US" b="1"/>
          </a:p>
          <a:p>
            <a:r>
              <a:rPr lang="en-US" altLang="en-US" b="1"/>
              <a:t>	[For all animals in pedigree file   ] </a:t>
            </a:r>
          </a:p>
          <a:p>
            <a:endParaRPr lang="en-US" altLang="en-US" b="1"/>
          </a:p>
          <a:p>
            <a:endParaRPr lang="en-US" altLang="en-US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>
            <a:extLst>
              <a:ext uri="{FF2B5EF4-FFF2-40B4-BE49-F238E27FC236}">
                <a16:creationId xmlns:a16="http://schemas.microsoft.com/office/drawing/2014/main" id="{0E8F0BD8-DE45-43CA-974B-CE9964288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69913"/>
            <a:ext cx="10668000" cy="523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sz="1600" b="1"/>
              <a:t>COMPILING and LINKING</a:t>
            </a:r>
            <a:endParaRPr lang="en-US" altLang="en-US" sz="1600"/>
          </a:p>
          <a:p>
            <a:pPr>
              <a:lnSpc>
                <a:spcPct val="125000"/>
              </a:lnSpc>
            </a:pPr>
            <a:endParaRPr lang="en-US" altLang="en-US" sz="1600"/>
          </a:p>
          <a:p>
            <a:pPr>
              <a:lnSpc>
                <a:spcPct val="125000"/>
              </a:lnSpc>
            </a:pPr>
            <a:r>
              <a:rPr lang="en-US" altLang="en-US" sz="1600"/>
              <a:t>	</a:t>
            </a:r>
            <a:r>
              <a:rPr lang="en-US" altLang="en-US" sz="1600" b="1"/>
              <a:t>FORTRAN code needs to be converted to an executable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 program in 'machine' language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	Portable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Flexible (match resources to problem)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Need a FORTRAN compiler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MS Powerstation &gt;&gt;Digital&gt;&gt; Compaq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Lahey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G77(DOS, LINUX)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	Usual:	*.FOR &gt;&gt; *.OBJ	(subroutines, programs)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	*.FOR &gt;&gt; *.OBJ	&gt;&gt;LINK&gt;&gt; *.EXE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		(subroutines linked to program)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endParaRPr lang="en-US" altLang="en-US" sz="1600" b="1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>
            <a:extLst>
              <a:ext uri="{FF2B5EF4-FFF2-40B4-BE49-F238E27FC236}">
                <a16:creationId xmlns:a16="http://schemas.microsoft.com/office/drawing/2014/main" id="{19A236D4-4975-4748-9690-3430D6E4D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457200"/>
            <a:ext cx="6188075" cy="612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35000"/>
              </a:lnSpc>
            </a:pPr>
            <a:r>
              <a:rPr lang="en-US" altLang="en-US" sz="1400" b="1"/>
              <a:t>This answer file is 'mouserun.se' to do option 4 </a:t>
            </a:r>
          </a:p>
          <a:p>
            <a:pPr>
              <a:lnSpc>
                <a:spcPct val="135000"/>
              </a:lnSpc>
            </a:pPr>
            <a:endParaRPr lang="en-US" altLang="en-US" sz="1400" b="1"/>
          </a:p>
          <a:p>
            <a:pPr>
              <a:lnSpc>
                <a:spcPct val="135000"/>
              </a:lnSpc>
            </a:pPr>
            <a:r>
              <a:rPr lang="en-US" altLang="en-US" sz="1400" b="1"/>
              <a:t>Note uses continuation option to read converged variance components                                             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Calculate F-stats, 'naive' t-stats for contrasts, and expectations                 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*                                                                               </a:t>
            </a:r>
          </a:p>
          <a:p>
            <a:pPr>
              <a:lnSpc>
                <a:spcPct val="135000"/>
              </a:lnSpc>
            </a:pPr>
            <a:endParaRPr lang="en-US" altLang="en-US" sz="1400" b="1"/>
          </a:p>
          <a:p>
            <a:pPr>
              <a:lnSpc>
                <a:spcPct val="135000"/>
              </a:lnSpc>
            </a:pPr>
            <a:r>
              <a:rPr lang="en-US" altLang="en-US" sz="1400" b="1"/>
              <a:t>1         continuation: 0-no; 1-yes   [Files must be available]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4         run option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    write fixed solutions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    match with prep ID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0    do not write animal solutions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0    do not write other random factor solutions</a:t>
            </a:r>
          </a:p>
          <a:p>
            <a:pPr>
              <a:lnSpc>
                <a:spcPct val="135000"/>
              </a:lnSpc>
            </a:pPr>
            <a:endParaRPr lang="en-US" altLang="en-US" sz="1400" b="1"/>
          </a:p>
          <a:p>
            <a:pPr>
              <a:lnSpc>
                <a:spcPct val="135000"/>
              </a:lnSpc>
            </a:pPr>
            <a:r>
              <a:rPr lang="en-US" altLang="en-US" sz="1400" b="1"/>
              <a:t>1    calculate block of inverse and F-statistic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4    first equation of block for sex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5    last equation of block for sex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    calculate block of inverse for litter size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6    first equation for block for litter size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12   last equation for block for litter size      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0    do not calculate another block of inverse of coef matrix</a:t>
            </a:r>
          </a:p>
          <a:p>
            <a:pPr>
              <a:lnSpc>
                <a:spcPct val="135000"/>
              </a:lnSpc>
            </a:pPr>
            <a:endParaRPr lang="en-US" altLang="en-US" sz="1400" b="1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44C56D24-A40E-4F87-9AAE-4870925B8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609600"/>
            <a:ext cx="6188075" cy="48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40000"/>
              </a:lnSpc>
            </a:pPr>
            <a:r>
              <a:rPr lang="en-US" altLang="en-US" sz="1600" b="1"/>
              <a:t>1    calculate a contrast for sex 1 equn 4 vs sex 2 equn 5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2    number of elements in contrast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4  1.   equn and coef for sex 1      t stat squared = F 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5 -1.   equn and coef for sex 2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1     calculate contrast for generation 1 vs 2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2     number of elements in contrast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1  1.  equn and coef for generation 1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2 -1.  equn and coef for generation 2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1     calculate contrast for generations 1 and 2 vs 3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3     number of elements in contrast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1  1.  equn and coef for generation 1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2  1.  equn and coef for generation 2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3 -2.  equn and coef for generation 3</a:t>
            </a:r>
          </a:p>
          <a:p>
            <a:pPr>
              <a:lnSpc>
                <a:spcPct val="140000"/>
              </a:lnSpc>
            </a:pPr>
            <a:r>
              <a:rPr lang="en-US" altLang="en-US" sz="1600" b="1"/>
              <a:t>0       no more contrasts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>
            <a:extLst>
              <a:ext uri="{FF2B5EF4-FFF2-40B4-BE49-F238E27FC236}">
                <a16:creationId xmlns:a16="http://schemas.microsoft.com/office/drawing/2014/main" id="{D2E1E818-C00C-4BBB-A255-4AC2FDC90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381000"/>
            <a:ext cx="6188075" cy="397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endParaRPr lang="en-US" altLang="en-US" sz="1400" b="1"/>
          </a:p>
          <a:p>
            <a:pPr>
              <a:lnSpc>
                <a:spcPct val="85000"/>
              </a:lnSpc>
            </a:pPr>
            <a:r>
              <a:rPr lang="en-US" altLang="en-US" sz="1400" b="1"/>
              <a:t>0        no PEV and rTI</a:t>
            </a:r>
          </a:p>
          <a:p>
            <a:pPr>
              <a:lnSpc>
                <a:spcPct val="85000"/>
              </a:lnSpc>
            </a:pPr>
            <a:endParaRPr lang="en-US" altLang="en-US" sz="1400" b="1"/>
          </a:p>
          <a:p>
            <a:pPr>
              <a:lnSpc>
                <a:spcPct val="135000"/>
              </a:lnSpc>
            </a:pPr>
            <a:r>
              <a:rPr lang="en-US" altLang="en-US" sz="1400" b="1"/>
              <a:t>1       calculate expectations of solutions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       equation corresponding to first parameter in expectation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12           "        "           last      "          "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       equation corresponding to first solution in block for gen and sex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5            "        "          last      "        "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       calculate more expectations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         first parameter in expectation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12         last parameter in expectation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6         first solution in block for litter size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12         last solution in block</a:t>
            </a:r>
          </a:p>
          <a:p>
            <a:pPr>
              <a:lnSpc>
                <a:spcPct val="135000"/>
              </a:lnSpc>
            </a:pPr>
            <a:r>
              <a:rPr lang="en-US" altLang="en-US" sz="1400" b="1"/>
              <a:t>0       no more expectations</a:t>
            </a:r>
            <a:r>
              <a:rPr lang="en-US" altLang="en-US" sz="1400"/>
              <a:t> </a:t>
            </a:r>
          </a:p>
          <a:p>
            <a:pPr>
              <a:lnSpc>
                <a:spcPct val="85000"/>
              </a:lnSpc>
            </a:pPr>
            <a:endParaRPr lang="en-US" altLang="en-US" sz="14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>
            <a:extLst>
              <a:ext uri="{FF2B5EF4-FFF2-40B4-BE49-F238E27FC236}">
                <a16:creationId xmlns:a16="http://schemas.microsoft.com/office/drawing/2014/main" id="{BE703070-A2A1-43D3-8CB5-4DD35D9BA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0513"/>
            <a:ext cx="6569075" cy="603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en-US" sz="1600" b="1"/>
              <a:t>MTDF67   from option 4   F-tests, t-tests, expectations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Block of inverse for equations          4 to          5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4    .0608    .0000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5    .0000    .0000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inverse of inverse of order          2   with rank          1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F=statistic = 153.186  for eqn     4  to     5 with n =    2 but DF =    1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Block of inverse for equations          6 to         12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6   1.8511    .6086    .6306    .4512    .6347    .7711    .0000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7    .6086   1.2548    .6558    .8239    .8051    .7763    .0000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8    .6306    .6558   1.4760    .4720    .6430    .7432    .0000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9    .4512    .8239    .4720   1.4383    .7375    .6339    .0000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10    .6347    .8051    .6430    .7375   1.0013    .7082    .0000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11    .7711    .7763    .7432    .6339    .7082   1.3437    .0000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12    .0000    .0000    .0000    .0000    .0000    .0000    .0000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inverse of inverse of order          7   with rank          6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F=statistic =   3.617  for eqn     6  to    12 with n =    7 but DF =    6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r>
              <a:rPr lang="en-US" altLang="en-US" sz="1600" b="1"/>
              <a:t>  </a:t>
            </a:r>
          </a:p>
          <a:p>
            <a:r>
              <a:rPr lang="en-US" altLang="en-US" sz="1600" b="1"/>
              <a:t>Continued</a:t>
            </a:r>
          </a:p>
          <a:p>
            <a:endParaRPr lang="en-US" altLang="en-US" sz="1600" b="1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>
            <a:extLst>
              <a:ext uri="{FF2B5EF4-FFF2-40B4-BE49-F238E27FC236}">
                <a16:creationId xmlns:a16="http://schemas.microsoft.com/office/drawing/2014/main" id="{CEA08F15-DA78-49F2-8E05-7E9D43C07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90513"/>
            <a:ext cx="6569075" cy="517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  Contrast          1   with no. elements          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Row          4   coefficient       1.000000000000000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Row          5   coefficient      -1.000000000000000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Contrast   1 =-.30515897E+01 SE = .24655668E+00 and t = -12.38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Contrast          2   with no. elements          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Row          1   coefficient       1.000000000000000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Row          2   coefficient      -1.000000000000000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Contrast   2 = .14840307E+01 SE = .64213778E+00 and t =   2.31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Contrast          3   with no. elements          3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Row          1   coefficient       1.000000000000000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Row          2   coefficient       1.000000000000000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Row          3   coefficient      -2.000000000000000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Contrast   3 =-.18298619E+01 SE = .11472325E+01 and t =  -1.60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Continued</a:t>
            </a:r>
          </a:p>
          <a:p>
            <a:endParaRPr lang="en-US" altLang="en-US" sz="1600" b="1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Text Box 4">
            <a:extLst>
              <a:ext uri="{FF2B5EF4-FFF2-40B4-BE49-F238E27FC236}">
                <a16:creationId xmlns:a16="http://schemas.microsoft.com/office/drawing/2014/main" id="{360A4AC2-B0EE-4EE0-8DFB-B0A25CD59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42913"/>
            <a:ext cx="6400800" cy="45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/>
              <a:t>MTDF67   from option 4   F-tests, t-tests, expectations continued</a:t>
            </a:r>
          </a:p>
          <a:p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Contributions of parameters            1 to         12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To expectations for solutions          1 to          5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Parameter:    Coefficients for solutions          1   to           5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1        1.000    .000    .000    .000    .000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 2         .000   1.000    .000    .000    .000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3         .000    .000   1.000    .000    .000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4         .000    .000    .000   1.000    .000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5        1.000   1.000   1.000  -1.000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6         .000    .000    .000    .000    .000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10         .000    .000    .000    .000    .000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11         .000    .000    .000    .000    .000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12        1.000   1.000   1.000    .000    .000</a:t>
            </a:r>
          </a:p>
          <a:p>
            <a:endParaRPr lang="en-US" altLang="en-US" sz="1600" b="1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>
            <a:extLst>
              <a:ext uri="{FF2B5EF4-FFF2-40B4-BE49-F238E27FC236}">
                <a16:creationId xmlns:a16="http://schemas.microsoft.com/office/drawing/2014/main" id="{8C3A383F-4727-483B-881E-4FD74134A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85800"/>
            <a:ext cx="6400800" cy="439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en-US" sz="1600" b="1"/>
              <a:t>Contributions of parameters            1 to         12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To expectations for solutions          6 to         12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Parameter:    Coefficients for solutions          6   to          12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1         .000    .000    .000    .000    .000    .000    .000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5         .000    .000    .000    .000    .000    .000    .000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6        1.000    .000    .000    .000    .000    .000    .000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7         .000   1.000    .000    .000    .000    .000    .000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8         .000    .000   1.000    .000    .000    .000    .000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 9         .000    .000    .000   1.000    .000    .000    .000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  10        .000    .000    .000    .000   1.000    .000    .000</a:t>
            </a:r>
          </a:p>
          <a:p>
            <a:pPr>
              <a:lnSpc>
                <a:spcPct val="125000"/>
              </a:lnSpc>
            </a:pPr>
            <a:r>
              <a:rPr lang="en-US" altLang="en-US" b="1"/>
              <a:t>   11       .000   .000    .000    .000    .000   1.000    .000</a:t>
            </a:r>
          </a:p>
          <a:p>
            <a:pPr>
              <a:lnSpc>
                <a:spcPct val="125000"/>
              </a:lnSpc>
            </a:pPr>
            <a:r>
              <a:rPr lang="en-US" altLang="en-US" b="1"/>
              <a:t>   12    -1.000 -1.000  -1.000  -1.000  -1.000  -1.000   .000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</a:t>
            </a:r>
          </a:p>
          <a:p>
            <a:endParaRPr lang="en-US" altLang="en-US" sz="1600" b="1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>
            <a:extLst>
              <a:ext uri="{FF2B5EF4-FFF2-40B4-BE49-F238E27FC236}">
                <a16:creationId xmlns:a16="http://schemas.microsoft.com/office/drawing/2014/main" id="{CC7744F4-1B78-492D-9003-740FE2DAA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42913"/>
            <a:ext cx="7239000" cy="683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en-US" sz="1600" b="1"/>
              <a:t>mouse.dat                             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Mouse data from Karin Meyer  (This file is 'mouseprp.in2'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two trait analysis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*         end of comments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7         number 'integer' fields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3         number 'real' fields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2         number of traits to analyze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body weight              name of first trait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2         position of trait in vector of 'reals'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0.        missing value indicator, cannot be '.'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0         number of covariates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3         number of fixed factors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generation               name of first fixed factor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4         position in vector of 'integers'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1         write summary of levels of factor, O would not write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sex                      name of second fixed factor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5         position in vector of 'integers'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1         write summary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litter size              name of third fixed factor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6         position in vector of 'integers'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Continued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>
            <a:extLst>
              <a:ext uri="{FF2B5EF4-FFF2-40B4-BE49-F238E27FC236}">
                <a16:creationId xmlns:a16="http://schemas.microsoft.com/office/drawing/2014/main" id="{7BBAD571-918E-4EDC-8873-B7CD6DBFF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42913"/>
            <a:ext cx="72390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en-US" sz="1600" b="1"/>
              <a:t>litter size              name of third fixed factor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6         position in vector of 'integers'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1         write summary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1         postion of animal ID in vector of 'integers'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329    number of animals (in pedigree from mtdfnrm, mtdf11, mtdf56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1         second animal effect (usually maternal genetic of dam)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maternal genetic effect           name for second animal effect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3         position of second animal effect in vector of 'integers'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1         number of other random effects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maternal permanent environment    name of random effect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3         position of random effect in vector of 'integers'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0         don't write out summary, usually a big file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Continued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>
            <a:extLst>
              <a:ext uri="{FF2B5EF4-FFF2-40B4-BE49-F238E27FC236}">
                <a16:creationId xmlns:a16="http://schemas.microsoft.com/office/drawing/2014/main" id="{E8ACA69D-B1AD-42CA-BB40-67A5AA0DA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9913"/>
            <a:ext cx="7292975" cy="7761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952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/>
              <a:t>mouse.dat                              </a:t>
            </a:r>
          </a:p>
          <a:p>
            <a:r>
              <a:rPr lang="en-US" altLang="en-US" b="1"/>
              <a:t>Mouse data from Karin Meyer  (This file is 'mouseprp.in2'</a:t>
            </a:r>
          </a:p>
          <a:p>
            <a:r>
              <a:rPr lang="en-US" altLang="en-US" b="1"/>
              <a:t>two trait analysis Continued)</a:t>
            </a:r>
            <a:endParaRPr lang="en-US" altLang="en-US" sz="1600" b="1"/>
          </a:p>
          <a:p>
            <a:endParaRPr lang="en-US" altLang="en-US" sz="1600" b="1"/>
          </a:p>
          <a:p>
            <a:endParaRPr lang="en-US" altLang="en-US" sz="1600" b="1"/>
          </a:p>
          <a:p>
            <a:r>
              <a:rPr lang="en-US" altLang="en-US" sz="1600" b="1"/>
              <a:t>other trait</a:t>
            </a:r>
          </a:p>
          <a:p>
            <a:r>
              <a:rPr lang="en-US" altLang="en-US" sz="1600" b="1"/>
              <a:t>3	position</a:t>
            </a:r>
          </a:p>
          <a:p>
            <a:r>
              <a:rPr lang="en-US" altLang="en-US" sz="1600" b="1"/>
              <a:t>0. 	missing value indicator</a:t>
            </a:r>
          </a:p>
          <a:p>
            <a:r>
              <a:rPr lang="en-US" altLang="en-US" sz="1600" b="1"/>
              <a:t>0    	covariates</a:t>
            </a:r>
          </a:p>
          <a:p>
            <a:r>
              <a:rPr lang="en-US" altLang="en-US" sz="1600" b="1"/>
              <a:t>3 	fixed factors</a:t>
            </a:r>
          </a:p>
          <a:p>
            <a:r>
              <a:rPr lang="en-US" altLang="en-US" sz="1600" b="1"/>
              <a:t>generation	</a:t>
            </a:r>
          </a:p>
          <a:p>
            <a:r>
              <a:rPr lang="en-US" altLang="en-US" sz="1600" b="1"/>
              <a:t>4 	position</a:t>
            </a:r>
          </a:p>
          <a:p>
            <a:r>
              <a:rPr lang="en-US" altLang="en-US" sz="1600" b="1"/>
              <a:t>1 	write summary</a:t>
            </a:r>
          </a:p>
          <a:p>
            <a:r>
              <a:rPr lang="en-US" altLang="en-US" sz="1600" b="1"/>
              <a:t>sex </a:t>
            </a:r>
          </a:p>
          <a:p>
            <a:r>
              <a:rPr lang="en-US" altLang="en-US" sz="1600" b="1"/>
              <a:t>5 	position</a:t>
            </a:r>
          </a:p>
          <a:p>
            <a:r>
              <a:rPr lang="en-US" altLang="en-US" sz="1600" b="1"/>
              <a:t>1 	write summary</a:t>
            </a:r>
          </a:p>
          <a:p>
            <a:r>
              <a:rPr lang="en-US" altLang="en-US" sz="1600" b="1"/>
              <a:t>lit size</a:t>
            </a:r>
          </a:p>
          <a:p>
            <a:r>
              <a:rPr lang="en-US" altLang="en-US" sz="1600" b="1"/>
              <a:t>6 	position</a:t>
            </a:r>
          </a:p>
          <a:p>
            <a:r>
              <a:rPr lang="en-US" altLang="en-US" sz="1600" b="1"/>
              <a:t>1 	write summary</a:t>
            </a:r>
          </a:p>
          <a:p>
            <a:r>
              <a:rPr lang="en-US" altLang="en-US" sz="1600" b="1"/>
              <a:t>1   	second animal effect</a:t>
            </a:r>
          </a:p>
          <a:p>
            <a:r>
              <a:rPr lang="en-US" altLang="en-US" sz="1600" b="1"/>
              <a:t>mat gen 2 (name)</a:t>
            </a:r>
          </a:p>
          <a:p>
            <a:r>
              <a:rPr lang="en-US" altLang="en-US" sz="1600" b="1"/>
              <a:t>3 	position</a:t>
            </a:r>
          </a:p>
          <a:p>
            <a:r>
              <a:rPr lang="en-US" altLang="en-US" sz="1600" b="1"/>
              <a:t>1  	other random factor</a:t>
            </a:r>
          </a:p>
          <a:p>
            <a:r>
              <a:rPr lang="en-US" altLang="en-US" sz="1600" b="1"/>
              <a:t> mat pe (name)</a:t>
            </a:r>
          </a:p>
          <a:p>
            <a:r>
              <a:rPr lang="en-US" altLang="en-US" sz="1600" b="1"/>
              <a:t>3  	position</a:t>
            </a:r>
          </a:p>
          <a:p>
            <a:r>
              <a:rPr lang="en-US" altLang="en-US" sz="1600" b="1"/>
              <a:t>0 	do not write summary</a:t>
            </a:r>
          </a:p>
          <a:p>
            <a:endParaRPr lang="en-US" altLang="en-US" sz="1600" b="1"/>
          </a:p>
          <a:p>
            <a:r>
              <a:rPr lang="en-US" altLang="en-US" sz="1600" b="1"/>
              <a:t>1         write file to match fixed factor levels with solutions </a:t>
            </a:r>
          </a:p>
          <a:p>
            <a:r>
              <a:rPr lang="en-US" altLang="en-US" sz="1600" b="1"/>
              <a:t>1         write file to match other random levels with solutions</a:t>
            </a:r>
          </a:p>
          <a:p>
            <a:endParaRPr lang="en-US" altLang="en-US" sz="1600" b="1"/>
          </a:p>
          <a:p>
            <a:endParaRPr lang="en-US" altLang="en-US"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>
            <a:extLst>
              <a:ext uri="{FF2B5EF4-FFF2-40B4-BE49-F238E27FC236}">
                <a16:creationId xmlns:a16="http://schemas.microsoft.com/office/drawing/2014/main" id="{A6F56FCB-8CDC-46A8-BF15-0EB55234D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69913"/>
            <a:ext cx="10668000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2525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sz="1600" b="1"/>
              <a:t>Optimization switches (debugging vs speed)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Switches in SETUP.BAT and COMPILE.BAT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	are for speed not debugging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	"Include" statement for a file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The file is compiled with rest of code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PARAM.DAT sets DIMENSIONS of analysis (matrices, etc.)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	After changes in PARAM.DAT must recompile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>
            <a:extLst>
              <a:ext uri="{FF2B5EF4-FFF2-40B4-BE49-F238E27FC236}">
                <a16:creationId xmlns:a16="http://schemas.microsoft.com/office/drawing/2014/main" id="{D157D86F-426C-4E83-828E-A42B755D2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57200"/>
            <a:ext cx="6811963" cy="676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en-US" sz="1500" b="1"/>
              <a:t>Mouse data from Karin Meyer  (This file is 'mouserun.in2')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two trait analysis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*       end of comments</a:t>
            </a:r>
          </a:p>
          <a:p>
            <a:pPr>
              <a:lnSpc>
                <a:spcPct val="125000"/>
              </a:lnSpc>
            </a:pPr>
            <a:endParaRPr lang="en-US" altLang="en-US" sz="1500" b="1"/>
          </a:p>
          <a:p>
            <a:pPr>
              <a:lnSpc>
                <a:spcPct val="125000"/>
              </a:lnSpc>
            </a:pPr>
            <a:r>
              <a:rPr lang="en-US" altLang="en-US" sz="1500" b="1"/>
              <a:t>0     for start or restart, 1 for continue or solns from previous run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1     option to estimate variance components, for solns to MME use 4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0     number of constraints to be imposed by you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0     not reordered previously,if reordered can use 1 if mtdf58 saved</a:t>
            </a:r>
          </a:p>
          <a:p>
            <a:pPr>
              <a:lnSpc>
                <a:spcPct val="125000"/>
              </a:lnSpc>
            </a:pPr>
            <a:endParaRPr lang="en-US" altLang="en-US" sz="1500" b="1"/>
          </a:p>
          <a:p>
            <a:pPr>
              <a:lnSpc>
                <a:spcPct val="125000"/>
              </a:lnSpc>
            </a:pPr>
            <a:r>
              <a:rPr lang="en-US" altLang="en-US" sz="1500" b="1"/>
              <a:t>1  4.    starting value for a1,a1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2  3.5    a1,a2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3   .5   starting value for m1,a1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4   .4    a1,m2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5 20.     a2,a2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6   .1    a2,m1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7  2.     a2,m2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8  1.5  starting value for m1,m1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9   .1    a1,m2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10 7.     m2,m2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0 0    end input for G 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1      yes, values on screen are correct</a:t>
            </a:r>
          </a:p>
          <a:p>
            <a:pPr>
              <a:lnSpc>
                <a:spcPct val="125000"/>
              </a:lnSpc>
            </a:pPr>
            <a:r>
              <a:rPr lang="en-US" altLang="en-US" sz="1500" b="1"/>
              <a:t>0      number to be held constant</a:t>
            </a:r>
          </a:p>
          <a:p>
            <a:pPr>
              <a:lnSpc>
                <a:spcPct val="90000"/>
              </a:lnSpc>
            </a:pPr>
            <a:endParaRPr lang="en-US" altLang="en-US" sz="1400" b="1"/>
          </a:p>
          <a:p>
            <a:pPr>
              <a:lnSpc>
                <a:spcPct val="90000"/>
              </a:lnSpc>
            </a:pPr>
            <a:endParaRPr lang="en-US" altLang="en-US" sz="1400" b="1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>
            <a:extLst>
              <a:ext uri="{FF2B5EF4-FFF2-40B4-BE49-F238E27FC236}">
                <a16:creationId xmlns:a16="http://schemas.microsoft.com/office/drawing/2014/main" id="{9D0FE149-2BF8-4C3F-A7CF-53E1BC253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0"/>
            <a:ext cx="6811963" cy="651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en-US" altLang="en-US" sz="1600" b="1"/>
              <a:t>1   .5  starting value for c1,c1 other random factor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2   .5    c1,c2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3  2.     c2,c2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0 0    end input for C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1      yes, values on screen are correct 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0      number to be held constant</a:t>
            </a:r>
          </a:p>
          <a:p>
            <a:pPr>
              <a:lnSpc>
                <a:spcPct val="115000"/>
              </a:lnSpc>
            </a:pPr>
            <a:endParaRPr lang="en-US" altLang="en-US" sz="1600" b="1"/>
          </a:p>
          <a:p>
            <a:pPr>
              <a:lnSpc>
                <a:spcPct val="115000"/>
              </a:lnSpc>
            </a:pPr>
            <a:r>
              <a:rPr lang="en-US" altLang="en-US" sz="1600" b="1"/>
              <a:t>1  2.   starting value for e1,e1 residual variance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2   .2    e1,e2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3 10.     e2,e2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0 0    end input for R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1      yes, values on screen are correct 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0      number to be held constant</a:t>
            </a:r>
          </a:p>
          <a:p>
            <a:pPr>
              <a:lnSpc>
                <a:spcPct val="115000"/>
              </a:lnSpc>
            </a:pPr>
            <a:endParaRPr lang="en-US" altLang="en-US" sz="1600" b="1"/>
          </a:p>
          <a:p>
            <a:pPr>
              <a:lnSpc>
                <a:spcPct val="115000"/>
              </a:lnSpc>
            </a:pPr>
            <a:r>
              <a:rPr lang="en-US" altLang="en-US" sz="1600" b="1"/>
              <a:t>1      write solutions for covariates and fixed factors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1      match original codes of fixed factor levels with solutions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1      write slutins for animal effects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1      write solutions for other random factors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1      match original codes of random factor levels</a:t>
            </a:r>
          </a:p>
          <a:p>
            <a:pPr>
              <a:lnSpc>
                <a:spcPct val="115000"/>
              </a:lnSpc>
            </a:pPr>
            <a:endParaRPr lang="en-US" altLang="en-US" sz="1600" b="1"/>
          </a:p>
          <a:p>
            <a:pPr>
              <a:lnSpc>
                <a:spcPct val="115000"/>
              </a:lnSpc>
            </a:pPr>
            <a:r>
              <a:rPr lang="en-US" altLang="en-US" sz="1600" b="1"/>
              <a:t>1.d-6        convergence for variance of simplex -2logL</a:t>
            </a:r>
          </a:p>
          <a:p>
            <a:pPr>
              <a:lnSpc>
                <a:spcPct val="115000"/>
              </a:lnSpc>
            </a:pPr>
            <a:r>
              <a:rPr lang="en-US" altLang="en-US" sz="1600" b="1"/>
              <a:t>100    number of simplex rounds</a:t>
            </a:r>
          </a:p>
          <a:p>
            <a:pPr>
              <a:lnSpc>
                <a:spcPct val="115000"/>
              </a:lnSpc>
            </a:pPr>
            <a:endParaRPr lang="en-US" altLang="en-US" sz="1400" b="1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>
            <a:extLst>
              <a:ext uri="{FF2B5EF4-FFF2-40B4-BE49-F238E27FC236}">
                <a16:creationId xmlns:a16="http://schemas.microsoft.com/office/drawing/2014/main" id="{A038D53B-E91C-4E15-A1FD-55AEC45F0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000"/>
            <a:ext cx="6718300" cy="693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en-US" altLang="en-US" sz="1400" b="1"/>
              <a:t>This is answer file 'mouserun.se2' for 2-traits with option 4 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  Continuation option uses file in memory of converged VC                       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 Calculates 'naive' SE of contrasts, specified SEP and rTI, and expectns                 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*    end comments                                                                           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1   continuation: 0-no; 1-yes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4   run option</a:t>
            </a:r>
          </a:p>
          <a:p>
            <a:pPr>
              <a:lnSpc>
                <a:spcPct val="115000"/>
              </a:lnSpc>
            </a:pPr>
            <a:endParaRPr lang="en-US" altLang="en-US" sz="1400" b="1"/>
          </a:p>
          <a:p>
            <a:pPr>
              <a:lnSpc>
                <a:spcPct val="115000"/>
              </a:lnSpc>
            </a:pPr>
            <a:r>
              <a:rPr lang="en-US" altLang="en-US" sz="1400" b="1"/>
              <a:t>1    write fixed solutions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1    match with prep ID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1    do write animal slutions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0    do not write other random factor solutions</a:t>
            </a:r>
          </a:p>
          <a:p>
            <a:pPr>
              <a:lnSpc>
                <a:spcPct val="115000"/>
              </a:lnSpc>
            </a:pPr>
            <a:endParaRPr lang="en-US" altLang="en-US" sz="1400" b="1"/>
          </a:p>
          <a:p>
            <a:pPr>
              <a:lnSpc>
                <a:spcPct val="115000"/>
              </a:lnSpc>
            </a:pPr>
            <a:r>
              <a:rPr lang="en-US" altLang="en-US" sz="1400" b="1"/>
              <a:t>0    do not calculate block of inverse of coef matrix</a:t>
            </a:r>
          </a:p>
          <a:p>
            <a:pPr>
              <a:lnSpc>
                <a:spcPct val="115000"/>
              </a:lnSpc>
            </a:pPr>
            <a:endParaRPr lang="en-US" altLang="en-US" sz="1400" b="1"/>
          </a:p>
          <a:p>
            <a:pPr>
              <a:lnSpc>
                <a:spcPct val="115000"/>
              </a:lnSpc>
            </a:pPr>
            <a:r>
              <a:rPr lang="en-US" altLang="en-US" sz="1400" b="1"/>
              <a:t>1    calculate a contrast for sex 1 equn 4 vs sex 2 equn 5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2    number of elements in contrast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4  1.   equn and coef for sex 1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5 -1.   equn and coef for sex 2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1     calculate contrast for generation 1 vs 2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2     number of elements in contrast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1  1.  equn and coef for generation 1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2 -1.  equn and coef for generation 2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1     calculate contrast for generations 1 and 2 vs 3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3     number of elements in contrast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1  1.  equn and coef for generation 1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2  1.  equn and coef for generation 2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3 -2.  equn and coef for generation 3</a:t>
            </a:r>
          </a:p>
          <a:p>
            <a:pPr>
              <a:lnSpc>
                <a:spcPct val="115000"/>
              </a:lnSpc>
            </a:pPr>
            <a:r>
              <a:rPr lang="en-US" altLang="en-US" sz="1400" b="1"/>
              <a:t>0       no more contrasts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>
            <a:extLst>
              <a:ext uri="{FF2B5EF4-FFF2-40B4-BE49-F238E27FC236}">
                <a16:creationId xmlns:a16="http://schemas.microsoft.com/office/drawing/2014/main" id="{4D42E3F1-231E-4B0C-93C8-238D34786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3400"/>
            <a:ext cx="6794500" cy="579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en-US" sz="1400" b="1"/>
              <a:t>  </a:t>
            </a:r>
            <a:r>
              <a:rPr lang="en-US" altLang="en-US" sz="1600" b="1"/>
              <a:t>1       PEV and rTI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25     first animal equn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30     last animal equn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1     first genetic trait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4     last genetic trait (a1,a2,m1,m2)  Does not ask for other 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	PEV??</a:t>
            </a:r>
          </a:p>
          <a:p>
            <a:pPr>
              <a:lnSpc>
                <a:spcPct val="125000"/>
              </a:lnSpc>
            </a:pPr>
            <a:endParaRPr lang="en-US" altLang="en-US" sz="1600" b="1"/>
          </a:p>
          <a:p>
            <a:pPr>
              <a:lnSpc>
                <a:spcPct val="125000"/>
              </a:lnSpc>
            </a:pPr>
            <a:r>
              <a:rPr lang="en-US" altLang="en-US" sz="1600" b="1"/>
              <a:t>  1     calculate expectations of solutions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1     equation corresponding to first parameter in expectation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12           "        "           last      "          "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1     equation correspondingto first solution in block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5          "        "          last      "        "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1     calculate more expectations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1      first parameter in expectation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12      last parameter in expectation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6      first solution in block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12      last solution in block</a:t>
            </a:r>
          </a:p>
          <a:p>
            <a:pPr>
              <a:lnSpc>
                <a:spcPct val="125000"/>
              </a:lnSpc>
            </a:pPr>
            <a:r>
              <a:rPr lang="en-US" altLang="en-US" sz="1600" b="1"/>
              <a:t>  0      no more expectations</a:t>
            </a:r>
            <a:r>
              <a:rPr lang="en-US" altLang="en-US" sz="1400"/>
              <a:t> </a:t>
            </a:r>
          </a:p>
          <a:p>
            <a:pPr>
              <a:lnSpc>
                <a:spcPct val="90000"/>
              </a:lnSpc>
            </a:pPr>
            <a:endParaRPr lang="en-US" altLang="en-US" sz="140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Line 2">
            <a:extLst>
              <a:ext uri="{FF2B5EF4-FFF2-40B4-BE49-F238E27FC236}">
                <a16:creationId xmlns:a16="http://schemas.microsoft.com/office/drawing/2014/main" id="{AB80D8C4-F80D-41D6-8712-EF196014E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1288" y="2074863"/>
            <a:ext cx="3048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60EC1CFB-5BEF-4691-80CE-DBF087B40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3975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914400" algn="l"/>
                <a:tab pos="1828800" algn="l"/>
                <a:tab pos="2743200" algn="l"/>
                <a:tab pos="3259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>
                <a:latin typeface="Times New Roman" panose="02020603050405020304" pitchFamily="18" charset="0"/>
              </a:rPr>
              <a:t>MTDFNRM				MTDFPREP</a:t>
            </a:r>
          </a:p>
        </p:txBody>
      </p:sp>
      <p:sp>
        <p:nvSpPr>
          <p:cNvPr id="36868" name="Text Box 4">
            <a:extLst>
              <a:ext uri="{FF2B5EF4-FFF2-40B4-BE49-F238E27FC236}">
                <a16:creationId xmlns:a16="http://schemas.microsoft.com/office/drawing/2014/main" id="{9503D420-C565-415F-B544-92A935828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73150"/>
            <a:ext cx="68580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0052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Times New Roman" panose="02020603050405020304" pitchFamily="18" charset="0"/>
              </a:rPr>
              <a:t>pedigree file	data file</a:t>
            </a:r>
          </a:p>
          <a:p>
            <a:pPr>
              <a:spcBef>
                <a:spcPct val="25000"/>
              </a:spcBef>
            </a:pPr>
            <a:r>
              <a:rPr lang="en-US" altLang="en-US" sz="2000" b="1">
                <a:latin typeface="Times New Roman" panose="02020603050405020304" pitchFamily="18" charset="0"/>
              </a:rPr>
              <a:t>free format	free format</a:t>
            </a:r>
            <a:r>
              <a:rPr lang="en-US" altLang="en-US" b="1">
                <a:latin typeface="Times New Roman" panose="02020603050405020304" pitchFamily="18" charset="0"/>
              </a:rPr>
              <a:t>	</a:t>
            </a:r>
          </a:p>
        </p:txBody>
      </p:sp>
      <p:sp>
        <p:nvSpPr>
          <p:cNvPr id="36869" name="Line 5">
            <a:extLst>
              <a:ext uri="{FF2B5EF4-FFF2-40B4-BE49-F238E27FC236}">
                <a16:creationId xmlns:a16="http://schemas.microsoft.com/office/drawing/2014/main" id="{FA9C04B8-D1DD-4243-9CFE-2569CA5D4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982663"/>
            <a:ext cx="6350" cy="8588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Line 6">
            <a:extLst>
              <a:ext uri="{FF2B5EF4-FFF2-40B4-BE49-F238E27FC236}">
                <a16:creationId xmlns:a16="http://schemas.microsoft.com/office/drawing/2014/main" id="{1E1AB4FA-3997-45CF-BD5C-9BC56BE27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996950"/>
            <a:ext cx="0" cy="17827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Text Box 7">
            <a:extLst>
              <a:ext uri="{FF2B5EF4-FFF2-40B4-BE49-F238E27FC236}">
                <a16:creationId xmlns:a16="http://schemas.microsoft.com/office/drawing/2014/main" id="{D4151D8E-2E8B-434E-8627-9693ACF08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835150"/>
            <a:ext cx="25146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MTDF11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MTDF44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MTDF13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MTDF56</a:t>
            </a:r>
          </a:p>
        </p:txBody>
      </p:sp>
      <p:sp>
        <p:nvSpPr>
          <p:cNvPr id="36872" name="Line 8">
            <a:extLst>
              <a:ext uri="{FF2B5EF4-FFF2-40B4-BE49-F238E27FC236}">
                <a16:creationId xmlns:a16="http://schemas.microsoft.com/office/drawing/2014/main" id="{1FC7AE34-7D86-4979-B62E-BD2A8566BA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513" y="2436813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9">
            <a:extLst>
              <a:ext uri="{FF2B5EF4-FFF2-40B4-BE49-F238E27FC236}">
                <a16:creationId xmlns:a16="http://schemas.microsoft.com/office/drawing/2014/main" id="{88C1BA9E-BCBF-4A64-A99C-3244AA7027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0275" y="4273550"/>
            <a:ext cx="2590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Text Box 10">
            <a:extLst>
              <a:ext uri="{FF2B5EF4-FFF2-40B4-BE49-F238E27FC236}">
                <a16:creationId xmlns:a16="http://schemas.microsoft.com/office/drawing/2014/main" id="{0E924070-2A42-4E3A-9CBE-068282E07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3402013"/>
            <a:ext cx="1743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MTDFRUN</a:t>
            </a:r>
          </a:p>
        </p:txBody>
      </p:sp>
      <p:sp>
        <p:nvSpPr>
          <p:cNvPr id="36875" name="Text Box 11">
            <a:extLst>
              <a:ext uri="{FF2B5EF4-FFF2-40B4-BE49-F238E27FC236}">
                <a16:creationId xmlns:a16="http://schemas.microsoft.com/office/drawing/2014/main" id="{16BBB630-5086-4C1C-88C6-134191D0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3325813"/>
            <a:ext cx="1385888" cy="228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MTDF21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MTDF22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MTDF50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MTDF51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MTDF52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MTDF66</a:t>
            </a:r>
          </a:p>
        </p:txBody>
      </p:sp>
      <p:sp>
        <p:nvSpPr>
          <p:cNvPr id="36876" name="Text Box 12">
            <a:extLst>
              <a:ext uri="{FF2B5EF4-FFF2-40B4-BE49-F238E27FC236}">
                <a16:creationId xmlns:a16="http://schemas.microsoft.com/office/drawing/2014/main" id="{9D10A865-8A63-49EB-BEA5-C2BE0522D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78350"/>
            <a:ext cx="1385888" cy="410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>
                <a:latin typeface="Times New Roman" panose="02020603050405020304" pitchFamily="18" charset="0"/>
              </a:rPr>
              <a:t>MTDF4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MTDF54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MTDF58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MTDF59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MTDF68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MTDF72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MTDF76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MTDF77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MTDF78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MTDF79</a:t>
            </a:r>
          </a:p>
          <a:p>
            <a:r>
              <a:rPr lang="en-US" altLang="en-US" sz="2400" b="1">
                <a:latin typeface="Times New Roman" panose="02020603050405020304" pitchFamily="18" charset="0"/>
              </a:rPr>
              <a:t>MTDF67</a:t>
            </a:r>
          </a:p>
        </p:txBody>
      </p:sp>
      <p:sp>
        <p:nvSpPr>
          <p:cNvPr id="36877" name="Line 13">
            <a:extLst>
              <a:ext uri="{FF2B5EF4-FFF2-40B4-BE49-F238E27FC236}">
                <a16:creationId xmlns:a16="http://schemas.microsoft.com/office/drawing/2014/main" id="{A86C0FB7-7193-44B7-BFB6-DA05D144C2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6288" y="4802188"/>
            <a:ext cx="423862" cy="111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14">
            <a:extLst>
              <a:ext uri="{FF2B5EF4-FFF2-40B4-BE49-F238E27FC236}">
                <a16:creationId xmlns:a16="http://schemas.microsoft.com/office/drawing/2014/main" id="{E6D2E5A0-D739-4ECC-9676-91DD2CEBA5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4863" y="427355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15">
            <a:extLst>
              <a:ext uri="{FF2B5EF4-FFF2-40B4-BE49-F238E27FC236}">
                <a16:creationId xmlns:a16="http://schemas.microsoft.com/office/drawing/2014/main" id="{26A00020-7671-4546-B4CC-BDA841C9A3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9625" y="4273550"/>
            <a:ext cx="1028700" cy="142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Line 16">
            <a:extLst>
              <a:ext uri="{FF2B5EF4-FFF2-40B4-BE49-F238E27FC236}">
                <a16:creationId xmlns:a16="http://schemas.microsoft.com/office/drawing/2014/main" id="{AE5888B0-8F5F-4003-9428-F1126DCA9F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0563" y="2471738"/>
            <a:ext cx="14287" cy="15462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Line 17">
            <a:extLst>
              <a:ext uri="{FF2B5EF4-FFF2-40B4-BE49-F238E27FC236}">
                <a16:creationId xmlns:a16="http://schemas.microsoft.com/office/drawing/2014/main" id="{F7B7FA2C-88C1-44A7-BEBF-164B0A8391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28825" y="3849688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id="{7DC16B44-B495-476E-88CB-7A7CC17B27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513" y="4017963"/>
            <a:ext cx="11668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3" name="AutoShape 19">
            <a:extLst>
              <a:ext uri="{FF2B5EF4-FFF2-40B4-BE49-F238E27FC236}">
                <a16:creationId xmlns:a16="http://schemas.microsoft.com/office/drawing/2014/main" id="{E6BCB068-85B0-4BE6-8344-B998841695C1}"/>
              </a:ext>
            </a:extLst>
          </p:cNvPr>
          <p:cNvSpPr>
            <a:spLocks/>
          </p:cNvSpPr>
          <p:nvPr/>
        </p:nvSpPr>
        <p:spPr bwMode="auto">
          <a:xfrm>
            <a:off x="2409825" y="5008563"/>
            <a:ext cx="304800" cy="1466850"/>
          </a:xfrm>
          <a:prstGeom prst="rightBrace">
            <a:avLst>
              <a:gd name="adj1" fmla="val 40104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extLst>
              <a:ext uri="{FF2B5EF4-FFF2-40B4-BE49-F238E27FC236}">
                <a16:creationId xmlns:a16="http://schemas.microsoft.com/office/drawing/2014/main" id="{83EA21FC-4FBA-4530-826E-26E62D8986C2}"/>
              </a:ext>
            </a:extLst>
          </p:cNvPr>
          <p:cNvSpPr>
            <a:spLocks/>
          </p:cNvSpPr>
          <p:nvPr/>
        </p:nvSpPr>
        <p:spPr bwMode="auto">
          <a:xfrm rot="10800000">
            <a:off x="4724400" y="3352800"/>
            <a:ext cx="304800" cy="1835150"/>
          </a:xfrm>
          <a:prstGeom prst="rightBrace">
            <a:avLst>
              <a:gd name="adj1" fmla="val 50174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5" name="AutoShape 21">
            <a:extLst>
              <a:ext uri="{FF2B5EF4-FFF2-40B4-BE49-F238E27FC236}">
                <a16:creationId xmlns:a16="http://schemas.microsoft.com/office/drawing/2014/main" id="{6EF8DD6B-C35F-4F9C-83AE-F814C623B75A}"/>
              </a:ext>
            </a:extLst>
          </p:cNvPr>
          <p:cNvSpPr>
            <a:spLocks/>
          </p:cNvSpPr>
          <p:nvPr/>
        </p:nvSpPr>
        <p:spPr bwMode="auto">
          <a:xfrm rot="10800000">
            <a:off x="1157288" y="1897063"/>
            <a:ext cx="304800" cy="1066800"/>
          </a:xfrm>
          <a:prstGeom prst="rightBrace">
            <a:avLst>
              <a:gd name="adj1" fmla="val 29167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Line 22">
            <a:extLst>
              <a:ext uri="{FF2B5EF4-FFF2-40B4-BE49-F238E27FC236}">
                <a16:creationId xmlns:a16="http://schemas.microsoft.com/office/drawing/2014/main" id="{4AB74E9F-8D19-475E-9BFC-EBC82471BF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28913" y="5735638"/>
            <a:ext cx="533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7" name="Line 23">
            <a:extLst>
              <a:ext uri="{FF2B5EF4-FFF2-40B4-BE49-F238E27FC236}">
                <a16:creationId xmlns:a16="http://schemas.microsoft.com/office/drawing/2014/main" id="{674F42EB-17B8-4FBF-B649-7F54E2F4BC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57550" y="4456113"/>
            <a:ext cx="0" cy="129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Line 24">
            <a:extLst>
              <a:ext uri="{FF2B5EF4-FFF2-40B4-BE49-F238E27FC236}">
                <a16:creationId xmlns:a16="http://schemas.microsoft.com/office/drawing/2014/main" id="{588D3DDC-0669-40BC-B5F3-1B8070C110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87575" y="4445000"/>
            <a:ext cx="1089025" cy="111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Text Box 25">
            <a:extLst>
              <a:ext uri="{FF2B5EF4-FFF2-40B4-BE49-F238E27FC236}">
                <a16:creationId xmlns:a16="http://schemas.microsoft.com/office/drawing/2014/main" id="{48A36D4F-3824-4E65-9205-E653D598E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464050"/>
            <a:ext cx="303213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1200" b="1"/>
              <a:t>C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O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N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T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I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N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U</a:t>
            </a:r>
          </a:p>
          <a:p>
            <a:pPr algn="ctr">
              <a:lnSpc>
                <a:spcPct val="80000"/>
              </a:lnSpc>
            </a:pPr>
            <a:r>
              <a:rPr lang="en-US" altLang="en-US" sz="1200" b="1"/>
              <a:t>E</a:t>
            </a:r>
          </a:p>
        </p:txBody>
      </p:sp>
      <p:sp>
        <p:nvSpPr>
          <p:cNvPr id="36890" name="Line 26">
            <a:extLst>
              <a:ext uri="{FF2B5EF4-FFF2-40B4-BE49-F238E27FC236}">
                <a16:creationId xmlns:a16="http://schemas.microsoft.com/office/drawing/2014/main" id="{C41F2A0A-6505-45A3-B4A2-7D2133CE3F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" y="5551488"/>
            <a:ext cx="423863" cy="111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Text Box 27">
            <a:extLst>
              <a:ext uri="{FF2B5EF4-FFF2-40B4-BE49-F238E27FC236}">
                <a16:creationId xmlns:a16="http://schemas.microsoft.com/office/drawing/2014/main" id="{A89F250C-3605-4D98-82BF-8294966D0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63" y="4214813"/>
            <a:ext cx="312737" cy="1436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1400" b="1"/>
              <a:t>R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E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S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T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A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R</a:t>
            </a:r>
          </a:p>
          <a:p>
            <a:pPr>
              <a:lnSpc>
                <a:spcPct val="90000"/>
              </a:lnSpc>
            </a:pPr>
            <a:r>
              <a:rPr lang="en-US" altLang="en-US" sz="1400" b="1"/>
              <a:t>T</a:t>
            </a:r>
          </a:p>
        </p:txBody>
      </p:sp>
      <p:sp>
        <p:nvSpPr>
          <p:cNvPr id="36892" name="Text Box 28">
            <a:extLst>
              <a:ext uri="{FF2B5EF4-FFF2-40B4-BE49-F238E27FC236}">
                <a16:creationId xmlns:a16="http://schemas.microsoft.com/office/drawing/2014/main" id="{F4EF40C4-A13C-4436-A06F-3E0BACBBE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4862513"/>
            <a:ext cx="263525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  <a:p>
            <a:pPr>
              <a:lnSpc>
                <a:spcPct val="40000"/>
              </a:lnSpc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•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>
            <a:extLst>
              <a:ext uri="{FF2B5EF4-FFF2-40B4-BE49-F238E27FC236}">
                <a16:creationId xmlns:a16="http://schemas.microsoft.com/office/drawing/2014/main" id="{03804B46-F404-474F-B8D0-D53E38FCC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17513"/>
            <a:ext cx="9642475" cy="334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400" b="1"/>
              <a:t>MAIN PROGRAMS with SUBROUTINES</a:t>
            </a:r>
            <a:endParaRPr lang="en-US" altLang="en-US" sz="1400"/>
          </a:p>
          <a:p>
            <a:pPr>
              <a:lnSpc>
                <a:spcPct val="110000"/>
              </a:lnSpc>
            </a:pPr>
            <a:endParaRPr lang="en-US" altLang="en-US" sz="1400"/>
          </a:p>
          <a:p>
            <a:pPr>
              <a:lnSpc>
                <a:spcPct val="110000"/>
              </a:lnSpc>
            </a:pPr>
            <a:r>
              <a:rPr lang="en-US" altLang="en-US" sz="1400"/>
              <a:t>	</a:t>
            </a:r>
            <a:r>
              <a:rPr lang="en-US" altLang="en-US" sz="1400" b="1"/>
              <a:t>MTDFNRM.FOR	Pedigree file to A-inverse</a:t>
            </a:r>
          </a:p>
          <a:p>
            <a:pPr>
              <a:lnSpc>
                <a:spcPct val="110000"/>
              </a:lnSpc>
            </a:pPr>
            <a:endParaRPr lang="en-US" altLang="en-US" sz="1400" b="1"/>
          </a:p>
          <a:p>
            <a:pPr lvl="1">
              <a:lnSpc>
                <a:spcPct val="110000"/>
              </a:lnSpc>
            </a:pPr>
            <a:r>
              <a:rPr lang="en-US" altLang="en-US" sz="1400" b="1"/>
              <a:t>		MSTIME.FOR	(Timer subroutines)</a:t>
            </a:r>
          </a:p>
          <a:p>
            <a:pPr lvl="1">
              <a:lnSpc>
                <a:spcPct val="110000"/>
              </a:lnSpc>
            </a:pPr>
            <a:r>
              <a:rPr lang="en-US" altLang="en-US" sz="1400" b="1"/>
              <a:t>		MTDFSUB.FOR	(Many subroutines)</a:t>
            </a:r>
          </a:p>
          <a:p>
            <a:pPr>
              <a:lnSpc>
                <a:spcPct val="110000"/>
              </a:lnSpc>
            </a:pPr>
            <a:endParaRPr lang="en-US" altLang="en-US" sz="1400" b="1"/>
          </a:p>
          <a:p>
            <a:pPr>
              <a:lnSpc>
                <a:spcPct val="110000"/>
              </a:lnSpc>
            </a:pPr>
            <a:r>
              <a:rPr lang="en-US" altLang="en-US" sz="1400" b="1"/>
              <a:t>	MTDFPREP.FOR	 Converts data to standard form (equation no., etc.)</a:t>
            </a:r>
          </a:p>
          <a:p>
            <a:pPr>
              <a:lnSpc>
                <a:spcPct val="110000"/>
              </a:lnSpc>
            </a:pPr>
            <a:endParaRPr lang="en-US" altLang="en-US" sz="1400" b="1"/>
          </a:p>
          <a:p>
            <a:pPr>
              <a:lnSpc>
                <a:spcPct val="110000"/>
              </a:lnSpc>
            </a:pPr>
            <a:r>
              <a:rPr lang="en-US" altLang="en-US" sz="1400" b="1"/>
              <a:t>		Include 'PARAM.DAT'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		MSTIME.FOR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		MTDFSUB.FOR</a:t>
            </a:r>
          </a:p>
          <a:p>
            <a:pPr>
              <a:lnSpc>
                <a:spcPct val="110000"/>
              </a:lnSpc>
            </a:pPr>
            <a:endParaRPr lang="en-US" altLang="en-US" sz="1400" b="1"/>
          </a:p>
          <a:p>
            <a:r>
              <a:rPr lang="en-US" altLang="en-US" sz="1400" b="1"/>
              <a:t>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>
            <a:extLst>
              <a:ext uri="{FF2B5EF4-FFF2-40B4-BE49-F238E27FC236}">
                <a16:creationId xmlns:a16="http://schemas.microsoft.com/office/drawing/2014/main" id="{AA69BCA2-6031-4B31-94DE-143A7C885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7513"/>
            <a:ext cx="685800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3888" algn="l"/>
                <a:tab pos="1371600" algn="l"/>
                <a:tab pos="2119313" algn="l"/>
                <a:tab pos="3089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sz="1400" b="1"/>
              <a:t>	MTDFRUN.FOR	Sets up MME, solves, SIMPLEX algorithm for VC</a:t>
            </a:r>
          </a:p>
          <a:p>
            <a:pPr>
              <a:lnSpc>
                <a:spcPct val="125000"/>
              </a:lnSpc>
            </a:pPr>
            <a:endParaRPr lang="en-US" altLang="en-US" sz="1400" b="1"/>
          </a:p>
          <a:p>
            <a:pPr>
              <a:lnSpc>
                <a:spcPct val="125000"/>
              </a:lnSpc>
            </a:pPr>
            <a:r>
              <a:rPr lang="en-US" altLang="en-US" sz="1400" b="1"/>
              <a:t>		Include 'PARAM.DAT'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MSTIME.FOR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MTDFSUB.FOR</a:t>
            </a:r>
          </a:p>
          <a:p>
            <a:pPr lvl="1">
              <a:lnSpc>
                <a:spcPct val="125000"/>
              </a:lnSpc>
            </a:pPr>
            <a:r>
              <a:rPr lang="en-US" altLang="en-US" sz="1400" b="1"/>
              <a:t>		SPARS4.FOR	(SPARSPAK subroutines: </a:t>
            </a:r>
          </a:p>
          <a:p>
            <a:pPr lvl="1">
              <a:lnSpc>
                <a:spcPct val="125000"/>
              </a:lnSpc>
            </a:pPr>
            <a:r>
              <a:rPr lang="en-US" altLang="en-US" sz="1400" b="1"/>
              <a:t>		SPARS4A.FOR	  reorder, Choleski factor and solve)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MTDFLIK.FOR (subroutine to calculate -2logL, etc.)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Include 'PARAM.DAT'</a:t>
            </a:r>
          </a:p>
          <a:p>
            <a:pPr>
              <a:lnSpc>
                <a:spcPct val="125000"/>
              </a:lnSpc>
            </a:pPr>
            <a:endParaRPr lang="en-US" altLang="en-US" sz="1400" b="1"/>
          </a:p>
          <a:p>
            <a:pPr>
              <a:lnSpc>
                <a:spcPct val="125000"/>
              </a:lnSpc>
            </a:pPr>
            <a:r>
              <a:rPr lang="en-US" altLang="en-US" sz="1400" b="1"/>
              <a:t>	SETUP.BAT	Most subroutines to *.OBJ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COMPILE.BAT	MTDFLIK.FOR to *.OBJ;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	MTDFNRM.FOR, MTDFPREP.FOR,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	MTDFRUN.FOR,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	compiled and linked to </a:t>
            </a:r>
          </a:p>
          <a:p>
            <a:pPr>
              <a:lnSpc>
                <a:spcPct val="125000"/>
              </a:lnSpc>
            </a:pPr>
            <a:r>
              <a:rPr lang="en-US" altLang="en-US" sz="1400" b="1"/>
              <a:t>			MTDFNRM.EXE, MTDFPREP.EXE, MTDFRUN.EXE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>
            <a:extLst>
              <a:ext uri="{FF2B5EF4-FFF2-40B4-BE49-F238E27FC236}">
                <a16:creationId xmlns:a16="http://schemas.microsoft.com/office/drawing/2014/main" id="{AC6B4F13-F8DD-40DB-A5E6-83F94CC70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"/>
            <a:ext cx="6629400" cy="895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63550" algn="l"/>
                <a:tab pos="803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63550" algn="l"/>
                <a:tab pos="803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63550" algn="l"/>
                <a:tab pos="803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63550" algn="l"/>
                <a:tab pos="803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63550" algn="l"/>
                <a:tab pos="803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63550" algn="l"/>
                <a:tab pos="803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63550" algn="l"/>
                <a:tab pos="803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63550" algn="l"/>
                <a:tab pos="803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63550" algn="l"/>
                <a:tab pos="803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sz="1400" b="1"/>
              <a:t>c   This file is 'param.dat' with code that is included in compiling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  mtdfprep.for, mtdflik.for, and mtdfrun.for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	PARAMETER(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traits                   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MAXTRT=2,           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integer variables on record (fixed and random effects),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MAXINTR=30,         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real variables on record (covariates and traits)          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MAXR8=30,           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covariates for each trait                                 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MAXCOV=1,           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regression coefficients for each covariate                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MAXNFR=1,           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fixed effects for each trait                              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MAXFIX=3,           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levels for each fixed effect                              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MAXNFL=50,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constraints for equations                                 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MAXCONS=1,          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animals for each trait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MAXANIM=600,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	maximum observations – needed for AI matrix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		MAXOBS = 2000,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additional uncorrelated random effects for each trait  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MAXRAN=3,                                               	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levels for each additional uncorrelated random effect 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MAXNRL=500,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no. of non-zero elements in coefficient matrix used for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    fspak version only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+          MAXNZE=525000,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length of hash vector used for fspak version only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+          NHASH=650000,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 for sampling variances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+          MAXINV=40,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     length of S vector for SPARSPAK version only                     	    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     *          MAXORDS=1250000,</a:t>
            </a:r>
          </a:p>
          <a:p>
            <a:pPr>
              <a:lnSpc>
                <a:spcPct val="110000"/>
              </a:lnSpc>
            </a:pPr>
            <a:r>
              <a:rPr lang="en-US" altLang="en-US" sz="1400" b="1"/>
              <a:t>c ------------------------ changes to here ----------------------------	    </a:t>
            </a:r>
          </a:p>
          <a:p>
            <a:pPr>
              <a:lnSpc>
                <a:spcPct val="110000"/>
              </a:lnSpc>
            </a:pPr>
            <a:endParaRPr lang="en-US" altLang="en-US" sz="14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81459626-3042-42C4-B1E2-E18A33EB7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90600"/>
            <a:ext cx="6629400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rem  Reminder that this file is 'setup.bat'; 'rem' is not active command</a:t>
            </a:r>
          </a:p>
          <a:p>
            <a:r>
              <a:rPr lang="en-US" altLang="en-US" sz="1400" b="1"/>
              <a:t>rem  Note that '/G4' will be ignored  </a:t>
            </a:r>
          </a:p>
          <a:p>
            <a:endParaRPr lang="en-US" altLang="en-US" sz="1400" b="1"/>
          </a:p>
          <a:p>
            <a:r>
              <a:rPr lang="en-US" altLang="en-US" sz="1400" b="1"/>
              <a:t>FL32 /c     /G4     /Op /D "NDEBUG" spars4a.for</a:t>
            </a:r>
          </a:p>
          <a:p>
            <a:endParaRPr lang="en-US" altLang="en-US" sz="1400" b="1"/>
          </a:p>
          <a:p>
            <a:r>
              <a:rPr lang="en-US" altLang="en-US" sz="1400" b="1"/>
              <a:t>FL32 /c /W0 /G4 /Ox /Op /D "NDEBUG" spars4.for</a:t>
            </a:r>
          </a:p>
          <a:p>
            <a:endParaRPr lang="en-US" altLang="en-US" sz="1400" b="1"/>
          </a:p>
          <a:p>
            <a:r>
              <a:rPr lang="en-US" altLang="en-US" sz="1400" b="1"/>
              <a:t>FL32 /c     /G4 /Ox /Op /D "NDEBUG" mstime.for</a:t>
            </a:r>
          </a:p>
          <a:p>
            <a:endParaRPr lang="en-US" altLang="en-US" sz="1400" b="1"/>
          </a:p>
          <a:p>
            <a:r>
              <a:rPr lang="en-US" altLang="en-US" sz="1400" b="1"/>
              <a:t>FL32 /c     /G4 /Ox /Op /D "NDEBUG" mtdfsub.for</a:t>
            </a:r>
          </a:p>
          <a:p>
            <a:endParaRPr lang="en-US" altLang="en-US" sz="1400" b="1"/>
          </a:p>
          <a:p>
            <a:r>
              <a:rPr lang="en-US" altLang="en-US" sz="1400" b="1"/>
              <a:t>call compile.bat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1483</TotalTime>
  <Words>7824</Words>
  <Application>Microsoft Office PowerPoint</Application>
  <PresentationFormat>Letter Paper (8.5x11 in)</PresentationFormat>
  <Paragraphs>1236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8" baseType="lpstr">
      <vt:lpstr>Arial</vt:lpstr>
      <vt:lpstr>Times New Roman</vt:lpstr>
      <vt:lpstr>Symbol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Nebraska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as-dwhite</dc:creator>
  <cp:lastModifiedBy>Van Tassell, Curt</cp:lastModifiedBy>
  <cp:revision>46</cp:revision>
  <dcterms:created xsi:type="dcterms:W3CDTF">2004-01-30T20:50:37Z</dcterms:created>
  <dcterms:modified xsi:type="dcterms:W3CDTF">2021-08-11T13:24:28Z</dcterms:modified>
</cp:coreProperties>
</file>