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6"/>
  </p:notesMasterIdLst>
  <p:sldIdLst>
    <p:sldId id="270" r:id="rId2"/>
    <p:sldId id="278" r:id="rId3"/>
    <p:sldId id="274" r:id="rId4"/>
    <p:sldId id="276" r:id="rId5"/>
    <p:sldId id="272" r:id="rId6"/>
    <p:sldId id="273" r:id="rId7"/>
    <p:sldId id="258" r:id="rId8"/>
    <p:sldId id="266" r:id="rId9"/>
    <p:sldId id="268" r:id="rId10"/>
    <p:sldId id="260" r:id="rId11"/>
    <p:sldId id="261" r:id="rId12"/>
    <p:sldId id="262" r:id="rId13"/>
    <p:sldId id="263" r:id="rId14"/>
    <p:sldId id="264" r:id="rId15"/>
    <p:sldId id="281" r:id="rId16"/>
    <p:sldId id="282" r:id="rId17"/>
    <p:sldId id="279" r:id="rId18"/>
    <p:sldId id="277" r:id="rId19"/>
    <p:sldId id="275" r:id="rId20"/>
    <p:sldId id="286" r:id="rId21"/>
    <p:sldId id="287" r:id="rId22"/>
    <p:sldId id="284" r:id="rId23"/>
    <p:sldId id="283" r:id="rId24"/>
    <p:sldId id="26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7" autoAdjust="0"/>
    <p:restoredTop sz="94521" autoAdjust="0"/>
  </p:normalViewPr>
  <p:slideViewPr>
    <p:cSldViewPr>
      <p:cViewPr varScale="1">
        <p:scale>
          <a:sx n="63" d="100"/>
          <a:sy n="63" d="100"/>
        </p:scale>
        <p:origin x="-216" y="-11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slide" Target="slides/slide11.xml"/><Relationship Id="rId1" Type="http://schemas.openxmlformats.org/officeDocument/2006/relationships/slide" Target="slides/slide10.xml"/><Relationship Id="rId5" Type="http://schemas.openxmlformats.org/officeDocument/2006/relationships/slide" Target="slides/slide14.xml"/><Relationship Id="rId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70BCE4-3A38-462D-8ADF-5046FB35EFE1}" type="datetimeFigureOut">
              <a:rPr lang="en-US" smtClean="0"/>
              <a:pPr/>
              <a:t>2/27/2014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223508-2583-43AD-8B75-52FD948A74B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C4C78F7-F8CE-4574-A2E3-632422DC95CA}" type="slidenum">
              <a:rPr lang="en-US" smtClean="0"/>
              <a:pPr/>
              <a:t>1</a:t>
            </a:fld>
            <a:endParaRPr lang="en-US" dirty="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60A20CF2-C201-460C-B19F-D93F23DD0730}" type="slidenum">
              <a:rPr lang="en-US" smtClean="0"/>
              <a:pPr/>
              <a:t>10</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913805" y="4343704"/>
            <a:ext cx="5030391" cy="4113892"/>
          </a:xfrm>
          <a:noFill/>
          <a:ln/>
        </p:spPr>
        <p:txBody>
          <a:bodyPr lIns="91425" tIns="45713" rIns="91425" bIns="45713"/>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9000B58-EFA2-4CEA-94AF-2962A1581E04}" type="slidenum">
              <a:rPr lang="en-US" smtClean="0"/>
              <a:pPr/>
              <a:t>11</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913805" y="4343704"/>
            <a:ext cx="5030391" cy="4113892"/>
          </a:xfrm>
          <a:noFill/>
          <a:ln/>
        </p:spPr>
        <p:txBody>
          <a:bodyPr lIns="91425" tIns="45713" rIns="91425" bIns="45713"/>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DE82EF71-656C-4C9D-A907-8BF7A60C0905}" type="slidenum">
              <a:rPr lang="en-US" smtClean="0"/>
              <a:pPr/>
              <a:t>12</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xfrm>
            <a:off x="913805" y="4343704"/>
            <a:ext cx="5030391" cy="4113892"/>
          </a:xfrm>
          <a:noFill/>
          <a:ln/>
        </p:spPr>
        <p:txBody>
          <a:bodyPr lIns="91425" tIns="45713" rIns="91425" bIns="45713"/>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1A2E40C3-AF32-4949-8FB2-59D45FCD16FE}" type="slidenum">
              <a:rPr lang="en-US" smtClean="0"/>
              <a:pPr/>
              <a:t>13</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913805" y="4343704"/>
            <a:ext cx="5030391" cy="4113892"/>
          </a:xfrm>
          <a:noFill/>
          <a:ln/>
        </p:spPr>
        <p:txBody>
          <a:bodyPr lIns="91425" tIns="45713" rIns="91425" bIns="45713"/>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3D8EFE7F-4A4C-4718-8433-AA378AD330A9}" type="slidenum">
              <a:rPr lang="en-US" smtClean="0"/>
              <a:pPr/>
              <a:t>14</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13805" y="4343704"/>
            <a:ext cx="5030391" cy="4113892"/>
          </a:xfrm>
          <a:noFill/>
          <a:ln/>
        </p:spPr>
        <p:txBody>
          <a:bodyPr lIns="91425" tIns="45713" rIns="91425" bIns="45713"/>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D8FF8D-A571-40A7-9680-9C57EEBBBA70}" type="slidenum">
              <a:rPr lang="en-US"/>
              <a:pPr/>
              <a:t>15</a:t>
            </a:fld>
            <a:endParaRPr lang="en-US" dirty="0"/>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307C72-D82E-4B4A-B6FA-CADBA535E503}" type="slidenum">
              <a:rPr lang="en-US"/>
              <a:pPr/>
              <a:t>16</a:t>
            </a:fld>
            <a:endParaRPr lang="en-US" dirty="0"/>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13ACEB-1023-4877-846A-931FA4147EC1}" type="slidenum">
              <a:rPr lang="en-US"/>
              <a:pPr/>
              <a:t>17</a:t>
            </a:fld>
            <a:endParaRPr lang="en-US" dirty="0"/>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a:xfrm>
            <a:off x="914400" y="4343400"/>
            <a:ext cx="5029200" cy="4114800"/>
          </a:xfrm>
        </p:spPr>
        <p:txBody>
          <a:bodyPr lIns="91433" tIns="45717" rIns="91433" bIns="45717"/>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xfrm>
            <a:off x="1143000" y="687388"/>
            <a:ext cx="4572000" cy="3429000"/>
          </a:xfrm>
          <a:ln/>
        </p:spPr>
      </p:sp>
      <p:sp>
        <p:nvSpPr>
          <p:cNvPr id="149506" name="Rectangle 3"/>
          <p:cNvSpPr>
            <a:spLocks noGrp="1" noChangeArrowheads="1"/>
          </p:cNvSpPr>
          <p:nvPr>
            <p:ph type="body" idx="1"/>
          </p:nvPr>
        </p:nvSpPr>
        <p:spPr>
          <a:xfrm>
            <a:off x="913158" y="4344025"/>
            <a:ext cx="5031685" cy="4112926"/>
          </a:xfrm>
          <a:noFill/>
          <a:ln/>
        </p:spPr>
        <p:txBody>
          <a:bodyPr/>
          <a:lstStyle/>
          <a:p>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6603B290-897A-4B2D-B675-2E517298A608}" type="slidenum">
              <a:rPr lang="en-US" smtClean="0"/>
              <a:pPr/>
              <a:t>19</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smtClean="0"/>
              <a:t>Here is a brief snapshot of some metrics from 2006, citing a number of the different tools we use in the continuum of facilitating Technology Transfer.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0DF0F7-45F9-45BD-BB28-9032FCA4266A}" type="slidenum">
              <a:rPr lang="en-US"/>
              <a:pPr/>
              <a:t>2</a:t>
            </a:fld>
            <a:endParaRPr lang="en-US"/>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r>
              <a:rPr lang="en-US"/>
              <a:t>We’ve also changed some of the policies in ARS to some degree.  We have done so because of the changing world of intellectual property and our need to continue fostering the research partnerships.  </a:t>
            </a:r>
          </a:p>
          <a:p>
            <a:endParaRPr lang="en-US"/>
          </a:p>
          <a:p>
            <a:r>
              <a:rPr lang="en-US"/>
              <a:t>With the passage of the Technology Transfer and Commercialization Act of 2000, we can now license “protectable” technologies.  And we do so, primarily with hybridomas used in developing monoclonal antibodies.</a:t>
            </a:r>
          </a:p>
          <a:p>
            <a:endParaRPr lang="en-US"/>
          </a:p>
          <a:p>
            <a:r>
              <a:rPr lang="en-US"/>
              <a:t>Secondly, we have developed a new process to determine whether we need to protect IP of new plant materials.  This is increasingly important in dealing with our university partners.</a:t>
            </a:r>
          </a:p>
          <a:p>
            <a:endParaRPr lang="en-US"/>
          </a:p>
          <a:p>
            <a:r>
              <a:rPr lang="en-US"/>
              <a:t>And we anticipate the future need to protect animal intellectual property as we develop improved breeds of animals for food that are resistant to disease, faster growing, or otherwise modified to enhance international competitiveness.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1FCCB8-D448-4AE5-BBC5-0B39515BD599}" type="slidenum">
              <a:rPr lang="en-US"/>
              <a:pPr/>
              <a:t>23</a:t>
            </a:fld>
            <a:endParaRPr lang="en-US" dirty="0"/>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C1686933-9479-48F4-94B6-D679C81F9F78}" type="slidenum">
              <a:rPr lang="en-US" smtClean="0"/>
              <a:pPr/>
              <a:t>24</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xfrm>
            <a:off x="913805" y="4343704"/>
            <a:ext cx="5030391" cy="4113892"/>
          </a:xfrm>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82A27738-0877-4C73-A09E-E9BC6E9CABB8}" type="slidenum">
              <a:rPr lang="en-US" smtClean="0"/>
              <a:pPr/>
              <a:t>3</a:t>
            </a:fld>
            <a:endParaRPr lang="en-US" smtClean="0"/>
          </a:p>
        </p:txBody>
      </p:sp>
      <p:sp>
        <p:nvSpPr>
          <p:cNvPr id="68611" name="Rectangle 2"/>
          <p:cNvSpPr>
            <a:spLocks noGrp="1" noRot="1" noChangeAspect="1" noChangeArrowheads="1" noTextEdit="1"/>
          </p:cNvSpPr>
          <p:nvPr>
            <p:ph type="sldImg"/>
          </p:nvPr>
        </p:nvSpPr>
        <p:spPr>
          <a:xfrm>
            <a:off x="1146175" y="687388"/>
            <a:ext cx="4568825" cy="3427412"/>
          </a:xfrm>
          <a:ln/>
        </p:spPr>
      </p:sp>
      <p:sp>
        <p:nvSpPr>
          <p:cNvPr id="68612" name="Rectangle 3"/>
          <p:cNvSpPr>
            <a:spLocks noGrp="1" noChangeArrowheads="1"/>
          </p:cNvSpPr>
          <p:nvPr>
            <p:ph type="body" idx="1"/>
          </p:nvPr>
        </p:nvSpPr>
        <p:spPr>
          <a:xfrm>
            <a:off x="913805" y="4342191"/>
            <a:ext cx="5030391" cy="4113893"/>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Rot="1" noChangeAspect="1" noChangeArrowheads="1" noTextEdit="1"/>
          </p:cNvSpPr>
          <p:nvPr>
            <p:ph type="sldImg"/>
          </p:nvPr>
        </p:nvSpPr>
        <p:spPr>
          <a:xfrm>
            <a:off x="1143000" y="685800"/>
            <a:ext cx="4572000" cy="3429000"/>
          </a:xfrm>
          <a:ln/>
        </p:spPr>
      </p:sp>
      <p:sp>
        <p:nvSpPr>
          <p:cNvPr id="112642" name="Rectangle 3"/>
          <p:cNvSpPr>
            <a:spLocks noGrp="1" noChangeArrowheads="1"/>
          </p:cNvSpPr>
          <p:nvPr>
            <p:ph type="body" idx="1"/>
          </p:nvPr>
        </p:nvSpPr>
        <p:spPr>
          <a:xfrm>
            <a:off x="686421" y="4344025"/>
            <a:ext cx="5485158" cy="4114488"/>
          </a:xfrm>
          <a:noFill/>
          <a:ln/>
        </p:spPr>
        <p:txBody>
          <a:bodyP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C8BB1D-1964-45F2-8CE5-EC02F16CC098}" type="slidenum">
              <a:rPr lang="en-US"/>
              <a:pPr/>
              <a:t>5</a:t>
            </a:fld>
            <a:endParaRPr lang="en-US"/>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ACB4FF-74BB-4CEC-BD12-BBFEDE15523F}" type="slidenum">
              <a:rPr lang="en-US"/>
              <a:pPr/>
              <a:t>6</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51AD7772-1267-4BCD-AF38-04F29E2B3716}" type="slidenum">
              <a:rPr lang="en-US" smtClean="0"/>
              <a:pPr/>
              <a:t>7</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86F0A6-06D9-4979-AC2B-72B5608EAFAC}" type="slidenum">
              <a:rPr lang="en-US"/>
              <a:pPr/>
              <a:t>8</a:t>
            </a:fld>
            <a:endParaRPr lang="en-US"/>
          </a:p>
        </p:txBody>
      </p:sp>
      <p:sp>
        <p:nvSpPr>
          <p:cNvPr id="1105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0595" name="Rectangle 3"/>
          <p:cNvSpPr>
            <a:spLocks noGrp="1" noChangeArrowheads="1"/>
          </p:cNvSpPr>
          <p:nvPr>
            <p:ph type="body" idx="1"/>
          </p:nvPr>
        </p:nvSpPr>
        <p:spPr bwMode="auto">
          <a:xfrm>
            <a:off x="684869" y="4342464"/>
            <a:ext cx="5488264" cy="4116049"/>
          </a:xfrm>
          <a:prstGeom prst="rect">
            <a:avLst/>
          </a:prstGeom>
          <a:solidFill>
            <a:srgbClr val="FFFFFF"/>
          </a:solidFill>
          <a:ln>
            <a:solidFill>
              <a:srgbClr val="000000"/>
            </a:solidFill>
            <a:miter lim="800000"/>
            <a:headEnd/>
            <a:tailEnd/>
          </a:ln>
        </p:spPr>
        <p:txBody>
          <a:bodyPr lIns="91004" tIns="45502" rIns="91004" bIns="45502"/>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F4C28A-2E4A-4307-9702-C355ABCEABE7}" type="slidenum">
              <a:rPr lang="en-US"/>
              <a:pPr/>
              <a:t>9</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fld id="{3A01D2EE-254D-4107-B9C8-2C1C7DE3B785}" type="datetimeFigureOut">
              <a:rPr lang="en-US" smtClean="0"/>
              <a:pPr/>
              <a:t>2/27/2014</a:t>
            </a:fld>
            <a:endParaRPr lang="en-US"/>
          </a:p>
        </p:txBody>
      </p:sp>
      <p:sp>
        <p:nvSpPr>
          <p:cNvPr id="3" name="Rectangle 20"/>
          <p:cNvSpPr>
            <a:spLocks noGrp="1" noChangeArrowheads="1"/>
          </p:cNvSpPr>
          <p:nvPr>
            <p:ph type="ftr" sz="quarter" idx="11"/>
          </p:nvPr>
        </p:nvSpPr>
        <p:spPr>
          <a:ln/>
        </p:spPr>
        <p:txBody>
          <a:bodyPr/>
          <a:lstStyle>
            <a:lvl1pPr>
              <a:defRPr/>
            </a:lvl1pPr>
          </a:lstStyle>
          <a:p>
            <a:endParaRPr lang="en-US"/>
          </a:p>
        </p:txBody>
      </p:sp>
      <p:sp>
        <p:nvSpPr>
          <p:cNvPr id="4" name="Rectangle 21"/>
          <p:cNvSpPr>
            <a:spLocks noGrp="1" noChangeArrowheads="1"/>
          </p:cNvSpPr>
          <p:nvPr>
            <p:ph type="sldNum" sz="quarter" idx="12"/>
          </p:nvPr>
        </p:nvSpPr>
        <p:spPr>
          <a:ln/>
        </p:spPr>
        <p:txBody>
          <a:bodyPr/>
          <a:lstStyle>
            <a:lvl1pPr>
              <a:defRPr/>
            </a:lvl1pPr>
          </a:lstStyle>
          <a:p>
            <a:fld id="{BA69B26B-8ECA-449F-BE1C-58ADE7127238}" type="slidenum">
              <a:rPr lang="en-US" smtClean="0"/>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01D2EE-254D-4107-B9C8-2C1C7DE3B785}"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9B26B-8ECA-449F-BE1C-58ADE71272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01D2EE-254D-4107-B9C8-2C1C7DE3B785}"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69B26B-8ECA-449F-BE1C-58ADE712723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01D2EE-254D-4107-B9C8-2C1C7DE3B785}" type="datetimeFigureOut">
              <a:rPr lang="en-US" smtClean="0"/>
              <a:pPr/>
              <a:t>2/27/2014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69B26B-8ECA-449F-BE1C-58ADE712723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685800" y="533400"/>
            <a:ext cx="77724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685800" y="2514600"/>
            <a:ext cx="77724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b="0" smtClean="0">
                <a:solidFill>
                  <a:srgbClr val="000000"/>
                </a:solidFill>
                <a:cs typeface="Times New Roman" pitchFamily="18" charset="0"/>
              </a:defRPr>
            </a:lvl1pPr>
          </a:lstStyle>
          <a:p>
            <a:fld id="{3A01D2EE-254D-4107-B9C8-2C1C7DE3B785}" type="datetimeFigureOut">
              <a:rPr lang="en-US" smtClean="0"/>
              <a:pPr/>
              <a:t>2/27/2014</a:t>
            </a:fld>
            <a:endParaRPr lang="en-US"/>
          </a:p>
        </p:txBody>
      </p:sp>
      <p:sp>
        <p:nvSpPr>
          <p:cNvPr id="307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b="0" smtClean="0">
                <a:solidFill>
                  <a:srgbClr val="000000"/>
                </a:solidFill>
                <a:cs typeface="Times New Roman" pitchFamily="18" charset="0"/>
              </a:defRPr>
            </a:lvl1pPr>
          </a:lstStyle>
          <a:p>
            <a:endParaRPr lang="en-US"/>
          </a:p>
        </p:txBody>
      </p:sp>
      <p:sp>
        <p:nvSpPr>
          <p:cNvPr id="3072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b="0" smtClean="0">
                <a:solidFill>
                  <a:srgbClr val="000000"/>
                </a:solidFill>
                <a:cs typeface="Times New Roman" pitchFamily="18" charset="0"/>
              </a:defRPr>
            </a:lvl1pPr>
          </a:lstStyle>
          <a:p>
            <a:fld id="{BA69B26B-8ECA-449F-BE1C-58ADE7127238}" type="slidenum">
              <a:rPr lang="en-US" smtClean="0"/>
              <a:pPr/>
              <a:t>‹#›</a:t>
            </a:fld>
            <a:endParaRPr lang="en-US"/>
          </a:p>
        </p:txBody>
      </p:sp>
      <p:sp>
        <p:nvSpPr>
          <p:cNvPr id="30727" name="FormatShape" descr="SKIING" hidden="1"/>
          <p:cNvSpPr>
            <a:spLocks noChangeArrowheads="1"/>
          </p:cNvSpPr>
          <p:nvPr/>
        </p:nvSpPr>
        <p:spPr bwMode="auto">
          <a:xfrm>
            <a:off x="-1333500" y="1701800"/>
            <a:ext cx="1181100" cy="825500"/>
          </a:xfrm>
          <a:prstGeom prst="rect">
            <a:avLst/>
          </a:prstGeom>
          <a:noFill/>
          <a:ln w="101600" cmpd="thinThick">
            <a:solidFill>
              <a:schemeClr val="tx2"/>
            </a:solidFill>
            <a:miter lim="800000"/>
            <a:headEnd/>
            <a:tailEnd/>
          </a:ln>
          <a:effectLst/>
        </p:spPr>
        <p:txBody>
          <a:bodyPr wrap="none" anchor="ctr"/>
          <a:lstStyle/>
          <a:p>
            <a:pPr algn="ctr">
              <a:defRPr/>
            </a:pPr>
            <a:endParaRPr lang="en-US" sz="2400" b="0">
              <a:solidFill>
                <a:srgbClr val="000000"/>
              </a:solidFill>
              <a:cs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transition spd="med"/>
  <p:timing>
    <p:tnLst>
      <p:par>
        <p:cTn id="1" dur="indefinite" restart="never" nodeType="tmRoot"/>
      </p:par>
    </p:tnLst>
  </p:timing>
  <p:txStyles>
    <p:titleStyle>
      <a:lvl1pPr algn="ctr" rtl="0" eaLnBrk="1" fontAlgn="base" hangingPunct="1">
        <a:spcBef>
          <a:spcPct val="0"/>
        </a:spcBef>
        <a:spcAft>
          <a:spcPct val="0"/>
        </a:spcAft>
        <a:defRPr sz="44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rial" charset="0"/>
        </a:defRPr>
      </a:lvl2pPr>
      <a:lvl3pPr algn="ctr" rtl="0" eaLnBrk="1" fontAlgn="base" hangingPunct="1">
        <a:spcBef>
          <a:spcPct val="0"/>
        </a:spcBef>
        <a:spcAft>
          <a:spcPct val="0"/>
        </a:spcAft>
        <a:defRPr sz="4400">
          <a:solidFill>
            <a:schemeClr val="tx1"/>
          </a:solidFill>
          <a:latin typeface="Arial" charset="0"/>
        </a:defRPr>
      </a:lvl3pPr>
      <a:lvl4pPr algn="ctr" rtl="0" eaLnBrk="1" fontAlgn="base" hangingPunct="1">
        <a:spcBef>
          <a:spcPct val="0"/>
        </a:spcBef>
        <a:spcAft>
          <a:spcPct val="0"/>
        </a:spcAft>
        <a:defRPr sz="4400">
          <a:solidFill>
            <a:schemeClr val="tx1"/>
          </a:solidFill>
          <a:latin typeface="Arial" charset="0"/>
        </a:defRPr>
      </a:lvl4pPr>
      <a:lvl5pPr algn="ctr"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Arial" charset="0"/>
        </a:defRPr>
      </a:lvl6pPr>
      <a:lvl7pPr marL="914400" algn="ctr" rtl="0" eaLnBrk="1" fontAlgn="base" hangingPunct="1">
        <a:spcBef>
          <a:spcPct val="0"/>
        </a:spcBef>
        <a:spcAft>
          <a:spcPct val="0"/>
        </a:spcAft>
        <a:defRPr sz="4400">
          <a:solidFill>
            <a:schemeClr val="tx1"/>
          </a:solidFill>
          <a:latin typeface="Arial" charset="0"/>
        </a:defRPr>
      </a:lvl7pPr>
      <a:lvl8pPr marL="1371600" algn="ctr" rtl="0" eaLnBrk="1" fontAlgn="base" hangingPunct="1">
        <a:spcBef>
          <a:spcPct val="0"/>
        </a:spcBef>
        <a:spcAft>
          <a:spcPct val="0"/>
        </a:spcAft>
        <a:defRPr sz="4400">
          <a:solidFill>
            <a:schemeClr val="tx1"/>
          </a:solidFill>
          <a:latin typeface="Arial" charset="0"/>
        </a:defRPr>
      </a:lvl8pPr>
      <a:lvl9pPr marL="1828800" algn="ctr"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676400"/>
            <a:ext cx="8915400" cy="1981200"/>
          </a:xfrm>
        </p:spPr>
        <p:txBody>
          <a:bodyPr>
            <a:normAutofit fontScale="90000"/>
          </a:bodyPr>
          <a:lstStyle/>
          <a:p>
            <a:pPr eaLnBrk="1" hangingPunct="1">
              <a:defRPr/>
            </a:pPr>
            <a:r>
              <a:rPr lang="en-US" sz="4000" i="1" dirty="0" smtClean="0">
                <a:latin typeface="Imprint MT Shadow" pitchFamily="82" charset="0"/>
              </a:rPr>
              <a:t>Intellectual Property and Technology Transfer:</a:t>
            </a:r>
            <a:r>
              <a:rPr lang="en-US" sz="4000" dirty="0" smtClean="0">
                <a:latin typeface="Imprint MT Shadow" pitchFamily="82" charset="0"/>
              </a:rPr>
              <a:t>   USDA Office of Technology Transfer Patent Program</a:t>
            </a:r>
            <a:br>
              <a:rPr lang="en-US" sz="4000" dirty="0" smtClean="0">
                <a:latin typeface="Imprint MT Shadow" pitchFamily="82" charset="0"/>
              </a:rPr>
            </a:br>
            <a:r>
              <a:rPr lang="en-US" sz="4000" dirty="0" smtClean="0">
                <a:solidFill>
                  <a:srgbClr val="FFFF00"/>
                </a:solidFill>
                <a:latin typeface="Imprint MT Shadow" pitchFamily="82" charset="0"/>
              </a:rPr>
              <a:t/>
            </a:r>
            <a:br>
              <a:rPr lang="en-US" sz="4000" dirty="0" smtClean="0">
                <a:solidFill>
                  <a:srgbClr val="FFFF00"/>
                </a:solidFill>
                <a:latin typeface="Imprint MT Shadow" pitchFamily="82" charset="0"/>
              </a:rPr>
            </a:br>
            <a:endParaRPr lang="en-US" sz="4000" dirty="0" smtClean="0">
              <a:solidFill>
                <a:srgbClr val="FFFF00"/>
              </a:solidFill>
              <a:latin typeface="Imprint MT Shadow" pitchFamily="82" charset="0"/>
            </a:endParaRPr>
          </a:p>
        </p:txBody>
      </p:sp>
      <p:sp>
        <p:nvSpPr>
          <p:cNvPr id="2051" name="Rectangle 3"/>
          <p:cNvSpPr>
            <a:spLocks noGrp="1" noChangeArrowheads="1"/>
          </p:cNvSpPr>
          <p:nvPr>
            <p:ph type="subTitle" idx="1"/>
          </p:nvPr>
        </p:nvSpPr>
        <p:spPr>
          <a:xfrm>
            <a:off x="1905000" y="4038600"/>
            <a:ext cx="5562600" cy="1600200"/>
          </a:xfrm>
        </p:spPr>
        <p:txBody>
          <a:bodyPr/>
          <a:lstStyle/>
          <a:p>
            <a:pPr eaLnBrk="1" hangingPunct="1">
              <a:lnSpc>
                <a:spcPct val="90000"/>
              </a:lnSpc>
              <a:defRPr/>
            </a:pPr>
            <a:r>
              <a:rPr lang="en-US" sz="2000" b="1" dirty="0" smtClean="0">
                <a:solidFill>
                  <a:srgbClr val="00B050"/>
                </a:solidFill>
              </a:rPr>
              <a:t>Patent Advisor</a:t>
            </a:r>
          </a:p>
          <a:p>
            <a:pPr eaLnBrk="1" hangingPunct="1">
              <a:lnSpc>
                <a:spcPct val="90000"/>
              </a:lnSpc>
              <a:defRPr/>
            </a:pPr>
            <a:r>
              <a:rPr lang="en-US" sz="2000" b="1" dirty="0" smtClean="0">
                <a:solidFill>
                  <a:srgbClr val="00B050"/>
                </a:solidFill>
              </a:rPr>
              <a:t>Office of Technology Transfer</a:t>
            </a:r>
          </a:p>
        </p:txBody>
      </p:sp>
      <p:sp>
        <p:nvSpPr>
          <p:cNvPr id="12" name="Rectangle 22"/>
          <p:cNvSpPr>
            <a:spLocks noGrp="1" noChangeArrowheads="1"/>
          </p:cNvSpPr>
          <p:nvPr>
            <p:ph type="sldNum" sz="quarter" idx="12"/>
          </p:nvPr>
        </p:nvSpPr>
        <p:spPr/>
        <p:txBody>
          <a:bodyPr/>
          <a:lstStyle/>
          <a:p>
            <a:pPr>
              <a:defRPr/>
            </a:pPr>
            <a:fld id="{D0576F67-47B1-40A1-B953-0557ADBC2C49}" type="slidenum">
              <a:rPr lang="en-US"/>
              <a:pPr>
                <a:defRPr/>
              </a:pPr>
              <a:t>1</a:t>
            </a:fld>
            <a:endParaRPr lang="en-US" dirty="0"/>
          </a:p>
        </p:txBody>
      </p:sp>
      <p:pic>
        <p:nvPicPr>
          <p:cNvPr id="1032" name="Picture 14" descr="ARS logo"/>
          <p:cNvPicPr>
            <a:picLocks noChangeAspect="1" noChangeArrowheads="1"/>
          </p:cNvPicPr>
          <p:nvPr/>
        </p:nvPicPr>
        <p:blipFill>
          <a:blip r:embed="rId4" cstate="print"/>
          <a:srcRect/>
          <a:stretch>
            <a:fillRect/>
          </a:stretch>
        </p:blipFill>
        <p:spPr bwMode="auto">
          <a:xfrm>
            <a:off x="7696200" y="5867400"/>
            <a:ext cx="1219200" cy="838200"/>
          </a:xfrm>
          <a:prstGeom prst="rect">
            <a:avLst/>
          </a:prstGeom>
          <a:noFill/>
          <a:ln w="9525">
            <a:noFill/>
            <a:miter lim="800000"/>
            <a:headEnd/>
            <a:tailEnd/>
          </a:ln>
        </p:spPr>
      </p:pic>
      <p:graphicFrame>
        <p:nvGraphicFramePr>
          <p:cNvPr id="1026" name="Object 15"/>
          <p:cNvGraphicFramePr>
            <a:graphicFrameLocks/>
          </p:cNvGraphicFramePr>
          <p:nvPr/>
        </p:nvGraphicFramePr>
        <p:xfrm>
          <a:off x="152400" y="6019800"/>
          <a:ext cx="2132013" cy="727075"/>
        </p:xfrm>
        <a:graphic>
          <a:graphicData uri="http://schemas.openxmlformats.org/presentationml/2006/ole">
            <p:oleObj spid="_x0000_s1026" name="Bitmap Image" r:id="rId5" imgW="2142857" imgH="809310" progId="PBrush">
              <p:embed/>
            </p:oleObj>
          </a:graphicData>
        </a:graphic>
      </p:graphicFrame>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2"/>
          <p:cNvSpPr>
            <a:spLocks noGrp="1" noChangeArrowheads="1"/>
          </p:cNvSpPr>
          <p:nvPr>
            <p:ph type="ctrTitle"/>
          </p:nvPr>
        </p:nvSpPr>
        <p:spPr>
          <a:xfrm>
            <a:off x="381000" y="228600"/>
            <a:ext cx="8229600" cy="822325"/>
          </a:xfrm>
        </p:spPr>
        <p:txBody>
          <a:bodyPr>
            <a:noAutofit/>
          </a:bodyPr>
          <a:lstStyle/>
          <a:p>
            <a:pPr eaLnBrk="1" hangingPunct="1">
              <a:defRPr/>
            </a:pPr>
            <a:r>
              <a:rPr lang="en-US" sz="5400" dirty="0" smtClean="0">
                <a:solidFill>
                  <a:srgbClr val="FFFF00"/>
                </a:solidFill>
                <a:latin typeface="Imprint MT Shadow" pitchFamily="82" charset="0"/>
              </a:rPr>
              <a:t>Patent Committee Criteria</a:t>
            </a:r>
          </a:p>
        </p:txBody>
      </p:sp>
      <p:sp>
        <p:nvSpPr>
          <p:cNvPr id="15" name="Rectangle 22"/>
          <p:cNvSpPr>
            <a:spLocks noGrp="1" noChangeArrowheads="1"/>
          </p:cNvSpPr>
          <p:nvPr>
            <p:ph type="sldNum" sz="quarter" idx="12"/>
          </p:nvPr>
        </p:nvSpPr>
        <p:spPr/>
        <p:txBody>
          <a:bodyPr/>
          <a:lstStyle/>
          <a:p>
            <a:pPr>
              <a:defRPr/>
            </a:pPr>
            <a:fld id="{4FCE6FB5-9763-4B71-B27B-301271D2E3BA}" type="slidenum">
              <a:rPr lang="en-US"/>
              <a:pPr>
                <a:defRPr/>
              </a:pPr>
              <a:t>10</a:t>
            </a:fld>
            <a:endParaRPr lang="en-US"/>
          </a:p>
        </p:txBody>
      </p:sp>
      <p:grpSp>
        <p:nvGrpSpPr>
          <p:cNvPr id="2" name="Group 3"/>
          <p:cNvGrpSpPr>
            <a:grpSpLocks/>
          </p:cNvGrpSpPr>
          <p:nvPr/>
        </p:nvGrpSpPr>
        <p:grpSpPr bwMode="auto">
          <a:xfrm>
            <a:off x="463550" y="1781175"/>
            <a:ext cx="5437188" cy="1881188"/>
            <a:chOff x="292" y="1122"/>
            <a:chExt cx="3425" cy="1185"/>
          </a:xfrm>
        </p:grpSpPr>
        <p:sp>
          <p:nvSpPr>
            <p:cNvPr id="21510" name="Oval 4"/>
            <p:cNvSpPr>
              <a:spLocks noChangeArrowheads="1"/>
            </p:cNvSpPr>
            <p:nvPr/>
          </p:nvSpPr>
          <p:spPr bwMode="auto">
            <a:xfrm>
              <a:off x="292" y="1122"/>
              <a:ext cx="2392"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Invention Disclosure</a:t>
              </a:r>
            </a:p>
          </p:txBody>
        </p:sp>
        <p:grpSp>
          <p:nvGrpSpPr>
            <p:cNvPr id="3" name="Group 5"/>
            <p:cNvGrpSpPr>
              <a:grpSpLocks/>
            </p:cNvGrpSpPr>
            <p:nvPr/>
          </p:nvGrpSpPr>
          <p:grpSpPr bwMode="auto">
            <a:xfrm>
              <a:off x="2688" y="1341"/>
              <a:ext cx="1029" cy="575"/>
              <a:chOff x="2688" y="1341"/>
              <a:chExt cx="1029" cy="575"/>
            </a:xfrm>
          </p:grpSpPr>
          <p:sp>
            <p:nvSpPr>
              <p:cNvPr id="21517" name="Rectangle 6"/>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eaLnBrk="1" hangingPunct="1"/>
                <a:r>
                  <a:rPr lang="en-US" sz="2400">
                    <a:latin typeface="Times New Roman" pitchFamily="18" charset="0"/>
                  </a:rPr>
                  <a:t>Patent </a:t>
                </a:r>
              </a:p>
              <a:p>
                <a:pPr algn="ctr" eaLnBrk="1" hangingPunct="1"/>
                <a:r>
                  <a:rPr lang="en-US" sz="2400">
                    <a:latin typeface="Times New Roman" pitchFamily="18" charset="0"/>
                  </a:rPr>
                  <a:t>Advisor</a:t>
                </a:r>
              </a:p>
            </p:txBody>
          </p:sp>
          <p:sp>
            <p:nvSpPr>
              <p:cNvPr id="21518" name="Line 7"/>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4" name="Group 8"/>
            <p:cNvGrpSpPr>
              <a:grpSpLocks/>
            </p:cNvGrpSpPr>
            <p:nvPr/>
          </p:nvGrpSpPr>
          <p:grpSpPr bwMode="auto">
            <a:xfrm>
              <a:off x="340" y="1725"/>
              <a:ext cx="2636" cy="582"/>
              <a:chOff x="340" y="1725"/>
              <a:chExt cx="2636" cy="582"/>
            </a:xfrm>
          </p:grpSpPr>
          <p:sp>
            <p:nvSpPr>
              <p:cNvPr id="21513" name="Oval 9"/>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Committee Review</a:t>
                </a:r>
              </a:p>
            </p:txBody>
          </p:sp>
          <p:grpSp>
            <p:nvGrpSpPr>
              <p:cNvPr id="5" name="Group 10"/>
              <p:cNvGrpSpPr>
                <a:grpSpLocks/>
              </p:cNvGrpSpPr>
              <p:nvPr/>
            </p:nvGrpSpPr>
            <p:grpSpPr bwMode="auto">
              <a:xfrm>
                <a:off x="2208" y="1725"/>
                <a:ext cx="768" cy="240"/>
                <a:chOff x="2208" y="1824"/>
                <a:chExt cx="768" cy="240"/>
              </a:xfrm>
            </p:grpSpPr>
            <p:sp>
              <p:nvSpPr>
                <p:cNvPr id="21515" name="Line 11"/>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21516" name="Line 12"/>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sp>
        <p:nvSpPr>
          <p:cNvPr id="651277" name="Text Box 13"/>
          <p:cNvSpPr txBox="1">
            <a:spLocks noChangeArrowheads="1"/>
          </p:cNvSpPr>
          <p:nvPr/>
        </p:nvSpPr>
        <p:spPr bwMode="auto">
          <a:xfrm>
            <a:off x="381000" y="3886200"/>
            <a:ext cx="8610600" cy="1800225"/>
          </a:xfrm>
          <a:prstGeom prst="rect">
            <a:avLst/>
          </a:prstGeom>
          <a:noFill/>
          <a:ln w="9525">
            <a:noFill/>
            <a:miter lim="800000"/>
            <a:headEnd/>
            <a:tailEnd/>
          </a:ln>
        </p:spPr>
        <p:txBody>
          <a:bodyPr>
            <a:spAutoFit/>
          </a:bodyPr>
          <a:lstStyle/>
          <a:p>
            <a:pPr eaLnBrk="1" hangingPunct="1"/>
            <a:r>
              <a:rPr lang="en-US" sz="4000" b="1">
                <a:solidFill>
                  <a:srgbClr val="FFFF00"/>
                </a:solidFill>
                <a:latin typeface="Times New Roman" pitchFamily="18" charset="0"/>
              </a:rPr>
              <a:t>Q1: </a:t>
            </a:r>
            <a:r>
              <a:rPr lang="en-US" sz="3600" b="1" i="1">
                <a:latin typeface="Times New Roman" pitchFamily="18" charset="0"/>
              </a:rPr>
              <a:t>Is there current commercial interest in the invention or a high probability of commercialization in the future?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1277"/>
                                        </p:tgtEl>
                                        <p:attrNameLst>
                                          <p:attrName>style.visibility</p:attrName>
                                        </p:attrNameLst>
                                      </p:cBhvr>
                                      <p:to>
                                        <p:strVal val="visible"/>
                                      </p:to>
                                    </p:set>
                                    <p:animEffect transition="in" filter="dissolve">
                                      <p:cBhvr>
                                        <p:cTn id="7" dur="500"/>
                                        <p:tgtEl>
                                          <p:spTgt spid="651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27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28" name="Rectangle 16"/>
          <p:cNvSpPr>
            <a:spLocks noGrp="1" noChangeArrowheads="1"/>
          </p:cNvSpPr>
          <p:nvPr>
            <p:ph type="ctrTitle"/>
          </p:nvPr>
        </p:nvSpPr>
        <p:spPr>
          <a:xfrm>
            <a:off x="381000" y="228600"/>
            <a:ext cx="8229600" cy="822325"/>
          </a:xfrm>
        </p:spPr>
        <p:txBody>
          <a:bodyPr>
            <a:noAutofit/>
          </a:bodyPr>
          <a:lstStyle/>
          <a:p>
            <a:pPr eaLnBrk="1" hangingPunct="1">
              <a:defRPr/>
            </a:pPr>
            <a:r>
              <a:rPr lang="en-US" sz="5400" dirty="0" smtClean="0">
                <a:solidFill>
                  <a:srgbClr val="FFFF00"/>
                </a:solidFill>
                <a:latin typeface="Imprint MT Shadow" pitchFamily="82" charset="0"/>
              </a:rPr>
              <a:t>Patent Committee Criteria</a:t>
            </a:r>
          </a:p>
        </p:txBody>
      </p:sp>
      <p:sp>
        <p:nvSpPr>
          <p:cNvPr id="15" name="Rectangle 22"/>
          <p:cNvSpPr>
            <a:spLocks noGrp="1" noChangeArrowheads="1"/>
          </p:cNvSpPr>
          <p:nvPr>
            <p:ph type="sldNum" sz="quarter" idx="12"/>
          </p:nvPr>
        </p:nvSpPr>
        <p:spPr/>
        <p:txBody>
          <a:bodyPr/>
          <a:lstStyle/>
          <a:p>
            <a:pPr>
              <a:defRPr/>
            </a:pPr>
            <a:fld id="{E1B0DABB-64C2-4D66-8ACD-99AF81C2D7E3}" type="slidenum">
              <a:rPr lang="en-US"/>
              <a:pPr>
                <a:defRPr/>
              </a:pPr>
              <a:t>11</a:t>
            </a:fld>
            <a:endParaRPr lang="en-US"/>
          </a:p>
        </p:txBody>
      </p:sp>
      <p:grpSp>
        <p:nvGrpSpPr>
          <p:cNvPr id="2" name="Group 3"/>
          <p:cNvGrpSpPr>
            <a:grpSpLocks/>
          </p:cNvGrpSpPr>
          <p:nvPr/>
        </p:nvGrpSpPr>
        <p:grpSpPr bwMode="auto">
          <a:xfrm>
            <a:off x="463550" y="1781175"/>
            <a:ext cx="5437188" cy="1881188"/>
            <a:chOff x="292" y="1122"/>
            <a:chExt cx="3425" cy="1185"/>
          </a:xfrm>
        </p:grpSpPr>
        <p:sp>
          <p:nvSpPr>
            <p:cNvPr id="22534" name="Oval 4"/>
            <p:cNvSpPr>
              <a:spLocks noChangeArrowheads="1"/>
            </p:cNvSpPr>
            <p:nvPr/>
          </p:nvSpPr>
          <p:spPr bwMode="auto">
            <a:xfrm>
              <a:off x="292" y="1122"/>
              <a:ext cx="2392"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Invention Disclosure</a:t>
              </a:r>
            </a:p>
          </p:txBody>
        </p:sp>
        <p:grpSp>
          <p:nvGrpSpPr>
            <p:cNvPr id="3" name="Group 5"/>
            <p:cNvGrpSpPr>
              <a:grpSpLocks/>
            </p:cNvGrpSpPr>
            <p:nvPr/>
          </p:nvGrpSpPr>
          <p:grpSpPr bwMode="auto">
            <a:xfrm>
              <a:off x="2688" y="1341"/>
              <a:ext cx="1029" cy="575"/>
              <a:chOff x="2688" y="1341"/>
              <a:chExt cx="1029" cy="575"/>
            </a:xfrm>
          </p:grpSpPr>
          <p:sp>
            <p:nvSpPr>
              <p:cNvPr id="22541" name="Rectangle 6"/>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eaLnBrk="1" hangingPunct="1"/>
                <a:r>
                  <a:rPr lang="en-US" sz="2400">
                    <a:latin typeface="Times New Roman" pitchFamily="18" charset="0"/>
                  </a:rPr>
                  <a:t>Patent </a:t>
                </a:r>
              </a:p>
              <a:p>
                <a:pPr algn="ctr" eaLnBrk="1" hangingPunct="1"/>
                <a:r>
                  <a:rPr lang="en-US" sz="2400">
                    <a:latin typeface="Times New Roman" pitchFamily="18" charset="0"/>
                  </a:rPr>
                  <a:t>Advisor</a:t>
                </a:r>
              </a:p>
            </p:txBody>
          </p:sp>
          <p:sp>
            <p:nvSpPr>
              <p:cNvPr id="22542" name="Line 7"/>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4" name="Group 8"/>
            <p:cNvGrpSpPr>
              <a:grpSpLocks/>
            </p:cNvGrpSpPr>
            <p:nvPr/>
          </p:nvGrpSpPr>
          <p:grpSpPr bwMode="auto">
            <a:xfrm>
              <a:off x="340" y="1725"/>
              <a:ext cx="2636" cy="582"/>
              <a:chOff x="340" y="1725"/>
              <a:chExt cx="2636" cy="582"/>
            </a:xfrm>
          </p:grpSpPr>
          <p:sp>
            <p:nvSpPr>
              <p:cNvPr id="22537" name="Oval 9"/>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Committee Review</a:t>
                </a:r>
              </a:p>
            </p:txBody>
          </p:sp>
          <p:grpSp>
            <p:nvGrpSpPr>
              <p:cNvPr id="5" name="Group 10"/>
              <p:cNvGrpSpPr>
                <a:grpSpLocks/>
              </p:cNvGrpSpPr>
              <p:nvPr/>
            </p:nvGrpSpPr>
            <p:grpSpPr bwMode="auto">
              <a:xfrm>
                <a:off x="2208" y="1725"/>
                <a:ext cx="768" cy="240"/>
                <a:chOff x="2208" y="1824"/>
                <a:chExt cx="768" cy="240"/>
              </a:xfrm>
            </p:grpSpPr>
            <p:sp>
              <p:nvSpPr>
                <p:cNvPr id="22539" name="Line 11"/>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22540" name="Line 12"/>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sp>
        <p:nvSpPr>
          <p:cNvPr id="653325" name="Text Box 13"/>
          <p:cNvSpPr txBox="1">
            <a:spLocks noChangeArrowheads="1"/>
          </p:cNvSpPr>
          <p:nvPr/>
        </p:nvSpPr>
        <p:spPr bwMode="auto">
          <a:xfrm>
            <a:off x="381000" y="3886200"/>
            <a:ext cx="8610600" cy="1800225"/>
          </a:xfrm>
          <a:prstGeom prst="rect">
            <a:avLst/>
          </a:prstGeom>
          <a:noFill/>
          <a:ln w="9525">
            <a:noFill/>
            <a:miter lim="800000"/>
            <a:headEnd/>
            <a:tailEnd/>
          </a:ln>
        </p:spPr>
        <p:txBody>
          <a:bodyPr>
            <a:spAutoFit/>
          </a:bodyPr>
          <a:lstStyle/>
          <a:p>
            <a:pPr eaLnBrk="1" hangingPunct="1"/>
            <a:r>
              <a:rPr lang="en-US" sz="4000" b="1">
                <a:solidFill>
                  <a:srgbClr val="FFFF00"/>
                </a:solidFill>
                <a:latin typeface="Times New Roman" pitchFamily="18" charset="0"/>
              </a:rPr>
              <a:t>Q2: </a:t>
            </a:r>
            <a:r>
              <a:rPr lang="en-US" sz="3600" b="1" i="1">
                <a:latin typeface="Times New Roman" pitchFamily="18" charset="0"/>
              </a:rPr>
              <a:t>Is the magnitude of the market relative to the cost of commercialization sufficiently large to warrant a patent?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3325"/>
                                        </p:tgtEl>
                                        <p:attrNameLst>
                                          <p:attrName>style.visibility</p:attrName>
                                        </p:attrNameLst>
                                      </p:cBhvr>
                                      <p:to>
                                        <p:strVal val="visible"/>
                                      </p:to>
                                    </p:set>
                                    <p:animEffect transition="in" filter="dissolve">
                                      <p:cBhvr>
                                        <p:cTn id="7" dur="500"/>
                                        <p:tgtEl>
                                          <p:spTgt spid="653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32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5" name="Rectangle 15"/>
          <p:cNvSpPr>
            <a:spLocks noGrp="1" noChangeArrowheads="1"/>
          </p:cNvSpPr>
          <p:nvPr>
            <p:ph type="ctrTitle"/>
          </p:nvPr>
        </p:nvSpPr>
        <p:spPr>
          <a:xfrm>
            <a:off x="381000" y="228600"/>
            <a:ext cx="8229600" cy="822325"/>
          </a:xfrm>
        </p:spPr>
        <p:txBody>
          <a:bodyPr>
            <a:noAutofit/>
          </a:bodyPr>
          <a:lstStyle/>
          <a:p>
            <a:pPr eaLnBrk="1" hangingPunct="1">
              <a:defRPr/>
            </a:pPr>
            <a:r>
              <a:rPr lang="en-US" sz="5400" dirty="0" smtClean="0">
                <a:solidFill>
                  <a:srgbClr val="FFFF00"/>
                </a:solidFill>
                <a:latin typeface="Imprint MT Shadow" pitchFamily="82" charset="0"/>
              </a:rPr>
              <a:t>Patent Committee Criteria</a:t>
            </a:r>
          </a:p>
        </p:txBody>
      </p:sp>
      <p:sp>
        <p:nvSpPr>
          <p:cNvPr id="15" name="Rectangle 22"/>
          <p:cNvSpPr>
            <a:spLocks noGrp="1" noChangeArrowheads="1"/>
          </p:cNvSpPr>
          <p:nvPr>
            <p:ph type="sldNum" sz="quarter" idx="12"/>
          </p:nvPr>
        </p:nvSpPr>
        <p:spPr/>
        <p:txBody>
          <a:bodyPr/>
          <a:lstStyle/>
          <a:p>
            <a:pPr>
              <a:defRPr/>
            </a:pPr>
            <a:fld id="{6A3A2191-39F9-4602-8A80-12BB81F655B5}" type="slidenum">
              <a:rPr lang="en-US"/>
              <a:pPr>
                <a:defRPr/>
              </a:pPr>
              <a:t>12</a:t>
            </a:fld>
            <a:endParaRPr lang="en-US"/>
          </a:p>
        </p:txBody>
      </p:sp>
      <p:grpSp>
        <p:nvGrpSpPr>
          <p:cNvPr id="2" name="Group 3"/>
          <p:cNvGrpSpPr>
            <a:grpSpLocks/>
          </p:cNvGrpSpPr>
          <p:nvPr/>
        </p:nvGrpSpPr>
        <p:grpSpPr bwMode="auto">
          <a:xfrm>
            <a:off x="463550" y="1781175"/>
            <a:ext cx="5437188" cy="1881188"/>
            <a:chOff x="292" y="1122"/>
            <a:chExt cx="3425" cy="1185"/>
          </a:xfrm>
        </p:grpSpPr>
        <p:sp>
          <p:nvSpPr>
            <p:cNvPr id="23558" name="Oval 4"/>
            <p:cNvSpPr>
              <a:spLocks noChangeArrowheads="1"/>
            </p:cNvSpPr>
            <p:nvPr/>
          </p:nvSpPr>
          <p:spPr bwMode="auto">
            <a:xfrm>
              <a:off x="292" y="1122"/>
              <a:ext cx="2392"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Invention Disclosure</a:t>
              </a:r>
            </a:p>
          </p:txBody>
        </p:sp>
        <p:grpSp>
          <p:nvGrpSpPr>
            <p:cNvPr id="3" name="Group 5"/>
            <p:cNvGrpSpPr>
              <a:grpSpLocks/>
            </p:cNvGrpSpPr>
            <p:nvPr/>
          </p:nvGrpSpPr>
          <p:grpSpPr bwMode="auto">
            <a:xfrm>
              <a:off x="2688" y="1341"/>
              <a:ext cx="1029" cy="575"/>
              <a:chOff x="2688" y="1341"/>
              <a:chExt cx="1029" cy="575"/>
            </a:xfrm>
          </p:grpSpPr>
          <p:sp>
            <p:nvSpPr>
              <p:cNvPr id="23565" name="Rectangle 6"/>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eaLnBrk="1" hangingPunct="1"/>
                <a:r>
                  <a:rPr lang="en-US" sz="2400">
                    <a:latin typeface="Times New Roman" pitchFamily="18" charset="0"/>
                  </a:rPr>
                  <a:t>Patent </a:t>
                </a:r>
              </a:p>
              <a:p>
                <a:pPr algn="ctr" eaLnBrk="1" hangingPunct="1"/>
                <a:r>
                  <a:rPr lang="en-US" sz="2400">
                    <a:latin typeface="Times New Roman" pitchFamily="18" charset="0"/>
                  </a:rPr>
                  <a:t>Advisor</a:t>
                </a:r>
              </a:p>
            </p:txBody>
          </p:sp>
          <p:sp>
            <p:nvSpPr>
              <p:cNvPr id="23566" name="Line 7"/>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4" name="Group 8"/>
            <p:cNvGrpSpPr>
              <a:grpSpLocks/>
            </p:cNvGrpSpPr>
            <p:nvPr/>
          </p:nvGrpSpPr>
          <p:grpSpPr bwMode="auto">
            <a:xfrm>
              <a:off x="340" y="1725"/>
              <a:ext cx="2636" cy="582"/>
              <a:chOff x="340" y="1725"/>
              <a:chExt cx="2636" cy="582"/>
            </a:xfrm>
          </p:grpSpPr>
          <p:sp>
            <p:nvSpPr>
              <p:cNvPr id="23561" name="Oval 9"/>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Committee Review</a:t>
                </a:r>
              </a:p>
            </p:txBody>
          </p:sp>
          <p:grpSp>
            <p:nvGrpSpPr>
              <p:cNvPr id="5" name="Group 10"/>
              <p:cNvGrpSpPr>
                <a:grpSpLocks/>
              </p:cNvGrpSpPr>
              <p:nvPr/>
            </p:nvGrpSpPr>
            <p:grpSpPr bwMode="auto">
              <a:xfrm>
                <a:off x="2208" y="1725"/>
                <a:ext cx="768" cy="240"/>
                <a:chOff x="2208" y="1824"/>
                <a:chExt cx="768" cy="240"/>
              </a:xfrm>
            </p:grpSpPr>
            <p:sp>
              <p:nvSpPr>
                <p:cNvPr id="23563" name="Line 11"/>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23564" name="Line 12"/>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sp>
        <p:nvSpPr>
          <p:cNvPr id="655373" name="Text Box 13"/>
          <p:cNvSpPr txBox="1">
            <a:spLocks noChangeArrowheads="1"/>
          </p:cNvSpPr>
          <p:nvPr/>
        </p:nvSpPr>
        <p:spPr bwMode="auto">
          <a:xfrm>
            <a:off x="381000" y="3886200"/>
            <a:ext cx="8610600" cy="1800225"/>
          </a:xfrm>
          <a:prstGeom prst="rect">
            <a:avLst/>
          </a:prstGeom>
          <a:noFill/>
          <a:ln w="9525">
            <a:noFill/>
            <a:miter lim="800000"/>
            <a:headEnd/>
            <a:tailEnd/>
          </a:ln>
        </p:spPr>
        <p:txBody>
          <a:bodyPr>
            <a:spAutoFit/>
          </a:bodyPr>
          <a:lstStyle/>
          <a:p>
            <a:pPr eaLnBrk="1" hangingPunct="1"/>
            <a:r>
              <a:rPr lang="en-US" sz="4000" b="1">
                <a:solidFill>
                  <a:srgbClr val="FFFF00"/>
                </a:solidFill>
                <a:latin typeface="Times New Roman" pitchFamily="18" charset="0"/>
              </a:rPr>
              <a:t>Q3: </a:t>
            </a:r>
            <a:r>
              <a:rPr lang="en-US" sz="3600" b="1" i="1">
                <a:latin typeface="Times New Roman" pitchFamily="18" charset="0"/>
              </a:rPr>
              <a:t>Would the patent likely play a significant role in transferring the technology to the user?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5373"/>
                                        </p:tgtEl>
                                        <p:attrNameLst>
                                          <p:attrName>style.visibility</p:attrName>
                                        </p:attrNameLst>
                                      </p:cBhvr>
                                      <p:to>
                                        <p:strVal val="visible"/>
                                      </p:to>
                                    </p:set>
                                    <p:animEffect transition="in" filter="dissolve">
                                      <p:cBhvr>
                                        <p:cTn id="7" dur="500"/>
                                        <p:tgtEl>
                                          <p:spTgt spid="655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73"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23" name="Rectangle 15"/>
          <p:cNvSpPr>
            <a:spLocks noGrp="1" noChangeArrowheads="1"/>
          </p:cNvSpPr>
          <p:nvPr>
            <p:ph type="ctrTitle"/>
          </p:nvPr>
        </p:nvSpPr>
        <p:spPr>
          <a:xfrm>
            <a:off x="381000" y="228600"/>
            <a:ext cx="8229600" cy="822325"/>
          </a:xfrm>
        </p:spPr>
        <p:txBody>
          <a:bodyPr>
            <a:noAutofit/>
          </a:bodyPr>
          <a:lstStyle/>
          <a:p>
            <a:pPr eaLnBrk="1" hangingPunct="1">
              <a:defRPr/>
            </a:pPr>
            <a:r>
              <a:rPr lang="en-US" sz="5400" dirty="0" smtClean="0">
                <a:solidFill>
                  <a:srgbClr val="FFFF00"/>
                </a:solidFill>
                <a:latin typeface="Imprint MT Shadow" pitchFamily="82" charset="0"/>
              </a:rPr>
              <a:t>Patent Committee Criteria</a:t>
            </a:r>
          </a:p>
        </p:txBody>
      </p:sp>
      <p:sp>
        <p:nvSpPr>
          <p:cNvPr id="15" name="Rectangle 22"/>
          <p:cNvSpPr>
            <a:spLocks noGrp="1" noChangeArrowheads="1"/>
          </p:cNvSpPr>
          <p:nvPr>
            <p:ph type="sldNum" sz="quarter" idx="12"/>
          </p:nvPr>
        </p:nvSpPr>
        <p:spPr/>
        <p:txBody>
          <a:bodyPr/>
          <a:lstStyle/>
          <a:p>
            <a:pPr>
              <a:defRPr/>
            </a:pPr>
            <a:fld id="{8D0B0F01-01C8-4770-806F-C4A31D65BDC2}" type="slidenum">
              <a:rPr lang="en-US"/>
              <a:pPr>
                <a:defRPr/>
              </a:pPr>
              <a:t>13</a:t>
            </a:fld>
            <a:endParaRPr lang="en-US"/>
          </a:p>
        </p:txBody>
      </p:sp>
      <p:grpSp>
        <p:nvGrpSpPr>
          <p:cNvPr id="2" name="Group 3"/>
          <p:cNvGrpSpPr>
            <a:grpSpLocks/>
          </p:cNvGrpSpPr>
          <p:nvPr/>
        </p:nvGrpSpPr>
        <p:grpSpPr bwMode="auto">
          <a:xfrm>
            <a:off x="463550" y="1781175"/>
            <a:ext cx="5437188" cy="1881188"/>
            <a:chOff x="292" y="1122"/>
            <a:chExt cx="3425" cy="1185"/>
          </a:xfrm>
        </p:grpSpPr>
        <p:sp>
          <p:nvSpPr>
            <p:cNvPr id="24582" name="Oval 4"/>
            <p:cNvSpPr>
              <a:spLocks noChangeArrowheads="1"/>
            </p:cNvSpPr>
            <p:nvPr/>
          </p:nvSpPr>
          <p:spPr bwMode="auto">
            <a:xfrm>
              <a:off x="292" y="1122"/>
              <a:ext cx="2392"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Invention Disclosure</a:t>
              </a:r>
            </a:p>
          </p:txBody>
        </p:sp>
        <p:grpSp>
          <p:nvGrpSpPr>
            <p:cNvPr id="3" name="Group 5"/>
            <p:cNvGrpSpPr>
              <a:grpSpLocks/>
            </p:cNvGrpSpPr>
            <p:nvPr/>
          </p:nvGrpSpPr>
          <p:grpSpPr bwMode="auto">
            <a:xfrm>
              <a:off x="2688" y="1341"/>
              <a:ext cx="1029" cy="575"/>
              <a:chOff x="2688" y="1341"/>
              <a:chExt cx="1029" cy="575"/>
            </a:xfrm>
          </p:grpSpPr>
          <p:sp>
            <p:nvSpPr>
              <p:cNvPr id="24589" name="Rectangle 6"/>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eaLnBrk="1" hangingPunct="1"/>
                <a:r>
                  <a:rPr lang="en-US" sz="2400">
                    <a:latin typeface="Times New Roman" pitchFamily="18" charset="0"/>
                  </a:rPr>
                  <a:t>Patent </a:t>
                </a:r>
              </a:p>
              <a:p>
                <a:pPr algn="ctr" eaLnBrk="1" hangingPunct="1"/>
                <a:r>
                  <a:rPr lang="en-US" sz="2400">
                    <a:latin typeface="Times New Roman" pitchFamily="18" charset="0"/>
                  </a:rPr>
                  <a:t>Advisor</a:t>
                </a:r>
              </a:p>
            </p:txBody>
          </p:sp>
          <p:sp>
            <p:nvSpPr>
              <p:cNvPr id="24590" name="Line 7"/>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4" name="Group 8"/>
            <p:cNvGrpSpPr>
              <a:grpSpLocks/>
            </p:cNvGrpSpPr>
            <p:nvPr/>
          </p:nvGrpSpPr>
          <p:grpSpPr bwMode="auto">
            <a:xfrm>
              <a:off x="340" y="1725"/>
              <a:ext cx="2636" cy="582"/>
              <a:chOff x="340" y="1725"/>
              <a:chExt cx="2636" cy="582"/>
            </a:xfrm>
          </p:grpSpPr>
          <p:sp>
            <p:nvSpPr>
              <p:cNvPr id="24585" name="Oval 9"/>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Committee Review</a:t>
                </a:r>
              </a:p>
            </p:txBody>
          </p:sp>
          <p:grpSp>
            <p:nvGrpSpPr>
              <p:cNvPr id="5" name="Group 10"/>
              <p:cNvGrpSpPr>
                <a:grpSpLocks/>
              </p:cNvGrpSpPr>
              <p:nvPr/>
            </p:nvGrpSpPr>
            <p:grpSpPr bwMode="auto">
              <a:xfrm>
                <a:off x="2208" y="1725"/>
                <a:ext cx="768" cy="240"/>
                <a:chOff x="2208" y="1824"/>
                <a:chExt cx="768" cy="240"/>
              </a:xfrm>
            </p:grpSpPr>
            <p:sp>
              <p:nvSpPr>
                <p:cNvPr id="24587" name="Line 11"/>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24588" name="Line 12"/>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sp>
        <p:nvSpPr>
          <p:cNvPr id="657421" name="Text Box 13"/>
          <p:cNvSpPr txBox="1">
            <a:spLocks noChangeArrowheads="1"/>
          </p:cNvSpPr>
          <p:nvPr/>
        </p:nvSpPr>
        <p:spPr bwMode="auto">
          <a:xfrm>
            <a:off x="381000" y="3886200"/>
            <a:ext cx="8610600" cy="2349500"/>
          </a:xfrm>
          <a:prstGeom prst="rect">
            <a:avLst/>
          </a:prstGeom>
          <a:noFill/>
          <a:ln w="9525">
            <a:noFill/>
            <a:miter lim="800000"/>
            <a:headEnd/>
            <a:tailEnd/>
          </a:ln>
        </p:spPr>
        <p:txBody>
          <a:bodyPr>
            <a:spAutoFit/>
          </a:bodyPr>
          <a:lstStyle/>
          <a:p>
            <a:pPr eaLnBrk="1" hangingPunct="1"/>
            <a:r>
              <a:rPr lang="en-US" sz="4000" b="1">
                <a:solidFill>
                  <a:srgbClr val="FFFF00"/>
                </a:solidFill>
                <a:latin typeface="Times New Roman" pitchFamily="18" charset="0"/>
              </a:rPr>
              <a:t>Q4: </a:t>
            </a:r>
            <a:r>
              <a:rPr lang="en-US" sz="3600" b="1" i="1">
                <a:latin typeface="Times New Roman" pitchFamily="18" charset="0"/>
              </a:rPr>
              <a:t>Would a patent be enforceable, i.e., is the invention drawn to, or does it employ a unique and readily identifiable material or device which could be bought or sold?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7421"/>
                                        </p:tgtEl>
                                        <p:attrNameLst>
                                          <p:attrName>style.visibility</p:attrName>
                                        </p:attrNameLst>
                                      </p:cBhvr>
                                      <p:to>
                                        <p:strVal val="visible"/>
                                      </p:to>
                                    </p:set>
                                    <p:animEffect transition="in" filter="dissolve">
                                      <p:cBhvr>
                                        <p:cTn id="7" dur="500"/>
                                        <p:tgtEl>
                                          <p:spTgt spid="657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7421"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71" name="Rectangle 15"/>
          <p:cNvSpPr>
            <a:spLocks noGrp="1" noChangeArrowheads="1"/>
          </p:cNvSpPr>
          <p:nvPr>
            <p:ph type="ctrTitle"/>
          </p:nvPr>
        </p:nvSpPr>
        <p:spPr>
          <a:xfrm>
            <a:off x="381000" y="228600"/>
            <a:ext cx="8229600" cy="822325"/>
          </a:xfrm>
        </p:spPr>
        <p:txBody>
          <a:bodyPr>
            <a:noAutofit/>
          </a:bodyPr>
          <a:lstStyle/>
          <a:p>
            <a:pPr eaLnBrk="1" hangingPunct="1">
              <a:defRPr/>
            </a:pPr>
            <a:r>
              <a:rPr lang="en-US" sz="5400" dirty="0" smtClean="0">
                <a:solidFill>
                  <a:srgbClr val="FFFF00"/>
                </a:solidFill>
                <a:latin typeface="Imprint MT Shadow" pitchFamily="82" charset="0"/>
              </a:rPr>
              <a:t>Patent Committee Criteria</a:t>
            </a:r>
          </a:p>
        </p:txBody>
      </p:sp>
      <p:sp>
        <p:nvSpPr>
          <p:cNvPr id="15" name="Rectangle 22"/>
          <p:cNvSpPr>
            <a:spLocks noGrp="1" noChangeArrowheads="1"/>
          </p:cNvSpPr>
          <p:nvPr>
            <p:ph type="sldNum" sz="quarter" idx="12"/>
          </p:nvPr>
        </p:nvSpPr>
        <p:spPr/>
        <p:txBody>
          <a:bodyPr/>
          <a:lstStyle/>
          <a:p>
            <a:pPr>
              <a:defRPr/>
            </a:pPr>
            <a:fld id="{D7325465-2844-42B2-8A09-7F198460DF5A}" type="slidenum">
              <a:rPr lang="en-US"/>
              <a:pPr>
                <a:defRPr/>
              </a:pPr>
              <a:t>14</a:t>
            </a:fld>
            <a:endParaRPr lang="en-US"/>
          </a:p>
        </p:txBody>
      </p:sp>
      <p:grpSp>
        <p:nvGrpSpPr>
          <p:cNvPr id="2" name="Group 3"/>
          <p:cNvGrpSpPr>
            <a:grpSpLocks/>
          </p:cNvGrpSpPr>
          <p:nvPr/>
        </p:nvGrpSpPr>
        <p:grpSpPr bwMode="auto">
          <a:xfrm>
            <a:off x="463550" y="1781175"/>
            <a:ext cx="5437188" cy="1881188"/>
            <a:chOff x="292" y="1122"/>
            <a:chExt cx="3425" cy="1185"/>
          </a:xfrm>
        </p:grpSpPr>
        <p:sp>
          <p:nvSpPr>
            <p:cNvPr id="25606" name="Oval 4"/>
            <p:cNvSpPr>
              <a:spLocks noChangeArrowheads="1"/>
            </p:cNvSpPr>
            <p:nvPr/>
          </p:nvSpPr>
          <p:spPr bwMode="auto">
            <a:xfrm>
              <a:off x="292" y="1122"/>
              <a:ext cx="2392"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Invention Disclosure</a:t>
              </a:r>
            </a:p>
          </p:txBody>
        </p:sp>
        <p:grpSp>
          <p:nvGrpSpPr>
            <p:cNvPr id="3" name="Group 5"/>
            <p:cNvGrpSpPr>
              <a:grpSpLocks/>
            </p:cNvGrpSpPr>
            <p:nvPr/>
          </p:nvGrpSpPr>
          <p:grpSpPr bwMode="auto">
            <a:xfrm>
              <a:off x="2688" y="1341"/>
              <a:ext cx="1029" cy="575"/>
              <a:chOff x="2688" y="1341"/>
              <a:chExt cx="1029" cy="575"/>
            </a:xfrm>
          </p:grpSpPr>
          <p:sp>
            <p:nvSpPr>
              <p:cNvPr id="25613" name="Rectangle 6"/>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eaLnBrk="1" hangingPunct="1"/>
                <a:r>
                  <a:rPr lang="en-US" sz="2400">
                    <a:latin typeface="Times New Roman" pitchFamily="18" charset="0"/>
                  </a:rPr>
                  <a:t>Patent </a:t>
                </a:r>
              </a:p>
              <a:p>
                <a:pPr algn="ctr" eaLnBrk="1" hangingPunct="1"/>
                <a:r>
                  <a:rPr lang="en-US" sz="2400">
                    <a:latin typeface="Times New Roman" pitchFamily="18" charset="0"/>
                  </a:rPr>
                  <a:t>Advisor</a:t>
                </a:r>
              </a:p>
            </p:txBody>
          </p:sp>
          <p:sp>
            <p:nvSpPr>
              <p:cNvPr id="25614" name="Line 7"/>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4" name="Group 8"/>
            <p:cNvGrpSpPr>
              <a:grpSpLocks/>
            </p:cNvGrpSpPr>
            <p:nvPr/>
          </p:nvGrpSpPr>
          <p:grpSpPr bwMode="auto">
            <a:xfrm>
              <a:off x="340" y="1725"/>
              <a:ext cx="2636" cy="582"/>
              <a:chOff x="340" y="1725"/>
              <a:chExt cx="2636" cy="582"/>
            </a:xfrm>
          </p:grpSpPr>
          <p:sp>
            <p:nvSpPr>
              <p:cNvPr id="25609" name="Oval 9"/>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eaLnBrk="1" hangingPunct="1"/>
                <a:r>
                  <a:rPr lang="en-US" sz="2400">
                    <a:latin typeface="Times New Roman" pitchFamily="18" charset="0"/>
                  </a:rPr>
                  <a:t>Committee Review</a:t>
                </a:r>
              </a:p>
            </p:txBody>
          </p:sp>
          <p:grpSp>
            <p:nvGrpSpPr>
              <p:cNvPr id="5" name="Group 10"/>
              <p:cNvGrpSpPr>
                <a:grpSpLocks/>
              </p:cNvGrpSpPr>
              <p:nvPr/>
            </p:nvGrpSpPr>
            <p:grpSpPr bwMode="auto">
              <a:xfrm>
                <a:off x="2208" y="1725"/>
                <a:ext cx="768" cy="240"/>
                <a:chOff x="2208" y="1824"/>
                <a:chExt cx="768" cy="240"/>
              </a:xfrm>
            </p:grpSpPr>
            <p:sp>
              <p:nvSpPr>
                <p:cNvPr id="25611" name="Line 11"/>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25612" name="Line 12"/>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sp>
        <p:nvSpPr>
          <p:cNvPr id="659469" name="Text Box 13"/>
          <p:cNvSpPr txBox="1">
            <a:spLocks noChangeArrowheads="1"/>
          </p:cNvSpPr>
          <p:nvPr/>
        </p:nvSpPr>
        <p:spPr bwMode="auto">
          <a:xfrm>
            <a:off x="381000" y="3886200"/>
            <a:ext cx="8610600" cy="1250950"/>
          </a:xfrm>
          <a:prstGeom prst="rect">
            <a:avLst/>
          </a:prstGeom>
          <a:noFill/>
          <a:ln w="9525">
            <a:noFill/>
            <a:miter lim="800000"/>
            <a:headEnd/>
            <a:tailEnd/>
          </a:ln>
        </p:spPr>
        <p:txBody>
          <a:bodyPr>
            <a:spAutoFit/>
          </a:bodyPr>
          <a:lstStyle/>
          <a:p>
            <a:pPr eaLnBrk="1" hangingPunct="1"/>
            <a:r>
              <a:rPr lang="en-US" sz="4000" b="1">
                <a:solidFill>
                  <a:srgbClr val="FFFF00"/>
                </a:solidFill>
                <a:latin typeface="Times New Roman" pitchFamily="18" charset="0"/>
              </a:rPr>
              <a:t>Q5: </a:t>
            </a:r>
            <a:r>
              <a:rPr lang="en-US" sz="3600" b="1" i="1">
                <a:latin typeface="Times New Roman" pitchFamily="18" charset="0"/>
              </a:rPr>
              <a:t>Is the invention of sufficient scope to justify patenting?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9469"/>
                                        </p:tgtEl>
                                        <p:attrNameLst>
                                          <p:attrName>style.visibility</p:attrName>
                                        </p:attrNameLst>
                                      </p:cBhvr>
                                      <p:to>
                                        <p:strVal val="visible"/>
                                      </p:to>
                                    </p:set>
                                    <p:animEffect transition="in" filter="dissolve">
                                      <p:cBhvr>
                                        <p:cTn id="7" dur="500"/>
                                        <p:tgtEl>
                                          <p:spTgt spid="659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9469"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133600" y="228600"/>
            <a:ext cx="5562600" cy="579438"/>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a:latin typeface="Arial Narrow" pitchFamily="112" charset="0"/>
              </a:rPr>
              <a:t>Types Of </a:t>
            </a:r>
            <a:r>
              <a:rPr lang="en-US" sz="3200" b="1" dirty="0" smtClean="0">
                <a:latin typeface="Arial Narrow" pitchFamily="112" charset="0"/>
              </a:rPr>
              <a:t>Patent Protection</a:t>
            </a:r>
            <a:endParaRPr lang="en-US" sz="3200" b="1" dirty="0">
              <a:latin typeface="Arial Narrow" pitchFamily="112" charset="0"/>
            </a:endParaRPr>
          </a:p>
        </p:txBody>
      </p:sp>
      <p:sp>
        <p:nvSpPr>
          <p:cNvPr id="14339" name="Text Box 3"/>
          <p:cNvSpPr txBox="1">
            <a:spLocks noChangeArrowheads="1"/>
          </p:cNvSpPr>
          <p:nvPr/>
        </p:nvSpPr>
        <p:spPr bwMode="auto">
          <a:xfrm>
            <a:off x="2362200" y="1066800"/>
            <a:ext cx="5181600" cy="5863144"/>
          </a:xfrm>
          <a:prstGeom prst="rect">
            <a:avLst/>
          </a:prstGeom>
          <a:noFill/>
          <a:ln w="9525">
            <a:noFill/>
            <a:miter lim="800000"/>
            <a:headEnd/>
            <a:tailEnd/>
          </a:ln>
          <a:effectLst/>
        </p:spPr>
        <p:txBody>
          <a:bodyPr>
            <a:spAutoFit/>
          </a:bodyPr>
          <a:lstStyle/>
          <a:p>
            <a:pPr eaLnBrk="1" hangingPunct="1">
              <a:spcBef>
                <a:spcPct val="50000"/>
              </a:spcBef>
              <a:buFontTx/>
              <a:buChar char="•"/>
            </a:pPr>
            <a:r>
              <a:rPr lang="en-US" sz="2400" b="1" dirty="0">
                <a:latin typeface="Arial Narrow" pitchFamily="112" charset="0"/>
              </a:rPr>
              <a:t> </a:t>
            </a:r>
            <a:r>
              <a:rPr lang="en-US" sz="2400" b="1" dirty="0" smtClean="0">
                <a:latin typeface="Arial Narrow" pitchFamily="112" charset="0"/>
              </a:rPr>
              <a:t>UTILITY Patent Application</a:t>
            </a:r>
            <a:endParaRPr lang="en-US" sz="2400" b="1" dirty="0">
              <a:latin typeface="Arial Narrow" pitchFamily="112" charset="0"/>
            </a:endParaRPr>
          </a:p>
          <a:p>
            <a:pPr eaLnBrk="1" hangingPunct="1">
              <a:spcBef>
                <a:spcPct val="50000"/>
              </a:spcBef>
            </a:pPr>
            <a:r>
              <a:rPr lang="en-US" sz="2400" dirty="0">
                <a:latin typeface="Arial Narrow" pitchFamily="112" charset="0"/>
              </a:rPr>
              <a:t>	</a:t>
            </a:r>
            <a:r>
              <a:rPr lang="en-US" dirty="0">
                <a:latin typeface="Arial Narrow" pitchFamily="112" charset="0"/>
              </a:rPr>
              <a:t>- Enforceable for 20 years from the 	  </a:t>
            </a:r>
            <a:r>
              <a:rPr lang="en-US" dirty="0" smtClean="0">
                <a:latin typeface="Arial Narrow" pitchFamily="112" charset="0"/>
              </a:rPr>
              <a:t>	  filing date</a:t>
            </a:r>
          </a:p>
          <a:p>
            <a:pPr eaLnBrk="1" hangingPunct="1">
              <a:spcBef>
                <a:spcPct val="50000"/>
              </a:spcBef>
            </a:pPr>
            <a:r>
              <a:rPr lang="en-US" dirty="0" smtClean="0">
                <a:latin typeface="Arial Narrow" pitchFamily="112" charset="0"/>
              </a:rPr>
              <a:t>	-Deposits required</a:t>
            </a:r>
            <a:endParaRPr lang="en-US" dirty="0">
              <a:latin typeface="Arial Narrow" pitchFamily="112" charset="0"/>
            </a:endParaRPr>
          </a:p>
          <a:p>
            <a:pPr eaLnBrk="1" hangingPunct="1">
              <a:spcBef>
                <a:spcPct val="50000"/>
              </a:spcBef>
            </a:pPr>
            <a:r>
              <a:rPr lang="en-US" sz="2400" b="1" dirty="0">
                <a:latin typeface="Arial Narrow" pitchFamily="112" charset="0"/>
              </a:rPr>
              <a:t>• </a:t>
            </a:r>
            <a:r>
              <a:rPr lang="en-US" sz="2400" b="1" dirty="0" smtClean="0">
                <a:latin typeface="Arial Narrow" pitchFamily="112" charset="0"/>
              </a:rPr>
              <a:t>PLANT  Patent Application</a:t>
            </a:r>
            <a:endParaRPr lang="en-US" sz="2400" b="1" dirty="0">
              <a:latin typeface="Arial Narrow" pitchFamily="112" charset="0"/>
            </a:endParaRPr>
          </a:p>
          <a:p>
            <a:pPr eaLnBrk="1" hangingPunct="1">
              <a:spcBef>
                <a:spcPct val="50000"/>
              </a:spcBef>
            </a:pPr>
            <a:r>
              <a:rPr lang="en-US" sz="2400" dirty="0">
                <a:latin typeface="Arial Narrow" pitchFamily="112" charset="0"/>
              </a:rPr>
              <a:t>	</a:t>
            </a:r>
            <a:r>
              <a:rPr lang="en-US" dirty="0">
                <a:latin typeface="Arial Narrow" pitchFamily="112" charset="0"/>
              </a:rPr>
              <a:t>- Asexually </a:t>
            </a:r>
            <a:r>
              <a:rPr lang="en-US" dirty="0" smtClean="0">
                <a:latin typeface="Arial Narrow" pitchFamily="112" charset="0"/>
              </a:rPr>
              <a:t>Reproduced</a:t>
            </a:r>
          </a:p>
          <a:p>
            <a:pPr eaLnBrk="1" hangingPunct="1">
              <a:spcBef>
                <a:spcPct val="50000"/>
              </a:spcBef>
            </a:pPr>
            <a:r>
              <a:rPr lang="en-US" dirty="0">
                <a:latin typeface="Arial Narrow" pitchFamily="112" charset="0"/>
              </a:rPr>
              <a:t>	- No Deposit</a:t>
            </a:r>
          </a:p>
          <a:p>
            <a:pPr eaLnBrk="1" hangingPunct="1">
              <a:spcBef>
                <a:spcPct val="50000"/>
              </a:spcBef>
            </a:pPr>
            <a:r>
              <a:rPr lang="en-US" dirty="0">
                <a:latin typeface="Arial Narrow" pitchFamily="112" charset="0"/>
              </a:rPr>
              <a:t>	- Photographs</a:t>
            </a:r>
          </a:p>
          <a:p>
            <a:pPr eaLnBrk="1" hangingPunct="1">
              <a:spcBef>
                <a:spcPct val="50000"/>
              </a:spcBef>
            </a:pPr>
            <a:r>
              <a:rPr lang="en-US" dirty="0">
                <a:latin typeface="Arial Narrow" pitchFamily="112" charset="0"/>
              </a:rPr>
              <a:t>	- 1 Claim</a:t>
            </a:r>
          </a:p>
          <a:p>
            <a:pPr eaLnBrk="1" hangingPunct="1">
              <a:spcBef>
                <a:spcPct val="50000"/>
              </a:spcBef>
            </a:pPr>
            <a:r>
              <a:rPr lang="en-US" dirty="0">
                <a:latin typeface="Arial Narrow" pitchFamily="112" charset="0"/>
              </a:rPr>
              <a:t>	- Enforceable 20 Years From Filing 	  </a:t>
            </a:r>
            <a:r>
              <a:rPr lang="en-US" dirty="0" smtClean="0">
                <a:latin typeface="Arial Narrow" pitchFamily="112" charset="0"/>
              </a:rPr>
              <a:t>	Date</a:t>
            </a:r>
            <a:endParaRPr lang="en-US" dirty="0">
              <a:latin typeface="Arial Narrow" pitchFamily="112" charset="0"/>
            </a:endParaRPr>
          </a:p>
          <a:p>
            <a:pPr eaLnBrk="1" hangingPunct="1">
              <a:spcBef>
                <a:spcPct val="50000"/>
              </a:spcBef>
            </a:pPr>
            <a:r>
              <a:rPr lang="en-US" sz="2400" b="1" dirty="0" smtClean="0">
                <a:latin typeface="Arial Narrow" pitchFamily="112" charset="0"/>
              </a:rPr>
              <a:t>• Plant Variety Protection Certificate</a:t>
            </a:r>
          </a:p>
          <a:p>
            <a:pPr eaLnBrk="1" hangingPunct="1">
              <a:spcBef>
                <a:spcPct val="50000"/>
              </a:spcBef>
            </a:pPr>
            <a:endParaRPr lang="en-US" sz="2400" b="1" dirty="0">
              <a:latin typeface="Arial Narrow" pitchFamily="112" charset="0"/>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676400" y="533400"/>
            <a:ext cx="5715000" cy="2043113"/>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a:latin typeface="Arial Narrow" pitchFamily="112" charset="0"/>
              </a:rPr>
              <a:t>Plant Variety Protection Certificate</a:t>
            </a:r>
          </a:p>
          <a:p>
            <a:pPr algn="ctr" eaLnBrk="1" hangingPunct="1">
              <a:spcBef>
                <a:spcPct val="50000"/>
              </a:spcBef>
            </a:pPr>
            <a:r>
              <a:rPr lang="en-US" sz="3200" b="1" dirty="0">
                <a:latin typeface="Arial Narrow" pitchFamily="112" charset="0"/>
              </a:rPr>
              <a:t>(PVPC)</a:t>
            </a:r>
          </a:p>
          <a:p>
            <a:pPr algn="ctr" eaLnBrk="1" hangingPunct="1">
              <a:spcBef>
                <a:spcPct val="50000"/>
              </a:spcBef>
            </a:pPr>
            <a:endParaRPr lang="en-US" sz="3200" b="1" dirty="0">
              <a:latin typeface="Arial Narrow" pitchFamily="112" charset="0"/>
            </a:endParaRPr>
          </a:p>
        </p:txBody>
      </p:sp>
      <p:sp>
        <p:nvSpPr>
          <p:cNvPr id="17411" name="Text Box 3"/>
          <p:cNvSpPr txBox="1">
            <a:spLocks noChangeArrowheads="1"/>
          </p:cNvSpPr>
          <p:nvPr/>
        </p:nvSpPr>
        <p:spPr bwMode="auto">
          <a:xfrm>
            <a:off x="762000" y="2514600"/>
            <a:ext cx="9296400" cy="4444294"/>
          </a:xfrm>
          <a:prstGeom prst="rect">
            <a:avLst/>
          </a:prstGeom>
          <a:noFill/>
          <a:ln w="9525">
            <a:noFill/>
            <a:miter lim="800000"/>
            <a:headEnd/>
            <a:tailEnd/>
          </a:ln>
          <a:effectLst/>
        </p:spPr>
        <p:txBody>
          <a:bodyPr>
            <a:spAutoFit/>
          </a:bodyPr>
          <a:lstStyle/>
          <a:p>
            <a:pPr eaLnBrk="1" hangingPunct="1">
              <a:spcBef>
                <a:spcPct val="50000"/>
              </a:spcBef>
              <a:buFontTx/>
              <a:buChar char="-"/>
            </a:pPr>
            <a:r>
              <a:rPr lang="en-US" sz="2800" dirty="0">
                <a:latin typeface="Arial Narrow" pitchFamily="112" charset="0"/>
              </a:rPr>
              <a:t> Sexually Reproduced</a:t>
            </a:r>
          </a:p>
          <a:p>
            <a:pPr eaLnBrk="1" hangingPunct="1">
              <a:spcBef>
                <a:spcPct val="50000"/>
              </a:spcBef>
              <a:buFontTx/>
              <a:buChar char="-"/>
            </a:pPr>
            <a:r>
              <a:rPr lang="en-US" sz="2800" dirty="0">
                <a:latin typeface="Arial Narrow" pitchFamily="112" charset="0"/>
              </a:rPr>
              <a:t> Tuber Reproduced</a:t>
            </a:r>
          </a:p>
          <a:p>
            <a:pPr eaLnBrk="1" hangingPunct="1">
              <a:spcBef>
                <a:spcPct val="50000"/>
              </a:spcBef>
              <a:buFontTx/>
              <a:buChar char="-"/>
            </a:pPr>
            <a:r>
              <a:rPr lang="en-US" sz="2800" dirty="0">
                <a:latin typeface="Arial Narrow" pitchFamily="112" charset="0"/>
              </a:rPr>
              <a:t> Seed Deposit</a:t>
            </a:r>
          </a:p>
          <a:p>
            <a:pPr eaLnBrk="1" hangingPunct="1">
              <a:spcBef>
                <a:spcPct val="50000"/>
              </a:spcBef>
              <a:buFontTx/>
              <a:buChar char="-"/>
            </a:pPr>
            <a:r>
              <a:rPr lang="en-US" sz="2800" dirty="0">
                <a:latin typeface="Arial Narrow" pitchFamily="112" charset="0"/>
              </a:rPr>
              <a:t> Generally Enforceable 20 Years After Date Of Grant Of The</a:t>
            </a:r>
          </a:p>
          <a:p>
            <a:pPr eaLnBrk="1" hangingPunct="1">
              <a:lnSpc>
                <a:spcPct val="65000"/>
              </a:lnSpc>
              <a:spcBef>
                <a:spcPct val="50000"/>
              </a:spcBef>
            </a:pPr>
            <a:r>
              <a:rPr lang="en-US" sz="2800" dirty="0">
                <a:latin typeface="Arial Narrow" pitchFamily="112" charset="0"/>
              </a:rPr>
              <a:t>  </a:t>
            </a:r>
            <a:r>
              <a:rPr lang="en-US" sz="2800" dirty="0" smtClean="0">
                <a:latin typeface="Arial Narrow" pitchFamily="112" charset="0"/>
              </a:rPr>
              <a:t>PVPC</a:t>
            </a:r>
          </a:p>
          <a:p>
            <a:pPr eaLnBrk="1" hangingPunct="1">
              <a:lnSpc>
                <a:spcPct val="65000"/>
              </a:lnSpc>
              <a:spcBef>
                <a:spcPct val="50000"/>
              </a:spcBef>
            </a:pPr>
            <a:endParaRPr lang="en-US" sz="2800" dirty="0" smtClean="0">
              <a:latin typeface="Arial Narrow" pitchFamily="112" charset="0"/>
            </a:endParaRPr>
          </a:p>
          <a:p>
            <a:pPr eaLnBrk="1" hangingPunct="1">
              <a:lnSpc>
                <a:spcPct val="65000"/>
              </a:lnSpc>
              <a:spcBef>
                <a:spcPct val="50000"/>
              </a:spcBef>
            </a:pPr>
            <a:endParaRPr lang="en-US" sz="2800" dirty="0" smtClean="0">
              <a:latin typeface="Arial Narrow" pitchFamily="112" charset="0"/>
            </a:endParaRPr>
          </a:p>
          <a:p>
            <a:pPr eaLnBrk="1" hangingPunct="1">
              <a:lnSpc>
                <a:spcPct val="65000"/>
              </a:lnSpc>
              <a:spcBef>
                <a:spcPct val="50000"/>
              </a:spcBef>
            </a:pPr>
            <a:endParaRPr lang="en-US" sz="2800" dirty="0" smtClean="0">
              <a:latin typeface="Arial Narrow" pitchFamily="112" charset="0"/>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idx="1"/>
          </p:nvPr>
        </p:nvSpPr>
        <p:spPr>
          <a:xfrm>
            <a:off x="533400" y="1066800"/>
            <a:ext cx="8458200" cy="5486400"/>
          </a:xfrm>
        </p:spPr>
        <p:txBody>
          <a:bodyPr/>
          <a:lstStyle/>
          <a:p>
            <a:r>
              <a:rPr lang="en-US" sz="2800" b="1" dirty="0"/>
              <a:t>The research results are work products that belong to ARS, not the scientist</a:t>
            </a:r>
          </a:p>
          <a:p>
            <a:r>
              <a:rPr lang="en-US" sz="2800" b="1" dirty="0"/>
              <a:t>ARS decides whether or not to apply for a patent, not the scientist (appealable)</a:t>
            </a:r>
          </a:p>
          <a:p>
            <a:r>
              <a:rPr lang="en-US" sz="2800" b="1" dirty="0"/>
              <a:t>ARS decides whether or not to protect foreign patent rights, not the scientist (appealable)</a:t>
            </a:r>
          </a:p>
          <a:p>
            <a:r>
              <a:rPr lang="en-US" sz="2800" b="1" dirty="0"/>
              <a:t>Such decisions require:</a:t>
            </a:r>
          </a:p>
          <a:p>
            <a:pPr lvl="1"/>
            <a:r>
              <a:rPr lang="en-US" sz="2400" b="1" dirty="0"/>
              <a:t>No premature public disclosure</a:t>
            </a:r>
          </a:p>
          <a:p>
            <a:pPr lvl="1"/>
            <a:r>
              <a:rPr lang="en-US" sz="2400" b="1" dirty="0"/>
              <a:t>Timely filing of an invention disclosure</a:t>
            </a:r>
          </a:p>
          <a:p>
            <a:pPr lvl="1"/>
            <a:r>
              <a:rPr lang="en-US" sz="2400" b="1" dirty="0"/>
              <a:t>Timely and complete responses to requests from the Patent Advisor</a:t>
            </a:r>
          </a:p>
        </p:txBody>
      </p:sp>
      <p:sp>
        <p:nvSpPr>
          <p:cNvPr id="5" name="Slide Number Placeholder 5"/>
          <p:cNvSpPr>
            <a:spLocks noGrp="1"/>
          </p:cNvSpPr>
          <p:nvPr>
            <p:ph type="sldNum" sz="quarter" idx="12"/>
          </p:nvPr>
        </p:nvSpPr>
        <p:spPr/>
        <p:txBody>
          <a:bodyPr/>
          <a:lstStyle/>
          <a:p>
            <a:fld id="{816765D0-6E52-4E29-B44D-48EBB4B22A69}" type="slidenum">
              <a:rPr lang="en-US"/>
              <a:pPr/>
              <a:t>17</a:t>
            </a:fld>
            <a:endParaRPr lang="en-US" dirty="0"/>
          </a:p>
        </p:txBody>
      </p:sp>
      <p:sp>
        <p:nvSpPr>
          <p:cNvPr id="324611" name="Rectangle 3"/>
          <p:cNvSpPr>
            <a:spLocks noChangeArrowheads="1"/>
          </p:cNvSpPr>
          <p:nvPr/>
        </p:nvSpPr>
        <p:spPr bwMode="auto">
          <a:xfrm>
            <a:off x="1524000" y="304800"/>
            <a:ext cx="5205412" cy="665163"/>
          </a:xfrm>
          <a:prstGeom prst="rect">
            <a:avLst/>
          </a:prstGeom>
          <a:noFill/>
          <a:ln w="9525">
            <a:noFill/>
            <a:miter lim="800000"/>
            <a:headEnd/>
            <a:tailEnd/>
          </a:ln>
          <a:effectLst/>
        </p:spPr>
        <p:txBody>
          <a:bodyPr anchor="ctr"/>
          <a:lstStyle/>
          <a:p>
            <a:pPr algn="ctr" eaLnBrk="1" hangingPunct="1"/>
            <a:r>
              <a:rPr lang="en-US" sz="5400" dirty="0" smtClean="0">
                <a:solidFill>
                  <a:srgbClr val="FFFF00"/>
                </a:solidFill>
                <a:latin typeface="Imprint MT Shadow" pitchFamily="82" charset="0"/>
              </a:rPr>
              <a:t>Patent</a:t>
            </a:r>
            <a:r>
              <a:rPr lang="en-US" sz="5400" dirty="0" smtClean="0">
                <a:solidFill>
                  <a:srgbClr val="FFFF00"/>
                </a:solidFill>
                <a:effectLst>
                  <a:outerShdw blurRad="38100" dist="38100" dir="2700000" algn="tl">
                    <a:srgbClr val="000000"/>
                  </a:outerShdw>
                </a:effectLst>
                <a:latin typeface="Imprint MT Shadow" pitchFamily="82" charset="0"/>
              </a:rPr>
              <a:t> Policies</a:t>
            </a:r>
            <a:endParaRPr lang="en-US" sz="5400" dirty="0">
              <a:solidFill>
                <a:srgbClr val="FFFF00"/>
              </a:solidFill>
              <a:effectLst>
                <a:outerShdw blurRad="38100" dist="38100" dir="2700000" algn="tl">
                  <a:srgbClr val="000000"/>
                </a:outerShdw>
              </a:effectLst>
              <a:latin typeface="Imprint MT Shadow" pitchFamily="82"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4610">
                                            <p:txEl>
                                              <p:pRg st="0" end="0"/>
                                            </p:txEl>
                                          </p:spTgt>
                                        </p:tgtEl>
                                        <p:attrNameLst>
                                          <p:attrName>style.visibility</p:attrName>
                                        </p:attrNameLst>
                                      </p:cBhvr>
                                      <p:to>
                                        <p:strVal val="visible"/>
                                      </p:to>
                                    </p:set>
                                    <p:animEffect transition="in" filter="wipe(left)">
                                      <p:cBhvr>
                                        <p:cTn id="7" dur="500"/>
                                        <p:tgtEl>
                                          <p:spTgt spid="3246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4610">
                                            <p:txEl>
                                              <p:pRg st="1" end="1"/>
                                            </p:txEl>
                                          </p:spTgt>
                                        </p:tgtEl>
                                        <p:attrNameLst>
                                          <p:attrName>style.visibility</p:attrName>
                                        </p:attrNameLst>
                                      </p:cBhvr>
                                      <p:to>
                                        <p:strVal val="visible"/>
                                      </p:to>
                                    </p:set>
                                    <p:animEffect transition="in" filter="wipe(left)">
                                      <p:cBhvr>
                                        <p:cTn id="12" dur="500"/>
                                        <p:tgtEl>
                                          <p:spTgt spid="3246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4610">
                                            <p:txEl>
                                              <p:pRg st="2" end="2"/>
                                            </p:txEl>
                                          </p:spTgt>
                                        </p:tgtEl>
                                        <p:attrNameLst>
                                          <p:attrName>style.visibility</p:attrName>
                                        </p:attrNameLst>
                                      </p:cBhvr>
                                      <p:to>
                                        <p:strVal val="visible"/>
                                      </p:to>
                                    </p:set>
                                    <p:animEffect transition="in" filter="wipe(left)">
                                      <p:cBhvr>
                                        <p:cTn id="17" dur="500"/>
                                        <p:tgtEl>
                                          <p:spTgt spid="3246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4610">
                                            <p:txEl>
                                              <p:pRg st="3" end="3"/>
                                            </p:txEl>
                                          </p:spTgt>
                                        </p:tgtEl>
                                        <p:attrNameLst>
                                          <p:attrName>style.visibility</p:attrName>
                                        </p:attrNameLst>
                                      </p:cBhvr>
                                      <p:to>
                                        <p:strVal val="visible"/>
                                      </p:to>
                                    </p:set>
                                    <p:animEffect transition="in" filter="wipe(left)">
                                      <p:cBhvr>
                                        <p:cTn id="22" dur="500"/>
                                        <p:tgtEl>
                                          <p:spTgt spid="324610">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24610">
                                            <p:txEl>
                                              <p:pRg st="4" end="4"/>
                                            </p:txEl>
                                          </p:spTgt>
                                        </p:tgtEl>
                                        <p:attrNameLst>
                                          <p:attrName>style.visibility</p:attrName>
                                        </p:attrNameLst>
                                      </p:cBhvr>
                                      <p:to>
                                        <p:strVal val="visible"/>
                                      </p:to>
                                    </p:set>
                                    <p:animEffect transition="in" filter="wipe(left)">
                                      <p:cBhvr>
                                        <p:cTn id="25" dur="500"/>
                                        <p:tgtEl>
                                          <p:spTgt spid="324610">
                                            <p:txEl>
                                              <p:pRg st="4" end="4"/>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24610">
                                            <p:txEl>
                                              <p:pRg st="5" end="5"/>
                                            </p:txEl>
                                          </p:spTgt>
                                        </p:tgtEl>
                                        <p:attrNameLst>
                                          <p:attrName>style.visibility</p:attrName>
                                        </p:attrNameLst>
                                      </p:cBhvr>
                                      <p:to>
                                        <p:strVal val="visible"/>
                                      </p:to>
                                    </p:set>
                                    <p:animEffect transition="in" filter="wipe(left)">
                                      <p:cBhvr>
                                        <p:cTn id="28" dur="500"/>
                                        <p:tgtEl>
                                          <p:spTgt spid="324610">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324610">
                                            <p:txEl>
                                              <p:pRg st="6" end="6"/>
                                            </p:txEl>
                                          </p:spTgt>
                                        </p:tgtEl>
                                        <p:attrNameLst>
                                          <p:attrName>style.visibility</p:attrName>
                                        </p:attrNameLst>
                                      </p:cBhvr>
                                      <p:to>
                                        <p:strVal val="visible"/>
                                      </p:to>
                                    </p:set>
                                    <p:animEffect transition="in" filter="wipe(left)">
                                      <p:cBhvr>
                                        <p:cTn id="31" dur="500"/>
                                        <p:tgtEl>
                                          <p:spTgt spid="3246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2"/>
          <p:cNvSpPr>
            <a:spLocks noGrp="1" noChangeArrowheads="1"/>
          </p:cNvSpPr>
          <p:nvPr>
            <p:ph type="title"/>
          </p:nvPr>
        </p:nvSpPr>
        <p:spPr>
          <a:xfrm>
            <a:off x="2411413" y="630238"/>
            <a:ext cx="4419600" cy="665162"/>
          </a:xfrm>
        </p:spPr>
        <p:txBody>
          <a:bodyPr>
            <a:normAutofit fontScale="90000"/>
          </a:bodyPr>
          <a:lstStyle/>
          <a:p>
            <a:r>
              <a:rPr lang="en-US" sz="6000" dirty="0" smtClean="0">
                <a:solidFill>
                  <a:srgbClr val="FFFF00"/>
                </a:solidFill>
                <a:latin typeface="Imprint MT Shadow" pitchFamily="82" charset="0"/>
              </a:rPr>
              <a:t>Patent</a:t>
            </a:r>
            <a:r>
              <a:rPr lang="en-US" sz="5400" dirty="0" smtClean="0">
                <a:solidFill>
                  <a:srgbClr val="FFFF00"/>
                </a:solidFill>
              </a:rPr>
              <a:t> </a:t>
            </a:r>
            <a:r>
              <a:rPr lang="en-US" sz="5300" dirty="0" smtClean="0">
                <a:solidFill>
                  <a:srgbClr val="FFFF00"/>
                </a:solidFill>
                <a:latin typeface="Imprint MT Shadow" pitchFamily="82" charset="0"/>
              </a:rPr>
              <a:t>Policies (</a:t>
            </a:r>
            <a:r>
              <a:rPr lang="en-US" sz="5300" dirty="0" err="1" smtClean="0">
                <a:solidFill>
                  <a:srgbClr val="FFFF00"/>
                </a:solidFill>
                <a:latin typeface="Imprint MT Shadow" pitchFamily="82" charset="0"/>
              </a:rPr>
              <a:t>con’t</a:t>
            </a:r>
            <a:r>
              <a:rPr lang="en-US" sz="5300" dirty="0" smtClean="0">
                <a:solidFill>
                  <a:srgbClr val="FFFF00"/>
                </a:solidFill>
                <a:latin typeface="Imprint MT Shadow" pitchFamily="82" charset="0"/>
              </a:rPr>
              <a:t>)</a:t>
            </a:r>
          </a:p>
        </p:txBody>
      </p:sp>
      <p:sp>
        <p:nvSpPr>
          <p:cNvPr id="112643" name="Text Box 3"/>
          <p:cNvSpPr txBox="1">
            <a:spLocks noChangeArrowheads="1"/>
          </p:cNvSpPr>
          <p:nvPr/>
        </p:nvSpPr>
        <p:spPr bwMode="auto">
          <a:xfrm>
            <a:off x="422275" y="2286000"/>
            <a:ext cx="8721725" cy="4572000"/>
          </a:xfrm>
          <a:prstGeom prst="rect">
            <a:avLst/>
          </a:prstGeom>
          <a:noFill/>
          <a:ln w="9525">
            <a:noFill/>
            <a:miter lim="800000"/>
            <a:headEnd/>
            <a:tailEnd/>
          </a:ln>
        </p:spPr>
        <p:txBody>
          <a:bodyPr/>
          <a:lstStyle/>
          <a:p>
            <a:pPr marL="341313" indent="-341313" algn="just">
              <a:buClr>
                <a:schemeClr val="tx1"/>
              </a:buClr>
              <a:buFont typeface="Arial" pitchFamily="34" charset="0"/>
              <a:buChar char="•"/>
            </a:pPr>
            <a:r>
              <a:rPr lang="en-US" sz="2800" b="1" i="1" dirty="0">
                <a:latin typeface="Calibri" pitchFamily="34" charset="0"/>
              </a:rPr>
              <a:t>We do not patent ‘tools’</a:t>
            </a:r>
          </a:p>
          <a:p>
            <a:pPr marL="341313" indent="-341313" algn="just">
              <a:buClr>
                <a:schemeClr val="tx1"/>
              </a:buClr>
              <a:buFont typeface="Arial" pitchFamily="34" charset="0"/>
              <a:buChar char="•"/>
            </a:pPr>
            <a:r>
              <a:rPr lang="en-US" sz="2800" b="1" i="1" dirty="0">
                <a:latin typeface="Calibri" pitchFamily="34" charset="0"/>
              </a:rPr>
              <a:t>We always allow license-free research</a:t>
            </a:r>
          </a:p>
          <a:p>
            <a:pPr marL="341313" indent="-341313" algn="just">
              <a:buClr>
                <a:schemeClr val="tx1"/>
              </a:buClr>
              <a:buFont typeface="Arial" pitchFamily="34" charset="0"/>
              <a:buChar char="•"/>
            </a:pPr>
            <a:r>
              <a:rPr lang="en-US" sz="2800" b="1" i="1" dirty="0">
                <a:latin typeface="Calibri" pitchFamily="34" charset="0"/>
              </a:rPr>
              <a:t>We favor public releases over protection of plant </a:t>
            </a:r>
            <a:r>
              <a:rPr lang="en-US" sz="2800" b="1" i="1" dirty="0" smtClean="0">
                <a:latin typeface="Calibri" pitchFamily="34" charset="0"/>
              </a:rPr>
              <a:t>IP: This </a:t>
            </a:r>
            <a:r>
              <a:rPr lang="en-US" sz="2800" b="1" i="1" dirty="0">
                <a:latin typeface="Calibri" pitchFamily="34" charset="0"/>
              </a:rPr>
              <a:t>is changing to a “case-by-case” </a:t>
            </a:r>
            <a:r>
              <a:rPr lang="en-US" sz="2800" b="1" i="1" dirty="0" smtClean="0">
                <a:latin typeface="Calibri" pitchFamily="34" charset="0"/>
              </a:rPr>
              <a:t>review by the Plant Variety Committee</a:t>
            </a:r>
            <a:endParaRPr lang="en-US" sz="4000" b="1" i="1" dirty="0">
              <a:latin typeface="Garamond"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wipe(left)">
                                      <p:cBhvr>
                                        <p:cTn id="7" dur="500"/>
                                        <p:tgtEl>
                                          <p:spTgt spid="1126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43">
                                            <p:txEl>
                                              <p:pRg st="1" end="1"/>
                                            </p:txEl>
                                          </p:spTgt>
                                        </p:tgtEl>
                                        <p:attrNameLst>
                                          <p:attrName>style.visibility</p:attrName>
                                        </p:attrNameLst>
                                      </p:cBhvr>
                                      <p:to>
                                        <p:strVal val="visible"/>
                                      </p:to>
                                    </p:set>
                                    <p:animEffect transition="in" filter="wipe(left)">
                                      <p:cBhvr>
                                        <p:cTn id="12" dur="500"/>
                                        <p:tgtEl>
                                          <p:spTgt spid="1126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2643">
                                            <p:txEl>
                                              <p:pRg st="2" end="2"/>
                                            </p:txEl>
                                          </p:spTgt>
                                        </p:tgtEl>
                                        <p:attrNameLst>
                                          <p:attrName>style.visibility</p:attrName>
                                        </p:attrNameLst>
                                      </p:cBhvr>
                                      <p:to>
                                        <p:strVal val="visible"/>
                                      </p:to>
                                    </p:set>
                                    <p:animEffect transition="in" filter="wipe(left)">
                                      <p:cBhvr>
                                        <p:cTn id="17" dur="500"/>
                                        <p:tgtEl>
                                          <p:spTgt spid="1126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a:xfrm>
            <a:off x="0" y="274638"/>
            <a:ext cx="9144000" cy="1143000"/>
          </a:xfrm>
        </p:spPr>
        <p:txBody>
          <a:bodyPr>
            <a:noAutofit/>
          </a:bodyPr>
          <a:lstStyle/>
          <a:p>
            <a:pPr eaLnBrk="1" hangingPunct="1">
              <a:defRPr/>
            </a:pPr>
            <a:r>
              <a:rPr lang="en-US" sz="2800" dirty="0" smtClean="0">
                <a:solidFill>
                  <a:srgbClr val="FFFF00"/>
                </a:solidFill>
                <a:latin typeface="Imprint MT Shadow" pitchFamily="82" charset="0"/>
              </a:rPr>
              <a:t>Due Diligence in Protecting Intellectual Property: </a:t>
            </a:r>
            <a:r>
              <a:rPr lang="en-US" sz="2800" i="1" dirty="0" err="1" smtClean="0">
                <a:solidFill>
                  <a:srgbClr val="FFFF00"/>
                </a:solidFill>
                <a:latin typeface="Imprint MT Shadow" pitchFamily="82" charset="0"/>
              </a:rPr>
              <a:t>Inventorship</a:t>
            </a:r>
            <a:r>
              <a:rPr lang="en-US" sz="2800" i="1" dirty="0" smtClean="0">
                <a:solidFill>
                  <a:srgbClr val="FFFF00"/>
                </a:solidFill>
                <a:latin typeface="Imprint MT Shadow" pitchFamily="82" charset="0"/>
              </a:rPr>
              <a:t> &amp; Laboratory Notebooks</a:t>
            </a:r>
          </a:p>
        </p:txBody>
      </p:sp>
      <p:sp>
        <p:nvSpPr>
          <p:cNvPr id="5" name="Slide Number Placeholder 5"/>
          <p:cNvSpPr>
            <a:spLocks noGrp="1"/>
          </p:cNvSpPr>
          <p:nvPr>
            <p:ph type="sldNum" sz="quarter" idx="12"/>
          </p:nvPr>
        </p:nvSpPr>
        <p:spPr/>
        <p:txBody>
          <a:bodyPr/>
          <a:lstStyle/>
          <a:p>
            <a:pPr>
              <a:defRPr/>
            </a:pPr>
            <a:fld id="{0037A38A-8F6D-48F4-9F52-70D0AA4BFDC9}" type="slidenum">
              <a:rPr lang="en-US"/>
              <a:pPr>
                <a:defRPr/>
              </a:pPr>
              <a:t>19</a:t>
            </a:fld>
            <a:endParaRPr lang="en-US"/>
          </a:p>
        </p:txBody>
      </p:sp>
      <p:sp>
        <p:nvSpPr>
          <p:cNvPr id="706563" name="Rectangle 3"/>
          <p:cNvSpPr>
            <a:spLocks noChangeArrowheads="1"/>
          </p:cNvSpPr>
          <p:nvPr/>
        </p:nvSpPr>
        <p:spPr bwMode="auto">
          <a:xfrm>
            <a:off x="685800" y="1524000"/>
            <a:ext cx="8229600" cy="5105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tx1"/>
              </a:buClr>
              <a:buFont typeface="Arial" pitchFamily="34" charset="0"/>
              <a:buChar char="•"/>
              <a:defRPr/>
            </a:pPr>
            <a:r>
              <a:rPr lang="en-US" sz="2800" dirty="0">
                <a:effectLst>
                  <a:outerShdw blurRad="38100" dist="38100" dir="2700000" algn="tl">
                    <a:srgbClr val="000000"/>
                  </a:outerShdw>
                </a:effectLst>
              </a:rPr>
              <a:t>Ownership of intellectual property is determined by </a:t>
            </a:r>
            <a:r>
              <a:rPr lang="en-US" sz="2800" dirty="0" err="1">
                <a:effectLst>
                  <a:outerShdw blurRad="38100" dist="38100" dir="2700000" algn="tl">
                    <a:srgbClr val="000000"/>
                  </a:outerShdw>
                </a:effectLst>
              </a:rPr>
              <a:t>inventorship</a:t>
            </a:r>
            <a:r>
              <a:rPr lang="en-US" sz="2800" dirty="0">
                <a:effectLst>
                  <a:outerShdw blurRad="38100" dist="38100" dir="2700000" algn="tl">
                    <a:srgbClr val="000000"/>
                  </a:outerShdw>
                </a:effectLst>
              </a:rPr>
              <a:t> </a:t>
            </a:r>
            <a:endParaRPr lang="en-US" sz="2800" dirty="0" smtClean="0">
              <a:effectLst>
                <a:outerShdw blurRad="38100" dist="38100" dir="2700000" algn="tl">
                  <a:srgbClr val="000000"/>
                </a:outerShdw>
              </a:effectLst>
            </a:endParaRPr>
          </a:p>
          <a:p>
            <a:pPr marL="342900" indent="-342900" eaLnBrk="1" hangingPunct="1">
              <a:lnSpc>
                <a:spcPct val="80000"/>
              </a:lnSpc>
              <a:spcBef>
                <a:spcPct val="20000"/>
              </a:spcBef>
              <a:buClr>
                <a:schemeClr val="tx1"/>
              </a:buClr>
              <a:buFont typeface="Arial" pitchFamily="34" charset="0"/>
              <a:buChar char="•"/>
              <a:defRPr/>
            </a:pPr>
            <a:r>
              <a:rPr lang="en-US" sz="2800" dirty="0" smtClean="0">
                <a:effectLst>
                  <a:outerShdw blurRad="38100" dist="38100" dir="2700000" algn="tl">
                    <a:srgbClr val="000000"/>
                  </a:outerShdw>
                </a:effectLst>
              </a:rPr>
              <a:t>An </a:t>
            </a:r>
            <a:r>
              <a:rPr lang="en-US" sz="2800" dirty="0">
                <a:effectLst>
                  <a:outerShdw blurRad="38100" dist="38100" dir="2700000" algn="tl">
                    <a:srgbClr val="000000"/>
                  </a:outerShdw>
                </a:effectLst>
              </a:rPr>
              <a:t>inventor must be able to </a:t>
            </a:r>
            <a:r>
              <a:rPr lang="en-US" sz="2800" b="1" i="1" u="sng" dirty="0">
                <a:solidFill>
                  <a:srgbClr val="FFFF99"/>
                </a:solidFill>
                <a:effectLst>
                  <a:outerShdw blurRad="38100" dist="38100" dir="2700000" algn="tl">
                    <a:srgbClr val="000000"/>
                  </a:outerShdw>
                </a:effectLst>
              </a:rPr>
              <a:t>document</a:t>
            </a:r>
            <a:r>
              <a:rPr lang="en-US" sz="2800" dirty="0">
                <a:solidFill>
                  <a:srgbClr val="FFFF99"/>
                </a:solidFill>
                <a:effectLst>
                  <a:outerShdw blurRad="38100" dist="38100" dir="2700000" algn="tl">
                    <a:srgbClr val="000000"/>
                  </a:outerShdw>
                </a:effectLst>
              </a:rPr>
              <a:t> </a:t>
            </a:r>
            <a:r>
              <a:rPr lang="en-US" sz="2800" dirty="0">
                <a:effectLst>
                  <a:outerShdw blurRad="38100" dist="38100" dir="2700000" algn="tl">
                    <a:srgbClr val="000000"/>
                  </a:outerShdw>
                </a:effectLst>
              </a:rPr>
              <a:t>their</a:t>
            </a:r>
            <a:r>
              <a:rPr lang="en-US" sz="2800" dirty="0">
                <a:solidFill>
                  <a:srgbClr val="FFFF99"/>
                </a:solidFill>
                <a:effectLst>
                  <a:outerShdw blurRad="38100" dist="38100" dir="2700000" algn="tl">
                    <a:srgbClr val="000000"/>
                  </a:outerShdw>
                </a:effectLst>
              </a:rPr>
              <a:t> </a:t>
            </a:r>
            <a:r>
              <a:rPr lang="en-US" sz="2800" dirty="0">
                <a:effectLst>
                  <a:outerShdw blurRad="38100" dist="38100" dir="2700000" algn="tl">
                    <a:srgbClr val="000000"/>
                  </a:outerShdw>
                </a:effectLst>
              </a:rPr>
              <a:t>contribution to “conception &amp; reduction to practice” for at least </a:t>
            </a:r>
            <a:r>
              <a:rPr lang="en-US" sz="2800" dirty="0" smtClean="0">
                <a:effectLst>
                  <a:outerShdw blurRad="38100" dist="38100" dir="2700000" algn="tl">
                    <a:srgbClr val="000000"/>
                  </a:outerShdw>
                </a:effectLst>
              </a:rPr>
              <a:t>a part of one </a:t>
            </a:r>
            <a:r>
              <a:rPr lang="en-US" sz="2800" dirty="0">
                <a:effectLst>
                  <a:outerShdw blurRad="38100" dist="38100" dir="2700000" algn="tl">
                    <a:srgbClr val="000000"/>
                  </a:outerShdw>
                </a:effectLst>
              </a:rPr>
              <a:t>claim in </a:t>
            </a:r>
            <a:r>
              <a:rPr lang="en-US" sz="2800" dirty="0" smtClean="0">
                <a:effectLst>
                  <a:outerShdw blurRad="38100" dist="38100" dir="2700000" algn="tl">
                    <a:srgbClr val="000000"/>
                  </a:outerShdw>
                </a:effectLst>
              </a:rPr>
              <a:t>a patent application</a:t>
            </a:r>
          </a:p>
          <a:p>
            <a:pPr marL="342900" indent="-342900" eaLnBrk="1" hangingPunct="1">
              <a:lnSpc>
                <a:spcPct val="80000"/>
              </a:lnSpc>
              <a:spcBef>
                <a:spcPct val="20000"/>
              </a:spcBef>
              <a:buClr>
                <a:schemeClr val="tx1"/>
              </a:buClr>
              <a:buFont typeface="Arial" pitchFamily="34" charset="0"/>
              <a:buChar char="•"/>
              <a:defRPr/>
            </a:pPr>
            <a:r>
              <a:rPr lang="en-US" sz="2800" b="1" i="1" u="sng" dirty="0" smtClean="0">
                <a:solidFill>
                  <a:srgbClr val="FFFF99"/>
                </a:solidFill>
                <a:effectLst>
                  <a:outerShdw blurRad="38100" dist="38100" dir="2700000" algn="tl">
                    <a:srgbClr val="000000"/>
                  </a:outerShdw>
                </a:effectLst>
              </a:rPr>
              <a:t>Documentation</a:t>
            </a:r>
            <a:r>
              <a:rPr lang="en-US" sz="2800" dirty="0" smtClean="0">
                <a:solidFill>
                  <a:srgbClr val="FFFF99"/>
                </a:solidFill>
                <a:effectLst>
                  <a:outerShdw blurRad="38100" dist="38100" dir="2700000" algn="tl">
                    <a:srgbClr val="000000"/>
                  </a:outerShdw>
                </a:effectLst>
              </a:rPr>
              <a:t> </a:t>
            </a:r>
            <a:r>
              <a:rPr lang="en-US" sz="2800" dirty="0">
                <a:effectLst>
                  <a:outerShdw blurRad="38100" dist="38100" dir="2700000" algn="tl">
                    <a:srgbClr val="000000"/>
                  </a:outerShdw>
                </a:effectLst>
              </a:rPr>
              <a:t>has strict legal requirements</a:t>
            </a:r>
          </a:p>
          <a:p>
            <a:pPr marL="742950" lvl="1" indent="-285750" eaLnBrk="1" hangingPunct="1">
              <a:lnSpc>
                <a:spcPct val="80000"/>
              </a:lnSpc>
              <a:spcBef>
                <a:spcPct val="20000"/>
              </a:spcBef>
              <a:buClr>
                <a:schemeClr val="tx1"/>
              </a:buClr>
              <a:defRPr/>
            </a:pPr>
            <a:r>
              <a:rPr lang="en-US" sz="2800" dirty="0" smtClean="0">
                <a:effectLst>
                  <a:outerShdw blurRad="38100" dist="38100" dir="2700000" algn="tl">
                    <a:srgbClr val="000000"/>
                  </a:outerShdw>
                </a:effectLst>
              </a:rPr>
              <a:t>(a)  Signed </a:t>
            </a:r>
            <a:r>
              <a:rPr lang="en-US" sz="2800" dirty="0">
                <a:effectLst>
                  <a:outerShdw blurRad="38100" dist="38100" dir="2700000" algn="tl">
                    <a:srgbClr val="000000"/>
                  </a:outerShdw>
                </a:effectLst>
              </a:rPr>
              <a:t>&amp; witnessed lab notebook </a:t>
            </a:r>
            <a:r>
              <a:rPr lang="en-US" sz="2800" dirty="0" smtClean="0">
                <a:effectLst>
                  <a:outerShdw blurRad="38100" dist="38100" dir="2700000" algn="tl">
                    <a:srgbClr val="000000"/>
                  </a:outerShdw>
                </a:effectLst>
              </a:rPr>
              <a:t>pages</a:t>
            </a:r>
          </a:p>
          <a:p>
            <a:pPr marL="742950" lvl="1" indent="-285750" eaLnBrk="1" hangingPunct="1">
              <a:lnSpc>
                <a:spcPct val="80000"/>
              </a:lnSpc>
              <a:spcBef>
                <a:spcPct val="20000"/>
              </a:spcBef>
              <a:buClr>
                <a:schemeClr val="tx1"/>
              </a:buClr>
              <a:defRPr/>
            </a:pPr>
            <a:r>
              <a:rPr lang="en-US" sz="2800" dirty="0" smtClean="0">
                <a:effectLst>
                  <a:outerShdw blurRad="38100" dist="38100" dir="2700000" algn="tl">
                    <a:srgbClr val="000000"/>
                  </a:outerShdw>
                </a:effectLst>
              </a:rPr>
              <a:t>(b)  Consecutive </a:t>
            </a:r>
            <a:r>
              <a:rPr lang="en-US" sz="2800" dirty="0">
                <a:effectLst>
                  <a:outerShdw blurRad="38100" dist="38100" dir="2700000" algn="tl">
                    <a:srgbClr val="000000"/>
                  </a:outerShdw>
                </a:effectLst>
              </a:rPr>
              <a:t>numbered bound pages, single </a:t>
            </a:r>
            <a:r>
              <a:rPr lang="en-US" sz="2800" dirty="0" smtClean="0">
                <a:effectLst>
                  <a:outerShdw blurRad="38100" dist="38100" dir="2700000" algn="tl">
                    <a:srgbClr val="000000"/>
                  </a:outerShdw>
                </a:effectLst>
              </a:rPr>
              <a:t>    	  line </a:t>
            </a:r>
            <a:r>
              <a:rPr lang="en-US" sz="2800" dirty="0">
                <a:effectLst>
                  <a:outerShdw blurRad="38100" dist="38100" dir="2700000" algn="tl">
                    <a:srgbClr val="000000"/>
                  </a:outerShdw>
                </a:effectLst>
              </a:rPr>
              <a:t>through errors (deletions) in data</a:t>
            </a:r>
          </a:p>
          <a:p>
            <a:pPr marL="742950" lvl="1" indent="-285750" eaLnBrk="1" hangingPunct="1">
              <a:lnSpc>
                <a:spcPct val="80000"/>
              </a:lnSpc>
              <a:spcBef>
                <a:spcPct val="20000"/>
              </a:spcBef>
              <a:buClr>
                <a:schemeClr val="tx1"/>
              </a:buClr>
              <a:buFont typeface="Arial" pitchFamily="34" charset="0"/>
              <a:buChar char="•"/>
              <a:defRPr/>
            </a:pPr>
            <a:endParaRPr lang="en-US" sz="2800" dirty="0">
              <a:solidFill>
                <a:srgbClr val="FFFF99"/>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06563">
                                            <p:txEl>
                                              <p:pRg st="0" end="0"/>
                                            </p:txEl>
                                          </p:spTgt>
                                        </p:tgtEl>
                                        <p:attrNameLst>
                                          <p:attrName>style.visibility</p:attrName>
                                        </p:attrNameLst>
                                      </p:cBhvr>
                                      <p:to>
                                        <p:strVal val="visible"/>
                                      </p:to>
                                    </p:set>
                                    <p:animEffect transition="in" filter="wipe(left)">
                                      <p:cBhvr>
                                        <p:cTn id="7" dur="500"/>
                                        <p:tgtEl>
                                          <p:spTgt spid="7065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6563">
                                            <p:txEl>
                                              <p:pRg st="1" end="1"/>
                                            </p:txEl>
                                          </p:spTgt>
                                        </p:tgtEl>
                                        <p:attrNameLst>
                                          <p:attrName>style.visibility</p:attrName>
                                        </p:attrNameLst>
                                      </p:cBhvr>
                                      <p:to>
                                        <p:strVal val="visible"/>
                                      </p:to>
                                    </p:set>
                                    <p:animEffect transition="in" filter="wipe(left)">
                                      <p:cBhvr>
                                        <p:cTn id="12" dur="500"/>
                                        <p:tgtEl>
                                          <p:spTgt spid="7065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06563">
                                            <p:txEl>
                                              <p:pRg st="2" end="2"/>
                                            </p:txEl>
                                          </p:spTgt>
                                        </p:tgtEl>
                                        <p:attrNameLst>
                                          <p:attrName>style.visibility</p:attrName>
                                        </p:attrNameLst>
                                      </p:cBhvr>
                                      <p:to>
                                        <p:strVal val="visible"/>
                                      </p:to>
                                    </p:set>
                                    <p:animEffect transition="in" filter="wipe(left)">
                                      <p:cBhvr>
                                        <p:cTn id="17" dur="500"/>
                                        <p:tgtEl>
                                          <p:spTgt spid="70656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706563">
                                            <p:txEl>
                                              <p:pRg st="3" end="3"/>
                                            </p:txEl>
                                          </p:spTgt>
                                        </p:tgtEl>
                                        <p:attrNameLst>
                                          <p:attrName>style.visibility</p:attrName>
                                        </p:attrNameLst>
                                      </p:cBhvr>
                                      <p:to>
                                        <p:strVal val="visible"/>
                                      </p:to>
                                    </p:set>
                                    <p:animEffect transition="in" filter="wipe(left)">
                                      <p:cBhvr>
                                        <p:cTn id="20" dur="500"/>
                                        <p:tgtEl>
                                          <p:spTgt spid="70656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706563">
                                            <p:txEl>
                                              <p:pRg st="4" end="4"/>
                                            </p:txEl>
                                          </p:spTgt>
                                        </p:tgtEl>
                                        <p:attrNameLst>
                                          <p:attrName>style.visibility</p:attrName>
                                        </p:attrNameLst>
                                      </p:cBhvr>
                                      <p:to>
                                        <p:strVal val="visible"/>
                                      </p:to>
                                    </p:set>
                                    <p:animEffect transition="in" filter="wipe(left)">
                                      <p:cBhvr>
                                        <p:cTn id="23" dur="500"/>
                                        <p:tgtEl>
                                          <p:spTgt spid="7065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6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304800" y="533400"/>
            <a:ext cx="8610600" cy="1066800"/>
          </a:xfrm>
          <a:noFill/>
          <a:ln/>
        </p:spPr>
        <p:txBody>
          <a:bodyPr anchor="t" anchorCtr="0">
            <a:normAutofit fontScale="90000"/>
          </a:bodyPr>
          <a:lstStyle/>
          <a:p>
            <a:r>
              <a:rPr lang="en-US" dirty="0">
                <a:latin typeface="Imprint MT Shadow" pitchFamily="82" charset="0"/>
              </a:rPr>
              <a:t>Professional Services of ARS OTT – Patent Section</a:t>
            </a:r>
            <a:r>
              <a:rPr lang="en-US" dirty="0"/>
              <a:t/>
            </a:r>
            <a:br>
              <a:rPr lang="en-US" dirty="0"/>
            </a:br>
            <a:endParaRPr lang="en-US" dirty="0"/>
          </a:p>
        </p:txBody>
      </p:sp>
      <p:sp>
        <p:nvSpPr>
          <p:cNvPr id="234499" name="Rectangle 3"/>
          <p:cNvSpPr>
            <a:spLocks noGrp="1" noChangeArrowheads="1"/>
          </p:cNvSpPr>
          <p:nvPr>
            <p:ph idx="1"/>
          </p:nvPr>
        </p:nvSpPr>
        <p:spPr>
          <a:xfrm>
            <a:off x="914400" y="1981200"/>
            <a:ext cx="8001000" cy="3962400"/>
          </a:xfrm>
        </p:spPr>
        <p:txBody>
          <a:bodyPr>
            <a:normAutofit fontScale="92500" lnSpcReduction="10000"/>
          </a:bodyPr>
          <a:lstStyle/>
          <a:p>
            <a:pPr>
              <a:lnSpc>
                <a:spcPct val="90000"/>
              </a:lnSpc>
            </a:pPr>
            <a:r>
              <a:rPr lang="en-US" sz="2800" b="1" dirty="0"/>
              <a:t>Create, manage &amp; </a:t>
            </a:r>
            <a:r>
              <a:rPr lang="en-US" sz="2800" b="1" dirty="0" smtClean="0"/>
              <a:t>convene Utility </a:t>
            </a:r>
            <a:r>
              <a:rPr lang="en-US" sz="2800" b="1" dirty="0"/>
              <a:t>Patent Review Committees (e.g., Invention Disclosure)</a:t>
            </a:r>
          </a:p>
          <a:p>
            <a:pPr>
              <a:lnSpc>
                <a:spcPct val="90000"/>
              </a:lnSpc>
            </a:pPr>
            <a:r>
              <a:rPr lang="en-US" sz="2800" b="1" dirty="0"/>
              <a:t>Prepare, file, and prosecute U.S. patent applications,  </a:t>
            </a:r>
          </a:p>
          <a:p>
            <a:pPr>
              <a:lnSpc>
                <a:spcPct val="90000"/>
              </a:lnSpc>
            </a:pPr>
            <a:r>
              <a:rPr lang="en-US" sz="2800" b="1" dirty="0"/>
              <a:t>Coordinate cooperator-filed </a:t>
            </a:r>
            <a:r>
              <a:rPr lang="en-US" sz="2800" b="1" dirty="0" smtClean="0"/>
              <a:t>U.S</a:t>
            </a:r>
            <a:r>
              <a:rPr lang="en-US" sz="2800" b="1" dirty="0"/>
              <a:t>. patent applications</a:t>
            </a:r>
          </a:p>
          <a:p>
            <a:pPr>
              <a:lnSpc>
                <a:spcPct val="90000"/>
              </a:lnSpc>
            </a:pPr>
            <a:r>
              <a:rPr lang="en-US" sz="2800" b="1" dirty="0"/>
              <a:t>Facilitate and direct foreign filings with </a:t>
            </a:r>
            <a:r>
              <a:rPr lang="en-US" sz="2800" b="1" dirty="0" smtClean="0"/>
              <a:t>contractor</a:t>
            </a:r>
          </a:p>
          <a:p>
            <a:pPr>
              <a:lnSpc>
                <a:spcPct val="90000"/>
              </a:lnSpc>
            </a:pPr>
            <a:r>
              <a:rPr lang="en-US" sz="2800" b="1" dirty="0" smtClean="0"/>
              <a:t>Advise ARS scientist on ARS and USPTO Patent policy and procedures</a:t>
            </a:r>
            <a:endParaRPr lang="en-US" sz="2800" b="1" dirty="0"/>
          </a:p>
        </p:txBody>
      </p:sp>
      <p:sp>
        <p:nvSpPr>
          <p:cNvPr id="6" name="Slide Number Placeholder 5"/>
          <p:cNvSpPr>
            <a:spLocks noGrp="1"/>
          </p:cNvSpPr>
          <p:nvPr>
            <p:ph type="sldNum" sz="quarter" idx="12"/>
          </p:nvPr>
        </p:nvSpPr>
        <p:spPr/>
        <p:txBody>
          <a:bodyPr/>
          <a:lstStyle/>
          <a:p>
            <a:fld id="{42F468A2-0A59-4ACE-915A-1B82B6D44C4C}" type="slidenum">
              <a:rPr lang="en-US"/>
              <a:pPr/>
              <a:t>2</a:t>
            </a:fld>
            <a:endParaRPr lang="en-US"/>
          </a:p>
        </p:txBody>
      </p:sp>
      <p:sp>
        <p:nvSpPr>
          <p:cNvPr id="234502" name="Text Box 6"/>
          <p:cNvSpPr txBox="1">
            <a:spLocks noChangeArrowheads="1"/>
          </p:cNvSpPr>
          <p:nvPr/>
        </p:nvSpPr>
        <p:spPr bwMode="auto">
          <a:xfrm>
            <a:off x="228600" y="196850"/>
            <a:ext cx="5481638" cy="336550"/>
          </a:xfrm>
          <a:prstGeom prst="rect">
            <a:avLst/>
          </a:prstGeom>
          <a:noFill/>
          <a:ln w="9525">
            <a:noFill/>
            <a:miter lim="800000"/>
            <a:headEnd/>
            <a:tailEnd/>
          </a:ln>
          <a:effectLst/>
        </p:spPr>
        <p:txBody>
          <a:bodyPr wrap="none">
            <a:spAutoFit/>
          </a:bodyPr>
          <a:lstStyle/>
          <a:p>
            <a:r>
              <a:rPr lang="en-US" sz="1600" b="1" i="1" u="sng" dirty="0">
                <a:solidFill>
                  <a:srgbClr val="00B050"/>
                </a:solidFill>
              </a:rPr>
              <a:t>Service to ARS Scientists, Customers, Stakeholders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4499">
                                            <p:txEl>
                                              <p:pRg st="0" end="0"/>
                                            </p:txEl>
                                          </p:spTgt>
                                        </p:tgtEl>
                                        <p:attrNameLst>
                                          <p:attrName>style.visibility</p:attrName>
                                        </p:attrNameLst>
                                      </p:cBhvr>
                                      <p:to>
                                        <p:strVal val="visible"/>
                                      </p:to>
                                    </p:set>
                                    <p:animEffect transition="in" filter="wipe(left)">
                                      <p:cBhvr>
                                        <p:cTn id="7" dur="500"/>
                                        <p:tgtEl>
                                          <p:spTgt spid="234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4499">
                                            <p:txEl>
                                              <p:pRg st="1" end="1"/>
                                            </p:txEl>
                                          </p:spTgt>
                                        </p:tgtEl>
                                        <p:attrNameLst>
                                          <p:attrName>style.visibility</p:attrName>
                                        </p:attrNameLst>
                                      </p:cBhvr>
                                      <p:to>
                                        <p:strVal val="visible"/>
                                      </p:to>
                                    </p:set>
                                    <p:animEffect transition="in" filter="wipe(left)">
                                      <p:cBhvr>
                                        <p:cTn id="12" dur="500"/>
                                        <p:tgtEl>
                                          <p:spTgt spid="234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4499">
                                            <p:txEl>
                                              <p:pRg st="2" end="2"/>
                                            </p:txEl>
                                          </p:spTgt>
                                        </p:tgtEl>
                                        <p:attrNameLst>
                                          <p:attrName>style.visibility</p:attrName>
                                        </p:attrNameLst>
                                      </p:cBhvr>
                                      <p:to>
                                        <p:strVal val="visible"/>
                                      </p:to>
                                    </p:set>
                                    <p:animEffect transition="in" filter="wipe(left)">
                                      <p:cBhvr>
                                        <p:cTn id="17" dur="500"/>
                                        <p:tgtEl>
                                          <p:spTgt spid="234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4499">
                                            <p:txEl>
                                              <p:pRg st="3" end="3"/>
                                            </p:txEl>
                                          </p:spTgt>
                                        </p:tgtEl>
                                        <p:attrNameLst>
                                          <p:attrName>style.visibility</p:attrName>
                                        </p:attrNameLst>
                                      </p:cBhvr>
                                      <p:to>
                                        <p:strVal val="visible"/>
                                      </p:to>
                                    </p:set>
                                    <p:animEffect transition="in" filter="wipe(left)">
                                      <p:cBhvr>
                                        <p:cTn id="22" dur="500"/>
                                        <p:tgtEl>
                                          <p:spTgt spid="234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4499">
                                            <p:txEl>
                                              <p:pRg st="4" end="4"/>
                                            </p:txEl>
                                          </p:spTgt>
                                        </p:tgtEl>
                                        <p:attrNameLst>
                                          <p:attrName>style.visibility</p:attrName>
                                        </p:attrNameLst>
                                      </p:cBhvr>
                                      <p:to>
                                        <p:strVal val="visible"/>
                                      </p:to>
                                    </p:set>
                                    <p:animEffect transition="in" filter="wipe(left)">
                                      <p:cBhvr>
                                        <p:cTn id="27" dur="500"/>
                                        <p:tgtEl>
                                          <p:spTgt spid="2344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499"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381000"/>
            <a:ext cx="8229600" cy="1143000"/>
          </a:xfrm>
        </p:spPr>
        <p:txBody>
          <a:bodyPr/>
          <a:lstStyle/>
          <a:p>
            <a:pPr eaLnBrk="1" hangingPunct="1">
              <a:defRPr/>
            </a:pPr>
            <a:r>
              <a:rPr lang="en-US" sz="4000" dirty="0" smtClean="0">
                <a:solidFill>
                  <a:srgbClr val="FFFF00"/>
                </a:solidFill>
              </a:rPr>
              <a:t> </a:t>
            </a:r>
            <a:br>
              <a:rPr lang="en-US" sz="4000" dirty="0" smtClean="0">
                <a:solidFill>
                  <a:srgbClr val="FFFF00"/>
                </a:solidFill>
              </a:rPr>
            </a:br>
            <a:r>
              <a:rPr lang="en-US" sz="4000" dirty="0" smtClean="0">
                <a:solidFill>
                  <a:srgbClr val="FFFF00"/>
                </a:solidFill>
              </a:rPr>
              <a:t/>
            </a:r>
            <a:br>
              <a:rPr lang="en-US" sz="4000" dirty="0" smtClean="0">
                <a:solidFill>
                  <a:srgbClr val="FFFF00"/>
                </a:solidFill>
              </a:rPr>
            </a:br>
            <a:r>
              <a:rPr lang="en-US" sz="4000" dirty="0" smtClean="0">
                <a:solidFill>
                  <a:srgbClr val="FFFF00"/>
                </a:solidFill>
              </a:rPr>
              <a:t/>
            </a:r>
            <a:br>
              <a:rPr lang="en-US" sz="4000" dirty="0" smtClean="0">
                <a:solidFill>
                  <a:srgbClr val="FFFF00"/>
                </a:solidFill>
              </a:rPr>
            </a:br>
            <a:r>
              <a:rPr lang="en-US" sz="4000" dirty="0" smtClean="0">
                <a:solidFill>
                  <a:srgbClr val="FFFF00"/>
                </a:solidFill>
              </a:rPr>
              <a:t>IMPORTANT!! </a:t>
            </a:r>
            <a:br>
              <a:rPr lang="en-US" sz="4000" dirty="0" smtClean="0">
                <a:solidFill>
                  <a:srgbClr val="FFFF00"/>
                </a:solidFill>
              </a:rPr>
            </a:br>
            <a:r>
              <a:rPr lang="en-US" sz="4000" dirty="0" smtClean="0">
                <a:solidFill>
                  <a:srgbClr val="FFFF00"/>
                </a:solidFill>
              </a:rPr>
              <a:t>CRADAs and BRC PROJECTS REQUIRE SEPARATE ARS NOTEBOOK </a:t>
            </a:r>
          </a:p>
        </p:txBody>
      </p:sp>
      <p:sp>
        <p:nvSpPr>
          <p:cNvPr id="31747" name="Rectangle 3"/>
          <p:cNvSpPr>
            <a:spLocks noGrp="1" noChangeArrowheads="1"/>
          </p:cNvSpPr>
          <p:nvPr>
            <p:ph type="body" idx="1"/>
          </p:nvPr>
        </p:nvSpPr>
        <p:spPr/>
        <p:txBody>
          <a:bodyPr/>
          <a:lstStyle/>
          <a:p>
            <a:pPr eaLnBrk="1" hangingPunct="1">
              <a:lnSpc>
                <a:spcPct val="90000"/>
              </a:lnSpc>
              <a:buClr>
                <a:schemeClr val="tx1"/>
              </a:buClr>
              <a:buFont typeface="Wingdings" pitchFamily="2" charset="2"/>
              <a:buBlip>
                <a:blip r:embed="rId2"/>
              </a:buBlip>
              <a:defRPr/>
            </a:pPr>
            <a:endParaRPr lang="en-US" dirty="0" smtClean="0"/>
          </a:p>
          <a:p>
            <a:pPr eaLnBrk="1" hangingPunct="1">
              <a:lnSpc>
                <a:spcPct val="90000"/>
              </a:lnSpc>
              <a:buClr>
                <a:schemeClr val="tx1"/>
              </a:buClr>
              <a:buFont typeface="Wingdings" pitchFamily="2" charset="2"/>
              <a:buBlip>
                <a:blip r:embed="rId2"/>
              </a:buBlip>
              <a:defRPr/>
            </a:pPr>
            <a:endParaRPr lang="en-US" dirty="0" smtClean="0"/>
          </a:p>
          <a:p>
            <a:pPr eaLnBrk="1" hangingPunct="1">
              <a:lnSpc>
                <a:spcPct val="90000"/>
              </a:lnSpc>
              <a:buClr>
                <a:schemeClr val="tx1"/>
              </a:buClr>
              <a:buFont typeface="Wingdings" pitchFamily="2" charset="2"/>
              <a:buBlip>
                <a:blip r:embed="rId2"/>
              </a:buBlip>
              <a:defRPr/>
            </a:pPr>
            <a:endParaRPr lang="en-US" dirty="0" smtClean="0"/>
          </a:p>
          <a:p>
            <a:pPr eaLnBrk="1" hangingPunct="1">
              <a:lnSpc>
                <a:spcPct val="90000"/>
              </a:lnSpc>
              <a:buClr>
                <a:schemeClr val="tx1"/>
              </a:buClr>
              <a:buFont typeface="Wingdings" pitchFamily="2" charset="2"/>
              <a:buBlip>
                <a:blip r:embed="rId2"/>
              </a:buBlip>
              <a:defRPr/>
            </a:pPr>
            <a:r>
              <a:rPr lang="en-US" dirty="0" smtClean="0"/>
              <a:t>If you are conducting research under a CRADA or BRC project, all information and data must be recorded in a </a:t>
            </a:r>
            <a:r>
              <a:rPr lang="en-US" b="1" u="sng" dirty="0" smtClean="0"/>
              <a:t>separate ARS notebook</a:t>
            </a:r>
            <a:r>
              <a:rPr lang="en-US" dirty="0" smtClean="0"/>
              <a:t> that is used only for that CRADA  or BRC research.  </a:t>
            </a:r>
          </a:p>
          <a:p>
            <a:pPr eaLnBrk="1" hangingPunct="1">
              <a:lnSpc>
                <a:spcPct val="90000"/>
              </a:lnSpc>
              <a:buClr>
                <a:schemeClr val="tx1"/>
              </a:buClr>
              <a:buFont typeface="Wingdings" pitchFamily="2" charset="2"/>
              <a:buBlip>
                <a:blip r:embed="rId2"/>
              </a:buBlip>
              <a:defRPr/>
            </a:pPr>
            <a:endParaRPr lang="en-US" dirty="0" smtClean="0"/>
          </a:p>
        </p:txBody>
      </p:sp>
      <p:sp>
        <p:nvSpPr>
          <p:cNvPr id="9220" name="Footer Placeholder 3"/>
          <p:cNvSpPr>
            <a:spLocks noGrp="1"/>
          </p:cNvSpPr>
          <p:nvPr>
            <p:ph type="ftr" sz="quarter" idx="11"/>
          </p:nvPr>
        </p:nvSpPr>
        <p:spPr>
          <a:noFill/>
        </p:spPr>
        <p:txBody>
          <a:bodyPr/>
          <a:lstStyle/>
          <a:p>
            <a:r>
              <a:rPr lang="en-US" smtClean="0"/>
              <a:t>Version 10/01/2009</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FFFF00"/>
                </a:solidFill>
              </a:rPr>
              <a:t/>
            </a:r>
            <a:br>
              <a:rPr lang="en-US" dirty="0" smtClean="0">
                <a:solidFill>
                  <a:srgbClr val="FFFF00"/>
                </a:solidFill>
              </a:rPr>
            </a:br>
            <a:r>
              <a:rPr lang="en-US" dirty="0" smtClean="0">
                <a:solidFill>
                  <a:srgbClr val="FFFF00"/>
                </a:solidFill>
              </a:rPr>
              <a:t/>
            </a:r>
            <a:br>
              <a:rPr lang="en-US" dirty="0" smtClean="0">
                <a:solidFill>
                  <a:srgbClr val="FFFF00"/>
                </a:solidFill>
              </a:rPr>
            </a:br>
            <a:r>
              <a:rPr lang="en-US" dirty="0" smtClean="0">
                <a:solidFill>
                  <a:srgbClr val="FFFF00"/>
                </a:solidFill>
              </a:rPr>
              <a:t/>
            </a:r>
            <a:br>
              <a:rPr lang="en-US" dirty="0" smtClean="0">
                <a:solidFill>
                  <a:srgbClr val="FFFF00"/>
                </a:solidFill>
              </a:rPr>
            </a:br>
            <a:r>
              <a:rPr lang="en-US" dirty="0" smtClean="0">
                <a:solidFill>
                  <a:srgbClr val="FFFF00"/>
                </a:solidFill>
              </a:rPr>
              <a:t>IMPORTANT!! </a:t>
            </a:r>
            <a:br>
              <a:rPr lang="en-US" dirty="0" smtClean="0">
                <a:solidFill>
                  <a:srgbClr val="FFFF00"/>
                </a:solidFill>
              </a:rPr>
            </a:br>
            <a:r>
              <a:rPr lang="en-US" dirty="0" smtClean="0">
                <a:solidFill>
                  <a:srgbClr val="FFFF00"/>
                </a:solidFill>
              </a:rPr>
              <a:t>CRADAs and BRC PROJECTS REQUIRE SEPARATE ARS NOTEBOOK</a:t>
            </a:r>
            <a:endParaRPr lang="en-US" dirty="0"/>
          </a:p>
        </p:txBody>
      </p:sp>
      <p:sp>
        <p:nvSpPr>
          <p:cNvPr id="3" name="Content Placeholder 2"/>
          <p:cNvSpPr>
            <a:spLocks noGrp="1"/>
          </p:cNvSpPr>
          <p:nvPr>
            <p:ph idx="1"/>
          </p:nvPr>
        </p:nvSpPr>
        <p:spPr/>
        <p:txBody>
          <a:bodyPr/>
          <a:lstStyle/>
          <a:p>
            <a:pPr>
              <a:defRPr/>
            </a:pPr>
            <a:endParaRPr lang="en-US" dirty="0" smtClean="0"/>
          </a:p>
          <a:p>
            <a:pPr>
              <a:defRPr/>
            </a:pPr>
            <a:endParaRPr lang="en-US" dirty="0" smtClean="0"/>
          </a:p>
          <a:p>
            <a:pPr>
              <a:buClr>
                <a:srgbClr val="0070C0"/>
              </a:buClr>
              <a:buSzPct val="75000"/>
              <a:buFont typeface="Wingdings" pitchFamily="2" charset="2"/>
              <a:buBlip>
                <a:blip r:embed="rId2"/>
              </a:buBlip>
              <a:defRPr/>
            </a:pPr>
            <a:r>
              <a:rPr lang="en-US" sz="2800" dirty="0" smtClean="0"/>
              <a:t>If you are working on more than one CRADA or BRC project then you will have to use separate ARS notebooks for each project in addition to the ones you would use for non-CRADA , non-BRC research.</a:t>
            </a:r>
          </a:p>
          <a:p>
            <a:pPr>
              <a:defRPr/>
            </a:pPr>
            <a:endParaRPr lang="en-US" dirty="0"/>
          </a:p>
        </p:txBody>
      </p:sp>
      <p:sp>
        <p:nvSpPr>
          <p:cNvPr id="10244" name="Footer Placeholder 3"/>
          <p:cNvSpPr>
            <a:spLocks noGrp="1"/>
          </p:cNvSpPr>
          <p:nvPr>
            <p:ph type="ftr" sz="quarter" idx="11"/>
          </p:nvPr>
        </p:nvSpPr>
        <p:spPr>
          <a:noFill/>
        </p:spPr>
        <p:txBody>
          <a:bodyPr/>
          <a:lstStyle/>
          <a:p>
            <a:r>
              <a:rPr lang="en-US" smtClean="0"/>
              <a:t>Version 10/01/2009</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066800"/>
          </a:xfrm>
        </p:spPr>
        <p:txBody>
          <a:bodyPr>
            <a:normAutofit fontScale="90000"/>
          </a:bodyPr>
          <a:lstStyle/>
          <a:p>
            <a:r>
              <a:rPr lang="en-US" b="1" dirty="0" smtClean="0">
                <a:solidFill>
                  <a:srgbClr val="FFFF00"/>
                </a:solidFill>
              </a:rPr>
              <a:t>America Invents Act</a:t>
            </a:r>
            <a:r>
              <a:rPr lang="en-US" dirty="0" smtClean="0"/>
              <a:t/>
            </a:r>
            <a:br>
              <a:rPr lang="en-US" dirty="0" smtClean="0"/>
            </a:br>
            <a:endParaRPr lang="en-US" dirty="0"/>
          </a:p>
        </p:txBody>
      </p:sp>
      <p:sp>
        <p:nvSpPr>
          <p:cNvPr id="3" name="Content Placeholder 2"/>
          <p:cNvSpPr>
            <a:spLocks noGrp="1"/>
          </p:cNvSpPr>
          <p:nvPr>
            <p:ph idx="1"/>
          </p:nvPr>
        </p:nvSpPr>
        <p:spPr>
          <a:xfrm>
            <a:off x="685800" y="1219200"/>
            <a:ext cx="7772400" cy="4876800"/>
          </a:xfrm>
        </p:spPr>
        <p:txBody>
          <a:bodyPr/>
          <a:lstStyle/>
          <a:p>
            <a:r>
              <a:rPr lang="en-US" dirty="0" smtClean="0">
                <a:solidFill>
                  <a:srgbClr val="FFFF00"/>
                </a:solidFill>
              </a:rPr>
              <a:t>First to Invent </a:t>
            </a:r>
            <a:r>
              <a:rPr lang="en-US" dirty="0" err="1" smtClean="0">
                <a:solidFill>
                  <a:srgbClr val="FFFF00"/>
                </a:solidFill>
              </a:rPr>
              <a:t>vs</a:t>
            </a:r>
            <a:r>
              <a:rPr lang="en-US" dirty="0" smtClean="0">
                <a:solidFill>
                  <a:srgbClr val="FFFF00"/>
                </a:solidFill>
              </a:rPr>
              <a:t> First to File</a:t>
            </a:r>
          </a:p>
          <a:p>
            <a:pPr marL="971550" lvl="1" indent="-514350">
              <a:buAutoNum type="alphaLcPeriod"/>
            </a:pPr>
            <a:r>
              <a:rPr lang="en-US" sz="2400" dirty="0" smtClean="0"/>
              <a:t>One year grace period-not straight forward</a:t>
            </a:r>
          </a:p>
          <a:p>
            <a:pPr marL="971550" lvl="1" indent="-514350">
              <a:buAutoNum type="alphaLcPeriod"/>
            </a:pPr>
            <a:r>
              <a:rPr lang="en-US" sz="2400" dirty="0" smtClean="0"/>
              <a:t>Prior art determined from Effective Filing date not Date of Invention</a:t>
            </a:r>
          </a:p>
          <a:p>
            <a:pPr marL="971550" lvl="1" indent="-514350">
              <a:buAutoNum type="alphaLcPeriod"/>
            </a:pPr>
            <a:r>
              <a:rPr lang="en-US" sz="2400" dirty="0" smtClean="0"/>
              <a:t>Good Laboratory Practice-More Important than ever</a:t>
            </a:r>
          </a:p>
          <a:p>
            <a:r>
              <a:rPr lang="en-US" dirty="0" smtClean="0">
                <a:solidFill>
                  <a:srgbClr val="FFFF00"/>
                </a:solidFill>
              </a:rPr>
              <a:t>Filing as Inventor vs. Applicant</a:t>
            </a:r>
          </a:p>
          <a:p>
            <a:pPr lvl="1">
              <a:buNone/>
            </a:pPr>
            <a:r>
              <a:rPr lang="en-US" dirty="0" smtClean="0"/>
              <a:t>a</a:t>
            </a:r>
            <a:r>
              <a:rPr lang="en-US" sz="2400" dirty="0" smtClean="0"/>
              <a:t>.  USDA Office of General Counsel Requiring we 	file as applicant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2"/>
          <p:cNvGraphicFramePr>
            <a:graphicFrameLocks noChangeAspect="1"/>
          </p:cNvGraphicFramePr>
          <p:nvPr/>
        </p:nvGraphicFramePr>
        <p:xfrm>
          <a:off x="228600" y="0"/>
          <a:ext cx="9144000" cy="6858000"/>
        </p:xfrm>
        <a:graphic>
          <a:graphicData uri="http://schemas.openxmlformats.org/presentationml/2006/ole">
            <p:oleObj spid="_x0000_s15362" name="Slide" r:id="rId4" imgW="4572180" imgH="3429103" progId="PowerPoint.Slide.8">
              <p:embed/>
            </p:oleObj>
          </a:graphicData>
        </a:graphic>
      </p:graphicFrame>
      <p:sp>
        <p:nvSpPr>
          <p:cNvPr id="18435" name="Rectangle 3"/>
          <p:cNvSpPr>
            <a:spLocks noGrp="1" noChangeArrowheads="1"/>
          </p:cNvSpPr>
          <p:nvPr>
            <p:ph type="title" idx="4294967295"/>
          </p:nvPr>
        </p:nvSpPr>
        <p:spPr>
          <a:xfrm>
            <a:off x="0" y="274638"/>
            <a:ext cx="8229600" cy="1143000"/>
          </a:xfrm>
        </p:spPr>
        <p:txBody>
          <a:bodyPr/>
          <a:lstStyle/>
          <a:p>
            <a:r>
              <a:rPr lang="en-US" dirty="0"/>
              <a:t>Patent Time Line</a:t>
            </a: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514600" y="762000"/>
            <a:ext cx="4114800" cy="4093428"/>
          </a:xfrm>
          <a:prstGeom prst="rect">
            <a:avLst/>
          </a:prstGeom>
          <a:noFill/>
          <a:ln w="9525">
            <a:noFill/>
            <a:miter lim="800000"/>
            <a:headEnd/>
            <a:tailEnd/>
          </a:ln>
        </p:spPr>
        <p:txBody>
          <a:bodyPr wrap="square">
            <a:spAutoFit/>
          </a:bodyPr>
          <a:lstStyle/>
          <a:p>
            <a:pPr algn="ctr"/>
            <a:r>
              <a:rPr lang="en-US" sz="2400" dirty="0" smtClean="0">
                <a:solidFill>
                  <a:srgbClr val="FFFF00"/>
                </a:solidFill>
              </a:rPr>
              <a:t>Patent </a:t>
            </a:r>
            <a:r>
              <a:rPr lang="en-US" sz="2400" dirty="0">
                <a:solidFill>
                  <a:srgbClr val="FFFF00"/>
                </a:solidFill>
              </a:rPr>
              <a:t>Advisor</a:t>
            </a:r>
          </a:p>
          <a:p>
            <a:pPr algn="ctr"/>
            <a:endParaRPr lang="en-US" sz="2000" b="1" dirty="0">
              <a:solidFill>
                <a:srgbClr val="FFFF99"/>
              </a:solidFill>
            </a:endParaRPr>
          </a:p>
          <a:p>
            <a:pPr algn="ctr"/>
            <a:r>
              <a:rPr lang="en-US" sz="2000" b="1" dirty="0">
                <a:solidFill>
                  <a:srgbClr val="FFFF99"/>
                </a:solidFill>
              </a:rPr>
              <a:t>Office of Technology Transfer</a:t>
            </a:r>
          </a:p>
          <a:p>
            <a:pPr algn="ctr"/>
            <a:r>
              <a:rPr lang="en-US" sz="2000" b="1" dirty="0">
                <a:solidFill>
                  <a:srgbClr val="FFFF99"/>
                </a:solidFill>
              </a:rPr>
              <a:t>5601 Sunnyside Ave</a:t>
            </a:r>
          </a:p>
          <a:p>
            <a:pPr algn="ctr"/>
            <a:r>
              <a:rPr lang="en-US" sz="2000" b="1" dirty="0">
                <a:solidFill>
                  <a:srgbClr val="FFFF99"/>
                </a:solidFill>
              </a:rPr>
              <a:t>Beltsville, MD 20705 </a:t>
            </a:r>
          </a:p>
          <a:p>
            <a:pPr algn="ctr"/>
            <a:r>
              <a:rPr lang="en-US" sz="2000" b="1" dirty="0">
                <a:solidFill>
                  <a:srgbClr val="FFFF99"/>
                </a:solidFill>
              </a:rPr>
              <a:t>(301) </a:t>
            </a:r>
            <a:r>
              <a:rPr lang="en-US" sz="2000" b="1" dirty="0" smtClean="0">
                <a:solidFill>
                  <a:srgbClr val="FFFF99"/>
                </a:solidFill>
              </a:rPr>
              <a:t>504-6905</a:t>
            </a:r>
            <a:endParaRPr lang="en-US" sz="2000" b="1" dirty="0">
              <a:solidFill>
                <a:srgbClr val="FFFF99"/>
              </a:solidFill>
            </a:endParaRPr>
          </a:p>
          <a:p>
            <a:pPr algn="ctr"/>
            <a:r>
              <a:rPr lang="en-US" b="1" dirty="0">
                <a:solidFill>
                  <a:srgbClr val="FFFF99"/>
                </a:solidFill>
              </a:rPr>
              <a:t>http://www.ars.usda.gov/Business/Business.htm</a:t>
            </a:r>
            <a:endParaRPr lang="en-US" sz="2000" b="1" dirty="0">
              <a:solidFill>
                <a:srgbClr val="FFFF99"/>
              </a:solidFill>
            </a:endParaRPr>
          </a:p>
          <a:p>
            <a:pPr algn="ctr"/>
            <a:endParaRPr lang="en-US" sz="2000" b="1" dirty="0">
              <a:solidFill>
                <a:srgbClr val="FFFF99"/>
              </a:solidFill>
            </a:endParaRPr>
          </a:p>
          <a:p>
            <a:pPr algn="ctr"/>
            <a:endParaRPr lang="en-US" sz="2000" b="1" dirty="0">
              <a:solidFill>
                <a:srgbClr val="FFFF99"/>
              </a:solidFill>
            </a:endParaRPr>
          </a:p>
          <a:p>
            <a:pPr algn="ctr"/>
            <a:r>
              <a:rPr lang="en-US" sz="2000" b="1" i="1" dirty="0">
                <a:solidFill>
                  <a:srgbClr val="FFFF99"/>
                </a:solidFill>
              </a:rPr>
              <a:t>IP management  and R&amp;D partnerships for our scientists, customers &amp; stakeholders</a:t>
            </a:r>
          </a:p>
        </p:txBody>
      </p:sp>
      <p:pic>
        <p:nvPicPr>
          <p:cNvPr id="9" name="Picture 11" descr="USDA ARS logo_banner"/>
          <p:cNvPicPr>
            <a:picLocks noChangeAspect="1" noChangeArrowheads="1"/>
          </p:cNvPicPr>
          <p:nvPr/>
        </p:nvPicPr>
        <p:blipFill>
          <a:blip r:embed="rId3" cstate="print"/>
          <a:srcRect/>
          <a:stretch>
            <a:fillRect/>
          </a:stretch>
        </p:blipFill>
        <p:spPr bwMode="auto">
          <a:xfrm>
            <a:off x="2438400" y="6172200"/>
            <a:ext cx="4267200" cy="479425"/>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150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3"/>
          <p:cNvSpPr>
            <a:spLocks noGrp="1"/>
          </p:cNvSpPr>
          <p:nvPr>
            <p:ph type="sldNum" sz="quarter" idx="12"/>
          </p:nvPr>
        </p:nvSpPr>
        <p:spPr/>
        <p:txBody>
          <a:bodyPr/>
          <a:lstStyle/>
          <a:p>
            <a:pPr>
              <a:defRPr/>
            </a:pPr>
            <a:fld id="{546CA1DE-42ED-4775-BE0A-86A0C33642AE}" type="slidenum">
              <a:rPr lang="en-US"/>
              <a:pPr>
                <a:defRPr/>
              </a:pPr>
              <a:t>3</a:t>
            </a:fld>
            <a:endParaRPr lang="en-US"/>
          </a:p>
        </p:txBody>
      </p:sp>
      <p:sp>
        <p:nvSpPr>
          <p:cNvPr id="669698" name="Text Box 2"/>
          <p:cNvSpPr txBox="1">
            <a:spLocks noChangeArrowheads="1"/>
          </p:cNvSpPr>
          <p:nvPr/>
        </p:nvSpPr>
        <p:spPr bwMode="auto">
          <a:xfrm>
            <a:off x="609600" y="152400"/>
            <a:ext cx="7848600" cy="701675"/>
          </a:xfrm>
          <a:prstGeom prst="rect">
            <a:avLst/>
          </a:prstGeom>
          <a:noFill/>
          <a:ln w="38100" cmpd="dbl">
            <a:noFill/>
            <a:miter lim="800000"/>
            <a:headEnd/>
            <a:tailEnd/>
          </a:ln>
          <a:effectLst>
            <a:outerShdw dist="12700" dir="16200000" algn="ctr" rotWithShape="0">
              <a:srgbClr val="99CCFF"/>
            </a:outerShdw>
          </a:effectLst>
        </p:spPr>
        <p:txBody>
          <a:bodyPr>
            <a:spAutoFit/>
          </a:bodyPr>
          <a:lstStyle/>
          <a:p>
            <a:pPr algn="ctr" eaLnBrk="1" hangingPunct="1">
              <a:defRPr/>
            </a:pPr>
            <a:r>
              <a:rPr lang="en-US" sz="4000">
                <a:solidFill>
                  <a:srgbClr val="FFFF00"/>
                </a:solidFill>
                <a:effectLst>
                  <a:outerShdw blurRad="38100" dist="38100" dir="2700000" algn="tl">
                    <a:srgbClr val="000000"/>
                  </a:outerShdw>
                </a:effectLst>
                <a:latin typeface="Imprint MT Shadow" pitchFamily="82" charset="0"/>
              </a:rPr>
              <a:t>Office of Technology Transfer</a:t>
            </a:r>
          </a:p>
        </p:txBody>
      </p:sp>
      <p:pic>
        <p:nvPicPr>
          <p:cNvPr id="15364" name="Picture 3" descr="usmap"/>
          <p:cNvPicPr>
            <a:picLocks noChangeAspect="1" noChangeArrowheads="1"/>
          </p:cNvPicPr>
          <p:nvPr/>
        </p:nvPicPr>
        <p:blipFill>
          <a:blip r:embed="rId3" cstate="print"/>
          <a:srcRect/>
          <a:stretch>
            <a:fillRect/>
          </a:stretch>
        </p:blipFill>
        <p:spPr bwMode="auto">
          <a:xfrm>
            <a:off x="228600" y="1571625"/>
            <a:ext cx="5715000" cy="4110038"/>
          </a:xfrm>
          <a:prstGeom prst="rect">
            <a:avLst/>
          </a:prstGeom>
          <a:noFill/>
          <a:ln w="9525">
            <a:noFill/>
            <a:miter lim="800000"/>
            <a:headEnd/>
            <a:tailEnd/>
          </a:ln>
        </p:spPr>
      </p:pic>
      <p:sp>
        <p:nvSpPr>
          <p:cNvPr id="15365" name="Rectangle 4"/>
          <p:cNvSpPr>
            <a:spLocks noChangeArrowheads="1"/>
          </p:cNvSpPr>
          <p:nvPr/>
        </p:nvSpPr>
        <p:spPr bwMode="auto">
          <a:xfrm>
            <a:off x="3276600" y="914400"/>
            <a:ext cx="1730375" cy="336550"/>
          </a:xfrm>
          <a:prstGeom prst="rect">
            <a:avLst/>
          </a:prstGeom>
          <a:noFill/>
          <a:ln w="9525">
            <a:noFill/>
            <a:miter lim="800000"/>
            <a:headEnd/>
            <a:tailEnd/>
          </a:ln>
        </p:spPr>
        <p:txBody>
          <a:bodyPr wrap="none">
            <a:spAutoFit/>
          </a:bodyPr>
          <a:lstStyle/>
          <a:p>
            <a:pPr eaLnBrk="1" hangingPunct="1"/>
            <a:r>
              <a:rPr lang="en-US" sz="1600" b="1" u="sng">
                <a:solidFill>
                  <a:srgbClr val="99CCFF"/>
                </a:solidFill>
              </a:rPr>
              <a:t>Patent Advisors</a:t>
            </a:r>
            <a:endParaRPr lang="en-US" sz="1600" b="1" i="1" u="sng">
              <a:solidFill>
                <a:srgbClr val="FFFF00"/>
              </a:solidFill>
            </a:endParaRPr>
          </a:p>
        </p:txBody>
      </p:sp>
      <p:sp>
        <p:nvSpPr>
          <p:cNvPr id="15366" name="Text Box 5"/>
          <p:cNvSpPr txBox="1">
            <a:spLocks noChangeArrowheads="1"/>
          </p:cNvSpPr>
          <p:nvPr/>
        </p:nvSpPr>
        <p:spPr bwMode="auto">
          <a:xfrm>
            <a:off x="228600" y="5867400"/>
            <a:ext cx="2743200" cy="738664"/>
          </a:xfrm>
          <a:prstGeom prst="rect">
            <a:avLst/>
          </a:prstGeom>
          <a:solidFill>
            <a:srgbClr val="E96767"/>
          </a:solidFill>
          <a:ln w="38100" cmpd="dbl">
            <a:noFill/>
            <a:miter lim="800000"/>
            <a:headEnd/>
            <a:tailEnd/>
          </a:ln>
        </p:spPr>
        <p:txBody>
          <a:bodyPr wrap="square">
            <a:spAutoFit/>
          </a:bodyPr>
          <a:lstStyle/>
          <a:p>
            <a:pPr eaLnBrk="1" hangingPunct="1"/>
            <a:r>
              <a:rPr lang="en-US" sz="1400" b="1" dirty="0">
                <a:solidFill>
                  <a:srgbClr val="000000"/>
                </a:solidFill>
              </a:rPr>
              <a:t>Beth Sampson / Howard Owens – PWA</a:t>
            </a:r>
          </a:p>
          <a:p>
            <a:pPr eaLnBrk="1" hangingPunct="1"/>
            <a:r>
              <a:rPr lang="en-US" sz="1400" b="1" dirty="0">
                <a:solidFill>
                  <a:srgbClr val="000000"/>
                </a:solidFill>
              </a:rPr>
              <a:t>510-559-6067 / </a:t>
            </a:r>
            <a:r>
              <a:rPr lang="en-US" sz="1400" b="1" dirty="0" smtClean="0">
                <a:solidFill>
                  <a:srgbClr val="000000"/>
                </a:solidFill>
              </a:rPr>
              <a:t>5731</a:t>
            </a:r>
            <a:endParaRPr lang="en-US" sz="1400" b="1" dirty="0">
              <a:solidFill>
                <a:srgbClr val="000000"/>
              </a:solidFill>
            </a:endParaRPr>
          </a:p>
        </p:txBody>
      </p:sp>
      <p:sp>
        <p:nvSpPr>
          <p:cNvPr id="15367" name="Text Box 6"/>
          <p:cNvSpPr txBox="1">
            <a:spLocks noChangeArrowheads="1"/>
          </p:cNvSpPr>
          <p:nvPr/>
        </p:nvSpPr>
        <p:spPr bwMode="auto">
          <a:xfrm>
            <a:off x="6705600" y="1419225"/>
            <a:ext cx="2133600" cy="336550"/>
          </a:xfrm>
          <a:prstGeom prst="rect">
            <a:avLst/>
          </a:prstGeom>
          <a:noFill/>
          <a:ln w="38100" cmpd="dbl">
            <a:noFill/>
            <a:miter lim="800000"/>
            <a:headEnd/>
            <a:tailEnd/>
          </a:ln>
        </p:spPr>
        <p:txBody>
          <a:bodyPr>
            <a:spAutoFit/>
          </a:bodyPr>
          <a:lstStyle/>
          <a:p>
            <a:pPr eaLnBrk="1" hangingPunct="1"/>
            <a:endParaRPr lang="en-US" sz="1600" b="1" u="sng">
              <a:solidFill>
                <a:srgbClr val="99CCFF"/>
              </a:solidFill>
            </a:endParaRPr>
          </a:p>
        </p:txBody>
      </p:sp>
      <p:sp>
        <p:nvSpPr>
          <p:cNvPr id="15368" name="Text Box 7"/>
          <p:cNvSpPr txBox="1">
            <a:spLocks noChangeArrowheads="1"/>
          </p:cNvSpPr>
          <p:nvPr/>
        </p:nvSpPr>
        <p:spPr bwMode="auto">
          <a:xfrm>
            <a:off x="5867400" y="1981200"/>
            <a:ext cx="3276600" cy="738664"/>
          </a:xfrm>
          <a:prstGeom prst="rect">
            <a:avLst/>
          </a:prstGeom>
          <a:solidFill>
            <a:schemeClr val="tx1"/>
          </a:solidFill>
          <a:ln w="38100" cmpd="dbl">
            <a:solidFill>
              <a:srgbClr val="000000"/>
            </a:solidFill>
            <a:miter lim="800000"/>
            <a:headEnd/>
            <a:tailEnd/>
          </a:ln>
        </p:spPr>
        <p:txBody>
          <a:bodyPr wrap="square">
            <a:spAutoFit/>
          </a:bodyPr>
          <a:lstStyle/>
          <a:p>
            <a:r>
              <a:rPr lang="en-US" sz="1400" b="1" dirty="0">
                <a:solidFill>
                  <a:schemeClr val="bg1"/>
                </a:solidFill>
              </a:rPr>
              <a:t>Byron Stover - BA</a:t>
            </a:r>
          </a:p>
          <a:p>
            <a:r>
              <a:rPr lang="en-US" sz="1400" b="1" dirty="0">
                <a:solidFill>
                  <a:schemeClr val="bg1"/>
                </a:solidFill>
              </a:rPr>
              <a:t>301-504-4783</a:t>
            </a:r>
          </a:p>
          <a:p>
            <a:r>
              <a:rPr lang="en-US" sz="1400" b="1" dirty="0">
                <a:solidFill>
                  <a:schemeClr val="bg1"/>
                </a:solidFill>
              </a:rPr>
              <a:t>Byron.Stover@ars.usda.gov</a:t>
            </a:r>
          </a:p>
        </p:txBody>
      </p:sp>
      <p:sp>
        <p:nvSpPr>
          <p:cNvPr id="15369" name="Text Box 8"/>
          <p:cNvSpPr txBox="1">
            <a:spLocks noChangeArrowheads="1"/>
          </p:cNvSpPr>
          <p:nvPr/>
        </p:nvSpPr>
        <p:spPr bwMode="auto">
          <a:xfrm>
            <a:off x="6096000" y="3657600"/>
            <a:ext cx="2895600" cy="954107"/>
          </a:xfrm>
          <a:prstGeom prst="rect">
            <a:avLst/>
          </a:prstGeom>
          <a:solidFill>
            <a:srgbClr val="99CCFF"/>
          </a:solidFill>
          <a:ln w="38100" cmpd="dbl">
            <a:noFill/>
            <a:miter lim="800000"/>
            <a:headEnd/>
            <a:tailEnd/>
          </a:ln>
        </p:spPr>
        <p:txBody>
          <a:bodyPr wrap="square">
            <a:spAutoFit/>
          </a:bodyPr>
          <a:lstStyle/>
          <a:p>
            <a:pPr eaLnBrk="1" hangingPunct="1"/>
            <a:r>
              <a:rPr lang="en-US" sz="1400" b="1" dirty="0">
                <a:solidFill>
                  <a:schemeClr val="bg1"/>
                </a:solidFill>
              </a:rPr>
              <a:t>Gail Poulos – SAA </a:t>
            </a:r>
          </a:p>
          <a:p>
            <a:pPr eaLnBrk="1" hangingPunct="1"/>
            <a:r>
              <a:rPr lang="en-US" sz="1400" b="1" dirty="0" smtClean="0">
                <a:solidFill>
                  <a:srgbClr val="000000"/>
                </a:solidFill>
              </a:rPr>
              <a:t>301-504-5302</a:t>
            </a:r>
            <a:endParaRPr lang="en-US" sz="1400" b="1" dirty="0">
              <a:solidFill>
                <a:srgbClr val="000000"/>
              </a:solidFill>
            </a:endParaRPr>
          </a:p>
          <a:p>
            <a:pPr eaLnBrk="1" hangingPunct="1"/>
            <a:r>
              <a:rPr lang="en-US" sz="1400" b="1" dirty="0" smtClean="0">
                <a:solidFill>
                  <a:srgbClr val="000000"/>
                </a:solidFill>
              </a:rPr>
              <a:t>Robert Jones-SAA</a:t>
            </a:r>
          </a:p>
          <a:p>
            <a:pPr eaLnBrk="1" hangingPunct="1"/>
            <a:r>
              <a:rPr lang="en-US" sz="1400" b="1" dirty="0" smtClean="0">
                <a:solidFill>
                  <a:srgbClr val="000000"/>
                </a:solidFill>
              </a:rPr>
              <a:t>301-504-7270</a:t>
            </a:r>
          </a:p>
        </p:txBody>
      </p:sp>
      <p:sp>
        <p:nvSpPr>
          <p:cNvPr id="15370" name="Text Box 9"/>
          <p:cNvSpPr txBox="1">
            <a:spLocks noChangeArrowheads="1"/>
          </p:cNvSpPr>
          <p:nvPr/>
        </p:nvSpPr>
        <p:spPr bwMode="auto">
          <a:xfrm>
            <a:off x="6172200" y="2895600"/>
            <a:ext cx="2743200" cy="523220"/>
          </a:xfrm>
          <a:prstGeom prst="rect">
            <a:avLst/>
          </a:prstGeom>
          <a:solidFill>
            <a:srgbClr val="FFCC66"/>
          </a:solidFill>
          <a:ln w="38100" cmpd="dbl">
            <a:noFill/>
            <a:miter lim="800000"/>
            <a:headEnd/>
            <a:tailEnd/>
          </a:ln>
        </p:spPr>
        <p:txBody>
          <a:bodyPr wrap="square">
            <a:spAutoFit/>
          </a:bodyPr>
          <a:lstStyle/>
          <a:p>
            <a:pPr eaLnBrk="1" hangingPunct="1"/>
            <a:r>
              <a:rPr lang="en-US" sz="1400" b="1" dirty="0">
                <a:solidFill>
                  <a:srgbClr val="000000"/>
                </a:solidFill>
              </a:rPr>
              <a:t>Albert Tsui – MWA &amp; NPA</a:t>
            </a:r>
          </a:p>
          <a:p>
            <a:pPr eaLnBrk="1" hangingPunct="1"/>
            <a:r>
              <a:rPr lang="en-US" sz="1400" b="1" dirty="0" smtClean="0">
                <a:solidFill>
                  <a:srgbClr val="000000"/>
                </a:solidFill>
              </a:rPr>
              <a:t>309-681-6512</a:t>
            </a:r>
            <a:endParaRPr lang="en-US" sz="1400" b="1" dirty="0">
              <a:solidFill>
                <a:srgbClr val="000000"/>
              </a:solidFill>
            </a:endParaRPr>
          </a:p>
        </p:txBody>
      </p:sp>
      <p:sp>
        <p:nvSpPr>
          <p:cNvPr id="15371" name="Text Box 10"/>
          <p:cNvSpPr txBox="1">
            <a:spLocks noChangeArrowheads="1"/>
          </p:cNvSpPr>
          <p:nvPr/>
        </p:nvSpPr>
        <p:spPr bwMode="auto">
          <a:xfrm>
            <a:off x="6019800" y="4876800"/>
            <a:ext cx="3124200" cy="954107"/>
          </a:xfrm>
          <a:prstGeom prst="rect">
            <a:avLst/>
          </a:prstGeom>
          <a:solidFill>
            <a:srgbClr val="666699"/>
          </a:solidFill>
          <a:ln w="38100" cmpd="dbl">
            <a:noFill/>
            <a:miter lim="800000"/>
            <a:headEnd/>
            <a:tailEnd/>
          </a:ln>
        </p:spPr>
        <p:txBody>
          <a:bodyPr wrap="square">
            <a:spAutoFit/>
          </a:bodyPr>
          <a:lstStyle/>
          <a:p>
            <a:pPr eaLnBrk="1" hangingPunct="1"/>
            <a:r>
              <a:rPr lang="en-US" sz="1400" b="1" dirty="0">
                <a:solidFill>
                  <a:schemeClr val="bg1"/>
                </a:solidFill>
              </a:rPr>
              <a:t>Evelyn Rabin </a:t>
            </a:r>
            <a:r>
              <a:rPr lang="en-US" sz="1400" b="1" dirty="0" smtClean="0">
                <a:solidFill>
                  <a:schemeClr val="bg1"/>
                </a:solidFill>
              </a:rPr>
              <a:t>– MSA</a:t>
            </a:r>
          </a:p>
          <a:p>
            <a:pPr eaLnBrk="1" hangingPunct="1"/>
            <a:r>
              <a:rPr lang="en-US" sz="1400" b="1" dirty="0" smtClean="0">
                <a:solidFill>
                  <a:schemeClr val="bg1"/>
                </a:solidFill>
              </a:rPr>
              <a:t>301 </a:t>
            </a:r>
            <a:r>
              <a:rPr lang="en-US" sz="1400" b="1" dirty="0">
                <a:solidFill>
                  <a:schemeClr val="bg1"/>
                </a:solidFill>
              </a:rPr>
              <a:t>504-4781</a:t>
            </a:r>
          </a:p>
          <a:p>
            <a:pPr eaLnBrk="1" hangingPunct="1"/>
            <a:r>
              <a:rPr lang="en-US" sz="1400" b="1" dirty="0" smtClean="0">
                <a:solidFill>
                  <a:schemeClr val="bg1"/>
                </a:solidFill>
              </a:rPr>
              <a:t>David Marks</a:t>
            </a:r>
          </a:p>
          <a:p>
            <a:pPr eaLnBrk="1" hangingPunct="1"/>
            <a:r>
              <a:rPr lang="en-US" sz="1400" b="1" dirty="0" smtClean="0">
                <a:solidFill>
                  <a:schemeClr val="bg1"/>
                </a:solidFill>
              </a:rPr>
              <a:t>301-504-4619</a:t>
            </a:r>
          </a:p>
        </p:txBody>
      </p:sp>
      <p:sp>
        <p:nvSpPr>
          <p:cNvPr id="15372" name="Text Box 11"/>
          <p:cNvSpPr txBox="1">
            <a:spLocks noChangeArrowheads="1"/>
          </p:cNvSpPr>
          <p:nvPr/>
        </p:nvSpPr>
        <p:spPr bwMode="auto">
          <a:xfrm>
            <a:off x="3276600" y="5943600"/>
            <a:ext cx="2362200" cy="523220"/>
          </a:xfrm>
          <a:prstGeom prst="rect">
            <a:avLst/>
          </a:prstGeom>
          <a:solidFill>
            <a:srgbClr val="02B64B"/>
          </a:solidFill>
          <a:ln w="38100" cmpd="dbl">
            <a:noFill/>
            <a:miter lim="800000"/>
            <a:headEnd/>
            <a:tailEnd/>
          </a:ln>
        </p:spPr>
        <p:txBody>
          <a:bodyPr wrap="square">
            <a:spAutoFit/>
          </a:bodyPr>
          <a:lstStyle/>
          <a:p>
            <a:pPr eaLnBrk="1" hangingPunct="1"/>
            <a:r>
              <a:rPr lang="en-US" sz="1400" b="1" dirty="0">
                <a:solidFill>
                  <a:srgbClr val="000000"/>
                </a:solidFill>
              </a:rPr>
              <a:t>Albert Tsui – NPA</a:t>
            </a:r>
          </a:p>
          <a:p>
            <a:r>
              <a:rPr lang="en-US" sz="1400" b="1" dirty="0" smtClean="0">
                <a:solidFill>
                  <a:srgbClr val="000000"/>
                </a:solidFill>
              </a:rPr>
              <a:t>309-681-6512</a:t>
            </a:r>
            <a:endParaRPr lang="en-US" sz="1400" b="1" dirty="0">
              <a:solidFill>
                <a:srgbClr val="000000"/>
              </a:solidFill>
            </a:endParaRPr>
          </a:p>
        </p:txBody>
      </p:sp>
      <p:sp>
        <p:nvSpPr>
          <p:cNvPr id="15373" name="Text Box 12"/>
          <p:cNvSpPr txBox="1">
            <a:spLocks noChangeArrowheads="1"/>
          </p:cNvSpPr>
          <p:nvPr/>
        </p:nvSpPr>
        <p:spPr bwMode="auto">
          <a:xfrm>
            <a:off x="5715000" y="762000"/>
            <a:ext cx="3429000" cy="954107"/>
          </a:xfrm>
          <a:prstGeom prst="rect">
            <a:avLst/>
          </a:prstGeom>
          <a:solidFill>
            <a:srgbClr val="845800"/>
          </a:solidFill>
          <a:ln w="38100" cmpd="dbl">
            <a:noFill/>
            <a:miter lim="800000"/>
            <a:headEnd/>
            <a:tailEnd/>
          </a:ln>
        </p:spPr>
        <p:txBody>
          <a:bodyPr>
            <a:spAutoFit/>
          </a:bodyPr>
          <a:lstStyle/>
          <a:p>
            <a:r>
              <a:rPr lang="en-US" sz="1400" b="1" dirty="0" smtClean="0">
                <a:solidFill>
                  <a:schemeClr val="bg1"/>
                </a:solidFill>
              </a:rPr>
              <a:t>Evelyn Rabin -- NAA</a:t>
            </a:r>
          </a:p>
          <a:p>
            <a:r>
              <a:rPr lang="en-US" sz="1400" b="1" dirty="0" smtClean="0">
                <a:solidFill>
                  <a:schemeClr val="bg1"/>
                </a:solidFill>
              </a:rPr>
              <a:t>301 504-4781</a:t>
            </a:r>
          </a:p>
          <a:p>
            <a:pPr eaLnBrk="1" hangingPunct="1"/>
            <a:r>
              <a:rPr lang="en-US" sz="1400" b="1" dirty="0" smtClean="0">
                <a:solidFill>
                  <a:schemeClr val="bg1"/>
                </a:solidFill>
              </a:rPr>
              <a:t>Byron </a:t>
            </a:r>
            <a:r>
              <a:rPr lang="en-US" sz="1400" b="1" dirty="0">
                <a:solidFill>
                  <a:schemeClr val="bg1"/>
                </a:solidFill>
              </a:rPr>
              <a:t>Stover –ERRC</a:t>
            </a:r>
          </a:p>
          <a:p>
            <a:pPr eaLnBrk="1" hangingPunct="1"/>
            <a:r>
              <a:rPr lang="en-US" sz="1400" b="1" dirty="0" smtClean="0">
                <a:solidFill>
                  <a:schemeClr val="bg1"/>
                </a:solidFill>
              </a:rPr>
              <a:t>301-504-4783</a:t>
            </a:r>
            <a:endParaRPr lang="en-US" sz="1400" b="1" dirty="0">
              <a:solidFill>
                <a:schemeClr val="bg1"/>
              </a:solidFill>
            </a:endParaRPr>
          </a:p>
        </p:txBody>
      </p:sp>
      <p:sp>
        <p:nvSpPr>
          <p:cNvPr id="15374" name="Line 13"/>
          <p:cNvSpPr>
            <a:spLocks noChangeShapeType="1"/>
          </p:cNvSpPr>
          <p:nvPr/>
        </p:nvSpPr>
        <p:spPr bwMode="auto">
          <a:xfrm flipH="1">
            <a:off x="4724400" y="1724025"/>
            <a:ext cx="990600" cy="9144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75" name="Line 14"/>
          <p:cNvSpPr>
            <a:spLocks noChangeShapeType="1"/>
          </p:cNvSpPr>
          <p:nvPr/>
        </p:nvSpPr>
        <p:spPr bwMode="auto">
          <a:xfrm flipH="1">
            <a:off x="4572000" y="2486025"/>
            <a:ext cx="1295400" cy="4572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76" name="Line 15"/>
          <p:cNvSpPr>
            <a:spLocks noChangeShapeType="1"/>
          </p:cNvSpPr>
          <p:nvPr/>
        </p:nvSpPr>
        <p:spPr bwMode="auto">
          <a:xfrm flipH="1" flipV="1">
            <a:off x="3505200" y="2943225"/>
            <a:ext cx="2667000" cy="6096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77" name="Line 16"/>
          <p:cNvSpPr>
            <a:spLocks noChangeShapeType="1"/>
          </p:cNvSpPr>
          <p:nvPr/>
        </p:nvSpPr>
        <p:spPr bwMode="auto">
          <a:xfrm flipH="1" flipV="1">
            <a:off x="4114800" y="3629025"/>
            <a:ext cx="1905000" cy="6096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78" name="Line 17"/>
          <p:cNvSpPr>
            <a:spLocks noChangeShapeType="1"/>
          </p:cNvSpPr>
          <p:nvPr/>
        </p:nvSpPr>
        <p:spPr bwMode="auto">
          <a:xfrm flipH="1" flipV="1">
            <a:off x="3581400" y="3705225"/>
            <a:ext cx="2514600" cy="17526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79" name="Line 18"/>
          <p:cNvSpPr>
            <a:spLocks noChangeShapeType="1"/>
          </p:cNvSpPr>
          <p:nvPr/>
        </p:nvSpPr>
        <p:spPr bwMode="auto">
          <a:xfrm flipH="1" flipV="1">
            <a:off x="2209800" y="3019425"/>
            <a:ext cx="838200" cy="27432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80" name="Line 19"/>
          <p:cNvSpPr>
            <a:spLocks noChangeShapeType="1"/>
          </p:cNvSpPr>
          <p:nvPr/>
        </p:nvSpPr>
        <p:spPr bwMode="auto">
          <a:xfrm flipH="1" flipV="1">
            <a:off x="685800" y="2867025"/>
            <a:ext cx="838200" cy="2543175"/>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82" name="Line 21"/>
          <p:cNvSpPr>
            <a:spLocks noChangeShapeType="1"/>
          </p:cNvSpPr>
          <p:nvPr/>
        </p:nvSpPr>
        <p:spPr bwMode="auto">
          <a:xfrm flipH="1" flipV="1">
            <a:off x="2895600" y="4038600"/>
            <a:ext cx="2971800" cy="1828800"/>
          </a:xfrm>
          <a:prstGeom prst="line">
            <a:avLst/>
          </a:prstGeom>
          <a:noFill/>
          <a:ln w="38100">
            <a:solidFill>
              <a:schemeClr val="bg2"/>
            </a:solidFill>
            <a:round/>
            <a:headEnd/>
            <a:tailEnd type="triangle" w="med" len="med"/>
          </a:ln>
        </p:spPr>
        <p:txBody>
          <a:bodyPr anchor="ctr">
            <a:spAutoFit/>
          </a:bodyPr>
          <a:lstStyle/>
          <a:p>
            <a:endParaRPr lang="en-US"/>
          </a:p>
        </p:txBody>
      </p:sp>
      <p:sp>
        <p:nvSpPr>
          <p:cNvPr id="15383" name="Line 22"/>
          <p:cNvSpPr>
            <a:spLocks noChangeShapeType="1"/>
          </p:cNvSpPr>
          <p:nvPr/>
        </p:nvSpPr>
        <p:spPr bwMode="auto">
          <a:xfrm flipH="1" flipV="1">
            <a:off x="3505200" y="2971800"/>
            <a:ext cx="2362200" cy="2971800"/>
          </a:xfrm>
          <a:prstGeom prst="line">
            <a:avLst/>
          </a:prstGeom>
          <a:noFill/>
          <a:ln w="38100">
            <a:solidFill>
              <a:schemeClr val="bg2"/>
            </a:solidFill>
            <a:round/>
            <a:headEnd/>
            <a:tailEnd type="triangle" w="med" len="med"/>
          </a:ln>
        </p:spPr>
        <p:txBody>
          <a:bodyPr anchor="ctr">
            <a:spAutoFit/>
          </a:bodyPr>
          <a:lstStyle/>
          <a:p>
            <a:endParaRPr lang="en-US"/>
          </a:p>
        </p:txBody>
      </p:sp>
    </p:spTree>
  </p:cSld>
  <p:clrMapOvr>
    <a:masterClrMapping/>
  </p:clrMapOvr>
  <p:transition advTm="187792"/>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914400" y="0"/>
            <a:ext cx="7772400" cy="1143000"/>
          </a:xfrm>
        </p:spPr>
        <p:txBody>
          <a:bodyPr>
            <a:normAutofit fontScale="90000"/>
          </a:bodyPr>
          <a:lstStyle/>
          <a:p>
            <a:pPr algn="l"/>
            <a:r>
              <a:rPr lang="en-US" sz="3600" i="1" dirty="0" smtClean="0"/>
              <a:t/>
            </a:r>
            <a:br>
              <a:rPr lang="en-US" sz="3600" i="1" dirty="0" smtClean="0"/>
            </a:br>
            <a:r>
              <a:rPr lang="en-US" sz="3600" i="1" dirty="0" smtClean="0"/>
              <a:t/>
            </a:r>
            <a:br>
              <a:rPr lang="en-US" sz="3600" i="1" dirty="0" smtClean="0"/>
            </a:br>
            <a:r>
              <a:rPr lang="en-US" sz="3600" i="1" dirty="0" smtClean="0">
                <a:solidFill>
                  <a:srgbClr val="00B050"/>
                </a:solidFill>
                <a:latin typeface="Imprint MT Shadow" pitchFamily="82" charset="0"/>
              </a:rPr>
              <a:t>Process</a:t>
            </a:r>
            <a:r>
              <a:rPr lang="en-US" sz="3600" dirty="0" smtClean="0">
                <a:solidFill>
                  <a:srgbClr val="00B050"/>
                </a:solidFill>
                <a:latin typeface="Imprint MT Shadow" pitchFamily="82" charset="0"/>
              </a:rPr>
              <a:t> for Protecting USDA ARS Intellectual Property for Commercialization</a:t>
            </a:r>
          </a:p>
        </p:txBody>
      </p:sp>
      <p:sp>
        <p:nvSpPr>
          <p:cNvPr id="73731" name="Oval 3"/>
          <p:cNvSpPr>
            <a:spLocks noChangeArrowheads="1"/>
          </p:cNvSpPr>
          <p:nvPr/>
        </p:nvSpPr>
        <p:spPr bwMode="auto">
          <a:xfrm>
            <a:off x="418204" y="1813769"/>
            <a:ext cx="3875293" cy="649188"/>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a:r>
              <a:rPr lang="en-US" sz="2400">
                <a:latin typeface="Times New Roman" pitchFamily="18" charset="0"/>
              </a:rPr>
              <a:t>Invention Disclosure</a:t>
            </a:r>
          </a:p>
        </p:txBody>
      </p:sp>
      <p:grpSp>
        <p:nvGrpSpPr>
          <p:cNvPr id="2" name="Group 4"/>
          <p:cNvGrpSpPr>
            <a:grpSpLocks/>
          </p:cNvGrpSpPr>
          <p:nvPr/>
        </p:nvGrpSpPr>
        <p:grpSpPr bwMode="auto">
          <a:xfrm>
            <a:off x="4267200" y="2209800"/>
            <a:ext cx="1633538" cy="912812"/>
            <a:chOff x="2688" y="1341"/>
            <a:chExt cx="1029" cy="575"/>
          </a:xfrm>
        </p:grpSpPr>
        <p:sp>
          <p:nvSpPr>
            <p:cNvPr id="111649" name="Rectangle 5"/>
            <p:cNvSpPr>
              <a:spLocks noChangeArrowheads="1"/>
            </p:cNvSpPr>
            <p:nvPr/>
          </p:nvSpPr>
          <p:spPr bwMode="auto">
            <a:xfrm>
              <a:off x="2976" y="1392"/>
              <a:ext cx="741" cy="52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a:r>
                <a:rPr lang="en-US" sz="2400">
                  <a:latin typeface="Times New Roman" pitchFamily="18" charset="0"/>
                </a:rPr>
                <a:t>Patent </a:t>
              </a:r>
            </a:p>
            <a:p>
              <a:pPr algn="ctr"/>
              <a:r>
                <a:rPr lang="en-US" sz="2400">
                  <a:latin typeface="Times New Roman" pitchFamily="18" charset="0"/>
                </a:rPr>
                <a:t>Advisor</a:t>
              </a:r>
            </a:p>
          </p:txBody>
        </p:sp>
        <p:sp>
          <p:nvSpPr>
            <p:cNvPr id="111650" name="Line 6"/>
            <p:cNvSpPr>
              <a:spLocks noChangeShapeType="1"/>
            </p:cNvSpPr>
            <p:nvPr/>
          </p:nvSpPr>
          <p:spPr bwMode="auto">
            <a:xfrm>
              <a:off x="2688" y="1341"/>
              <a:ext cx="288" cy="192"/>
            </a:xfrm>
            <a:prstGeom prst="line">
              <a:avLst/>
            </a:prstGeom>
            <a:noFill/>
            <a:ln w="28575">
              <a:solidFill>
                <a:srgbClr val="FFFF00"/>
              </a:solidFill>
              <a:round/>
              <a:headEnd/>
              <a:tailEnd type="triangle" w="med" len="med"/>
            </a:ln>
          </p:spPr>
          <p:txBody>
            <a:bodyPr wrap="none"/>
            <a:lstStyle/>
            <a:p>
              <a:endParaRPr lang="en-US"/>
            </a:p>
          </p:txBody>
        </p:sp>
      </p:grpSp>
      <p:grpSp>
        <p:nvGrpSpPr>
          <p:cNvPr id="3" name="Group 7"/>
          <p:cNvGrpSpPr>
            <a:grpSpLocks/>
          </p:cNvGrpSpPr>
          <p:nvPr/>
        </p:nvGrpSpPr>
        <p:grpSpPr bwMode="auto">
          <a:xfrm>
            <a:off x="539750" y="2738438"/>
            <a:ext cx="4184650" cy="923925"/>
            <a:chOff x="340" y="1725"/>
            <a:chExt cx="2636" cy="582"/>
          </a:xfrm>
        </p:grpSpPr>
        <p:sp>
          <p:nvSpPr>
            <p:cNvPr id="111645" name="Oval 8"/>
            <p:cNvSpPr>
              <a:spLocks noChangeArrowheads="1"/>
            </p:cNvSpPr>
            <p:nvPr/>
          </p:nvSpPr>
          <p:spPr bwMode="auto">
            <a:xfrm>
              <a:off x="340" y="1917"/>
              <a:ext cx="222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a:r>
                <a:rPr lang="en-US" sz="2400">
                  <a:latin typeface="Times New Roman" pitchFamily="18" charset="0"/>
                </a:rPr>
                <a:t>Committee Review</a:t>
              </a:r>
            </a:p>
          </p:txBody>
        </p:sp>
        <p:grpSp>
          <p:nvGrpSpPr>
            <p:cNvPr id="4" name="Group 9"/>
            <p:cNvGrpSpPr>
              <a:grpSpLocks/>
            </p:cNvGrpSpPr>
            <p:nvPr/>
          </p:nvGrpSpPr>
          <p:grpSpPr bwMode="auto">
            <a:xfrm>
              <a:off x="2208" y="1725"/>
              <a:ext cx="768" cy="240"/>
              <a:chOff x="2208" y="1824"/>
              <a:chExt cx="768" cy="240"/>
            </a:xfrm>
          </p:grpSpPr>
          <p:sp>
            <p:nvSpPr>
              <p:cNvPr id="111647" name="Line 10"/>
              <p:cNvSpPr>
                <a:spLocks noChangeShapeType="1"/>
              </p:cNvSpPr>
              <p:nvPr/>
            </p:nvSpPr>
            <p:spPr bwMode="auto">
              <a:xfrm flipH="1">
                <a:off x="2208" y="1824"/>
                <a:ext cx="768" cy="0"/>
              </a:xfrm>
              <a:prstGeom prst="line">
                <a:avLst/>
              </a:prstGeom>
              <a:noFill/>
              <a:ln w="28575">
                <a:solidFill>
                  <a:srgbClr val="FFFF00"/>
                </a:solidFill>
                <a:round/>
                <a:headEnd/>
                <a:tailEnd/>
              </a:ln>
            </p:spPr>
            <p:txBody>
              <a:bodyPr wrap="none"/>
              <a:lstStyle/>
              <a:p>
                <a:endParaRPr lang="en-US"/>
              </a:p>
            </p:txBody>
          </p:sp>
          <p:sp>
            <p:nvSpPr>
              <p:cNvPr id="111648" name="Line 11"/>
              <p:cNvSpPr>
                <a:spLocks noChangeShapeType="1"/>
              </p:cNvSpPr>
              <p:nvPr/>
            </p:nvSpPr>
            <p:spPr bwMode="auto">
              <a:xfrm>
                <a:off x="2208" y="1824"/>
                <a:ext cx="0" cy="240"/>
              </a:xfrm>
              <a:prstGeom prst="line">
                <a:avLst/>
              </a:prstGeom>
              <a:noFill/>
              <a:ln w="28575">
                <a:solidFill>
                  <a:srgbClr val="FFFF00"/>
                </a:solidFill>
                <a:round/>
                <a:headEnd/>
                <a:tailEnd type="triangle" w="med" len="med"/>
              </a:ln>
            </p:spPr>
            <p:txBody>
              <a:bodyPr wrap="none"/>
              <a:lstStyle/>
              <a:p>
                <a:endParaRPr lang="en-US"/>
              </a:p>
            </p:txBody>
          </p:sp>
        </p:grpSp>
      </p:grpSp>
      <p:grpSp>
        <p:nvGrpSpPr>
          <p:cNvPr id="5" name="Group 12"/>
          <p:cNvGrpSpPr>
            <a:grpSpLocks/>
          </p:cNvGrpSpPr>
          <p:nvPr/>
        </p:nvGrpSpPr>
        <p:grpSpPr bwMode="auto">
          <a:xfrm>
            <a:off x="2209800" y="3810000"/>
            <a:ext cx="3613150" cy="466725"/>
            <a:chOff x="1296" y="2397"/>
            <a:chExt cx="2276" cy="294"/>
          </a:xfrm>
        </p:grpSpPr>
        <p:sp>
          <p:nvSpPr>
            <p:cNvPr id="111643" name="Rectangle 13"/>
            <p:cNvSpPr>
              <a:spLocks noChangeArrowheads="1"/>
            </p:cNvSpPr>
            <p:nvPr/>
          </p:nvSpPr>
          <p:spPr bwMode="auto">
            <a:xfrm>
              <a:off x="2304" y="2397"/>
              <a:ext cx="1268" cy="294"/>
            </a:xfrm>
            <a:prstGeom prst="rect">
              <a:avLst/>
            </a:prstGeom>
            <a:solidFill>
              <a:schemeClr val="accent2">
                <a:alpha val="50195"/>
              </a:schemeClr>
            </a:solidFill>
            <a:ln w="9525">
              <a:solidFill>
                <a:srgbClr val="FFFF00"/>
              </a:solidFill>
              <a:miter lim="800000"/>
              <a:headEnd/>
              <a:tailEnd/>
            </a:ln>
          </p:spPr>
          <p:txBody>
            <a:bodyPr wrap="none" anchor="ctr">
              <a:spAutoFit/>
            </a:bodyPr>
            <a:lstStyle/>
            <a:p>
              <a:pPr algn="ctr"/>
              <a:r>
                <a:rPr lang="en-US" sz="2400" u="sng">
                  <a:latin typeface="Times New Roman" pitchFamily="18" charset="0"/>
                </a:rPr>
                <a:t>Patent Advisor</a:t>
              </a:r>
            </a:p>
          </p:txBody>
        </p:sp>
        <p:sp>
          <p:nvSpPr>
            <p:cNvPr id="111644" name="Line 14"/>
            <p:cNvSpPr>
              <a:spLocks noChangeShapeType="1"/>
            </p:cNvSpPr>
            <p:nvPr/>
          </p:nvSpPr>
          <p:spPr bwMode="auto">
            <a:xfrm>
              <a:off x="1296" y="2640"/>
              <a:ext cx="960" cy="0"/>
            </a:xfrm>
            <a:prstGeom prst="line">
              <a:avLst/>
            </a:prstGeom>
            <a:noFill/>
            <a:ln w="28575">
              <a:solidFill>
                <a:srgbClr val="FFFF00"/>
              </a:solidFill>
              <a:round/>
              <a:headEnd/>
              <a:tailEnd type="triangle" w="med" len="med"/>
            </a:ln>
          </p:spPr>
          <p:txBody>
            <a:bodyPr wrap="none"/>
            <a:lstStyle/>
            <a:p>
              <a:endParaRPr lang="en-US"/>
            </a:p>
          </p:txBody>
        </p:sp>
      </p:grpSp>
      <p:grpSp>
        <p:nvGrpSpPr>
          <p:cNvPr id="6" name="Group 15"/>
          <p:cNvGrpSpPr>
            <a:grpSpLocks/>
          </p:cNvGrpSpPr>
          <p:nvPr/>
        </p:nvGrpSpPr>
        <p:grpSpPr bwMode="auto">
          <a:xfrm>
            <a:off x="2819400" y="4262438"/>
            <a:ext cx="3911600" cy="923925"/>
            <a:chOff x="1776" y="2685"/>
            <a:chExt cx="2464" cy="582"/>
          </a:xfrm>
        </p:grpSpPr>
        <p:sp>
          <p:nvSpPr>
            <p:cNvPr id="111641" name="Oval 16"/>
            <p:cNvSpPr>
              <a:spLocks noChangeArrowheads="1"/>
            </p:cNvSpPr>
            <p:nvPr/>
          </p:nvSpPr>
          <p:spPr bwMode="auto">
            <a:xfrm>
              <a:off x="1776" y="2877"/>
              <a:ext cx="2464"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a:r>
                <a:rPr lang="en-US" sz="2400">
                  <a:latin typeface="Times New Roman" pitchFamily="18" charset="0"/>
                </a:rPr>
                <a:t>Prepare &amp; File Patent</a:t>
              </a:r>
            </a:p>
          </p:txBody>
        </p:sp>
        <p:sp>
          <p:nvSpPr>
            <p:cNvPr id="111642" name="Line 17"/>
            <p:cNvSpPr>
              <a:spLocks noChangeShapeType="1"/>
            </p:cNvSpPr>
            <p:nvPr/>
          </p:nvSpPr>
          <p:spPr bwMode="auto">
            <a:xfrm>
              <a:off x="2976" y="2685"/>
              <a:ext cx="0" cy="192"/>
            </a:xfrm>
            <a:prstGeom prst="line">
              <a:avLst/>
            </a:prstGeom>
            <a:noFill/>
            <a:ln w="28575">
              <a:solidFill>
                <a:srgbClr val="FFFF00"/>
              </a:solidFill>
              <a:round/>
              <a:headEnd/>
              <a:tailEnd type="triangle" w="med" len="med"/>
            </a:ln>
          </p:spPr>
          <p:txBody>
            <a:bodyPr wrap="none"/>
            <a:lstStyle/>
            <a:p>
              <a:endParaRPr lang="en-US"/>
            </a:p>
          </p:txBody>
        </p:sp>
      </p:grpSp>
      <p:grpSp>
        <p:nvGrpSpPr>
          <p:cNvPr id="11" name="Group 31"/>
          <p:cNvGrpSpPr>
            <a:grpSpLocks/>
          </p:cNvGrpSpPr>
          <p:nvPr/>
        </p:nvGrpSpPr>
        <p:grpSpPr bwMode="auto">
          <a:xfrm>
            <a:off x="0" y="3505200"/>
            <a:ext cx="2279650" cy="2143125"/>
            <a:chOff x="59" y="2256"/>
            <a:chExt cx="1436" cy="1350"/>
          </a:xfrm>
        </p:grpSpPr>
        <p:sp>
          <p:nvSpPr>
            <p:cNvPr id="111628" name="Oval 32"/>
            <p:cNvSpPr>
              <a:spLocks noChangeArrowheads="1"/>
            </p:cNvSpPr>
            <p:nvPr/>
          </p:nvSpPr>
          <p:spPr bwMode="auto">
            <a:xfrm>
              <a:off x="240" y="3216"/>
              <a:ext cx="1043" cy="390"/>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a:r>
                <a:rPr lang="en-US" sz="2400">
                  <a:latin typeface="Times New Roman" pitchFamily="18" charset="0"/>
                </a:rPr>
                <a:t>Suspend</a:t>
              </a:r>
            </a:p>
          </p:txBody>
        </p:sp>
        <p:sp>
          <p:nvSpPr>
            <p:cNvPr id="111629" name="Oval 33"/>
            <p:cNvSpPr>
              <a:spLocks noChangeArrowheads="1"/>
            </p:cNvSpPr>
            <p:nvPr/>
          </p:nvSpPr>
          <p:spPr bwMode="auto">
            <a:xfrm>
              <a:off x="59" y="2400"/>
              <a:ext cx="1436" cy="716"/>
            </a:xfrm>
            <a:prstGeom prst="ellipse">
              <a:avLst/>
            </a:prstGeom>
            <a:solidFill>
              <a:schemeClr val="accent1">
                <a:alpha val="50195"/>
              </a:schemeClr>
            </a:solidFill>
            <a:ln w="9525">
              <a:solidFill>
                <a:srgbClr val="FFFF00"/>
              </a:solidFill>
              <a:round/>
              <a:headEnd/>
              <a:tailEnd/>
            </a:ln>
          </p:spPr>
          <p:txBody>
            <a:bodyPr wrap="none" anchor="ctr">
              <a:spAutoFit/>
            </a:bodyPr>
            <a:lstStyle/>
            <a:p>
              <a:pPr algn="ctr"/>
              <a:r>
                <a:rPr lang="en-US" sz="2400">
                  <a:latin typeface="Times New Roman" pitchFamily="18" charset="0"/>
                </a:rPr>
                <a:t>Approve, or</a:t>
              </a:r>
            </a:p>
            <a:p>
              <a:pPr algn="ctr"/>
              <a:r>
                <a:rPr lang="en-US" sz="2400">
                  <a:latin typeface="Times New Roman" pitchFamily="18" charset="0"/>
                </a:rPr>
                <a:t>Defer</a:t>
              </a:r>
            </a:p>
          </p:txBody>
        </p:sp>
        <p:sp>
          <p:nvSpPr>
            <p:cNvPr id="111630" name="Line 34"/>
            <p:cNvSpPr>
              <a:spLocks noChangeShapeType="1"/>
            </p:cNvSpPr>
            <p:nvPr/>
          </p:nvSpPr>
          <p:spPr bwMode="auto">
            <a:xfrm>
              <a:off x="624" y="2256"/>
              <a:ext cx="0" cy="144"/>
            </a:xfrm>
            <a:prstGeom prst="line">
              <a:avLst/>
            </a:prstGeom>
            <a:noFill/>
            <a:ln w="28575">
              <a:solidFill>
                <a:srgbClr val="FFFF00"/>
              </a:solidFill>
              <a:round/>
              <a:headEnd/>
              <a:tailEnd type="triangle" w="med" len="med"/>
            </a:ln>
          </p:spPr>
          <p:txBody>
            <a:bodyPr/>
            <a:lstStyle/>
            <a:p>
              <a:endParaRPr lang="en-US"/>
            </a:p>
          </p:txBody>
        </p:sp>
        <p:sp>
          <p:nvSpPr>
            <p:cNvPr id="111631" name="Line 35"/>
            <p:cNvSpPr>
              <a:spLocks noChangeShapeType="1"/>
            </p:cNvSpPr>
            <p:nvPr/>
          </p:nvSpPr>
          <p:spPr bwMode="auto">
            <a:xfrm>
              <a:off x="576" y="3120"/>
              <a:ext cx="0" cy="96"/>
            </a:xfrm>
            <a:prstGeom prst="line">
              <a:avLst/>
            </a:prstGeom>
            <a:noFill/>
            <a:ln w="28575">
              <a:solidFill>
                <a:srgbClr val="FFFF00"/>
              </a:solidFill>
              <a:round/>
              <a:headEnd/>
              <a:tailEnd/>
            </a:ln>
          </p:spPr>
          <p:txBody>
            <a:bodyPr/>
            <a:lstStyle/>
            <a:p>
              <a:endParaRPr lang="en-US"/>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dissolve">
                                      <p:cBhvr>
                                        <p:cTn id="7" dur="500"/>
                                        <p:tgtEl>
                                          <p:spTgt spid="7373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ssolv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dissolve">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1371600" y="685800"/>
            <a:ext cx="7543800" cy="646331"/>
          </a:xfrm>
          <a:prstGeom prst="rect">
            <a:avLst/>
          </a:prstGeom>
          <a:noFill/>
          <a:ln w="9525">
            <a:noFill/>
            <a:miter lim="800000"/>
            <a:headEnd/>
            <a:tailEnd/>
          </a:ln>
          <a:effectLst/>
        </p:spPr>
        <p:txBody>
          <a:bodyPr>
            <a:spAutoFit/>
          </a:bodyPr>
          <a:lstStyle/>
          <a:p>
            <a:pPr algn="ctr" eaLnBrk="1" hangingPunct="1">
              <a:spcBef>
                <a:spcPct val="50000"/>
              </a:spcBef>
            </a:pPr>
            <a:r>
              <a:rPr lang="en-US" sz="3600" dirty="0">
                <a:solidFill>
                  <a:srgbClr val="FFFF00"/>
                </a:solidFill>
                <a:latin typeface="Imprint MT Shadow" pitchFamily="82" charset="0"/>
              </a:rPr>
              <a:t>Submitting An Invention Disclosure</a:t>
            </a:r>
          </a:p>
        </p:txBody>
      </p:sp>
      <p:sp>
        <p:nvSpPr>
          <p:cNvPr id="1027" name="Text Box 3"/>
          <p:cNvSpPr txBox="1">
            <a:spLocks noChangeArrowheads="1"/>
          </p:cNvSpPr>
          <p:nvPr/>
        </p:nvSpPr>
        <p:spPr bwMode="auto">
          <a:xfrm>
            <a:off x="914400" y="1524000"/>
            <a:ext cx="8229600" cy="4832092"/>
          </a:xfrm>
          <a:prstGeom prst="rect">
            <a:avLst/>
          </a:prstGeom>
          <a:noFill/>
          <a:ln w="9525">
            <a:noFill/>
            <a:miter lim="800000"/>
            <a:headEnd/>
            <a:tailEnd/>
          </a:ln>
          <a:effectLst/>
        </p:spPr>
        <p:txBody>
          <a:bodyPr>
            <a:spAutoFit/>
          </a:bodyPr>
          <a:lstStyle/>
          <a:p>
            <a:pPr eaLnBrk="1" hangingPunct="1">
              <a:spcBef>
                <a:spcPct val="50000"/>
              </a:spcBef>
            </a:pPr>
            <a:r>
              <a:rPr lang="en-US" sz="2800" b="1" i="1" dirty="0"/>
              <a:t>Identification Of Potential Invention</a:t>
            </a:r>
          </a:p>
          <a:p>
            <a:pPr eaLnBrk="1" hangingPunct="1">
              <a:spcBef>
                <a:spcPct val="50000"/>
              </a:spcBef>
            </a:pPr>
            <a:r>
              <a:rPr lang="en-US" sz="2800" b="1" dirty="0"/>
              <a:t>  ● Scientist Initiates</a:t>
            </a:r>
          </a:p>
          <a:p>
            <a:pPr eaLnBrk="1" hangingPunct="1">
              <a:spcBef>
                <a:spcPct val="50000"/>
              </a:spcBef>
            </a:pPr>
            <a:r>
              <a:rPr lang="en-US" sz="2800" b="1" dirty="0"/>
              <a:t>  ● Scientist Advised To Contact </a:t>
            </a:r>
            <a:r>
              <a:rPr lang="en-US" sz="2800" b="1" dirty="0" smtClean="0"/>
              <a:t>PATENT ADVISOR </a:t>
            </a:r>
          </a:p>
          <a:p>
            <a:pPr eaLnBrk="1" hangingPunct="1">
              <a:spcBef>
                <a:spcPct val="50000"/>
              </a:spcBef>
            </a:pPr>
            <a:r>
              <a:rPr lang="en-US" sz="2800" b="1" dirty="0" smtClean="0"/>
              <a:t>~~ </a:t>
            </a:r>
            <a:r>
              <a:rPr lang="en-US" sz="2800" b="1" i="1" u="sng" dirty="0"/>
              <a:t>EARLY</a:t>
            </a:r>
            <a:r>
              <a:rPr lang="en-US" sz="2800" b="1" dirty="0"/>
              <a:t>~~</a:t>
            </a:r>
          </a:p>
          <a:p>
            <a:pPr eaLnBrk="1" hangingPunct="1">
              <a:spcBef>
                <a:spcPct val="50000"/>
              </a:spcBef>
            </a:pPr>
            <a:r>
              <a:rPr lang="en-US" sz="2800" b="1" dirty="0"/>
              <a:t>	-  </a:t>
            </a:r>
            <a:r>
              <a:rPr lang="en-US" sz="2800" dirty="0"/>
              <a:t>Give the Patent Advisor a “heads-up”</a:t>
            </a:r>
          </a:p>
          <a:p>
            <a:pPr eaLnBrk="1" hangingPunct="1">
              <a:spcBef>
                <a:spcPct val="50000"/>
              </a:spcBef>
            </a:pPr>
            <a:r>
              <a:rPr lang="en-US" sz="2800" dirty="0"/>
              <a:t>	</a:t>
            </a:r>
            <a:r>
              <a:rPr lang="en-US" sz="2800" b="1" dirty="0" smtClean="0"/>
              <a:t>-  </a:t>
            </a:r>
            <a:r>
              <a:rPr lang="en-US" sz="2800" dirty="0" smtClean="0"/>
              <a:t>BEST TIME: When preparing manuscript</a:t>
            </a:r>
            <a:endParaRPr lang="en-US" sz="2800" dirty="0"/>
          </a:p>
          <a:p>
            <a:pPr eaLnBrk="1" hangingPunct="1">
              <a:spcBef>
                <a:spcPct val="50000"/>
              </a:spcBef>
            </a:pPr>
            <a:r>
              <a:rPr lang="en-US" sz="2800" b="1" dirty="0"/>
              <a:t>	-  </a:t>
            </a:r>
            <a:r>
              <a:rPr lang="en-US" sz="2800" dirty="0"/>
              <a:t>Get advice on preserving rights</a:t>
            </a: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828800" y="304800"/>
            <a:ext cx="6705600" cy="584775"/>
          </a:xfrm>
          <a:prstGeom prst="rect">
            <a:avLst/>
          </a:prstGeom>
          <a:noFill/>
          <a:ln w="9525">
            <a:noFill/>
            <a:miter lim="800000"/>
            <a:headEnd/>
            <a:tailEnd/>
          </a:ln>
          <a:effectLst/>
        </p:spPr>
        <p:txBody>
          <a:bodyPr>
            <a:spAutoFit/>
          </a:bodyPr>
          <a:lstStyle/>
          <a:p>
            <a:pPr algn="ctr" eaLnBrk="1" hangingPunct="1">
              <a:spcBef>
                <a:spcPct val="50000"/>
              </a:spcBef>
            </a:pPr>
            <a:r>
              <a:rPr lang="en-US" sz="3200" dirty="0">
                <a:latin typeface="Imprint MT Shadow" pitchFamily="82" charset="0"/>
              </a:rPr>
              <a:t>Submitting An Invention Disclosure</a:t>
            </a:r>
          </a:p>
        </p:txBody>
      </p:sp>
      <p:sp>
        <p:nvSpPr>
          <p:cNvPr id="6147" name="Text Box 3"/>
          <p:cNvSpPr txBox="1">
            <a:spLocks noChangeArrowheads="1"/>
          </p:cNvSpPr>
          <p:nvPr/>
        </p:nvSpPr>
        <p:spPr bwMode="auto">
          <a:xfrm>
            <a:off x="533400" y="1143000"/>
            <a:ext cx="8229600" cy="5970865"/>
          </a:xfrm>
          <a:prstGeom prst="rect">
            <a:avLst/>
          </a:prstGeom>
          <a:noFill/>
          <a:ln w="9525">
            <a:noFill/>
            <a:miter lim="800000"/>
            <a:headEnd/>
            <a:tailEnd/>
          </a:ln>
          <a:effectLst/>
        </p:spPr>
        <p:txBody>
          <a:bodyPr wrap="square">
            <a:spAutoFit/>
          </a:bodyPr>
          <a:lstStyle/>
          <a:p>
            <a:pPr algn="ctr">
              <a:spcBef>
                <a:spcPct val="50000"/>
              </a:spcBef>
            </a:pPr>
            <a:r>
              <a:rPr lang="en-US" sz="4000" dirty="0" smtClean="0">
                <a:latin typeface="Imprint MT Shadow" pitchFamily="82" charset="0"/>
                <a:sym typeface="CommonBullets" pitchFamily="34" charset="2"/>
              </a:rPr>
              <a:t>ARIS </a:t>
            </a:r>
          </a:p>
          <a:p>
            <a:pPr marL="457200" indent="-457200">
              <a:spcBef>
                <a:spcPct val="50000"/>
              </a:spcBef>
            </a:pPr>
            <a:r>
              <a:rPr lang="en-US" sz="2000" dirty="0" smtClean="0">
                <a:latin typeface="Imprint MT Shadow" pitchFamily="82" charset="0"/>
              </a:rPr>
              <a:t> NEW INVENTION DISCLOSURE-Highlights</a:t>
            </a:r>
          </a:p>
          <a:p>
            <a:pPr marL="457200" indent="-457200">
              <a:spcBef>
                <a:spcPct val="50000"/>
              </a:spcBef>
            </a:pPr>
            <a:r>
              <a:rPr lang="en-US" sz="2000" dirty="0" smtClean="0">
                <a:latin typeface="Imprint MT Shadow" pitchFamily="82" charset="0"/>
              </a:rPr>
              <a:t>	a.  All information must be provided </a:t>
            </a:r>
          </a:p>
          <a:p>
            <a:pPr marL="457200" indent="-457200">
              <a:spcBef>
                <a:spcPct val="50000"/>
              </a:spcBef>
            </a:pPr>
            <a:r>
              <a:rPr lang="en-US" sz="2000" dirty="0" smtClean="0">
                <a:latin typeface="Imprint MT Shadow" pitchFamily="82" charset="0"/>
              </a:rPr>
              <a:t>	b.  115 release indicator check box</a:t>
            </a:r>
          </a:p>
          <a:p>
            <a:pPr marL="457200" indent="-457200">
              <a:spcBef>
                <a:spcPct val="50000"/>
              </a:spcBef>
            </a:pPr>
            <a:r>
              <a:rPr lang="en-US" sz="2000" dirty="0" smtClean="0">
                <a:latin typeface="Imprint MT Shadow" pitchFamily="82" charset="0"/>
              </a:rPr>
              <a:t>	c.  Joint Inventor Entity Status</a:t>
            </a:r>
          </a:p>
          <a:p>
            <a:pPr marL="457200" indent="-457200">
              <a:spcBef>
                <a:spcPct val="50000"/>
              </a:spcBef>
            </a:pPr>
            <a:r>
              <a:rPr lang="en-US" sz="2000" dirty="0" smtClean="0">
                <a:latin typeface="Imprint MT Shadow" pitchFamily="82" charset="0"/>
              </a:rPr>
              <a:t>	d. Question 3 : can indicate if there is an </a:t>
            </a:r>
            <a:r>
              <a:rPr lang="en-US" sz="2000" dirty="0" err="1" smtClean="0">
                <a:latin typeface="Imprint MT Shadow" pitchFamily="82" charset="0"/>
              </a:rPr>
              <a:t>affliated</a:t>
            </a:r>
            <a:r>
              <a:rPr lang="en-US" sz="2000" dirty="0" smtClean="0">
                <a:latin typeface="Imprint MT Shadow" pitchFamily="82" charset="0"/>
              </a:rPr>
              <a:t> 115</a:t>
            </a:r>
          </a:p>
          <a:p>
            <a:pPr marL="457200" indent="-457200">
              <a:spcBef>
                <a:spcPct val="50000"/>
              </a:spcBef>
            </a:pPr>
            <a:r>
              <a:rPr lang="en-US" sz="2000" dirty="0" smtClean="0">
                <a:latin typeface="Imprint MT Shadow" pitchFamily="82" charset="0"/>
              </a:rPr>
              <a:t>	e.  Question 3:  List and upload </a:t>
            </a:r>
            <a:r>
              <a:rPr lang="en-US" sz="2000" dirty="0" err="1" smtClean="0">
                <a:latin typeface="Imprint MT Shadow" pitchFamily="82" charset="0"/>
              </a:rPr>
              <a:t>pdfs</a:t>
            </a:r>
            <a:r>
              <a:rPr lang="en-US" sz="2000" dirty="0" smtClean="0">
                <a:latin typeface="Imprint MT Shadow" pitchFamily="82" charset="0"/>
              </a:rPr>
              <a:t> of publications</a:t>
            </a:r>
          </a:p>
          <a:p>
            <a:pPr marL="457200" indent="-457200">
              <a:spcBef>
                <a:spcPct val="50000"/>
              </a:spcBef>
            </a:pPr>
            <a:r>
              <a:rPr lang="en-US" sz="2000" dirty="0" smtClean="0">
                <a:latin typeface="Imprint MT Shadow" pitchFamily="82" charset="0"/>
              </a:rPr>
              <a:t>	f. Must print, sign and upload executed inventors page</a:t>
            </a:r>
          </a:p>
          <a:p>
            <a:pPr marL="457200" indent="-457200">
              <a:spcBef>
                <a:spcPct val="50000"/>
              </a:spcBef>
            </a:pPr>
            <a:r>
              <a:rPr lang="en-US" sz="2000" dirty="0" smtClean="0">
                <a:latin typeface="Imprint MT Shadow" pitchFamily="82" charset="0"/>
              </a:rPr>
              <a:t>	g. Other Docs page-add charts, tables, graphs pertaining to invention</a:t>
            </a:r>
          </a:p>
          <a:p>
            <a:pPr marL="457200" indent="-457200">
              <a:spcBef>
                <a:spcPct val="50000"/>
              </a:spcBef>
            </a:pPr>
            <a:r>
              <a:rPr lang="en-US" sz="2000" dirty="0" smtClean="0">
                <a:latin typeface="Imprint MT Shadow" pitchFamily="82" charset="0"/>
              </a:rPr>
              <a:t>  </a:t>
            </a:r>
            <a:endParaRPr lang="en-US" sz="2000" dirty="0">
              <a:latin typeface="Imprint MT Shadow" pitchFamily="82" charset="0"/>
            </a:endParaRPr>
          </a:p>
          <a:p>
            <a:pPr eaLnBrk="1" hangingPunct="1">
              <a:spcBef>
                <a:spcPct val="50000"/>
              </a:spcBef>
            </a:pPr>
            <a:endParaRPr lang="en-US" sz="2400" dirty="0" smtClean="0">
              <a:sym typeface="CommonBullets" pitchFamily="34" charset="2"/>
            </a:endParaRPr>
          </a:p>
          <a:p>
            <a:pPr eaLnBrk="1" hangingPunct="1">
              <a:spcBef>
                <a:spcPct val="50000"/>
              </a:spcBef>
            </a:pPr>
            <a:r>
              <a:rPr lang="en-US" sz="2400" dirty="0">
                <a:sym typeface="CommonBullets" pitchFamily="34" charset="2"/>
              </a:rPr>
              <a:t>	</a:t>
            </a:r>
            <a:endParaRPr lang="en-US" sz="2400" dirty="0">
              <a:latin typeface="Arial Narrow" pitchFamily="112" charset="0"/>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ChangeArrowheads="1"/>
          </p:cNvSpPr>
          <p:nvPr>
            <p:ph type="title"/>
          </p:nvPr>
        </p:nvSpPr>
        <p:spPr>
          <a:xfrm>
            <a:off x="381000" y="1600200"/>
            <a:ext cx="8229600" cy="1066800"/>
          </a:xfrm>
        </p:spPr>
        <p:txBody>
          <a:bodyPr>
            <a:normAutofit/>
          </a:bodyPr>
          <a:lstStyle/>
          <a:p>
            <a:pPr eaLnBrk="1" hangingPunct="1">
              <a:defRPr/>
            </a:pPr>
            <a:r>
              <a:rPr lang="en-US" sz="3600" dirty="0" smtClean="0">
                <a:solidFill>
                  <a:srgbClr val="FFFF99"/>
                </a:solidFill>
              </a:rPr>
              <a:t>Three </a:t>
            </a:r>
            <a:r>
              <a:rPr lang="en-US" sz="3600" i="1" dirty="0" smtClean="0">
                <a:solidFill>
                  <a:srgbClr val="FFFF99"/>
                </a:solidFill>
              </a:rPr>
              <a:t>“Subject Matter” </a:t>
            </a:r>
            <a:r>
              <a:rPr lang="en-US" sz="3600" dirty="0" smtClean="0">
                <a:solidFill>
                  <a:srgbClr val="FFFF99"/>
                </a:solidFill>
              </a:rPr>
              <a:t>Committees</a:t>
            </a:r>
          </a:p>
        </p:txBody>
      </p:sp>
      <p:sp>
        <p:nvSpPr>
          <p:cNvPr id="643075" name="Rectangle 3"/>
          <p:cNvSpPr>
            <a:spLocks noGrp="1" noChangeArrowheads="1"/>
          </p:cNvSpPr>
          <p:nvPr>
            <p:ph idx="1"/>
          </p:nvPr>
        </p:nvSpPr>
        <p:spPr>
          <a:xfrm>
            <a:off x="609600" y="2819400"/>
            <a:ext cx="7924800" cy="1752600"/>
          </a:xfrm>
        </p:spPr>
        <p:txBody>
          <a:bodyPr/>
          <a:lstStyle/>
          <a:p>
            <a:pPr eaLnBrk="1" hangingPunct="1">
              <a:defRPr/>
            </a:pPr>
            <a:r>
              <a:rPr lang="en-US" b="1" dirty="0" smtClean="0"/>
              <a:t>Life Sciences</a:t>
            </a:r>
          </a:p>
          <a:p>
            <a:pPr eaLnBrk="1" hangingPunct="1">
              <a:defRPr/>
            </a:pPr>
            <a:r>
              <a:rPr lang="en-US" b="1" dirty="0" smtClean="0"/>
              <a:t>Chemical </a:t>
            </a:r>
          </a:p>
          <a:p>
            <a:pPr eaLnBrk="1" hangingPunct="1">
              <a:defRPr/>
            </a:pPr>
            <a:r>
              <a:rPr lang="en-US" b="1" dirty="0" smtClean="0"/>
              <a:t>Mechanical and Measurement</a:t>
            </a:r>
            <a:endParaRPr lang="en-US" sz="4000" b="1" dirty="0" smtClean="0">
              <a:solidFill>
                <a:srgbClr val="FFFF00"/>
              </a:solidFill>
            </a:endParaRPr>
          </a:p>
        </p:txBody>
      </p:sp>
      <p:sp>
        <p:nvSpPr>
          <p:cNvPr id="7" name="Slide Number Placeholder 5"/>
          <p:cNvSpPr>
            <a:spLocks noGrp="1"/>
          </p:cNvSpPr>
          <p:nvPr>
            <p:ph type="sldNum" sz="quarter" idx="12"/>
          </p:nvPr>
        </p:nvSpPr>
        <p:spPr/>
        <p:txBody>
          <a:bodyPr/>
          <a:lstStyle/>
          <a:p>
            <a:pPr>
              <a:defRPr/>
            </a:pPr>
            <a:fld id="{46BB997C-8005-412F-AC1B-012D98B30FF6}" type="slidenum">
              <a:rPr lang="en-US"/>
              <a:pPr>
                <a:defRPr/>
              </a:pPr>
              <a:t>7</a:t>
            </a:fld>
            <a:endParaRPr lang="en-US"/>
          </a:p>
        </p:txBody>
      </p:sp>
      <p:sp>
        <p:nvSpPr>
          <p:cNvPr id="643076" name="Rectangle 4"/>
          <p:cNvSpPr>
            <a:spLocks noChangeArrowheads="1"/>
          </p:cNvSpPr>
          <p:nvPr/>
        </p:nvSpPr>
        <p:spPr bwMode="auto">
          <a:xfrm>
            <a:off x="457200" y="76201"/>
            <a:ext cx="7772400" cy="1295400"/>
          </a:xfrm>
          <a:prstGeom prst="rect">
            <a:avLst/>
          </a:prstGeom>
          <a:noFill/>
          <a:ln w="9525">
            <a:noFill/>
            <a:miter lim="800000"/>
            <a:headEnd/>
            <a:tailEnd/>
          </a:ln>
          <a:effectLst/>
        </p:spPr>
        <p:txBody>
          <a:bodyPr anchor="b" anchorCtr="1"/>
          <a:lstStyle/>
          <a:p>
            <a:pPr algn="ctr" eaLnBrk="1" hangingPunct="1">
              <a:defRPr/>
            </a:pPr>
            <a:r>
              <a:rPr lang="en-US" sz="4400" dirty="0">
                <a:solidFill>
                  <a:srgbClr val="FFFF00"/>
                </a:solidFill>
                <a:effectLst>
                  <a:outerShdw blurRad="38100" dist="38100" dir="2700000" algn="tl">
                    <a:srgbClr val="000000"/>
                  </a:outerShdw>
                </a:effectLst>
                <a:latin typeface="Imprint MT Shadow" pitchFamily="82" charset="0"/>
              </a:rPr>
              <a:t>National Patent Committees </a:t>
            </a:r>
          </a:p>
        </p:txBody>
      </p:sp>
      <p:sp>
        <p:nvSpPr>
          <p:cNvPr id="643077" name="Rectangle 5"/>
          <p:cNvSpPr>
            <a:spLocks noChangeArrowheads="1"/>
          </p:cNvSpPr>
          <p:nvPr/>
        </p:nvSpPr>
        <p:spPr bwMode="auto">
          <a:xfrm>
            <a:off x="609600" y="4876800"/>
            <a:ext cx="8305800" cy="1524000"/>
          </a:xfrm>
          <a:prstGeom prst="rect">
            <a:avLst/>
          </a:prstGeom>
          <a:noFill/>
          <a:ln w="9525">
            <a:noFill/>
            <a:miter lim="800000"/>
            <a:headEnd/>
            <a:tailEnd/>
          </a:ln>
          <a:effectLst/>
        </p:spPr>
        <p:txBody>
          <a:bodyPr/>
          <a:lstStyle/>
          <a:p>
            <a:pPr marL="342900" indent="-342900" eaLnBrk="1" hangingPunct="1">
              <a:lnSpc>
                <a:spcPct val="90000"/>
              </a:lnSpc>
              <a:spcBef>
                <a:spcPct val="20000"/>
              </a:spcBef>
              <a:buClr>
                <a:srgbClr val="FFFF00"/>
              </a:buClr>
              <a:buFont typeface="Wingdings" pitchFamily="2" charset="2"/>
              <a:buNone/>
              <a:defRPr/>
            </a:pPr>
            <a:r>
              <a:rPr lang="en-US" sz="3200" b="1" dirty="0">
                <a:solidFill>
                  <a:srgbClr val="FFFF99"/>
                </a:solidFill>
                <a:effectLst>
                  <a:outerShdw blurRad="38100" dist="38100" dir="2700000" algn="tl">
                    <a:srgbClr val="000000"/>
                  </a:outerShdw>
                </a:effectLst>
                <a:latin typeface="Garamond" pitchFamily="18" charset="0"/>
              </a:rPr>
              <a:t>Each cover </a:t>
            </a:r>
            <a:r>
              <a:rPr lang="en-US" sz="3200" b="1" u="sng" dirty="0">
                <a:solidFill>
                  <a:srgbClr val="FFFF99"/>
                </a:solidFill>
                <a:effectLst>
                  <a:outerShdw blurRad="38100" dist="38100" dir="2700000" algn="tl">
                    <a:srgbClr val="000000"/>
                  </a:outerShdw>
                </a:effectLst>
                <a:latin typeface="Garamond" pitchFamily="18" charset="0"/>
              </a:rPr>
              <a:t>all</a:t>
            </a:r>
            <a:r>
              <a:rPr lang="en-US" sz="3200" b="1" dirty="0">
                <a:solidFill>
                  <a:srgbClr val="FFFF99"/>
                </a:solidFill>
                <a:effectLst>
                  <a:outerShdw blurRad="38100" dist="38100" dir="2700000" algn="tl">
                    <a:srgbClr val="000000"/>
                  </a:outerShdw>
                </a:effectLst>
                <a:latin typeface="Garamond" pitchFamily="18" charset="0"/>
              </a:rPr>
              <a:t> geographic Areas of ARS</a:t>
            </a:r>
          </a:p>
          <a:p>
            <a:pPr marL="342900" indent="-342900" eaLnBrk="1" hangingPunct="1">
              <a:lnSpc>
                <a:spcPct val="90000"/>
              </a:lnSpc>
              <a:spcBef>
                <a:spcPct val="20000"/>
              </a:spcBef>
              <a:buClr>
                <a:srgbClr val="FFFF00"/>
              </a:buClr>
              <a:buFont typeface="Wingdings" pitchFamily="2" charset="2"/>
              <a:buNone/>
              <a:defRPr/>
            </a:pPr>
            <a:r>
              <a:rPr lang="en-US" sz="3200" b="1" dirty="0">
                <a:solidFill>
                  <a:srgbClr val="FFFF00"/>
                </a:solidFill>
                <a:effectLst>
                  <a:outerShdw blurRad="38100" dist="38100" dir="2700000" algn="tl">
                    <a:srgbClr val="000000"/>
                  </a:outerShdw>
                </a:effectLst>
                <a:latin typeface="Garamond" pitchFamily="18" charset="0"/>
              </a:rPr>
              <a:t>	</a:t>
            </a:r>
            <a:r>
              <a:rPr lang="en-US" sz="3200" b="1" dirty="0">
                <a:effectLst>
                  <a:outerShdw blurRad="38100" dist="38100" dir="2700000" algn="tl">
                    <a:srgbClr val="000000"/>
                  </a:outerShdw>
                </a:effectLst>
                <a:latin typeface="Garamond" pitchFamily="18" charset="0"/>
              </a:rPr>
              <a:t>Each </a:t>
            </a:r>
            <a:r>
              <a:rPr lang="en-US" sz="3200" b="1" dirty="0" smtClean="0">
                <a:effectLst>
                  <a:outerShdw blurRad="38100" dist="38100" dir="2700000" algn="tl">
                    <a:srgbClr val="000000"/>
                  </a:outerShdw>
                </a:effectLst>
                <a:latin typeface="Garamond" pitchFamily="18" charset="0"/>
              </a:rPr>
              <a:t>has at </a:t>
            </a:r>
            <a:r>
              <a:rPr lang="en-US" sz="3200" b="1" dirty="0">
                <a:effectLst>
                  <a:outerShdw blurRad="38100" dist="38100" dir="2700000" algn="tl">
                    <a:srgbClr val="000000"/>
                  </a:outerShdw>
                </a:effectLst>
                <a:latin typeface="Garamond" pitchFamily="18" charset="0"/>
              </a:rPr>
              <a:t>least 2 members on each </a:t>
            </a:r>
            <a:r>
              <a:rPr lang="en-US" sz="3200" b="1" dirty="0" smtClean="0">
                <a:effectLst>
                  <a:outerShdw blurRad="38100" dist="38100" dir="2700000" algn="tl">
                    <a:srgbClr val="000000"/>
                  </a:outerShdw>
                </a:effectLst>
                <a:latin typeface="Garamond" pitchFamily="18" charset="0"/>
              </a:rPr>
              <a:t>Committee appointed by the Area.</a:t>
            </a:r>
            <a:endParaRPr lang="en-US" sz="3200" b="1" dirty="0">
              <a:solidFill>
                <a:srgbClr val="FFFF00"/>
              </a:solidFill>
              <a:effectLst>
                <a:outerShdw blurRad="38100" dist="38100" dir="2700000" algn="tl">
                  <a:srgbClr val="000000"/>
                </a:outerShdw>
              </a:effectLst>
              <a:latin typeface="Garamond"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43074"/>
                                        </p:tgtEl>
                                        <p:attrNameLst>
                                          <p:attrName>style.visibility</p:attrName>
                                        </p:attrNameLst>
                                      </p:cBhvr>
                                      <p:to>
                                        <p:strVal val="visible"/>
                                      </p:to>
                                    </p:set>
                                    <p:animEffect transition="in" filter="wipe(left)">
                                      <p:cBhvr>
                                        <p:cTn id="7" dur="500"/>
                                        <p:tgtEl>
                                          <p:spTgt spid="64307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43075">
                                            <p:txEl>
                                              <p:pRg st="0" end="0"/>
                                            </p:txEl>
                                          </p:spTgt>
                                        </p:tgtEl>
                                        <p:attrNameLst>
                                          <p:attrName>style.visibility</p:attrName>
                                        </p:attrNameLst>
                                      </p:cBhvr>
                                      <p:to>
                                        <p:strVal val="visible"/>
                                      </p:to>
                                    </p:set>
                                    <p:animEffect transition="in" filter="wipe(left)">
                                      <p:cBhvr>
                                        <p:cTn id="11" dur="500"/>
                                        <p:tgtEl>
                                          <p:spTgt spid="643075">
                                            <p:txEl>
                                              <p:pRg st="0" end="0"/>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43075">
                                            <p:txEl>
                                              <p:pRg st="1" end="1"/>
                                            </p:txEl>
                                          </p:spTgt>
                                        </p:tgtEl>
                                        <p:attrNameLst>
                                          <p:attrName>style.visibility</p:attrName>
                                        </p:attrNameLst>
                                      </p:cBhvr>
                                      <p:to>
                                        <p:strVal val="visible"/>
                                      </p:to>
                                    </p:set>
                                    <p:animEffect transition="in" filter="wipe(left)">
                                      <p:cBhvr>
                                        <p:cTn id="15" dur="500"/>
                                        <p:tgtEl>
                                          <p:spTgt spid="643075">
                                            <p:txEl>
                                              <p:pRg st="1" end="1"/>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43075">
                                            <p:txEl>
                                              <p:pRg st="2" end="2"/>
                                            </p:txEl>
                                          </p:spTgt>
                                        </p:tgtEl>
                                        <p:attrNameLst>
                                          <p:attrName>style.visibility</p:attrName>
                                        </p:attrNameLst>
                                      </p:cBhvr>
                                      <p:to>
                                        <p:strVal val="visible"/>
                                      </p:to>
                                    </p:set>
                                    <p:animEffect transition="in" filter="wipe(left)">
                                      <p:cBhvr>
                                        <p:cTn id="19" dur="500"/>
                                        <p:tgtEl>
                                          <p:spTgt spid="64307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43077">
                                            <p:txEl>
                                              <p:pRg st="0" end="0"/>
                                            </p:txEl>
                                          </p:spTgt>
                                        </p:tgtEl>
                                        <p:attrNameLst>
                                          <p:attrName>style.visibility</p:attrName>
                                        </p:attrNameLst>
                                      </p:cBhvr>
                                      <p:to>
                                        <p:strVal val="visible"/>
                                      </p:to>
                                    </p:set>
                                    <p:animEffect transition="in" filter="wipe(left)">
                                      <p:cBhvr>
                                        <p:cTn id="24" dur="500"/>
                                        <p:tgtEl>
                                          <p:spTgt spid="643077">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643077">
                                            <p:txEl>
                                              <p:pRg st="1" end="1"/>
                                            </p:txEl>
                                          </p:spTgt>
                                        </p:tgtEl>
                                        <p:attrNameLst>
                                          <p:attrName>style.visibility</p:attrName>
                                        </p:attrNameLst>
                                      </p:cBhvr>
                                      <p:to>
                                        <p:strVal val="visible"/>
                                      </p:to>
                                    </p:set>
                                    <p:animEffect transition="in" filter="wipe(left)">
                                      <p:cBhvr>
                                        <p:cTn id="29" dur="500"/>
                                        <p:tgtEl>
                                          <p:spTgt spid="64307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3074" grpId="0"/>
      <p:bldP spid="643075" grpId="0" build="p"/>
      <p:bldP spid="64307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762000"/>
            <a:ext cx="8229600" cy="1143000"/>
          </a:xfrm>
        </p:spPr>
        <p:txBody>
          <a:bodyPr>
            <a:normAutofit/>
          </a:bodyPr>
          <a:lstStyle/>
          <a:p>
            <a:r>
              <a:rPr lang="en-US" sz="5400" dirty="0">
                <a:solidFill>
                  <a:srgbClr val="FFFF00"/>
                </a:solidFill>
                <a:latin typeface="Imprint MT Shadow" pitchFamily="82" charset="0"/>
              </a:rPr>
              <a:t>Schedule Of  Committees</a:t>
            </a:r>
          </a:p>
        </p:txBody>
      </p:sp>
      <p:sp>
        <p:nvSpPr>
          <p:cNvPr id="109571" name="Rectangle 3"/>
          <p:cNvSpPr>
            <a:spLocks noGrp="1" noChangeArrowheads="1"/>
          </p:cNvSpPr>
          <p:nvPr>
            <p:ph idx="1"/>
          </p:nvPr>
        </p:nvSpPr>
        <p:spPr>
          <a:xfrm>
            <a:off x="1066800" y="2373313"/>
            <a:ext cx="7772400" cy="3068637"/>
          </a:xfrm>
        </p:spPr>
        <p:txBody>
          <a:bodyPr/>
          <a:lstStyle/>
          <a:p>
            <a:pPr>
              <a:lnSpc>
                <a:spcPct val="90000"/>
              </a:lnSpc>
            </a:pPr>
            <a:r>
              <a:rPr lang="en-US" b="1" dirty="0"/>
              <a:t>Meet quarterly</a:t>
            </a:r>
          </a:p>
          <a:p>
            <a:pPr>
              <a:lnSpc>
                <a:spcPct val="90000"/>
              </a:lnSpc>
            </a:pPr>
            <a:r>
              <a:rPr lang="en-US" b="1" dirty="0"/>
              <a:t>Scheduled at the beginning of fiscal </a:t>
            </a:r>
            <a:r>
              <a:rPr lang="en-US" b="1" dirty="0" smtClean="0"/>
              <a:t>year</a:t>
            </a:r>
            <a:endParaRPr lang="en-US" b="1" dirty="0"/>
          </a:p>
        </p:txBody>
      </p:sp>
      <p:sp>
        <p:nvSpPr>
          <p:cNvPr id="109572" name="Text Box 4"/>
          <p:cNvSpPr txBox="1">
            <a:spLocks noChangeArrowheads="1"/>
          </p:cNvSpPr>
          <p:nvPr/>
        </p:nvSpPr>
        <p:spPr bwMode="auto">
          <a:xfrm>
            <a:off x="457200" y="228600"/>
            <a:ext cx="4953000" cy="366713"/>
          </a:xfrm>
          <a:prstGeom prst="rect">
            <a:avLst/>
          </a:prstGeom>
          <a:noFill/>
          <a:ln w="9525">
            <a:noFill/>
            <a:miter lim="800000"/>
            <a:headEnd/>
            <a:tailEnd/>
          </a:ln>
          <a:effectLst/>
        </p:spPr>
        <p:txBody>
          <a:bodyPr>
            <a:spAutoFit/>
          </a:bodyPr>
          <a:lstStyle/>
          <a:p>
            <a:pPr>
              <a:spcBef>
                <a:spcPct val="50000"/>
              </a:spcBef>
            </a:pPr>
            <a:r>
              <a:rPr lang="en-US" b="1" i="1" dirty="0" smtClean="0">
                <a:solidFill>
                  <a:srgbClr val="FFCC66"/>
                </a:solidFill>
                <a:effectLst>
                  <a:outerShdw blurRad="38100" dist="38100" dir="2700000" algn="tl">
                    <a:srgbClr val="000000"/>
                  </a:outerShdw>
                </a:effectLst>
              </a:rPr>
              <a:t>National Patent Committees:</a:t>
            </a:r>
            <a:endParaRPr lang="en-US" b="1" i="1" dirty="0">
              <a:solidFill>
                <a:srgbClr val="FFCC66"/>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9571">
                                            <p:bg/>
                                          </p:spTgt>
                                        </p:tgtEl>
                                        <p:attrNameLst>
                                          <p:attrName>style.visibility</p:attrName>
                                        </p:attrNameLst>
                                      </p:cBhvr>
                                      <p:to>
                                        <p:strVal val="visible"/>
                                      </p:to>
                                    </p:set>
                                    <p:animEffect transition="in" filter="wipe(left)">
                                      <p:cBhvr>
                                        <p:cTn id="7" dur="500"/>
                                        <p:tgtEl>
                                          <p:spTgt spid="109571">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9571">
                                            <p:txEl>
                                              <p:pRg st="0" end="0"/>
                                            </p:txEl>
                                          </p:spTgt>
                                        </p:tgtEl>
                                        <p:attrNameLst>
                                          <p:attrName>style.visibility</p:attrName>
                                        </p:attrNameLst>
                                      </p:cBhvr>
                                      <p:to>
                                        <p:strVal val="visible"/>
                                      </p:to>
                                    </p:set>
                                    <p:animEffect transition="in" filter="wipe(left)">
                                      <p:cBhvr>
                                        <p:cTn id="12" dur="500"/>
                                        <p:tgtEl>
                                          <p:spTgt spid="1095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9571">
                                            <p:txEl>
                                              <p:pRg st="1" end="1"/>
                                            </p:txEl>
                                          </p:spTgt>
                                        </p:tgtEl>
                                        <p:attrNameLst>
                                          <p:attrName>style.visibility</p:attrName>
                                        </p:attrNameLst>
                                      </p:cBhvr>
                                      <p:to>
                                        <p:strVal val="visible"/>
                                      </p:to>
                                    </p:set>
                                    <p:animEffect transition="in" filter="wipe(left)">
                                      <p:cBhvr>
                                        <p:cTn id="17" dur="500"/>
                                        <p:tgtEl>
                                          <p:spTgt spid="1095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09600" y="0"/>
            <a:ext cx="7696200" cy="830997"/>
          </a:xfrm>
          <a:prstGeom prst="rect">
            <a:avLst/>
          </a:prstGeom>
          <a:noFill/>
          <a:ln w="9525">
            <a:noFill/>
            <a:miter lim="800000"/>
            <a:headEnd/>
            <a:tailEnd/>
          </a:ln>
          <a:effectLst/>
        </p:spPr>
        <p:txBody>
          <a:bodyPr wrap="square">
            <a:spAutoFit/>
          </a:bodyPr>
          <a:lstStyle/>
          <a:p>
            <a:pPr algn="ctr" eaLnBrk="1" hangingPunct="1">
              <a:spcBef>
                <a:spcPct val="50000"/>
              </a:spcBef>
            </a:pPr>
            <a:r>
              <a:rPr lang="en-US" sz="4800" dirty="0">
                <a:solidFill>
                  <a:srgbClr val="FFFF00"/>
                </a:solidFill>
                <a:latin typeface="Imprint MT Shadow" pitchFamily="82" charset="0"/>
              </a:rPr>
              <a:t>Committee</a:t>
            </a:r>
            <a:r>
              <a:rPr lang="en-US" sz="4800" b="1" dirty="0">
                <a:solidFill>
                  <a:srgbClr val="FFFF00"/>
                </a:solidFill>
                <a:latin typeface="Imprint MT Shadow" pitchFamily="82" charset="0"/>
              </a:rPr>
              <a:t> </a:t>
            </a:r>
            <a:r>
              <a:rPr lang="en-US" sz="4800" dirty="0">
                <a:solidFill>
                  <a:srgbClr val="FFFF00"/>
                </a:solidFill>
                <a:latin typeface="Imprint MT Shadow" pitchFamily="82" charset="0"/>
              </a:rPr>
              <a:t>Meeting</a:t>
            </a:r>
          </a:p>
        </p:txBody>
      </p:sp>
      <p:sp>
        <p:nvSpPr>
          <p:cNvPr id="9219" name="Text Box 3"/>
          <p:cNvSpPr txBox="1">
            <a:spLocks noChangeArrowheads="1"/>
          </p:cNvSpPr>
          <p:nvPr/>
        </p:nvSpPr>
        <p:spPr bwMode="auto">
          <a:xfrm>
            <a:off x="914400" y="838200"/>
            <a:ext cx="7543800" cy="6093976"/>
          </a:xfrm>
          <a:prstGeom prst="rect">
            <a:avLst/>
          </a:prstGeom>
          <a:noFill/>
          <a:ln w="9525">
            <a:noFill/>
            <a:miter lim="800000"/>
            <a:headEnd/>
            <a:tailEnd/>
          </a:ln>
          <a:effectLst/>
        </p:spPr>
        <p:txBody>
          <a:bodyPr>
            <a:spAutoFit/>
          </a:bodyPr>
          <a:lstStyle/>
          <a:p>
            <a:pPr eaLnBrk="1" hangingPunct="1">
              <a:spcBef>
                <a:spcPct val="50000"/>
              </a:spcBef>
            </a:pPr>
            <a:endParaRPr lang="en-US" sz="2400" dirty="0" smtClean="0">
              <a:latin typeface="Arial Narrow" pitchFamily="112" charset="0"/>
            </a:endParaRPr>
          </a:p>
          <a:p>
            <a:pPr eaLnBrk="1" hangingPunct="1">
              <a:spcBef>
                <a:spcPct val="50000"/>
              </a:spcBef>
            </a:pPr>
            <a:r>
              <a:rPr lang="en-US" sz="2400" dirty="0" smtClean="0">
                <a:latin typeface="Arial Narrow" pitchFamily="112" charset="0"/>
              </a:rPr>
              <a:t>●  </a:t>
            </a:r>
            <a:r>
              <a:rPr lang="en-US" sz="2000" dirty="0"/>
              <a:t>Presentation Of Invention By In-Depth Reviewer</a:t>
            </a:r>
          </a:p>
          <a:p>
            <a:pPr eaLnBrk="1" hangingPunct="1">
              <a:spcBef>
                <a:spcPct val="50000"/>
              </a:spcBef>
            </a:pPr>
            <a:r>
              <a:rPr lang="en-US" sz="2000" dirty="0"/>
              <a:t>●  Discussion By:</a:t>
            </a:r>
          </a:p>
          <a:p>
            <a:pPr eaLnBrk="1" hangingPunct="1">
              <a:spcBef>
                <a:spcPct val="50000"/>
              </a:spcBef>
            </a:pPr>
            <a:r>
              <a:rPr lang="en-US" sz="2000" dirty="0"/>
              <a:t>	Committee Members, Tech Transfer Coordinator, </a:t>
            </a:r>
          </a:p>
          <a:p>
            <a:pPr eaLnBrk="1" hangingPunct="1">
              <a:spcBef>
                <a:spcPct val="50000"/>
              </a:spcBef>
            </a:pPr>
            <a:r>
              <a:rPr lang="en-US" sz="2000" dirty="0"/>
              <a:t>	Deputy Assistant Administrator, Patent Advisor</a:t>
            </a:r>
          </a:p>
          <a:p>
            <a:pPr eaLnBrk="1" hangingPunct="1">
              <a:spcBef>
                <a:spcPct val="50000"/>
              </a:spcBef>
            </a:pPr>
            <a:r>
              <a:rPr lang="en-US" sz="2000" dirty="0"/>
              <a:t>	Licensing Staff Member, Marketing Staff Member</a:t>
            </a:r>
          </a:p>
          <a:p>
            <a:pPr eaLnBrk="1" hangingPunct="1">
              <a:spcBef>
                <a:spcPct val="50000"/>
              </a:spcBef>
            </a:pPr>
            <a:r>
              <a:rPr lang="en-US" sz="2000" dirty="0"/>
              <a:t>●  NPLs Invited To Participate In Non-Voting Capacity</a:t>
            </a:r>
          </a:p>
          <a:p>
            <a:pPr eaLnBrk="1" hangingPunct="1">
              <a:spcBef>
                <a:spcPct val="50000"/>
              </a:spcBef>
            </a:pPr>
            <a:r>
              <a:rPr lang="en-US" sz="2000" dirty="0" smtClean="0"/>
              <a:t>●  </a:t>
            </a:r>
            <a:r>
              <a:rPr lang="en-US" sz="2000" dirty="0"/>
              <a:t>Committee Members Vote, Recommend To:</a:t>
            </a:r>
          </a:p>
          <a:p>
            <a:pPr lvl="2" eaLnBrk="1" hangingPunct="1">
              <a:spcBef>
                <a:spcPct val="50000"/>
              </a:spcBef>
              <a:buFontTx/>
              <a:buChar char="•"/>
            </a:pPr>
            <a:r>
              <a:rPr lang="en-US" sz="2000" dirty="0"/>
              <a:t> </a:t>
            </a:r>
            <a:r>
              <a:rPr lang="en-US" sz="2000" dirty="0" smtClean="0"/>
              <a:t>Approve</a:t>
            </a:r>
          </a:p>
          <a:p>
            <a:pPr lvl="2" eaLnBrk="1" hangingPunct="1">
              <a:spcBef>
                <a:spcPct val="50000"/>
              </a:spcBef>
              <a:buFontTx/>
              <a:buChar char="•"/>
            </a:pPr>
            <a:r>
              <a:rPr lang="en-US" sz="2000" dirty="0" smtClean="0"/>
              <a:t> Defer</a:t>
            </a:r>
          </a:p>
          <a:p>
            <a:pPr lvl="2" eaLnBrk="1" hangingPunct="1">
              <a:spcBef>
                <a:spcPct val="50000"/>
              </a:spcBef>
              <a:buFontTx/>
              <a:buChar char="•"/>
            </a:pPr>
            <a:r>
              <a:rPr lang="en-US" sz="2000" dirty="0" smtClean="0"/>
              <a:t> </a:t>
            </a:r>
            <a:r>
              <a:rPr lang="en-US" sz="2000" dirty="0"/>
              <a:t>Suspend</a:t>
            </a:r>
          </a:p>
          <a:p>
            <a:pPr lvl="2" eaLnBrk="1" hangingPunct="1">
              <a:spcBef>
                <a:spcPct val="50000"/>
              </a:spcBef>
              <a:buFontTx/>
              <a:buChar char="•"/>
            </a:pPr>
            <a:endParaRPr lang="en-US" sz="2000" dirty="0">
              <a:latin typeface="Arial Narrow" pitchFamily="112" charset="0"/>
            </a:endParaRPr>
          </a:p>
          <a:p>
            <a:pPr eaLnBrk="1" hangingPunct="1">
              <a:spcBef>
                <a:spcPct val="50000"/>
              </a:spcBef>
              <a:buFontTx/>
              <a:buChar char="-"/>
            </a:pPr>
            <a:endParaRPr lang="en-US" sz="2000" dirty="0">
              <a:latin typeface="Arial Narrow" pitchFamily="112" charset="0"/>
            </a:endParaRP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2_Wheat">
  <a:themeElements>
    <a:clrScheme name="Wheat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fontScheme name="Whea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1" i="0" u="none" strike="noStrike" cap="none" normalizeH="0" baseline="0" smtClean="0">
            <a:ln>
              <a:noFill/>
            </a:ln>
            <a:solidFill>
              <a:srgbClr val="FFFF00"/>
            </a:solidFill>
            <a:effectLst/>
            <a:latin typeface="Arial"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1" i="0" u="none" strike="noStrike" cap="none" normalizeH="0" baseline="0" smtClean="0">
            <a:ln>
              <a:noFill/>
            </a:ln>
            <a:solidFill>
              <a:srgbClr val="FFFF00"/>
            </a:solidFill>
            <a:effectLst/>
            <a:latin typeface="Arial" charset="0"/>
            <a:cs typeface="Times New Roman" pitchFamily="18" charset="0"/>
          </a:defRPr>
        </a:defPPr>
      </a:lstStyle>
    </a:lnDef>
  </a:objectDefaults>
  <a:extraClrSchemeLst>
    <a:extraClrScheme>
      <a:clrScheme name="Wheat 1">
        <a:dk1>
          <a:srgbClr val="00458A"/>
        </a:dk1>
        <a:lt1>
          <a:srgbClr val="D7D6AE"/>
        </a:lt1>
        <a:dk2>
          <a:srgbClr val="000066"/>
        </a:dk2>
        <a:lt2>
          <a:srgbClr val="006666"/>
        </a:lt2>
        <a:accent1>
          <a:srgbClr val="007A77"/>
        </a:accent1>
        <a:accent2>
          <a:srgbClr val="005856"/>
        </a:accent2>
        <a:accent3>
          <a:srgbClr val="AAAAB8"/>
        </a:accent3>
        <a:accent4>
          <a:srgbClr val="B7B794"/>
        </a:accent4>
        <a:accent5>
          <a:srgbClr val="AABEBD"/>
        </a:accent5>
        <a:accent6>
          <a:srgbClr val="004F4D"/>
        </a:accent6>
        <a:hlink>
          <a:srgbClr val="A8A884"/>
        </a:hlink>
        <a:folHlink>
          <a:srgbClr val="867E5E"/>
        </a:folHlink>
      </a:clrScheme>
      <a:clrMap bg1="dk2" tx1="lt1" bg2="dk1" tx2="lt2" accent1="accent1" accent2="accent2" accent3="accent3" accent4="accent4" accent5="accent5" accent6="accent6" hlink="hlink" folHlink="folHlink"/>
    </a:extraClrScheme>
    <a:extraClrScheme>
      <a:clrScheme name="Wheat 2">
        <a:dk1>
          <a:srgbClr val="000066"/>
        </a:dk1>
        <a:lt1>
          <a:srgbClr val="FFFFFF"/>
        </a:lt1>
        <a:dk2>
          <a:srgbClr val="660066"/>
        </a:dk2>
        <a:lt2>
          <a:srgbClr val="FFFFCC"/>
        </a:lt2>
        <a:accent1>
          <a:srgbClr val="666699"/>
        </a:accent1>
        <a:accent2>
          <a:srgbClr val="000099"/>
        </a:accent2>
        <a:accent3>
          <a:srgbClr val="FFFFFF"/>
        </a:accent3>
        <a:accent4>
          <a:srgbClr val="000056"/>
        </a:accent4>
        <a:accent5>
          <a:srgbClr val="B8B8CA"/>
        </a:accent5>
        <a:accent6>
          <a:srgbClr val="00008A"/>
        </a:accent6>
        <a:hlink>
          <a:srgbClr val="006666"/>
        </a:hlink>
        <a:folHlink>
          <a:srgbClr val="800080"/>
        </a:folHlink>
      </a:clrScheme>
      <a:clrMap bg1="lt1" tx1="dk1" bg2="lt2" tx2="dk2" accent1="accent1" accent2="accent2" accent3="accent3" accent4="accent4" accent5="accent5" accent6="accent6" hlink="hlink" folHlink="folHlink"/>
    </a:extraClrScheme>
    <a:extraClrScheme>
      <a:clrScheme name="Wheat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clrMap bg1="lt1" tx1="dk1" bg2="lt2" tx2="dk2" accent1="accent1" accent2="accent2" accent3="accent3" accent4="accent4" accent5="accent5" accent6="accent6" hlink="hlink" folHlink="folHlink"/>
    </a:extraClrScheme>
    <a:extraClrScheme>
      <a:clrScheme name="Wheat 4">
        <a:dk1>
          <a:srgbClr val="003300"/>
        </a:dk1>
        <a:lt1>
          <a:srgbClr val="DBD0B9"/>
        </a:lt1>
        <a:dk2>
          <a:srgbClr val="09472B"/>
        </a:dk2>
        <a:lt2>
          <a:srgbClr val="A38955"/>
        </a:lt2>
        <a:accent1>
          <a:srgbClr val="B8A378"/>
        </a:accent1>
        <a:accent2>
          <a:srgbClr val="8E774A"/>
        </a:accent2>
        <a:accent3>
          <a:srgbClr val="AAB1AC"/>
        </a:accent3>
        <a:accent4>
          <a:srgbClr val="BBB19E"/>
        </a:accent4>
        <a:accent5>
          <a:srgbClr val="D8CEBE"/>
        </a:accent5>
        <a:accent6>
          <a:srgbClr val="806B42"/>
        </a:accent6>
        <a:hlink>
          <a:srgbClr val="A7A743"/>
        </a:hlink>
        <a:folHlink>
          <a:srgbClr val="919777"/>
        </a:folHlink>
      </a:clrScheme>
      <a:clrMap bg1="dk2" tx1="lt1" bg2="dk1" tx2="lt2" accent1="accent1" accent2="accent2" accent3="accent3" accent4="accent4" accent5="accent5" accent6="accent6" hlink="hlink" folHlink="folHlink"/>
    </a:extraClrScheme>
    <a:extraClrScheme>
      <a:clrScheme name="Wheat 5">
        <a:dk1>
          <a:srgbClr val="5F5F5F"/>
        </a:dk1>
        <a:lt1>
          <a:srgbClr val="DDDDDD"/>
        </a:lt1>
        <a:dk2>
          <a:srgbClr val="000000"/>
        </a:dk2>
        <a:lt2>
          <a:srgbClr val="5F5F5F"/>
        </a:lt2>
        <a:accent1>
          <a:srgbClr val="B2B2B2"/>
        </a:accent1>
        <a:accent2>
          <a:srgbClr val="808080"/>
        </a:accent2>
        <a:accent3>
          <a:srgbClr val="AAAAAA"/>
        </a:accent3>
        <a:accent4>
          <a:srgbClr val="BDBDBD"/>
        </a:accent4>
        <a:accent5>
          <a:srgbClr val="D5D5D5"/>
        </a:accent5>
        <a:accent6>
          <a:srgbClr val="737373"/>
        </a:accent6>
        <a:hlink>
          <a:srgbClr val="B2B2B2"/>
        </a:hlink>
        <a:folHlink>
          <a:srgbClr val="777777"/>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333</TotalTime>
  <Words>981</Words>
  <Application>Microsoft Office PowerPoint</Application>
  <PresentationFormat>On-screen Show (4:3)</PresentationFormat>
  <Paragraphs>221</Paragraphs>
  <Slides>24</Slides>
  <Notes>21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27" baseType="lpstr">
      <vt:lpstr>2_Wheat</vt:lpstr>
      <vt:lpstr>Bitmap Image</vt:lpstr>
      <vt:lpstr>Slide</vt:lpstr>
      <vt:lpstr>Intellectual Property and Technology Transfer:   USDA Office of Technology Transfer Patent Program  </vt:lpstr>
      <vt:lpstr>Professional Services of ARS OTT – Patent Section </vt:lpstr>
      <vt:lpstr>Slide 3</vt:lpstr>
      <vt:lpstr>  Process for Protecting USDA ARS Intellectual Property for Commercialization</vt:lpstr>
      <vt:lpstr>Slide 5</vt:lpstr>
      <vt:lpstr>Slide 6</vt:lpstr>
      <vt:lpstr>Three “Subject Matter” Committees</vt:lpstr>
      <vt:lpstr>Schedule Of  Committees</vt:lpstr>
      <vt:lpstr>Slide 9</vt:lpstr>
      <vt:lpstr>Patent Committee Criteria</vt:lpstr>
      <vt:lpstr>Patent Committee Criteria</vt:lpstr>
      <vt:lpstr>Patent Committee Criteria</vt:lpstr>
      <vt:lpstr>Patent Committee Criteria</vt:lpstr>
      <vt:lpstr>Patent Committee Criteria</vt:lpstr>
      <vt:lpstr>Slide 15</vt:lpstr>
      <vt:lpstr>Slide 16</vt:lpstr>
      <vt:lpstr>Slide 17</vt:lpstr>
      <vt:lpstr>Patent Policies (con’t)</vt:lpstr>
      <vt:lpstr>Due Diligence in Protecting Intellectual Property: Inventorship &amp; Laboratory Notebooks</vt:lpstr>
      <vt:lpstr>    IMPORTANT!!  CRADAs and BRC PROJECTS REQUIRE SEPARATE ARS NOTEBOOK </vt:lpstr>
      <vt:lpstr>   IMPORTANT!!  CRADAs and BRC PROJECTS REQUIRE SEPARATE ARS NOTEBOOK</vt:lpstr>
      <vt:lpstr>America Invents Act </vt:lpstr>
      <vt:lpstr>Patent Time Line</vt:lpstr>
      <vt:lpstr>Slide 24</vt:lpstr>
    </vt:vector>
  </TitlesOfParts>
  <Company>USDA/ARS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gail.poulos</dc:creator>
  <cp:lastModifiedBy>jim.plaskowitz</cp:lastModifiedBy>
  <cp:revision>68</cp:revision>
  <dcterms:created xsi:type="dcterms:W3CDTF">2009-04-16T17:32:53Z</dcterms:created>
  <dcterms:modified xsi:type="dcterms:W3CDTF">2014-02-27T20:02:59Z</dcterms:modified>
</cp:coreProperties>
</file>