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ppt/theme/themeOverride1.xml" ContentType="application/vnd.openxmlformats-officedocument.themeOverride+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39319200" cy="39319200"/>
  <p:notesSz cx="9144000" cy="6858000"/>
  <p:defaultTextStyle>
    <a:defPPr>
      <a:defRPr lang="en-US"/>
    </a:defPPr>
    <a:lvl1pPr algn="l" rtl="0" fontAlgn="base">
      <a:spcBef>
        <a:spcPct val="0"/>
      </a:spcBef>
      <a:spcAft>
        <a:spcPct val="0"/>
      </a:spcAft>
      <a:defRPr sz="1900" b="1" kern="1200">
        <a:solidFill>
          <a:schemeClr val="tx1"/>
        </a:solidFill>
        <a:latin typeface="Garamond" pitchFamily="18" charset="0"/>
        <a:ea typeface="+mn-ea"/>
        <a:cs typeface="+mn-cs"/>
      </a:defRPr>
    </a:lvl1pPr>
    <a:lvl2pPr marL="457200" algn="l" rtl="0" fontAlgn="base">
      <a:spcBef>
        <a:spcPct val="0"/>
      </a:spcBef>
      <a:spcAft>
        <a:spcPct val="0"/>
      </a:spcAft>
      <a:defRPr sz="1900" b="1" kern="1200">
        <a:solidFill>
          <a:schemeClr val="tx1"/>
        </a:solidFill>
        <a:latin typeface="Garamond" pitchFamily="18" charset="0"/>
        <a:ea typeface="+mn-ea"/>
        <a:cs typeface="+mn-cs"/>
      </a:defRPr>
    </a:lvl2pPr>
    <a:lvl3pPr marL="914400" algn="l" rtl="0" fontAlgn="base">
      <a:spcBef>
        <a:spcPct val="0"/>
      </a:spcBef>
      <a:spcAft>
        <a:spcPct val="0"/>
      </a:spcAft>
      <a:defRPr sz="1900" b="1" kern="1200">
        <a:solidFill>
          <a:schemeClr val="tx1"/>
        </a:solidFill>
        <a:latin typeface="Garamond" pitchFamily="18" charset="0"/>
        <a:ea typeface="+mn-ea"/>
        <a:cs typeface="+mn-cs"/>
      </a:defRPr>
    </a:lvl3pPr>
    <a:lvl4pPr marL="1371600" algn="l" rtl="0" fontAlgn="base">
      <a:spcBef>
        <a:spcPct val="0"/>
      </a:spcBef>
      <a:spcAft>
        <a:spcPct val="0"/>
      </a:spcAft>
      <a:defRPr sz="1900" b="1" kern="1200">
        <a:solidFill>
          <a:schemeClr val="tx1"/>
        </a:solidFill>
        <a:latin typeface="Garamond" pitchFamily="18" charset="0"/>
        <a:ea typeface="+mn-ea"/>
        <a:cs typeface="+mn-cs"/>
      </a:defRPr>
    </a:lvl4pPr>
    <a:lvl5pPr marL="1828800" algn="l" rtl="0" fontAlgn="base">
      <a:spcBef>
        <a:spcPct val="0"/>
      </a:spcBef>
      <a:spcAft>
        <a:spcPct val="0"/>
      </a:spcAft>
      <a:defRPr sz="1900" b="1" kern="1200">
        <a:solidFill>
          <a:schemeClr val="tx1"/>
        </a:solidFill>
        <a:latin typeface="Garamond" pitchFamily="18" charset="0"/>
        <a:ea typeface="+mn-ea"/>
        <a:cs typeface="+mn-cs"/>
      </a:defRPr>
    </a:lvl5pPr>
    <a:lvl6pPr marL="2286000" algn="l" defTabSz="914400" rtl="0" eaLnBrk="1" latinLnBrk="0" hangingPunct="1">
      <a:defRPr sz="1900" b="1" kern="1200">
        <a:solidFill>
          <a:schemeClr val="tx1"/>
        </a:solidFill>
        <a:latin typeface="Garamond" pitchFamily="18" charset="0"/>
        <a:ea typeface="+mn-ea"/>
        <a:cs typeface="+mn-cs"/>
      </a:defRPr>
    </a:lvl6pPr>
    <a:lvl7pPr marL="2743200" algn="l" defTabSz="914400" rtl="0" eaLnBrk="1" latinLnBrk="0" hangingPunct="1">
      <a:defRPr sz="1900" b="1" kern="1200">
        <a:solidFill>
          <a:schemeClr val="tx1"/>
        </a:solidFill>
        <a:latin typeface="Garamond" pitchFamily="18" charset="0"/>
        <a:ea typeface="+mn-ea"/>
        <a:cs typeface="+mn-cs"/>
      </a:defRPr>
    </a:lvl7pPr>
    <a:lvl8pPr marL="3200400" algn="l" defTabSz="914400" rtl="0" eaLnBrk="1" latinLnBrk="0" hangingPunct="1">
      <a:defRPr sz="1900" b="1" kern="1200">
        <a:solidFill>
          <a:schemeClr val="tx1"/>
        </a:solidFill>
        <a:latin typeface="Garamond" pitchFamily="18" charset="0"/>
        <a:ea typeface="+mn-ea"/>
        <a:cs typeface="+mn-cs"/>
      </a:defRPr>
    </a:lvl8pPr>
    <a:lvl9pPr marL="3657600" algn="l" defTabSz="914400" rtl="0" eaLnBrk="1" latinLnBrk="0" hangingPunct="1">
      <a:defRPr sz="1900" b="1" kern="1200">
        <a:solidFill>
          <a:schemeClr val="tx1"/>
        </a:solidFill>
        <a:latin typeface="Garamond"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AEAEA"/>
    <a:srgbClr val="CCECFF"/>
    <a:srgbClr val="A50021"/>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30534" autoAdjust="0"/>
    <p:restoredTop sz="98856" autoAdjust="0"/>
  </p:normalViewPr>
  <p:slideViewPr>
    <p:cSldViewPr snapToGrid="0">
      <p:cViewPr varScale="1">
        <p:scale>
          <a:sx n="16" d="100"/>
          <a:sy n="16" d="100"/>
        </p:scale>
        <p:origin x="-2112" y="-138"/>
      </p:cViewPr>
      <p:guideLst>
        <p:guide orient="horz" pos="12384"/>
        <p:guide pos="11109"/>
      </p:guideLst>
    </p:cSldViewPr>
  </p:slideViewPr>
  <p:outlineViewPr>
    <p:cViewPr>
      <p:scale>
        <a:sx n="33" d="100"/>
        <a:sy n="33" d="100"/>
      </p:scale>
      <p:origin x="0" y="0"/>
    </p:cViewPr>
  </p:outlineViewPr>
  <p:notesTextViewPr>
    <p:cViewPr>
      <p:scale>
        <a:sx n="100" d="100"/>
        <a:sy n="100" d="100"/>
      </p:scale>
      <p:origin x="0" y="0"/>
    </p:cViewPr>
  </p:notesTextViewPr>
  <p:gridSpacing cx="39327138" cy="3932713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charts/_rels/chart1.xml.rels><?xml version="1.0" encoding="UTF-8" standalone="yes"?>
<Relationships xmlns="http://schemas.openxmlformats.org/package/2006/relationships"><Relationship Id="rId2" Type="http://schemas.openxmlformats.org/officeDocument/2006/relationships/oleObject" Target="file:///C:\Documents%20and%20Settings\ascaboo\My%20Documents\TCLP234\snp%20data\MDS%20graph.xlsx" TargetMode="External"/><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style val="1"/>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0655053970343739"/>
          <c:y val="0.10865216263686363"/>
          <c:w val="0.84986961035015385"/>
          <c:h val="0.74114510890482377"/>
        </c:manualLayout>
      </c:layout>
      <c:scatterChart>
        <c:scatterStyle val="lineMarker"/>
        <c:ser>
          <c:idx val="0"/>
          <c:order val="0"/>
          <c:spPr>
            <a:ln w="28575">
              <a:noFill/>
            </a:ln>
          </c:spPr>
          <c:marker>
            <c:symbol val="circle"/>
            <c:size val="7"/>
          </c:marker>
          <c:dPt>
            <c:idx val="5"/>
            <c:marker>
              <c:spPr>
                <a:solidFill>
                  <a:srgbClr val="FF0000"/>
                </a:solidFill>
              </c:spPr>
            </c:marker>
          </c:dPt>
          <c:dPt>
            <c:idx val="17"/>
            <c:marker>
              <c:spPr>
                <a:solidFill>
                  <a:srgbClr val="00B050"/>
                </a:solidFill>
              </c:spPr>
            </c:marker>
          </c:dPt>
          <c:dPt>
            <c:idx val="19"/>
            <c:marker>
              <c:spPr>
                <a:solidFill>
                  <a:srgbClr val="FF0000"/>
                </a:solidFill>
                <a:ln>
                  <a:noFill/>
                </a:ln>
              </c:spPr>
            </c:marker>
          </c:dPt>
          <c:dLbls>
            <c:dLbl>
              <c:idx val="0"/>
              <c:layout/>
              <c:tx>
                <c:rich>
                  <a:bodyPr/>
                  <a:lstStyle/>
                  <a:p>
                    <a:pPr>
                      <a:defRPr sz="1800" b="0">
                        <a:latin typeface="Tahoma" pitchFamily="34" charset="0"/>
                        <a:cs typeface="Tahoma" pitchFamily="34" charset="0"/>
                      </a:defRPr>
                    </a:pPr>
                    <a:r>
                      <a:rPr lang="en-US" sz="1800" b="0" i="0" u="none" strike="noStrike" baseline="0"/>
                      <a:t>No. 151 </a:t>
                    </a:r>
                    <a:endParaRPr lang="en-US" sz="1800"/>
                  </a:p>
                </c:rich>
              </c:tx>
              <c:spPr/>
              <c:dLblPos val="b"/>
              <c:showVal val="1"/>
            </c:dLbl>
            <c:dLbl>
              <c:idx val="1"/>
              <c:layout/>
              <c:tx>
                <c:rich>
                  <a:bodyPr/>
                  <a:lstStyle/>
                  <a:p>
                    <a:pPr>
                      <a:defRPr sz="1800" b="0">
                        <a:latin typeface="Tahoma" pitchFamily="34" charset="0"/>
                        <a:cs typeface="Tahoma" pitchFamily="34" charset="0"/>
                      </a:defRPr>
                    </a:pPr>
                    <a:r>
                      <a:rPr lang="en-US" sz="1800" b="0" i="0" u="none" strike="noStrike" baseline="0"/>
                      <a:t>No. 157 </a:t>
                    </a:r>
                    <a:endParaRPr lang="en-US" sz="1800"/>
                  </a:p>
                </c:rich>
              </c:tx>
              <c:spPr/>
              <c:dLblPos val="b"/>
              <c:showVal val="1"/>
            </c:dLbl>
            <c:dLbl>
              <c:idx val="2"/>
              <c:layout/>
              <c:tx>
                <c:rich>
                  <a:bodyPr/>
                  <a:lstStyle/>
                  <a:p>
                    <a:pPr>
                      <a:defRPr sz="1800" b="0">
                        <a:latin typeface="Tahoma" pitchFamily="34" charset="0"/>
                        <a:cs typeface="Tahoma" pitchFamily="34" charset="0"/>
                      </a:defRPr>
                    </a:pPr>
                    <a:r>
                      <a:rPr lang="en-US" sz="1800" b="0" i="0" u="none" strike="noStrike" baseline="0"/>
                      <a:t>No. 165 </a:t>
                    </a:r>
                    <a:endParaRPr lang="en-US" sz="1800"/>
                  </a:p>
                </c:rich>
              </c:tx>
              <c:spPr/>
              <c:dLblPos val="b"/>
              <c:showVal val="1"/>
            </c:dLbl>
            <c:dLbl>
              <c:idx val="3"/>
              <c:layout/>
              <c:tx>
                <c:rich>
                  <a:bodyPr/>
                  <a:lstStyle/>
                  <a:p>
                    <a:pPr>
                      <a:defRPr sz="1800" b="0">
                        <a:latin typeface="Tahoma" pitchFamily="34" charset="0"/>
                        <a:cs typeface="Tahoma" pitchFamily="34" charset="0"/>
                      </a:defRPr>
                    </a:pPr>
                    <a:r>
                      <a:rPr lang="en-US" sz="1800" b="0" i="0" u="none" strike="noStrike" baseline="0"/>
                      <a:t>Great White </a:t>
                    </a:r>
                    <a:endParaRPr lang="en-US" sz="1800"/>
                  </a:p>
                </c:rich>
              </c:tx>
              <c:spPr/>
              <c:dLblPos val="b"/>
              <c:showVal val="1"/>
            </c:dLbl>
            <c:dLbl>
              <c:idx val="4"/>
              <c:layout/>
              <c:tx>
                <c:rich>
                  <a:bodyPr/>
                  <a:lstStyle/>
                  <a:p>
                    <a:pPr>
                      <a:defRPr sz="1800" b="0">
                        <a:latin typeface="Tahoma" pitchFamily="34" charset="0"/>
                        <a:cs typeface="Tahoma" pitchFamily="34" charset="0"/>
                      </a:defRPr>
                    </a:pPr>
                    <a:r>
                      <a:rPr lang="en-US" sz="1800" b="0" i="0" u="none" strike="noStrike" baseline="0"/>
                      <a:t>No. 2236 </a:t>
                    </a:r>
                    <a:endParaRPr lang="en-US" sz="1800"/>
                  </a:p>
                </c:rich>
              </c:tx>
              <c:spPr/>
              <c:dLblPos val="b"/>
              <c:showVal val="1"/>
            </c:dLbl>
            <c:dLbl>
              <c:idx val="5"/>
              <c:layout>
                <c:manualLayout>
                  <c:x val="-0.10830506035923015"/>
                  <c:y val="-2.4794373147433595E-2"/>
                </c:manualLayout>
              </c:layout>
              <c:tx>
                <c:rich>
                  <a:bodyPr/>
                  <a:lstStyle/>
                  <a:p>
                    <a:pPr>
                      <a:defRPr sz="1800" b="0">
                        <a:solidFill>
                          <a:srgbClr val="FF0000"/>
                        </a:solidFill>
                        <a:latin typeface="Tahoma" pitchFamily="34" charset="0"/>
                        <a:cs typeface="Tahoma" pitchFamily="34" charset="0"/>
                      </a:defRPr>
                    </a:pPr>
                    <a:r>
                      <a:rPr lang="en-US" sz="1800" b="0" i="0" u="none" strike="noStrike" baseline="0">
                        <a:solidFill>
                          <a:srgbClr val="FF0000"/>
                        </a:solidFill>
                      </a:rPr>
                      <a:t>No. 373 </a:t>
                    </a:r>
                    <a:endParaRPr lang="en-US" sz="1800">
                      <a:solidFill>
                        <a:srgbClr val="FF0000"/>
                      </a:solidFill>
                    </a:endParaRPr>
                  </a:p>
                </c:rich>
              </c:tx>
              <c:spPr/>
              <c:dLblPos val="r"/>
              <c:showVal val="1"/>
            </c:dLbl>
            <c:dLbl>
              <c:idx val="6"/>
              <c:layout/>
              <c:tx>
                <c:rich>
                  <a:bodyPr/>
                  <a:lstStyle/>
                  <a:p>
                    <a:pPr>
                      <a:defRPr sz="1800" b="0">
                        <a:latin typeface="Tahoma" pitchFamily="34" charset="0"/>
                        <a:cs typeface="Tahoma" pitchFamily="34" charset="0"/>
                      </a:defRPr>
                    </a:pPr>
                    <a:r>
                      <a:rPr lang="en-US" sz="1800" b="0" i="0" u="none" strike="noStrike" baseline="0"/>
                      <a:t>Liuchow B  </a:t>
                    </a:r>
                    <a:endParaRPr lang="en-US" sz="1800"/>
                  </a:p>
                </c:rich>
              </c:tx>
              <c:spPr/>
              <c:dLblPos val="b"/>
              <c:showVal val="1"/>
            </c:dLbl>
            <c:dLbl>
              <c:idx val="7"/>
              <c:layout/>
              <c:tx>
                <c:rich>
                  <a:bodyPr/>
                  <a:lstStyle/>
                  <a:p>
                    <a:pPr>
                      <a:defRPr sz="1800" b="0">
                        <a:latin typeface="Tahoma" pitchFamily="34" charset="0"/>
                        <a:cs typeface="Tahoma" pitchFamily="34" charset="0"/>
                      </a:defRPr>
                    </a:pPr>
                    <a:r>
                      <a:rPr lang="en-US" sz="1800" b="0" i="0" u="none" strike="noStrike" baseline="0"/>
                      <a:t>Perfume </a:t>
                    </a:r>
                    <a:endParaRPr lang="en-US" sz="1800"/>
                  </a:p>
                </c:rich>
              </c:tx>
              <c:spPr/>
              <c:dLblPos val="b"/>
              <c:showVal val="1"/>
            </c:dLbl>
            <c:dLbl>
              <c:idx val="8"/>
              <c:layout/>
              <c:tx>
                <c:rich>
                  <a:bodyPr/>
                  <a:lstStyle/>
                  <a:p>
                    <a:pPr>
                      <a:defRPr sz="1800" b="0">
                        <a:latin typeface="Tahoma" pitchFamily="34" charset="0"/>
                        <a:cs typeface="Tahoma" pitchFamily="34" charset="0"/>
                      </a:defRPr>
                    </a:pPr>
                    <a:r>
                      <a:rPr lang="en-US" sz="1800" b="0" i="0" u="none" strike="noStrike" baseline="0"/>
                      <a:t>Hayseed </a:t>
                    </a:r>
                    <a:endParaRPr lang="en-US" sz="1800"/>
                  </a:p>
                </c:rich>
              </c:tx>
              <c:spPr/>
              <c:dLblPos val="b"/>
              <c:showVal val="1"/>
            </c:dLbl>
            <c:dLbl>
              <c:idx val="9"/>
              <c:layout>
                <c:manualLayout>
                  <c:x val="-6.7086519162480276E-2"/>
                  <c:y val="2.1349540966857934E-2"/>
                </c:manualLayout>
              </c:layout>
              <c:tx>
                <c:rich>
                  <a:bodyPr/>
                  <a:lstStyle/>
                  <a:p>
                    <a:pPr>
                      <a:defRPr sz="1800" b="0">
                        <a:latin typeface="Tahoma" pitchFamily="34" charset="0"/>
                        <a:cs typeface="Tahoma" pitchFamily="34" charset="0"/>
                      </a:defRPr>
                    </a:pPr>
                    <a:r>
                      <a:rPr lang="en-US" sz="1800" b="0" i="0" u="none" strike="noStrike" baseline="0"/>
                      <a:t>Georgian </a:t>
                    </a:r>
                    <a:endParaRPr lang="en-US" sz="1800"/>
                  </a:p>
                </c:rich>
              </c:tx>
              <c:spPr/>
              <c:dLblPos val="r"/>
              <c:showVal val="1"/>
            </c:dLbl>
            <c:dLbl>
              <c:idx val="10"/>
              <c:layout/>
              <c:tx>
                <c:rich>
                  <a:bodyPr/>
                  <a:lstStyle/>
                  <a:p>
                    <a:pPr>
                      <a:defRPr sz="1800" b="0">
                        <a:latin typeface="Tahoma" pitchFamily="34" charset="0"/>
                        <a:cs typeface="Tahoma" pitchFamily="34" charset="0"/>
                      </a:defRPr>
                    </a:pPr>
                    <a:r>
                      <a:rPr lang="en-US" sz="1800" b="0" i="0" u="none" strike="noStrike" baseline="0"/>
                      <a:t>Clemson </a:t>
                    </a:r>
                    <a:endParaRPr lang="en-US" sz="1800"/>
                  </a:p>
                </c:rich>
              </c:tx>
              <c:spPr/>
              <c:dLblPos val="b"/>
              <c:showVal val="1"/>
            </c:dLbl>
            <c:dLbl>
              <c:idx val="11"/>
              <c:layout/>
              <c:tx>
                <c:rich>
                  <a:bodyPr/>
                  <a:lstStyle/>
                  <a:p>
                    <a:pPr>
                      <a:defRPr sz="1800" b="0">
                        <a:latin typeface="Tahoma" pitchFamily="34" charset="0"/>
                        <a:cs typeface="Tahoma" pitchFamily="34" charset="0"/>
                      </a:defRPr>
                    </a:pPr>
                    <a:r>
                      <a:rPr lang="en-US" sz="1800" b="0" i="0" u="none" strike="noStrike" baseline="0" dirty="0"/>
                      <a:t>Palmetto </a:t>
                    </a:r>
                    <a:endParaRPr lang="en-US" sz="1800" dirty="0"/>
                  </a:p>
                </c:rich>
              </c:tx>
              <c:spPr/>
              <c:dLblPos val="b"/>
              <c:showVal val="1"/>
            </c:dLbl>
            <c:dLbl>
              <c:idx val="12"/>
              <c:layout>
                <c:manualLayout>
                  <c:x val="-6.5103216747937703E-2"/>
                  <c:y val="3.1883775986470707E-2"/>
                </c:manualLayout>
              </c:layout>
              <c:tx>
                <c:rich>
                  <a:bodyPr/>
                  <a:lstStyle/>
                  <a:p>
                    <a:pPr>
                      <a:defRPr sz="1800" b="0">
                        <a:latin typeface="Tahoma" pitchFamily="34" charset="0"/>
                        <a:cs typeface="Tahoma" pitchFamily="34" charset="0"/>
                      </a:defRPr>
                    </a:pPr>
                    <a:r>
                      <a:rPr lang="en-US" sz="1800" b="0" i="0" u="none" strike="noStrike" baseline="0" dirty="0" err="1" smtClean="0"/>
                      <a:t>Monetta</a:t>
                    </a:r>
                    <a:endParaRPr lang="en-US" sz="1800" dirty="0"/>
                  </a:p>
                </c:rich>
              </c:tx>
              <c:spPr/>
              <c:dLblPos val="r"/>
              <c:showVal val="1"/>
            </c:dLbl>
            <c:dLbl>
              <c:idx val="13"/>
              <c:layout>
                <c:manualLayout>
                  <c:x val="-1.9537089259382499E-2"/>
                  <c:y val="2.7369103835208072E-2"/>
                </c:manualLayout>
              </c:layout>
              <c:tx>
                <c:rich>
                  <a:bodyPr/>
                  <a:lstStyle/>
                  <a:p>
                    <a:pPr>
                      <a:defRPr sz="1800" b="0">
                        <a:latin typeface="Tahoma" pitchFamily="34" charset="0"/>
                        <a:cs typeface="Tahoma" pitchFamily="34" charset="0"/>
                      </a:defRPr>
                    </a:pPr>
                    <a:r>
                      <a:rPr lang="en-US" sz="1800" b="0" i="0" u="none" strike="noStrike" baseline="0"/>
                      <a:t>Creole </a:t>
                    </a:r>
                    <a:endParaRPr lang="en-US" sz="1800"/>
                  </a:p>
                </c:rich>
              </c:tx>
              <c:spPr/>
              <c:dLblPos val="r"/>
              <c:showVal val="1"/>
            </c:dLbl>
            <c:dLbl>
              <c:idx val="14"/>
              <c:layout/>
              <c:tx>
                <c:rich>
                  <a:bodyPr/>
                  <a:lstStyle/>
                  <a:p>
                    <a:r>
                      <a:rPr lang="en-US" sz="1800" b="0" i="0" u="none" strike="noStrike" baseline="0" dirty="0" err="1"/>
                      <a:t>Charlee</a:t>
                    </a:r>
                    <a:r>
                      <a:rPr lang="en-US" sz="1000" b="0" i="0" u="none" strike="noStrike" baseline="0" dirty="0"/>
                      <a:t> </a:t>
                    </a:r>
                    <a:endParaRPr lang="en-US" dirty="0"/>
                  </a:p>
                </c:rich>
              </c:tx>
              <c:dLblPos val="b"/>
              <c:showVal val="1"/>
            </c:dLbl>
            <c:dLbl>
              <c:idx val="15"/>
              <c:layout/>
              <c:tx>
                <c:rich>
                  <a:bodyPr/>
                  <a:lstStyle/>
                  <a:p>
                    <a:pPr>
                      <a:defRPr sz="1800" b="0">
                        <a:latin typeface="Tahoma" pitchFamily="34" charset="0"/>
                        <a:cs typeface="Tahoma" pitchFamily="34" charset="0"/>
                      </a:defRPr>
                    </a:pPr>
                    <a:r>
                      <a:rPr lang="en-US" sz="1800" b="0" i="0" u="none" strike="noStrike" baseline="0"/>
                      <a:t>Missoy </a:t>
                    </a:r>
                    <a:endParaRPr lang="en-US" sz="1800"/>
                  </a:p>
                </c:rich>
              </c:tx>
              <c:spPr/>
              <c:dLblPos val="b"/>
              <c:showVal val="1"/>
            </c:dLbl>
            <c:dLbl>
              <c:idx val="16"/>
              <c:layout>
                <c:manualLayout>
                  <c:x val="-5.2766911182740545E-2"/>
                  <c:y val="2.7369103835208072E-2"/>
                </c:manualLayout>
              </c:layout>
              <c:tx>
                <c:rich>
                  <a:bodyPr/>
                  <a:lstStyle/>
                  <a:p>
                    <a:pPr>
                      <a:defRPr sz="1800" b="0">
                        <a:latin typeface="Tahoma" pitchFamily="34" charset="0"/>
                        <a:cs typeface="Tahoma" pitchFamily="34" charset="0"/>
                      </a:defRPr>
                    </a:pPr>
                    <a:r>
                      <a:rPr lang="en-US" sz="1800" b="0" i="0" u="none" strike="noStrike" baseline="0"/>
                      <a:t>Nanking No. 417  </a:t>
                    </a:r>
                    <a:endParaRPr lang="en-US" sz="1800"/>
                  </a:p>
                </c:rich>
              </c:tx>
              <c:spPr/>
              <c:dLblPos val="r"/>
              <c:showVal val="1"/>
            </c:dLbl>
            <c:dLbl>
              <c:idx val="17"/>
              <c:layout>
                <c:manualLayout>
                  <c:x val="-7.2454204451911725E-2"/>
                  <c:y val="2.6216175512756248E-2"/>
                </c:manualLayout>
              </c:layout>
              <c:tx>
                <c:rich>
                  <a:bodyPr/>
                  <a:lstStyle/>
                  <a:p>
                    <a:pPr>
                      <a:defRPr sz="1800" b="0">
                        <a:solidFill>
                          <a:srgbClr val="00B050"/>
                        </a:solidFill>
                        <a:latin typeface="Tahoma" pitchFamily="34" charset="0"/>
                        <a:cs typeface="Tahoma" pitchFamily="34" charset="0"/>
                      </a:defRPr>
                    </a:pPr>
                    <a:r>
                      <a:rPr lang="en-US" sz="1800" b="0" i="0" u="none" strike="noStrike" baseline="0">
                        <a:solidFill>
                          <a:srgbClr val="00B050"/>
                        </a:solidFill>
                      </a:rPr>
                      <a:t>Nanking 332 </a:t>
                    </a:r>
                    <a:endParaRPr lang="en-US" sz="1800">
                      <a:solidFill>
                        <a:srgbClr val="00B050"/>
                      </a:solidFill>
                    </a:endParaRPr>
                  </a:p>
                </c:rich>
              </c:tx>
              <c:spPr/>
              <c:dLblPos val="r"/>
              <c:showVal val="1"/>
            </c:dLbl>
            <c:dLbl>
              <c:idx val="18"/>
              <c:layout>
                <c:manualLayout>
                  <c:x val="-4.808633248324564E-2"/>
                  <c:y val="5.6119948908891874E-2"/>
                </c:manualLayout>
              </c:layout>
              <c:tx>
                <c:rich>
                  <a:bodyPr/>
                  <a:lstStyle/>
                  <a:p>
                    <a:pPr>
                      <a:defRPr sz="1800" b="0">
                        <a:solidFill>
                          <a:srgbClr val="00B050"/>
                        </a:solidFill>
                        <a:latin typeface="Tahoma" pitchFamily="34" charset="0"/>
                        <a:cs typeface="Tahoma" pitchFamily="34" charset="0"/>
                      </a:defRPr>
                    </a:pPr>
                    <a:r>
                      <a:rPr lang="en-US" sz="1800" b="0" i="0" u="none" strike="noStrike" baseline="0">
                        <a:solidFill>
                          <a:srgbClr val="00B050"/>
                        </a:solidFill>
                      </a:rPr>
                      <a:t>No. 332 </a:t>
                    </a:r>
                    <a:endParaRPr lang="en-US" sz="1800">
                      <a:solidFill>
                        <a:srgbClr val="00B050"/>
                      </a:solidFill>
                    </a:endParaRPr>
                  </a:p>
                </c:rich>
              </c:tx>
              <c:spPr/>
              <c:dLblPos val="r"/>
              <c:showVal val="1"/>
            </c:dLbl>
            <c:dLbl>
              <c:idx val="19"/>
              <c:layout>
                <c:manualLayout>
                  <c:x val="-0.11926553530881352"/>
                  <c:y val="2.9540339216168849E-2"/>
                </c:manualLayout>
              </c:layout>
              <c:tx>
                <c:rich>
                  <a:bodyPr/>
                  <a:lstStyle/>
                  <a:p>
                    <a:pPr>
                      <a:defRPr sz="1800" b="0">
                        <a:solidFill>
                          <a:srgbClr val="FF0000"/>
                        </a:solidFill>
                        <a:latin typeface="Tahoma" pitchFamily="34" charset="0"/>
                        <a:cs typeface="Tahoma" pitchFamily="34" charset="0"/>
                      </a:defRPr>
                    </a:pPr>
                    <a:r>
                      <a:rPr lang="en-US" sz="1800" b="0" i="0" u="none" strike="noStrike" baseline="0">
                        <a:solidFill>
                          <a:srgbClr val="FF0000"/>
                        </a:solidFill>
                      </a:rPr>
                      <a:t>Punjab-1  </a:t>
                    </a:r>
                    <a:endParaRPr lang="en-US" sz="1800">
                      <a:solidFill>
                        <a:srgbClr val="FF0000"/>
                      </a:solidFill>
                    </a:endParaRPr>
                  </a:p>
                </c:rich>
              </c:tx>
              <c:spPr/>
              <c:dLblPos val="r"/>
              <c:showVal val="1"/>
            </c:dLbl>
            <c:dLbl>
              <c:idx val="20"/>
              <c:layout>
                <c:manualLayout>
                  <c:x val="-0.14120138433697887"/>
                  <c:y val="2.3400838956979613E-3"/>
                </c:manualLayout>
              </c:layout>
              <c:tx>
                <c:rich>
                  <a:bodyPr/>
                  <a:lstStyle/>
                  <a:p>
                    <a:pPr>
                      <a:defRPr sz="1800" b="0">
                        <a:solidFill>
                          <a:srgbClr val="FF0000"/>
                        </a:solidFill>
                        <a:latin typeface="Tahoma" pitchFamily="34" charset="0"/>
                        <a:cs typeface="Tahoma" pitchFamily="34" charset="0"/>
                      </a:defRPr>
                    </a:pPr>
                    <a:r>
                      <a:rPr lang="en-US" sz="1800" b="0" i="0" u="none" strike="noStrike" baseline="0">
                        <a:solidFill>
                          <a:srgbClr val="FF0000"/>
                        </a:solidFill>
                      </a:rPr>
                      <a:t>Punjab No. 1  </a:t>
                    </a:r>
                    <a:endParaRPr lang="en-US" sz="1800">
                      <a:solidFill>
                        <a:srgbClr val="FF0000"/>
                      </a:solidFill>
                    </a:endParaRPr>
                  </a:p>
                </c:rich>
              </c:tx>
              <c:spPr/>
              <c:dLblPos val="r"/>
              <c:showVal val="1"/>
            </c:dLbl>
            <c:dLbl>
              <c:idx val="21"/>
              <c:layout/>
              <c:tx>
                <c:rich>
                  <a:bodyPr/>
                  <a:lstStyle/>
                  <a:p>
                    <a:pPr>
                      <a:defRPr sz="1800" b="0">
                        <a:latin typeface="Tahoma" pitchFamily="34" charset="0"/>
                        <a:cs typeface="Tahoma" pitchFamily="34" charset="0"/>
                      </a:defRPr>
                    </a:pPr>
                    <a:r>
                      <a:rPr lang="en-US" sz="1800" b="0" i="0" u="none" strike="noStrike" baseline="0"/>
                      <a:t>CNS 4  </a:t>
                    </a:r>
                    <a:endParaRPr lang="en-US" sz="1800"/>
                  </a:p>
                </c:rich>
              </c:tx>
              <c:spPr/>
              <c:dLblPos val="b"/>
              <c:showVal val="1"/>
            </c:dLbl>
            <c:dLbl>
              <c:idx val="22"/>
              <c:layout>
                <c:manualLayout>
                  <c:x val="9.2097406693988134E-4"/>
                  <c:y val="2.5864213118120549E-2"/>
                </c:manualLayout>
              </c:layout>
              <c:tx>
                <c:rich>
                  <a:bodyPr/>
                  <a:lstStyle/>
                  <a:p>
                    <a:pPr>
                      <a:defRPr sz="1800" b="0">
                        <a:latin typeface="Tahoma" pitchFamily="34" charset="0"/>
                        <a:cs typeface="Tahoma" pitchFamily="34" charset="0"/>
                      </a:defRPr>
                    </a:pPr>
                    <a:r>
                      <a:rPr lang="en-US" sz="1800" b="0" i="0" u="none" strike="noStrike" baseline="0"/>
                      <a:t>CNS  </a:t>
                    </a:r>
                    <a:endParaRPr lang="en-US" sz="1800"/>
                  </a:p>
                </c:rich>
              </c:tx>
              <c:spPr/>
              <c:dLblPos val="r"/>
              <c:showVal val="1"/>
            </c:dLbl>
            <c:dLbl>
              <c:idx val="23"/>
              <c:layout/>
              <c:tx>
                <c:rich>
                  <a:bodyPr/>
                  <a:lstStyle/>
                  <a:p>
                    <a:pPr>
                      <a:defRPr sz="1800" b="0">
                        <a:latin typeface="Tahoma" pitchFamily="34" charset="0"/>
                        <a:cs typeface="Tahoma" pitchFamily="34" charset="0"/>
                      </a:defRPr>
                    </a:pPr>
                    <a:r>
                      <a:rPr lang="en-US" sz="1800" b="0" i="0" u="none" strike="noStrike" baseline="0"/>
                      <a:t>S-100 </a:t>
                    </a:r>
                    <a:endParaRPr lang="en-US" sz="1800"/>
                  </a:p>
                </c:rich>
              </c:tx>
              <c:spPr/>
              <c:dLblPos val="b"/>
              <c:showVal val="1"/>
            </c:dLbl>
            <c:dLbl>
              <c:idx val="24"/>
              <c:layout/>
              <c:tx>
                <c:rich>
                  <a:bodyPr/>
                  <a:lstStyle/>
                  <a:p>
                    <a:pPr>
                      <a:defRPr sz="1800" b="0">
                        <a:latin typeface="Tahoma" pitchFamily="34" charset="0"/>
                        <a:cs typeface="Tahoma" pitchFamily="34" charset="0"/>
                      </a:defRPr>
                    </a:pPr>
                    <a:r>
                      <a:rPr lang="en-US" sz="1800" b="0" i="0" u="none" strike="noStrike" baseline="0"/>
                      <a:t>Lee </a:t>
                    </a:r>
                    <a:endParaRPr lang="en-US" sz="1800"/>
                  </a:p>
                </c:rich>
              </c:tx>
              <c:spPr/>
              <c:dLblPos val="b"/>
              <c:showVal val="1"/>
            </c:dLbl>
            <c:dLbl>
              <c:idx val="25"/>
              <c:layout/>
              <c:tx>
                <c:rich>
                  <a:bodyPr/>
                  <a:lstStyle/>
                  <a:p>
                    <a:pPr>
                      <a:defRPr sz="1800" b="0">
                        <a:latin typeface="Tahoma" pitchFamily="34" charset="0"/>
                        <a:cs typeface="Tahoma" pitchFamily="34" charset="0"/>
                      </a:defRPr>
                    </a:pPr>
                    <a:r>
                      <a:rPr lang="en-US" sz="1800" b="0" i="0" u="none" strike="noStrike" baseline="0"/>
                      <a:t>Roanoke </a:t>
                    </a:r>
                    <a:endParaRPr lang="en-US" sz="1800"/>
                  </a:p>
                </c:rich>
              </c:tx>
              <c:spPr/>
              <c:dLblPos val="b"/>
              <c:showVal val="1"/>
            </c:dLbl>
            <c:txPr>
              <a:bodyPr/>
              <a:lstStyle/>
              <a:p>
                <a:pPr>
                  <a:defRPr b="0">
                    <a:latin typeface="Tahoma" pitchFamily="34" charset="0"/>
                    <a:cs typeface="Tahoma" pitchFamily="34" charset="0"/>
                  </a:defRPr>
                </a:pPr>
                <a:endParaRPr lang="en-US"/>
              </a:p>
            </c:txPr>
            <c:dLblPos val="b"/>
            <c:showVal val="1"/>
          </c:dLbls>
          <c:xVal>
            <c:numRef>
              <c:f>Sheet1!$B$2:$B$27</c:f>
              <c:numCache>
                <c:formatCode>General</c:formatCode>
                <c:ptCount val="26"/>
                <c:pt idx="0">
                  <c:v>0.26</c:v>
                </c:pt>
                <c:pt idx="1">
                  <c:v>0.19000000000000003</c:v>
                </c:pt>
                <c:pt idx="2">
                  <c:v>7.0000000000000034E-2</c:v>
                </c:pt>
                <c:pt idx="3">
                  <c:v>0.41000000000000009</c:v>
                </c:pt>
                <c:pt idx="4">
                  <c:v>0.48000000000000009</c:v>
                </c:pt>
                <c:pt idx="5">
                  <c:v>-0.27</c:v>
                </c:pt>
                <c:pt idx="6">
                  <c:v>0.16000000000000003</c:v>
                </c:pt>
                <c:pt idx="7">
                  <c:v>0.2</c:v>
                </c:pt>
                <c:pt idx="8">
                  <c:v>0.4</c:v>
                </c:pt>
                <c:pt idx="9">
                  <c:v>-0.16000000000000003</c:v>
                </c:pt>
                <c:pt idx="10">
                  <c:v>-0.14000000000000001</c:v>
                </c:pt>
                <c:pt idx="11">
                  <c:v>-0.23</c:v>
                </c:pt>
                <c:pt idx="12">
                  <c:v>-3.0000000000000006E-2</c:v>
                </c:pt>
                <c:pt idx="13">
                  <c:v>2.0000000000000007E-2</c:v>
                </c:pt>
                <c:pt idx="14">
                  <c:v>-0.4200000000000001</c:v>
                </c:pt>
                <c:pt idx="15">
                  <c:v>-0.4300000000000001</c:v>
                </c:pt>
                <c:pt idx="16">
                  <c:v>7.0000000000000034E-2</c:v>
                </c:pt>
                <c:pt idx="17">
                  <c:v>-0.2</c:v>
                </c:pt>
                <c:pt idx="18">
                  <c:v>-0.2</c:v>
                </c:pt>
                <c:pt idx="19">
                  <c:v>-0.27</c:v>
                </c:pt>
                <c:pt idx="20">
                  <c:v>-0.27</c:v>
                </c:pt>
                <c:pt idx="21">
                  <c:v>-0.21000000000000005</c:v>
                </c:pt>
                <c:pt idx="22">
                  <c:v>-0.12000000000000002</c:v>
                </c:pt>
                <c:pt idx="23">
                  <c:v>0.24000000000000005</c:v>
                </c:pt>
                <c:pt idx="24">
                  <c:v>5.000000000000001E-2</c:v>
                </c:pt>
                <c:pt idx="25">
                  <c:v>0.4200000000000001</c:v>
                </c:pt>
              </c:numCache>
            </c:numRef>
          </c:xVal>
          <c:yVal>
            <c:numRef>
              <c:f>Sheet1!$C$2:$C$27</c:f>
              <c:numCache>
                <c:formatCode>General</c:formatCode>
                <c:ptCount val="26"/>
                <c:pt idx="0">
                  <c:v>0.17</c:v>
                </c:pt>
                <c:pt idx="1">
                  <c:v>0.33000000000000013</c:v>
                </c:pt>
                <c:pt idx="2">
                  <c:v>0.44000000000000006</c:v>
                </c:pt>
                <c:pt idx="3">
                  <c:v>9.0000000000000038E-2</c:v>
                </c:pt>
                <c:pt idx="4">
                  <c:v>-9.0000000000000038E-2</c:v>
                </c:pt>
                <c:pt idx="5">
                  <c:v>-0.22000000000000003</c:v>
                </c:pt>
                <c:pt idx="6">
                  <c:v>-0.28000000000000008</c:v>
                </c:pt>
                <c:pt idx="7">
                  <c:v>-7.0000000000000034E-2</c:v>
                </c:pt>
                <c:pt idx="8">
                  <c:v>-0.25</c:v>
                </c:pt>
                <c:pt idx="9">
                  <c:v>0.33000000000000013</c:v>
                </c:pt>
                <c:pt idx="10">
                  <c:v>0.21000000000000005</c:v>
                </c:pt>
                <c:pt idx="11">
                  <c:v>0.27</c:v>
                </c:pt>
                <c:pt idx="12">
                  <c:v>0.34000000000000008</c:v>
                </c:pt>
                <c:pt idx="13">
                  <c:v>0.2</c:v>
                </c:pt>
                <c:pt idx="14">
                  <c:v>0.19000000000000003</c:v>
                </c:pt>
                <c:pt idx="15">
                  <c:v>0.1</c:v>
                </c:pt>
                <c:pt idx="16">
                  <c:v>8.0000000000000029E-2</c:v>
                </c:pt>
                <c:pt idx="17">
                  <c:v>-0.26</c:v>
                </c:pt>
                <c:pt idx="18">
                  <c:v>-0.26</c:v>
                </c:pt>
                <c:pt idx="19">
                  <c:v>-0.22000000000000003</c:v>
                </c:pt>
                <c:pt idx="20">
                  <c:v>-0.22000000000000003</c:v>
                </c:pt>
                <c:pt idx="21">
                  <c:v>-1.0000000000000004E-2</c:v>
                </c:pt>
                <c:pt idx="22">
                  <c:v>-0.26</c:v>
                </c:pt>
                <c:pt idx="23">
                  <c:v>-0.46</c:v>
                </c:pt>
                <c:pt idx="24">
                  <c:v>-0.44000000000000006</c:v>
                </c:pt>
                <c:pt idx="25">
                  <c:v>0.28000000000000008</c:v>
                </c:pt>
              </c:numCache>
            </c:numRef>
          </c:yVal>
        </c:ser>
        <c:dLbls>
          <c:showVal val="1"/>
        </c:dLbls>
        <c:axId val="60534144"/>
        <c:axId val="61294080"/>
      </c:scatterChart>
      <c:valAx>
        <c:axId val="60534144"/>
        <c:scaling>
          <c:orientation val="minMax"/>
        </c:scaling>
        <c:axPos val="b"/>
        <c:title>
          <c:tx>
            <c:rich>
              <a:bodyPr anchor="b" anchorCtr="0"/>
              <a:lstStyle/>
              <a:p>
                <a:pPr>
                  <a:defRPr sz="1800">
                    <a:latin typeface="Tahoma" pitchFamily="34" charset="0"/>
                    <a:cs typeface="Tahoma" pitchFamily="34" charset="0"/>
                  </a:defRPr>
                </a:pPr>
                <a:r>
                  <a:rPr lang="en-US" sz="1800">
                    <a:latin typeface="Tahoma" pitchFamily="34" charset="0"/>
                    <a:cs typeface="Tahoma" pitchFamily="34" charset="0"/>
                  </a:rPr>
                  <a:t>Dimension 1</a:t>
                </a:r>
              </a:p>
            </c:rich>
          </c:tx>
          <c:layout/>
        </c:title>
        <c:numFmt formatCode="General" sourceLinked="1"/>
        <c:majorTickMark val="none"/>
        <c:tickLblPos val="low"/>
        <c:crossAx val="61294080"/>
        <c:crosses val="autoZero"/>
        <c:crossBetween val="midCat"/>
      </c:valAx>
      <c:valAx>
        <c:axId val="61294080"/>
        <c:scaling>
          <c:orientation val="minMax"/>
        </c:scaling>
        <c:axPos val="l"/>
        <c:title>
          <c:tx>
            <c:rich>
              <a:bodyPr/>
              <a:lstStyle/>
              <a:p>
                <a:pPr>
                  <a:defRPr sz="1800">
                    <a:latin typeface="Tahoma" pitchFamily="34" charset="0"/>
                    <a:cs typeface="Tahoma" pitchFamily="34" charset="0"/>
                  </a:defRPr>
                </a:pPr>
                <a:r>
                  <a:rPr lang="en-US" sz="1800">
                    <a:latin typeface="Tahoma" pitchFamily="34" charset="0"/>
                    <a:cs typeface="Tahoma" pitchFamily="34" charset="0"/>
                  </a:rPr>
                  <a:t>Dimension 2</a:t>
                </a:r>
              </a:p>
            </c:rich>
          </c:tx>
          <c:layout/>
        </c:title>
        <c:numFmt formatCode="General" sourceLinked="1"/>
        <c:majorTickMark val="none"/>
        <c:tickLblPos val="low"/>
        <c:crossAx val="60534144"/>
        <c:crosses val="autoZero"/>
        <c:crossBetween val="midCat"/>
      </c:valAx>
    </c:plotArea>
    <c:plotVisOnly val="1"/>
  </c:chart>
  <c:externalData r:id="rId2"/>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948940" y="12215888"/>
            <a:ext cx="33421320" cy="8427316"/>
          </a:xfrm>
        </p:spPr>
        <p:txBody>
          <a:bodyPr/>
          <a:lstStyle/>
          <a:p>
            <a:r>
              <a:rPr lang="en-US" smtClean="0"/>
              <a:t>Click to edit Master title style</a:t>
            </a:r>
            <a:endParaRPr lang="en-US"/>
          </a:p>
        </p:txBody>
      </p:sp>
      <p:sp>
        <p:nvSpPr>
          <p:cNvPr id="3" name="Subtitle 2"/>
          <p:cNvSpPr>
            <a:spLocks noGrp="1"/>
          </p:cNvSpPr>
          <p:nvPr>
            <p:ph type="subTitle" idx="1"/>
          </p:nvPr>
        </p:nvSpPr>
        <p:spPr>
          <a:xfrm>
            <a:off x="5897880" y="22281502"/>
            <a:ext cx="27523440" cy="10046999"/>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6D576EB-A085-4B0E-9503-75BE27B7C0E2}"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C11DF74-2644-4372-860D-F4F5D71B4519}"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106702" y="25266436"/>
            <a:ext cx="33421320" cy="7809849"/>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3106702" y="16665360"/>
            <a:ext cx="33421320" cy="8601075"/>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6C43AED-3ABE-4096-A47F-09B5FC4B7244}"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965961" y="9175101"/>
            <a:ext cx="17620826" cy="2594905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19732414" y="9175101"/>
            <a:ext cx="17620826" cy="2594905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AC66414-5563-4877-8E2F-978F212E5F6E}"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965960" y="1573141"/>
            <a:ext cx="35387280" cy="65532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965960" y="8802763"/>
            <a:ext cx="17373566" cy="366755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965960" y="12470322"/>
            <a:ext cx="17373566" cy="2265384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19973609" y="8802763"/>
            <a:ext cx="17379633" cy="366755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19973609" y="12470322"/>
            <a:ext cx="17379633" cy="2265384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D986D2B6-925F-4A42-913D-3D9F1507376C}"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EA2AC292-AFF6-46AE-AC36-C7D1095AA913}"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E43A0682-8436-4C21-A56B-0A16F42EE6E1}"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65961" y="1566936"/>
            <a:ext cx="12936502" cy="666179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15372716" y="1566936"/>
            <a:ext cx="21980525" cy="3355722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965961" y="8228734"/>
            <a:ext cx="12936502" cy="2689542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27577DA3-240D-455C-946F-C0AE32646882}"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07596" y="27522199"/>
            <a:ext cx="23591520" cy="325177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7707596" y="3512416"/>
            <a:ext cx="23591520" cy="23590901"/>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7707596" y="30773976"/>
            <a:ext cx="23591520" cy="461392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6019CE0C-EFF0-4A1A-BB44-4EAAB557FBB2}"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28E7005-21AE-4C24-B02D-CE80ED71B8A0}"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8506420" y="1576245"/>
            <a:ext cx="8846820" cy="33547916"/>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965960" y="1576245"/>
            <a:ext cx="26394834" cy="33547916"/>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39A5A19-C2BD-4016-9B58-2AE308ED9456}"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965325" y="1576388"/>
            <a:ext cx="35388550" cy="6553200"/>
          </a:xfrm>
          <a:prstGeom prst="rect">
            <a:avLst/>
          </a:prstGeom>
          <a:noFill/>
          <a:ln w="9525">
            <a:noFill/>
            <a:miter lim="800000"/>
            <a:headEnd/>
            <a:tailEnd/>
          </a:ln>
        </p:spPr>
        <p:txBody>
          <a:bodyPr vert="horz" wrap="square" lIns="466736" tIns="233368" rIns="466736" bIns="233368"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1965325" y="9174163"/>
            <a:ext cx="35388550" cy="25949275"/>
          </a:xfrm>
          <a:prstGeom prst="rect">
            <a:avLst/>
          </a:prstGeom>
          <a:noFill/>
          <a:ln w="9525">
            <a:noFill/>
            <a:miter lim="800000"/>
            <a:headEnd/>
            <a:tailEnd/>
          </a:ln>
        </p:spPr>
        <p:txBody>
          <a:bodyPr vert="horz" wrap="square" lIns="466736" tIns="233368" rIns="466736" bIns="233368"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1965325" y="35806063"/>
            <a:ext cx="9175750" cy="2730500"/>
          </a:xfrm>
          <a:prstGeom prst="rect">
            <a:avLst/>
          </a:prstGeom>
          <a:noFill/>
          <a:ln w="9525">
            <a:noFill/>
            <a:miter lim="800000"/>
            <a:headEnd/>
            <a:tailEnd/>
          </a:ln>
          <a:effectLst/>
        </p:spPr>
        <p:txBody>
          <a:bodyPr vert="horz" wrap="square" lIns="466736" tIns="233368" rIns="466736" bIns="233368" numCol="1" anchor="t" anchorCtr="0" compatLnSpc="1">
            <a:prstTxWarp prst="textNoShape">
              <a:avLst/>
            </a:prstTxWarp>
          </a:bodyPr>
          <a:lstStyle>
            <a:lvl1pPr>
              <a:defRPr sz="7100" b="0" smtClean="0">
                <a:latin typeface="Arial" charset="0"/>
              </a:defRPr>
            </a:lvl1pPr>
          </a:lstStyle>
          <a:p>
            <a:pPr>
              <a:defRPr/>
            </a:pPr>
            <a:endParaRPr lang="en-US"/>
          </a:p>
        </p:txBody>
      </p:sp>
      <p:sp>
        <p:nvSpPr>
          <p:cNvPr id="1029" name="Rectangle 5"/>
          <p:cNvSpPr>
            <a:spLocks noGrp="1" noChangeArrowheads="1"/>
          </p:cNvSpPr>
          <p:nvPr>
            <p:ph type="ftr" sz="quarter" idx="3"/>
          </p:nvPr>
        </p:nvSpPr>
        <p:spPr bwMode="auto">
          <a:xfrm>
            <a:off x="13433425" y="35806063"/>
            <a:ext cx="12452350" cy="2730500"/>
          </a:xfrm>
          <a:prstGeom prst="rect">
            <a:avLst/>
          </a:prstGeom>
          <a:noFill/>
          <a:ln w="9525">
            <a:noFill/>
            <a:miter lim="800000"/>
            <a:headEnd/>
            <a:tailEnd/>
          </a:ln>
          <a:effectLst/>
        </p:spPr>
        <p:txBody>
          <a:bodyPr vert="horz" wrap="square" lIns="466736" tIns="233368" rIns="466736" bIns="233368" numCol="1" anchor="t" anchorCtr="0" compatLnSpc="1">
            <a:prstTxWarp prst="textNoShape">
              <a:avLst/>
            </a:prstTxWarp>
          </a:bodyPr>
          <a:lstStyle>
            <a:lvl1pPr algn="ctr">
              <a:defRPr sz="7100" b="0" smtClean="0">
                <a:latin typeface="Arial" charset="0"/>
              </a:defRPr>
            </a:lvl1pPr>
          </a:lstStyle>
          <a:p>
            <a:pPr>
              <a:defRPr/>
            </a:pPr>
            <a:endParaRPr lang="en-US"/>
          </a:p>
        </p:txBody>
      </p:sp>
      <p:sp>
        <p:nvSpPr>
          <p:cNvPr id="1030" name="Rectangle 6"/>
          <p:cNvSpPr>
            <a:spLocks noGrp="1" noChangeArrowheads="1"/>
          </p:cNvSpPr>
          <p:nvPr>
            <p:ph type="sldNum" sz="quarter" idx="4"/>
          </p:nvPr>
        </p:nvSpPr>
        <p:spPr bwMode="auto">
          <a:xfrm>
            <a:off x="28178125" y="35806063"/>
            <a:ext cx="9175750" cy="2730500"/>
          </a:xfrm>
          <a:prstGeom prst="rect">
            <a:avLst/>
          </a:prstGeom>
          <a:noFill/>
          <a:ln w="9525">
            <a:noFill/>
            <a:miter lim="800000"/>
            <a:headEnd/>
            <a:tailEnd/>
          </a:ln>
          <a:effectLst/>
        </p:spPr>
        <p:txBody>
          <a:bodyPr vert="horz" wrap="square" lIns="466736" tIns="233368" rIns="466736" bIns="233368" numCol="1" anchor="t" anchorCtr="0" compatLnSpc="1">
            <a:prstTxWarp prst="textNoShape">
              <a:avLst/>
            </a:prstTxWarp>
          </a:bodyPr>
          <a:lstStyle>
            <a:lvl1pPr algn="r">
              <a:defRPr sz="7100" b="0" smtClean="0">
                <a:latin typeface="Arial" charset="0"/>
              </a:defRPr>
            </a:lvl1pPr>
          </a:lstStyle>
          <a:p>
            <a:pPr>
              <a:defRPr/>
            </a:pPr>
            <a:fld id="{7FB41987-A857-435C-A55D-ECF77B0F206C}"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667250" rtl="0" eaLnBrk="0" fontAlgn="base" hangingPunct="0">
        <a:spcBef>
          <a:spcPct val="0"/>
        </a:spcBef>
        <a:spcAft>
          <a:spcPct val="0"/>
        </a:spcAft>
        <a:defRPr sz="22500">
          <a:solidFill>
            <a:schemeClr val="tx2"/>
          </a:solidFill>
          <a:latin typeface="+mj-lt"/>
          <a:ea typeface="+mj-ea"/>
          <a:cs typeface="+mj-cs"/>
        </a:defRPr>
      </a:lvl1pPr>
      <a:lvl2pPr algn="ctr" defTabSz="4667250" rtl="0" eaLnBrk="0" fontAlgn="base" hangingPunct="0">
        <a:spcBef>
          <a:spcPct val="0"/>
        </a:spcBef>
        <a:spcAft>
          <a:spcPct val="0"/>
        </a:spcAft>
        <a:defRPr sz="22500">
          <a:solidFill>
            <a:schemeClr val="tx2"/>
          </a:solidFill>
          <a:latin typeface="Arial" charset="0"/>
        </a:defRPr>
      </a:lvl2pPr>
      <a:lvl3pPr algn="ctr" defTabSz="4667250" rtl="0" eaLnBrk="0" fontAlgn="base" hangingPunct="0">
        <a:spcBef>
          <a:spcPct val="0"/>
        </a:spcBef>
        <a:spcAft>
          <a:spcPct val="0"/>
        </a:spcAft>
        <a:defRPr sz="22500">
          <a:solidFill>
            <a:schemeClr val="tx2"/>
          </a:solidFill>
          <a:latin typeface="Arial" charset="0"/>
        </a:defRPr>
      </a:lvl3pPr>
      <a:lvl4pPr algn="ctr" defTabSz="4667250" rtl="0" eaLnBrk="0" fontAlgn="base" hangingPunct="0">
        <a:spcBef>
          <a:spcPct val="0"/>
        </a:spcBef>
        <a:spcAft>
          <a:spcPct val="0"/>
        </a:spcAft>
        <a:defRPr sz="22500">
          <a:solidFill>
            <a:schemeClr val="tx2"/>
          </a:solidFill>
          <a:latin typeface="Arial" charset="0"/>
        </a:defRPr>
      </a:lvl4pPr>
      <a:lvl5pPr algn="ctr" defTabSz="4667250" rtl="0" eaLnBrk="0" fontAlgn="base" hangingPunct="0">
        <a:spcBef>
          <a:spcPct val="0"/>
        </a:spcBef>
        <a:spcAft>
          <a:spcPct val="0"/>
        </a:spcAft>
        <a:defRPr sz="22500">
          <a:solidFill>
            <a:schemeClr val="tx2"/>
          </a:solidFill>
          <a:latin typeface="Arial" charset="0"/>
        </a:defRPr>
      </a:lvl5pPr>
      <a:lvl6pPr marL="457200" algn="ctr" defTabSz="4667250" rtl="0" fontAlgn="base">
        <a:spcBef>
          <a:spcPct val="0"/>
        </a:spcBef>
        <a:spcAft>
          <a:spcPct val="0"/>
        </a:spcAft>
        <a:defRPr sz="22500">
          <a:solidFill>
            <a:schemeClr val="tx2"/>
          </a:solidFill>
          <a:latin typeface="Arial" charset="0"/>
        </a:defRPr>
      </a:lvl6pPr>
      <a:lvl7pPr marL="914400" algn="ctr" defTabSz="4667250" rtl="0" fontAlgn="base">
        <a:spcBef>
          <a:spcPct val="0"/>
        </a:spcBef>
        <a:spcAft>
          <a:spcPct val="0"/>
        </a:spcAft>
        <a:defRPr sz="22500">
          <a:solidFill>
            <a:schemeClr val="tx2"/>
          </a:solidFill>
          <a:latin typeface="Arial" charset="0"/>
        </a:defRPr>
      </a:lvl7pPr>
      <a:lvl8pPr marL="1371600" algn="ctr" defTabSz="4667250" rtl="0" fontAlgn="base">
        <a:spcBef>
          <a:spcPct val="0"/>
        </a:spcBef>
        <a:spcAft>
          <a:spcPct val="0"/>
        </a:spcAft>
        <a:defRPr sz="22500">
          <a:solidFill>
            <a:schemeClr val="tx2"/>
          </a:solidFill>
          <a:latin typeface="Arial" charset="0"/>
        </a:defRPr>
      </a:lvl8pPr>
      <a:lvl9pPr marL="1828800" algn="ctr" defTabSz="4667250" rtl="0" fontAlgn="base">
        <a:spcBef>
          <a:spcPct val="0"/>
        </a:spcBef>
        <a:spcAft>
          <a:spcPct val="0"/>
        </a:spcAft>
        <a:defRPr sz="22500">
          <a:solidFill>
            <a:schemeClr val="tx2"/>
          </a:solidFill>
          <a:latin typeface="Arial" charset="0"/>
        </a:defRPr>
      </a:lvl9pPr>
    </p:titleStyle>
    <p:bodyStyle>
      <a:lvl1pPr marL="1751013" indent="-1751013" algn="l" defTabSz="4667250" rtl="0" eaLnBrk="0" fontAlgn="base" hangingPunct="0">
        <a:spcBef>
          <a:spcPct val="20000"/>
        </a:spcBef>
        <a:spcAft>
          <a:spcPct val="0"/>
        </a:spcAft>
        <a:buChar char="•"/>
        <a:defRPr sz="16300">
          <a:solidFill>
            <a:schemeClr val="tx1"/>
          </a:solidFill>
          <a:latin typeface="+mn-lt"/>
          <a:ea typeface="+mn-ea"/>
          <a:cs typeface="+mn-cs"/>
        </a:defRPr>
      </a:lvl1pPr>
      <a:lvl2pPr marL="3792538" indent="-1458913" algn="l" defTabSz="4667250" rtl="0" eaLnBrk="0" fontAlgn="base" hangingPunct="0">
        <a:spcBef>
          <a:spcPct val="20000"/>
        </a:spcBef>
        <a:spcAft>
          <a:spcPct val="0"/>
        </a:spcAft>
        <a:buChar char="–"/>
        <a:defRPr sz="14300">
          <a:solidFill>
            <a:schemeClr val="tx1"/>
          </a:solidFill>
          <a:latin typeface="+mn-lt"/>
        </a:defRPr>
      </a:lvl2pPr>
      <a:lvl3pPr marL="5834063" indent="-1166813" algn="l" defTabSz="4667250" rtl="0" eaLnBrk="0" fontAlgn="base" hangingPunct="0">
        <a:spcBef>
          <a:spcPct val="20000"/>
        </a:spcBef>
        <a:spcAft>
          <a:spcPct val="0"/>
        </a:spcAft>
        <a:buChar char="•"/>
        <a:defRPr sz="12300">
          <a:solidFill>
            <a:schemeClr val="tx1"/>
          </a:solidFill>
          <a:latin typeface="+mn-lt"/>
        </a:defRPr>
      </a:lvl3pPr>
      <a:lvl4pPr marL="8167688" indent="-1166813" algn="l" defTabSz="4667250" rtl="0" eaLnBrk="0" fontAlgn="base" hangingPunct="0">
        <a:spcBef>
          <a:spcPct val="20000"/>
        </a:spcBef>
        <a:spcAft>
          <a:spcPct val="0"/>
        </a:spcAft>
        <a:buChar char="–"/>
        <a:defRPr sz="10200">
          <a:solidFill>
            <a:schemeClr val="tx1"/>
          </a:solidFill>
          <a:latin typeface="+mn-lt"/>
        </a:defRPr>
      </a:lvl4pPr>
      <a:lvl5pPr marL="10501313" indent="-1166813" algn="l" defTabSz="4667250" rtl="0" eaLnBrk="0" fontAlgn="base" hangingPunct="0">
        <a:spcBef>
          <a:spcPct val="20000"/>
        </a:spcBef>
        <a:spcAft>
          <a:spcPct val="0"/>
        </a:spcAft>
        <a:buChar char="»"/>
        <a:defRPr sz="10200">
          <a:solidFill>
            <a:schemeClr val="tx1"/>
          </a:solidFill>
          <a:latin typeface="+mn-lt"/>
        </a:defRPr>
      </a:lvl5pPr>
      <a:lvl6pPr marL="10958513" indent="-1166813" algn="l" defTabSz="4667250" rtl="0" fontAlgn="base">
        <a:spcBef>
          <a:spcPct val="20000"/>
        </a:spcBef>
        <a:spcAft>
          <a:spcPct val="0"/>
        </a:spcAft>
        <a:buChar char="»"/>
        <a:defRPr sz="10200">
          <a:solidFill>
            <a:schemeClr val="tx1"/>
          </a:solidFill>
          <a:latin typeface="+mn-lt"/>
        </a:defRPr>
      </a:lvl6pPr>
      <a:lvl7pPr marL="11415713" indent="-1166813" algn="l" defTabSz="4667250" rtl="0" fontAlgn="base">
        <a:spcBef>
          <a:spcPct val="20000"/>
        </a:spcBef>
        <a:spcAft>
          <a:spcPct val="0"/>
        </a:spcAft>
        <a:buChar char="»"/>
        <a:defRPr sz="10200">
          <a:solidFill>
            <a:schemeClr val="tx1"/>
          </a:solidFill>
          <a:latin typeface="+mn-lt"/>
        </a:defRPr>
      </a:lvl7pPr>
      <a:lvl8pPr marL="11872913" indent="-1166813" algn="l" defTabSz="4667250" rtl="0" fontAlgn="base">
        <a:spcBef>
          <a:spcPct val="20000"/>
        </a:spcBef>
        <a:spcAft>
          <a:spcPct val="0"/>
        </a:spcAft>
        <a:buChar char="»"/>
        <a:defRPr sz="10200">
          <a:solidFill>
            <a:schemeClr val="tx1"/>
          </a:solidFill>
          <a:latin typeface="+mn-lt"/>
        </a:defRPr>
      </a:lvl8pPr>
      <a:lvl9pPr marL="12330113" indent="-1166813" algn="l" defTabSz="4667250" rtl="0" fontAlgn="base">
        <a:spcBef>
          <a:spcPct val="20000"/>
        </a:spcBef>
        <a:spcAft>
          <a:spcPct val="0"/>
        </a:spcAft>
        <a:buChar char="»"/>
        <a:defRPr sz="102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3.jpe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4"/>
          <p:cNvSpPr>
            <a:spLocks noChangeArrowheads="1"/>
          </p:cNvSpPr>
          <p:nvPr/>
        </p:nvSpPr>
        <p:spPr bwMode="auto">
          <a:xfrm>
            <a:off x="4175125" y="586423"/>
            <a:ext cx="30964188" cy="5181600"/>
          </a:xfrm>
          <a:prstGeom prst="rect">
            <a:avLst/>
          </a:prstGeom>
          <a:noFill/>
          <a:ln w="9525">
            <a:noFill/>
            <a:miter lim="800000"/>
            <a:headEnd/>
            <a:tailEnd/>
          </a:ln>
        </p:spPr>
        <p:txBody>
          <a:bodyPr lIns="87828" tIns="43914" rIns="87828" bIns="43914" anchor="ctr">
            <a:spAutoFit/>
          </a:bodyPr>
          <a:lstStyle/>
          <a:p>
            <a:pPr algn="ctr" defTabSz="877888"/>
            <a:r>
              <a:rPr lang="en-US" sz="8800" dirty="0">
                <a:latin typeface="Tahoma" pitchFamily="34" charset="0"/>
                <a:cs typeface="Tahoma" pitchFamily="34" charset="0"/>
              </a:rPr>
              <a:t>Phenotypic and Genetic Similarity Between the Soybean Cultivars CNS, Punjab-1, and Nanking 332</a:t>
            </a:r>
          </a:p>
          <a:p>
            <a:pPr algn="ctr" defTabSz="877888"/>
            <a:r>
              <a:rPr lang="en-US" sz="4000" dirty="0">
                <a:latin typeface="Tahoma" pitchFamily="34" charset="0"/>
                <a:cs typeface="Tahoma" pitchFamily="34" charset="0"/>
              </a:rPr>
              <a:t>Andrew Scaboo*, Thomas Carter, Margarita Villagarcia, Lilian Miranda, and Joseph Burton</a:t>
            </a:r>
          </a:p>
          <a:p>
            <a:pPr algn="ctr" defTabSz="877888"/>
            <a:r>
              <a:rPr lang="en-US" sz="4000" dirty="0">
                <a:latin typeface="Tahoma" pitchFamily="34" charset="0"/>
                <a:cs typeface="Tahoma" pitchFamily="34" charset="0"/>
              </a:rPr>
              <a:t> USDA-ARS Soybean and Nitrogen Fixation Unit </a:t>
            </a:r>
          </a:p>
          <a:p>
            <a:pPr algn="ctr" defTabSz="877888"/>
            <a:r>
              <a:rPr lang="en-US" sz="4000" dirty="0">
                <a:latin typeface="Tahoma" pitchFamily="34" charset="0"/>
                <a:cs typeface="Tahoma" pitchFamily="34" charset="0"/>
              </a:rPr>
              <a:t>Raleigh, NC</a:t>
            </a:r>
          </a:p>
          <a:p>
            <a:pPr algn="ctr" defTabSz="877888"/>
            <a:r>
              <a:rPr lang="en-US" sz="3500" dirty="0">
                <a:latin typeface="Tahoma" pitchFamily="34" charset="0"/>
                <a:cs typeface="Tahoma" pitchFamily="34" charset="0"/>
              </a:rPr>
              <a:t> </a:t>
            </a:r>
          </a:p>
        </p:txBody>
      </p:sp>
      <p:sp>
        <p:nvSpPr>
          <p:cNvPr id="2051" name="Text Box 470"/>
          <p:cNvSpPr txBox="1">
            <a:spLocks noChangeArrowheads="1"/>
          </p:cNvSpPr>
          <p:nvPr/>
        </p:nvSpPr>
        <p:spPr bwMode="auto">
          <a:xfrm>
            <a:off x="12647613" y="18373725"/>
            <a:ext cx="177800" cy="273050"/>
          </a:xfrm>
          <a:prstGeom prst="rect">
            <a:avLst/>
          </a:prstGeom>
          <a:noFill/>
          <a:ln w="9525">
            <a:noFill/>
            <a:miter lim="800000"/>
            <a:headEnd/>
            <a:tailEnd/>
          </a:ln>
        </p:spPr>
        <p:txBody>
          <a:bodyPr wrap="none" lIns="87828" tIns="43914" rIns="87828" bIns="43914">
            <a:spAutoFit/>
          </a:bodyPr>
          <a:lstStyle/>
          <a:p>
            <a:pPr defTabSz="4667250"/>
            <a:endParaRPr lang="en-US" sz="1200" b="0">
              <a:latin typeface="Tahoma" pitchFamily="34" charset="0"/>
            </a:endParaRPr>
          </a:p>
        </p:txBody>
      </p:sp>
      <p:sp>
        <p:nvSpPr>
          <p:cNvPr id="2052" name="Text Box 508"/>
          <p:cNvSpPr txBox="1">
            <a:spLocks noChangeArrowheads="1"/>
          </p:cNvSpPr>
          <p:nvPr/>
        </p:nvSpPr>
        <p:spPr bwMode="auto">
          <a:xfrm>
            <a:off x="871538" y="5667058"/>
            <a:ext cx="11869737" cy="5490164"/>
          </a:xfrm>
          <a:prstGeom prst="rect">
            <a:avLst/>
          </a:prstGeom>
          <a:noFill/>
          <a:ln w="76200" cmpd="tri">
            <a:solidFill>
              <a:srgbClr val="800000"/>
            </a:solidFill>
            <a:miter lim="800000"/>
            <a:headEnd/>
            <a:tailEnd/>
          </a:ln>
        </p:spPr>
        <p:txBody>
          <a:bodyPr lIns="87828" tIns="43914" rIns="87828" bIns="43914">
            <a:spAutoFit/>
          </a:bodyPr>
          <a:lstStyle/>
          <a:p>
            <a:pPr algn="ctr" defTabSz="4667250"/>
            <a:r>
              <a:rPr lang="en-US" sz="3100" dirty="0">
                <a:latin typeface="Tahoma" pitchFamily="34" charset="0"/>
                <a:cs typeface="Tahoma" pitchFamily="34" charset="0"/>
              </a:rPr>
              <a:t>Abstract</a:t>
            </a:r>
          </a:p>
          <a:p>
            <a:pPr algn="ctr" defTabSz="4667250"/>
            <a:endParaRPr lang="en-US" sz="2000" dirty="0">
              <a:latin typeface="Tahoma" pitchFamily="34" charset="0"/>
              <a:cs typeface="Tahoma" pitchFamily="34" charset="0"/>
            </a:endParaRPr>
          </a:p>
          <a:p>
            <a:pPr defTabSz="4667250"/>
            <a:r>
              <a:rPr lang="en-US" sz="2000" dirty="0">
                <a:latin typeface="Tahoma" pitchFamily="34" charset="0"/>
                <a:cs typeface="Tahoma" pitchFamily="34" charset="0"/>
              </a:rPr>
              <a:t>The soybean cultivars CNS and Punjab-1 are dominant and important ancestors in the genetic base of current southern United States and Indian soybean cultivars, respectively</a:t>
            </a:r>
            <a:r>
              <a:rPr lang="en-US" sz="2000" dirty="0" smtClean="0">
                <a:latin typeface="Tahoma" pitchFamily="34" charset="0"/>
                <a:cs typeface="Tahoma" pitchFamily="34" charset="0"/>
              </a:rPr>
              <a:t>.  The </a:t>
            </a:r>
            <a:r>
              <a:rPr lang="en-US" sz="2000" dirty="0">
                <a:latin typeface="Tahoma" pitchFamily="34" charset="0"/>
                <a:cs typeface="Tahoma" pitchFamily="34" charset="0"/>
              </a:rPr>
              <a:t>objective of this research was to attempt to determine </a:t>
            </a:r>
            <a:r>
              <a:rPr lang="en-US" sz="2000" dirty="0" smtClean="0">
                <a:latin typeface="Tahoma" pitchFamily="34" charset="0"/>
                <a:cs typeface="Tahoma" pitchFamily="34" charset="0"/>
              </a:rPr>
              <a:t>their </a:t>
            </a:r>
            <a:r>
              <a:rPr lang="en-US" sz="2000" dirty="0">
                <a:latin typeface="Tahoma" pitchFamily="34" charset="0"/>
                <a:cs typeface="Tahoma" pitchFamily="34" charset="0"/>
              </a:rPr>
              <a:t>origin by evaluating agronomic and molecular marker characteristics</a:t>
            </a:r>
            <a:r>
              <a:rPr lang="en-US" sz="2000" dirty="0" smtClean="0">
                <a:latin typeface="Tahoma" pitchFamily="34" charset="0"/>
                <a:cs typeface="Tahoma" pitchFamily="34" charset="0"/>
              </a:rPr>
              <a:t>.  A </a:t>
            </a:r>
            <a:r>
              <a:rPr lang="en-US" sz="2000" dirty="0">
                <a:latin typeface="Tahoma" pitchFamily="34" charset="0"/>
                <a:cs typeface="Tahoma" pitchFamily="34" charset="0"/>
              </a:rPr>
              <a:t>total of 30 cultivars were grown in a randomized complete block design (RCBD) with three replications at Sandhills, NC during 2005, 2006, 2007, and 2008.  Selection of the most similar cultivars led to a follow-up test of 10 cultivars grown in a RCBD with four replications at three locations in North Carolina during 2009 and </a:t>
            </a:r>
            <a:r>
              <a:rPr lang="en-US" sz="2000" dirty="0" smtClean="0">
                <a:latin typeface="Tahoma" pitchFamily="34" charset="0"/>
                <a:cs typeface="Tahoma" pitchFamily="34" charset="0"/>
              </a:rPr>
              <a:t>2010.  </a:t>
            </a:r>
            <a:r>
              <a:rPr lang="en-US" sz="2000" dirty="0" smtClean="0">
                <a:latin typeface="Tahoma" pitchFamily="34" charset="0"/>
              </a:rPr>
              <a:t>The genetic distance values for Punjab-1, Punjab No. 1, and No. 373 were 0, indicating that these varieties are identical based on SNP markers.  This is also true for the varieties Nanking 332 and No. 332.  The variety CNS also clusters closely to the Punjab and Nanking types.  This is convincing evidence that the variety Punjab-1 was a selection out of the Nanking type No. 373.  These data also show that the Punjab types, Nanking types, and CNS are closely related compared to all other </a:t>
            </a:r>
            <a:r>
              <a:rPr lang="en-US" sz="2000" dirty="0" err="1" smtClean="0">
                <a:latin typeface="Tahoma" pitchFamily="34" charset="0"/>
              </a:rPr>
              <a:t>germplasm</a:t>
            </a:r>
            <a:r>
              <a:rPr lang="en-US" sz="2000" dirty="0" smtClean="0">
                <a:latin typeface="Tahoma" pitchFamily="34" charset="0"/>
              </a:rPr>
              <a:t> collected prior to 1950. These results suggest there is a strong link between the soybean genetic base in North America and India.</a:t>
            </a:r>
            <a:endParaRPr lang="en-US" sz="2000" b="0" dirty="0">
              <a:latin typeface="Tahoma" pitchFamily="34" charset="0"/>
              <a:cs typeface="Tahoma" pitchFamily="34" charset="0"/>
            </a:endParaRPr>
          </a:p>
        </p:txBody>
      </p:sp>
      <p:sp>
        <p:nvSpPr>
          <p:cNvPr id="2053" name="Text Box 514"/>
          <p:cNvSpPr txBox="1">
            <a:spLocks noChangeArrowheads="1"/>
          </p:cNvSpPr>
          <p:nvPr/>
        </p:nvSpPr>
        <p:spPr bwMode="auto">
          <a:xfrm>
            <a:off x="13655675" y="5667058"/>
            <a:ext cx="11887200" cy="7245350"/>
          </a:xfrm>
          <a:prstGeom prst="rect">
            <a:avLst/>
          </a:prstGeom>
          <a:noFill/>
          <a:ln w="76200" cmpd="tri">
            <a:solidFill>
              <a:srgbClr val="800000"/>
            </a:solidFill>
            <a:miter lim="800000"/>
            <a:headEnd/>
            <a:tailEnd/>
          </a:ln>
        </p:spPr>
        <p:txBody>
          <a:bodyPr lIns="87828" tIns="43914" rIns="87828" bIns="43914">
            <a:spAutoFit/>
          </a:bodyPr>
          <a:lstStyle/>
          <a:p>
            <a:pPr algn="ctr" defTabSz="4667250"/>
            <a:r>
              <a:rPr lang="en-US" sz="3100" dirty="0">
                <a:latin typeface="Tahoma" pitchFamily="34" charset="0"/>
              </a:rPr>
              <a:t>Materials and Methods</a:t>
            </a:r>
          </a:p>
          <a:p>
            <a:pPr algn="ctr" defTabSz="4667250"/>
            <a:endParaRPr lang="en-US" sz="2000" dirty="0">
              <a:latin typeface="Tahoma" pitchFamily="34" charset="0"/>
            </a:endParaRPr>
          </a:p>
          <a:p>
            <a:pPr defTabSz="4667250"/>
            <a:r>
              <a:rPr lang="en-US" sz="2000" dirty="0">
                <a:latin typeface="Tahoma" pitchFamily="34" charset="0"/>
              </a:rPr>
              <a:t>DNA from all 26 soybean varieties, as well as 70 other breeding lines and varieties from within the North Carolina USDA breeding program, was isolated from root tips and extracted using the </a:t>
            </a:r>
            <a:r>
              <a:rPr lang="en-US" sz="2000" dirty="0" err="1">
                <a:latin typeface="Tahoma" pitchFamily="34" charset="0"/>
              </a:rPr>
              <a:t>Qiagen</a:t>
            </a:r>
            <a:r>
              <a:rPr lang="en-US" sz="2000" dirty="0">
                <a:latin typeface="Tahoma" pitchFamily="34" charset="0"/>
              </a:rPr>
              <a:t> </a:t>
            </a:r>
            <a:r>
              <a:rPr lang="en-US" sz="2000" dirty="0" err="1">
                <a:latin typeface="Tahoma" pitchFamily="34" charset="0"/>
              </a:rPr>
              <a:t>DNeasy</a:t>
            </a:r>
            <a:r>
              <a:rPr lang="en-US" sz="2000" dirty="0">
                <a:latin typeface="Tahoma" pitchFamily="34" charset="0"/>
              </a:rPr>
              <a:t> Plant Mini Kit protocol.  Samples were then sent to the USDA genotyping facility at Beltsville, MD for screening with the 1536 single nucleotide polymorphism (SNP) chip using the </a:t>
            </a:r>
            <a:r>
              <a:rPr lang="en-US" sz="2000" dirty="0" err="1">
                <a:latin typeface="Tahoma" pitchFamily="34" charset="0"/>
              </a:rPr>
              <a:t>Illumina</a:t>
            </a:r>
            <a:r>
              <a:rPr lang="en-US" sz="2000" dirty="0">
                <a:latin typeface="Tahoma" pitchFamily="34" charset="0"/>
              </a:rPr>
              <a:t> </a:t>
            </a:r>
            <a:r>
              <a:rPr lang="en-US" sz="2000" dirty="0" err="1">
                <a:latin typeface="Tahoma" pitchFamily="34" charset="0"/>
              </a:rPr>
              <a:t>GoldenGate</a:t>
            </a:r>
            <a:r>
              <a:rPr lang="en-US" sz="2000" dirty="0">
                <a:latin typeface="Tahoma" pitchFamily="34" charset="0"/>
              </a:rPr>
              <a:t> Assay referenced by </a:t>
            </a:r>
            <a:r>
              <a:rPr lang="en-US" sz="2000" dirty="0" err="1">
                <a:latin typeface="Tahoma" pitchFamily="34" charset="0"/>
              </a:rPr>
              <a:t>Hyten</a:t>
            </a:r>
            <a:r>
              <a:rPr lang="en-US" sz="2000" dirty="0">
                <a:latin typeface="Tahoma" pitchFamily="34" charset="0"/>
              </a:rPr>
              <a:t> et al. (2008).  Allele calling was done at Raleigh, NC using the Genome Studio software.  Varieties and breeding lines were assumed to be true breeding, so no </a:t>
            </a:r>
            <a:r>
              <a:rPr lang="en-US" sz="2000" dirty="0" err="1">
                <a:latin typeface="Tahoma" pitchFamily="34" charset="0"/>
              </a:rPr>
              <a:t>heterozygotes</a:t>
            </a:r>
            <a:r>
              <a:rPr lang="en-US" sz="2000" dirty="0">
                <a:latin typeface="Tahoma" pitchFamily="34" charset="0"/>
              </a:rPr>
              <a:t> were called during this analysis (Figure 2).  A total of 1312 SNP markers were found to be polymorphic among these varieties and breeding lines. </a:t>
            </a:r>
          </a:p>
          <a:p>
            <a:pPr defTabSz="4667250"/>
            <a:endParaRPr lang="en-US" sz="2000" dirty="0">
              <a:latin typeface="Tahoma" pitchFamily="34" charset="0"/>
            </a:endParaRPr>
          </a:p>
          <a:p>
            <a:pPr defTabSz="4667250"/>
            <a:r>
              <a:rPr lang="en-US" sz="2000" dirty="0">
                <a:latin typeface="Tahoma" pitchFamily="34" charset="0"/>
              </a:rPr>
              <a:t>Figure 2.  Allele calls for SNP marker BARC-054259-12411 using Genome Studio software.  Clusters on the right and left represent homozygous forms of the respective allelic marker.</a:t>
            </a:r>
          </a:p>
          <a:p>
            <a:pPr defTabSz="4667250"/>
            <a:endParaRPr lang="en-US" sz="3100" dirty="0">
              <a:latin typeface="Tahoma" pitchFamily="34" charset="0"/>
            </a:endParaRPr>
          </a:p>
          <a:p>
            <a:pPr algn="ctr" defTabSz="4667250"/>
            <a:endParaRPr lang="en-US" sz="3100" dirty="0">
              <a:latin typeface="Tahoma" pitchFamily="34" charset="0"/>
            </a:endParaRPr>
          </a:p>
          <a:p>
            <a:pPr algn="ctr" defTabSz="4667250"/>
            <a:endParaRPr lang="en-US" sz="3100" dirty="0">
              <a:latin typeface="Tahoma" pitchFamily="34" charset="0"/>
            </a:endParaRPr>
          </a:p>
          <a:p>
            <a:pPr algn="ctr" defTabSz="4667250"/>
            <a:endParaRPr lang="en-US" sz="3100" dirty="0">
              <a:latin typeface="Tahoma" pitchFamily="34" charset="0"/>
            </a:endParaRPr>
          </a:p>
          <a:p>
            <a:pPr algn="ctr" defTabSz="4667250"/>
            <a:endParaRPr lang="en-US" sz="3100" dirty="0">
              <a:latin typeface="Tahoma" pitchFamily="34" charset="0"/>
            </a:endParaRPr>
          </a:p>
          <a:p>
            <a:pPr algn="ctr" defTabSz="4667250"/>
            <a:endParaRPr lang="en-US" dirty="0">
              <a:latin typeface="Tahoma" pitchFamily="34" charset="0"/>
            </a:endParaRPr>
          </a:p>
        </p:txBody>
      </p:sp>
      <p:sp>
        <p:nvSpPr>
          <p:cNvPr id="2054" name="Text Box 515"/>
          <p:cNvSpPr txBox="1">
            <a:spLocks noChangeArrowheads="1"/>
          </p:cNvSpPr>
          <p:nvPr/>
        </p:nvSpPr>
        <p:spPr bwMode="auto">
          <a:xfrm>
            <a:off x="26441400" y="25421319"/>
            <a:ext cx="11906250" cy="7629211"/>
          </a:xfrm>
          <a:prstGeom prst="rect">
            <a:avLst/>
          </a:prstGeom>
          <a:noFill/>
          <a:ln w="76200" cmpd="tri">
            <a:solidFill>
              <a:srgbClr val="800000"/>
            </a:solidFill>
            <a:miter lim="800000"/>
            <a:headEnd/>
            <a:tailEnd/>
          </a:ln>
        </p:spPr>
        <p:txBody>
          <a:bodyPr wrap="square" lIns="87828" tIns="43914" rIns="87828" bIns="43914">
            <a:spAutoFit/>
          </a:bodyPr>
          <a:lstStyle/>
          <a:p>
            <a:pPr algn="ctr" defTabSz="4667250"/>
            <a:r>
              <a:rPr lang="en-US" sz="3100" dirty="0">
                <a:latin typeface="Tahoma" pitchFamily="34" charset="0"/>
              </a:rPr>
              <a:t>Conclusions</a:t>
            </a:r>
          </a:p>
          <a:p>
            <a:pPr algn="ctr" defTabSz="4667250"/>
            <a:endParaRPr lang="en-US" sz="2000" dirty="0">
              <a:latin typeface="Tahoma" pitchFamily="34" charset="0"/>
            </a:endParaRPr>
          </a:p>
          <a:p>
            <a:pPr defTabSz="4667250"/>
            <a:r>
              <a:rPr lang="en-US" sz="2000" dirty="0" smtClean="0">
                <a:latin typeface="Tahoma" pitchFamily="34" charset="0"/>
              </a:rPr>
              <a:t>Analysis of agronomic data revealed there were no significant differences, for the traits measured, between the varieties Punjab-1, Punjab No. 1, and No. 373 averaged over all locations (1) and years (4) and there were no significant differences for the varieties Nanking 332 and No. 332 except for seed size and protein (Table 1).  This data supports the idea that these varieties are highly related, respectively.  The varieties CNS, CNS 4, and Nanking No. 417 showed significant differences from the Punjab and Nanking varieties for most traits (Table 1 and Table 2).  These data suggest that while the CNS, Punjab, and Nanking type varieties appear closely related, there are significant agronomic differences between these types resulting from the initial selection. The genetic distance values for Punjab-1, Punjab No. 1, and No. 373 were 0, indicating that these varieties are identical based on SNP markers (Table 3).  This is also true for the varieties Nanking 332 and No. 332.  The variety CNS clusters closely to the Punjab and Nanking types (Figure 3).</a:t>
            </a:r>
          </a:p>
          <a:p>
            <a:pPr defTabSz="4667250"/>
            <a:endParaRPr lang="en-US" sz="2000" dirty="0" smtClean="0">
              <a:latin typeface="Tahoma" pitchFamily="34" charset="0"/>
            </a:endParaRPr>
          </a:p>
          <a:p>
            <a:pPr defTabSz="4667250"/>
            <a:r>
              <a:rPr lang="en-US" sz="2000" dirty="0" smtClean="0">
                <a:latin typeface="Tahoma" pitchFamily="34" charset="0"/>
              </a:rPr>
              <a:t>This is convincing evidence that the variety Punjab-1 was a selection out of the Nanking type No. 373.  These data also show that the Punjab types, Nanking types, and CNS are closely related compared to all other </a:t>
            </a:r>
            <a:r>
              <a:rPr lang="en-US" sz="2000" dirty="0" err="1" smtClean="0">
                <a:latin typeface="Tahoma" pitchFamily="34" charset="0"/>
              </a:rPr>
              <a:t>germplasm</a:t>
            </a:r>
            <a:r>
              <a:rPr lang="en-US" sz="2000" dirty="0" smtClean="0">
                <a:latin typeface="Tahoma" pitchFamily="34" charset="0"/>
              </a:rPr>
              <a:t> collected prior to 1950.  Although the Punjab types and CNS are closely related to the Nanking types, they appear to be related to the Nanking types in different genetic directions.  This may be due to the selection taking place on different continents (India and North America, respectively).  These results suggest there is a strong link between the soybean genetic base in the United States and India.</a:t>
            </a:r>
            <a:endParaRPr lang="en-US" dirty="0" smtClean="0">
              <a:latin typeface="Tahoma" pitchFamily="34" charset="0"/>
            </a:endParaRPr>
          </a:p>
          <a:p>
            <a:pPr defTabSz="4667250"/>
            <a:endParaRPr lang="en-US" dirty="0">
              <a:latin typeface="Tahoma" pitchFamily="34" charset="0"/>
            </a:endParaRPr>
          </a:p>
        </p:txBody>
      </p:sp>
      <p:sp>
        <p:nvSpPr>
          <p:cNvPr id="2055" name="Rectangle 268"/>
          <p:cNvSpPr>
            <a:spLocks noChangeArrowheads="1"/>
          </p:cNvSpPr>
          <p:nvPr/>
        </p:nvSpPr>
        <p:spPr bwMode="auto">
          <a:xfrm>
            <a:off x="0" y="21037550"/>
            <a:ext cx="177800" cy="350838"/>
          </a:xfrm>
          <a:prstGeom prst="rect">
            <a:avLst/>
          </a:prstGeom>
          <a:noFill/>
          <a:ln w="9525">
            <a:noFill/>
            <a:miter lim="800000"/>
            <a:headEnd/>
            <a:tailEnd/>
          </a:ln>
        </p:spPr>
        <p:txBody>
          <a:bodyPr wrap="none" lIns="87828" tIns="43914" rIns="87828" bIns="43914" anchor="ctr">
            <a:spAutoFit/>
          </a:bodyPr>
          <a:lstStyle/>
          <a:p>
            <a:pPr defTabSz="877888"/>
            <a:endParaRPr lang="en-US" sz="1700" b="0">
              <a:latin typeface="Arial" charset="0"/>
            </a:endParaRPr>
          </a:p>
        </p:txBody>
      </p:sp>
      <p:pic>
        <p:nvPicPr>
          <p:cNvPr id="2056" name="Picture 682"/>
          <p:cNvPicPr>
            <a:picLocks noChangeAspect="1" noChangeArrowheads="1"/>
          </p:cNvPicPr>
          <p:nvPr/>
        </p:nvPicPr>
        <p:blipFill>
          <a:blip r:embed="rId2" cstate="print"/>
          <a:srcRect/>
          <a:stretch>
            <a:fillRect/>
          </a:stretch>
        </p:blipFill>
        <p:spPr bwMode="auto">
          <a:xfrm>
            <a:off x="35066288" y="933450"/>
            <a:ext cx="2911475" cy="2009775"/>
          </a:xfrm>
          <a:prstGeom prst="rect">
            <a:avLst/>
          </a:prstGeom>
          <a:noFill/>
          <a:ln w="9525">
            <a:noFill/>
            <a:miter lim="800000"/>
            <a:headEnd/>
            <a:tailEnd/>
          </a:ln>
        </p:spPr>
      </p:pic>
      <p:pic>
        <p:nvPicPr>
          <p:cNvPr id="2057" name="Picture 682"/>
          <p:cNvPicPr>
            <a:picLocks noChangeAspect="1" noChangeArrowheads="1"/>
          </p:cNvPicPr>
          <p:nvPr/>
        </p:nvPicPr>
        <p:blipFill>
          <a:blip r:embed="rId2" cstate="print"/>
          <a:srcRect/>
          <a:stretch>
            <a:fillRect/>
          </a:stretch>
        </p:blipFill>
        <p:spPr bwMode="auto">
          <a:xfrm>
            <a:off x="1325563" y="903288"/>
            <a:ext cx="2911475" cy="2009775"/>
          </a:xfrm>
          <a:prstGeom prst="rect">
            <a:avLst/>
          </a:prstGeom>
          <a:noFill/>
          <a:ln w="9525">
            <a:noFill/>
            <a:miter lim="800000"/>
            <a:headEnd/>
            <a:tailEnd/>
          </a:ln>
        </p:spPr>
      </p:pic>
      <p:graphicFrame>
        <p:nvGraphicFramePr>
          <p:cNvPr id="19" name="Chart 18"/>
          <p:cNvGraphicFramePr/>
          <p:nvPr/>
        </p:nvGraphicFramePr>
        <p:xfrm>
          <a:off x="26589717" y="14253029"/>
          <a:ext cx="11544299" cy="10365013"/>
        </p:xfrm>
        <a:graphic>
          <a:graphicData uri="http://schemas.openxmlformats.org/drawingml/2006/chart">
            <c:chart xmlns:c="http://schemas.openxmlformats.org/drawingml/2006/chart" xmlns:r="http://schemas.openxmlformats.org/officeDocument/2006/relationships" r:id="rId3"/>
          </a:graphicData>
        </a:graphic>
      </p:graphicFrame>
      <p:sp>
        <p:nvSpPr>
          <p:cNvPr id="2059" name="Text Box 514"/>
          <p:cNvSpPr txBox="1">
            <a:spLocks noChangeArrowheads="1"/>
          </p:cNvSpPr>
          <p:nvPr/>
        </p:nvSpPr>
        <p:spPr bwMode="auto">
          <a:xfrm>
            <a:off x="13652500" y="13295087"/>
            <a:ext cx="11887200" cy="25748342"/>
          </a:xfrm>
          <a:prstGeom prst="rect">
            <a:avLst/>
          </a:prstGeom>
          <a:noFill/>
          <a:ln w="76200" cmpd="tri">
            <a:solidFill>
              <a:srgbClr val="800000"/>
            </a:solidFill>
            <a:miter lim="800000"/>
            <a:headEnd/>
            <a:tailEnd/>
          </a:ln>
        </p:spPr>
        <p:txBody>
          <a:bodyPr wrap="square" lIns="87828" tIns="43914" rIns="87828" bIns="43914">
            <a:spAutoFit/>
          </a:bodyPr>
          <a:lstStyle/>
          <a:p>
            <a:pPr algn="ctr" defTabSz="4667250"/>
            <a:r>
              <a:rPr lang="en-US" sz="3100" dirty="0">
                <a:latin typeface="Tahoma" pitchFamily="34" charset="0"/>
              </a:rPr>
              <a:t>Results</a:t>
            </a:r>
          </a:p>
          <a:p>
            <a:pPr algn="ctr" defTabSz="4667250"/>
            <a:endParaRPr lang="en-US" sz="1800" dirty="0">
              <a:latin typeface="Tahoma" pitchFamily="34" charset="0"/>
            </a:endParaRPr>
          </a:p>
          <a:p>
            <a:pPr defTabSz="4667250"/>
            <a:r>
              <a:rPr lang="en-US" sz="1800" dirty="0">
                <a:latin typeface="Tahoma" pitchFamily="34" charset="0"/>
              </a:rPr>
              <a:t>Table 1.  Mean agronomic performance of 26 soybean varieties collected (or selected within) from the Jiangsu Province in China prior to 1950 and grown at Sandhills, NC with three replications during 2005, 2006, 2007, and 2008.</a:t>
            </a:r>
          </a:p>
          <a:p>
            <a:pPr defTabSz="4667250"/>
            <a:endParaRPr lang="en-US" sz="1800" dirty="0">
              <a:latin typeface="Tahoma" pitchFamily="34" charset="0"/>
            </a:endParaRPr>
          </a:p>
          <a:p>
            <a:pPr defTabSz="4667250"/>
            <a:endParaRPr lang="en-US" sz="1800" dirty="0">
              <a:latin typeface="Tahoma" pitchFamily="34" charset="0"/>
            </a:endParaRPr>
          </a:p>
          <a:p>
            <a:pPr defTabSz="4667250"/>
            <a:endParaRPr lang="en-US" sz="1800" dirty="0">
              <a:latin typeface="Tahoma" pitchFamily="34" charset="0"/>
            </a:endParaRPr>
          </a:p>
          <a:p>
            <a:pPr defTabSz="4667250"/>
            <a:endParaRPr lang="en-US" sz="1800" dirty="0">
              <a:latin typeface="Tahoma" pitchFamily="34" charset="0"/>
            </a:endParaRPr>
          </a:p>
          <a:p>
            <a:pPr defTabSz="4667250"/>
            <a:endParaRPr lang="en-US" sz="1800" dirty="0">
              <a:latin typeface="Tahoma" pitchFamily="34" charset="0"/>
            </a:endParaRPr>
          </a:p>
          <a:p>
            <a:pPr defTabSz="4667250"/>
            <a:endParaRPr lang="en-US" sz="1800" dirty="0">
              <a:latin typeface="Tahoma" pitchFamily="34" charset="0"/>
            </a:endParaRPr>
          </a:p>
          <a:p>
            <a:pPr defTabSz="4667250"/>
            <a:endParaRPr lang="en-US" sz="1800" dirty="0">
              <a:latin typeface="Tahoma" pitchFamily="34" charset="0"/>
            </a:endParaRPr>
          </a:p>
          <a:p>
            <a:pPr defTabSz="4667250"/>
            <a:endParaRPr lang="en-US" sz="1800" dirty="0">
              <a:latin typeface="Tahoma" pitchFamily="34" charset="0"/>
            </a:endParaRPr>
          </a:p>
          <a:p>
            <a:pPr defTabSz="4667250"/>
            <a:endParaRPr lang="en-US" sz="1800" dirty="0">
              <a:latin typeface="Tahoma" pitchFamily="34" charset="0"/>
            </a:endParaRPr>
          </a:p>
          <a:p>
            <a:pPr defTabSz="4667250"/>
            <a:endParaRPr lang="en-US" sz="1800" dirty="0">
              <a:latin typeface="Tahoma" pitchFamily="34" charset="0"/>
            </a:endParaRPr>
          </a:p>
          <a:p>
            <a:pPr defTabSz="4667250"/>
            <a:endParaRPr lang="en-US" sz="1800" dirty="0">
              <a:latin typeface="Tahoma" pitchFamily="34" charset="0"/>
            </a:endParaRPr>
          </a:p>
          <a:p>
            <a:pPr defTabSz="4667250"/>
            <a:endParaRPr lang="en-US" sz="1800" dirty="0">
              <a:latin typeface="Tahoma" pitchFamily="34" charset="0"/>
            </a:endParaRPr>
          </a:p>
          <a:p>
            <a:pPr defTabSz="4667250"/>
            <a:endParaRPr lang="en-US" sz="1800" dirty="0">
              <a:latin typeface="Tahoma" pitchFamily="34" charset="0"/>
            </a:endParaRPr>
          </a:p>
          <a:p>
            <a:pPr defTabSz="4667250"/>
            <a:endParaRPr lang="en-US" sz="1800" dirty="0">
              <a:latin typeface="Tahoma" pitchFamily="34" charset="0"/>
            </a:endParaRPr>
          </a:p>
          <a:p>
            <a:pPr defTabSz="4667250"/>
            <a:endParaRPr lang="en-US" sz="1800" dirty="0">
              <a:latin typeface="Tahoma" pitchFamily="34" charset="0"/>
            </a:endParaRPr>
          </a:p>
          <a:p>
            <a:pPr defTabSz="4667250"/>
            <a:endParaRPr lang="en-US" sz="1800" dirty="0">
              <a:latin typeface="Tahoma" pitchFamily="34" charset="0"/>
            </a:endParaRPr>
          </a:p>
          <a:p>
            <a:pPr defTabSz="4667250"/>
            <a:endParaRPr lang="en-US" sz="1800" dirty="0">
              <a:latin typeface="Tahoma" pitchFamily="34" charset="0"/>
            </a:endParaRPr>
          </a:p>
          <a:p>
            <a:pPr defTabSz="4667250"/>
            <a:endParaRPr lang="en-US" sz="1800" dirty="0">
              <a:latin typeface="Tahoma" pitchFamily="34" charset="0"/>
            </a:endParaRPr>
          </a:p>
          <a:p>
            <a:pPr defTabSz="4667250"/>
            <a:endParaRPr lang="en-US" sz="1800" dirty="0">
              <a:latin typeface="Tahoma" pitchFamily="34" charset="0"/>
            </a:endParaRPr>
          </a:p>
          <a:p>
            <a:pPr defTabSz="4667250"/>
            <a:endParaRPr lang="en-US" sz="1800" dirty="0">
              <a:latin typeface="Tahoma" pitchFamily="34" charset="0"/>
            </a:endParaRPr>
          </a:p>
          <a:p>
            <a:pPr defTabSz="4667250"/>
            <a:endParaRPr lang="en-US" sz="1800" dirty="0">
              <a:latin typeface="Tahoma" pitchFamily="34" charset="0"/>
            </a:endParaRPr>
          </a:p>
          <a:p>
            <a:pPr defTabSz="4667250"/>
            <a:endParaRPr lang="en-US" sz="1800" dirty="0">
              <a:latin typeface="Tahoma" pitchFamily="34" charset="0"/>
            </a:endParaRPr>
          </a:p>
          <a:p>
            <a:pPr defTabSz="4667250"/>
            <a:endParaRPr lang="en-US" sz="1800" dirty="0">
              <a:latin typeface="Tahoma" pitchFamily="34" charset="0"/>
            </a:endParaRPr>
          </a:p>
          <a:p>
            <a:pPr defTabSz="4667250"/>
            <a:endParaRPr lang="en-US" sz="1800" dirty="0">
              <a:latin typeface="Tahoma" pitchFamily="34" charset="0"/>
            </a:endParaRPr>
          </a:p>
          <a:p>
            <a:pPr defTabSz="4667250"/>
            <a:endParaRPr lang="en-US" sz="1800" dirty="0">
              <a:latin typeface="Tahoma" pitchFamily="34" charset="0"/>
            </a:endParaRPr>
          </a:p>
          <a:p>
            <a:pPr defTabSz="4667250"/>
            <a:endParaRPr lang="en-US" sz="1800" dirty="0">
              <a:latin typeface="Tahoma" pitchFamily="34" charset="0"/>
            </a:endParaRPr>
          </a:p>
          <a:p>
            <a:pPr defTabSz="4667250"/>
            <a:endParaRPr lang="en-US" sz="1800" dirty="0">
              <a:latin typeface="Tahoma" pitchFamily="34" charset="0"/>
            </a:endParaRPr>
          </a:p>
          <a:p>
            <a:pPr defTabSz="4667250"/>
            <a:endParaRPr lang="en-US" sz="1800" dirty="0">
              <a:latin typeface="Tahoma" pitchFamily="34" charset="0"/>
            </a:endParaRPr>
          </a:p>
          <a:p>
            <a:pPr defTabSz="4667250"/>
            <a:endParaRPr lang="en-US" sz="1800" dirty="0">
              <a:latin typeface="Tahoma" pitchFamily="34" charset="0"/>
            </a:endParaRPr>
          </a:p>
          <a:p>
            <a:pPr defTabSz="4667250"/>
            <a:endParaRPr lang="en-US" sz="1800" dirty="0">
              <a:latin typeface="Tahoma" pitchFamily="34" charset="0"/>
            </a:endParaRPr>
          </a:p>
          <a:p>
            <a:pPr defTabSz="4667250"/>
            <a:endParaRPr lang="en-US" sz="1800" dirty="0">
              <a:latin typeface="Tahoma" pitchFamily="34" charset="0"/>
            </a:endParaRPr>
          </a:p>
          <a:p>
            <a:pPr defTabSz="4667250"/>
            <a:endParaRPr lang="en-US" sz="1800" dirty="0">
              <a:latin typeface="Tahoma" pitchFamily="34" charset="0"/>
            </a:endParaRPr>
          </a:p>
          <a:p>
            <a:pPr defTabSz="4667250"/>
            <a:endParaRPr lang="en-US" sz="1800" dirty="0">
              <a:latin typeface="Tahoma" pitchFamily="34" charset="0"/>
            </a:endParaRPr>
          </a:p>
          <a:p>
            <a:pPr defTabSz="4667250"/>
            <a:endParaRPr lang="en-US" sz="1800" dirty="0">
              <a:latin typeface="Tahoma" pitchFamily="34" charset="0"/>
            </a:endParaRPr>
          </a:p>
          <a:p>
            <a:pPr defTabSz="4667250"/>
            <a:endParaRPr lang="en-US" sz="1800" dirty="0">
              <a:latin typeface="Tahoma" pitchFamily="34" charset="0"/>
            </a:endParaRPr>
          </a:p>
          <a:p>
            <a:pPr defTabSz="4667250"/>
            <a:endParaRPr lang="en-US" sz="1800" dirty="0">
              <a:latin typeface="Tahoma" pitchFamily="34" charset="0"/>
            </a:endParaRPr>
          </a:p>
          <a:p>
            <a:pPr defTabSz="4667250"/>
            <a:endParaRPr lang="en-US" sz="1800" dirty="0">
              <a:latin typeface="Tahoma" pitchFamily="34" charset="0"/>
            </a:endParaRPr>
          </a:p>
          <a:p>
            <a:pPr defTabSz="4667250"/>
            <a:endParaRPr lang="en-US" sz="1800" dirty="0">
              <a:latin typeface="Tahoma" pitchFamily="34" charset="0"/>
            </a:endParaRPr>
          </a:p>
          <a:p>
            <a:pPr defTabSz="4667250"/>
            <a:endParaRPr lang="en-US" sz="1800" dirty="0">
              <a:latin typeface="Tahoma" pitchFamily="34" charset="0"/>
            </a:endParaRPr>
          </a:p>
          <a:p>
            <a:pPr defTabSz="4667250"/>
            <a:endParaRPr lang="en-US" sz="1800" dirty="0">
              <a:latin typeface="Tahoma" pitchFamily="34" charset="0"/>
            </a:endParaRPr>
          </a:p>
          <a:p>
            <a:pPr defTabSz="4667250"/>
            <a:endParaRPr lang="en-US" sz="1800" dirty="0">
              <a:latin typeface="Tahoma" pitchFamily="34" charset="0"/>
            </a:endParaRPr>
          </a:p>
          <a:p>
            <a:pPr defTabSz="4667250"/>
            <a:endParaRPr lang="en-US" sz="1800" dirty="0">
              <a:latin typeface="Tahoma" pitchFamily="34" charset="0"/>
            </a:endParaRPr>
          </a:p>
          <a:p>
            <a:pPr defTabSz="4667250"/>
            <a:endParaRPr lang="en-US" sz="1800" dirty="0">
              <a:latin typeface="Tahoma" pitchFamily="34" charset="0"/>
            </a:endParaRPr>
          </a:p>
          <a:p>
            <a:pPr defTabSz="4667250"/>
            <a:endParaRPr lang="en-US" sz="1800" dirty="0">
              <a:latin typeface="Tahoma" pitchFamily="34" charset="0"/>
            </a:endParaRPr>
          </a:p>
          <a:p>
            <a:pPr defTabSz="4667250"/>
            <a:endParaRPr lang="en-US" sz="1800" dirty="0">
              <a:latin typeface="Tahoma" pitchFamily="34" charset="0"/>
            </a:endParaRPr>
          </a:p>
          <a:p>
            <a:pPr defTabSz="4667250"/>
            <a:endParaRPr lang="en-US" sz="1800" dirty="0">
              <a:latin typeface="Tahoma" pitchFamily="34" charset="0"/>
            </a:endParaRPr>
          </a:p>
          <a:p>
            <a:pPr defTabSz="4667250"/>
            <a:endParaRPr lang="en-US" sz="1800" dirty="0">
              <a:latin typeface="Tahoma" pitchFamily="34" charset="0"/>
            </a:endParaRPr>
          </a:p>
          <a:p>
            <a:pPr defTabSz="4667250"/>
            <a:endParaRPr lang="en-US" sz="1800" dirty="0">
              <a:latin typeface="Tahoma" pitchFamily="34" charset="0"/>
            </a:endParaRPr>
          </a:p>
          <a:p>
            <a:pPr defTabSz="4667250"/>
            <a:endParaRPr lang="en-US" sz="1800" dirty="0">
              <a:latin typeface="Tahoma" pitchFamily="34" charset="0"/>
            </a:endParaRPr>
          </a:p>
          <a:p>
            <a:pPr defTabSz="4667250"/>
            <a:endParaRPr lang="en-US" sz="1800" dirty="0">
              <a:latin typeface="Tahoma" pitchFamily="34" charset="0"/>
            </a:endParaRPr>
          </a:p>
          <a:p>
            <a:pPr defTabSz="4667250"/>
            <a:endParaRPr lang="en-US" sz="1800" dirty="0" smtClean="0">
              <a:latin typeface="Tahoma" pitchFamily="34" charset="0"/>
            </a:endParaRPr>
          </a:p>
          <a:p>
            <a:pPr defTabSz="4667250"/>
            <a:endParaRPr lang="en-US" sz="1800" dirty="0">
              <a:latin typeface="Tahoma" pitchFamily="34" charset="0"/>
            </a:endParaRPr>
          </a:p>
          <a:p>
            <a:pPr defTabSz="4667250"/>
            <a:endParaRPr lang="en-US" sz="1800" dirty="0" smtClean="0">
              <a:latin typeface="Tahoma" pitchFamily="34" charset="0"/>
            </a:endParaRPr>
          </a:p>
          <a:p>
            <a:pPr defTabSz="4667250"/>
            <a:endParaRPr lang="en-US" sz="1800" dirty="0" smtClean="0">
              <a:latin typeface="Tahoma" pitchFamily="34" charset="0"/>
            </a:endParaRPr>
          </a:p>
          <a:p>
            <a:pPr defTabSz="4667250"/>
            <a:endParaRPr lang="en-US" sz="1800" dirty="0">
              <a:latin typeface="Tahoma" pitchFamily="34" charset="0"/>
            </a:endParaRPr>
          </a:p>
          <a:p>
            <a:pPr defTabSz="4667250"/>
            <a:endParaRPr lang="en-US" sz="1800" dirty="0" smtClean="0">
              <a:latin typeface="Tahoma" pitchFamily="34" charset="0"/>
            </a:endParaRPr>
          </a:p>
          <a:p>
            <a:pPr defTabSz="4667250"/>
            <a:endParaRPr lang="en-US" sz="1800" dirty="0">
              <a:latin typeface="Tahoma" pitchFamily="34" charset="0"/>
            </a:endParaRPr>
          </a:p>
          <a:p>
            <a:pPr defTabSz="4667250"/>
            <a:endParaRPr lang="en-US" sz="1800" dirty="0" smtClean="0">
              <a:latin typeface="Tahoma" pitchFamily="34" charset="0"/>
            </a:endParaRPr>
          </a:p>
          <a:p>
            <a:pPr defTabSz="4667250"/>
            <a:endParaRPr lang="en-US" sz="1800" dirty="0">
              <a:latin typeface="Tahoma" pitchFamily="34" charset="0"/>
            </a:endParaRPr>
          </a:p>
          <a:p>
            <a:pPr defTabSz="4667250"/>
            <a:endParaRPr lang="en-US" sz="1800" dirty="0" smtClean="0">
              <a:latin typeface="Tahoma" pitchFamily="34" charset="0"/>
            </a:endParaRPr>
          </a:p>
          <a:p>
            <a:pPr defTabSz="4667250"/>
            <a:r>
              <a:rPr lang="en-US" sz="1800" dirty="0" smtClean="0">
                <a:latin typeface="Tahoma" pitchFamily="34" charset="0"/>
              </a:rPr>
              <a:t>Table </a:t>
            </a:r>
            <a:r>
              <a:rPr lang="en-US" sz="1800" dirty="0">
                <a:latin typeface="Tahoma" pitchFamily="34" charset="0"/>
              </a:rPr>
              <a:t>2.  Mean agronomic performance of Nanking, Punjab, and CNS type soybean varieties grown at Plymouth, Clayton, and Kinston, NC with four replications during 2009 and 2010</a:t>
            </a:r>
            <a:r>
              <a:rPr lang="en-US" sz="1800" dirty="0" smtClean="0">
                <a:latin typeface="Tahoma" pitchFamily="34" charset="0"/>
              </a:rPr>
              <a:t>.</a:t>
            </a:r>
          </a:p>
          <a:p>
            <a:pPr defTabSz="4667250"/>
            <a:endParaRPr lang="en-US" sz="1800" dirty="0">
              <a:latin typeface="Tahoma" pitchFamily="34" charset="0"/>
            </a:endParaRPr>
          </a:p>
          <a:p>
            <a:pPr defTabSz="4667250"/>
            <a:endParaRPr lang="en-US" sz="1800" dirty="0" smtClean="0">
              <a:latin typeface="Tahoma" pitchFamily="34" charset="0"/>
            </a:endParaRPr>
          </a:p>
          <a:p>
            <a:pPr defTabSz="4667250"/>
            <a:endParaRPr lang="en-US" sz="1800" dirty="0">
              <a:latin typeface="Tahoma" pitchFamily="34" charset="0"/>
            </a:endParaRPr>
          </a:p>
          <a:p>
            <a:pPr defTabSz="4667250"/>
            <a:endParaRPr lang="en-US" sz="1800" dirty="0">
              <a:latin typeface="Tahoma" pitchFamily="34" charset="0"/>
            </a:endParaRPr>
          </a:p>
          <a:p>
            <a:pPr defTabSz="4667250"/>
            <a:endParaRPr lang="en-US" sz="1800" dirty="0">
              <a:latin typeface="Tahoma" pitchFamily="34" charset="0"/>
            </a:endParaRPr>
          </a:p>
          <a:p>
            <a:pPr defTabSz="4667250"/>
            <a:endParaRPr lang="en-US" sz="1800" dirty="0">
              <a:latin typeface="Tahoma" pitchFamily="34" charset="0"/>
            </a:endParaRPr>
          </a:p>
          <a:p>
            <a:pPr defTabSz="4667250"/>
            <a:endParaRPr lang="en-US" sz="1800" dirty="0">
              <a:latin typeface="Tahoma" pitchFamily="34" charset="0"/>
            </a:endParaRPr>
          </a:p>
          <a:p>
            <a:pPr defTabSz="4667250"/>
            <a:endParaRPr lang="en-US" sz="1800" dirty="0">
              <a:latin typeface="Tahoma" pitchFamily="34" charset="0"/>
            </a:endParaRPr>
          </a:p>
          <a:p>
            <a:pPr defTabSz="4667250"/>
            <a:endParaRPr lang="en-US" sz="1800" dirty="0">
              <a:latin typeface="Tahoma" pitchFamily="34" charset="0"/>
            </a:endParaRPr>
          </a:p>
          <a:p>
            <a:pPr defTabSz="4667250"/>
            <a:endParaRPr lang="en-US" sz="1800" dirty="0">
              <a:latin typeface="Tahoma" pitchFamily="34" charset="0"/>
            </a:endParaRPr>
          </a:p>
          <a:p>
            <a:pPr defTabSz="4667250"/>
            <a:endParaRPr lang="en-US" sz="1800" dirty="0">
              <a:latin typeface="Tahoma" pitchFamily="34" charset="0"/>
            </a:endParaRPr>
          </a:p>
          <a:p>
            <a:pPr defTabSz="4667250"/>
            <a:endParaRPr lang="en-US" sz="1800" dirty="0">
              <a:latin typeface="Tahoma" pitchFamily="34" charset="0"/>
            </a:endParaRPr>
          </a:p>
          <a:p>
            <a:pPr defTabSz="4667250"/>
            <a:endParaRPr lang="en-US" sz="3100" dirty="0">
              <a:latin typeface="Tahoma" pitchFamily="34" charset="0"/>
            </a:endParaRPr>
          </a:p>
          <a:p>
            <a:pPr algn="ctr" defTabSz="4667250"/>
            <a:endParaRPr lang="en-US" sz="3100" dirty="0">
              <a:latin typeface="Tahoma" pitchFamily="34" charset="0"/>
            </a:endParaRPr>
          </a:p>
          <a:p>
            <a:pPr algn="ctr" defTabSz="4667250"/>
            <a:endParaRPr lang="en-US" sz="3100" dirty="0">
              <a:latin typeface="Tahoma" pitchFamily="34" charset="0"/>
            </a:endParaRPr>
          </a:p>
          <a:p>
            <a:pPr algn="ctr" defTabSz="4667250"/>
            <a:endParaRPr lang="en-US" sz="3100" dirty="0">
              <a:latin typeface="Tahoma" pitchFamily="34" charset="0"/>
            </a:endParaRPr>
          </a:p>
          <a:p>
            <a:pPr algn="ctr" defTabSz="4667250"/>
            <a:endParaRPr lang="en-US" sz="3100" dirty="0">
              <a:latin typeface="Tahoma" pitchFamily="34" charset="0"/>
            </a:endParaRPr>
          </a:p>
          <a:p>
            <a:pPr algn="ctr" defTabSz="4667250"/>
            <a:endParaRPr lang="en-US" sz="3100" dirty="0">
              <a:latin typeface="Tahoma" pitchFamily="34" charset="0"/>
            </a:endParaRPr>
          </a:p>
          <a:p>
            <a:pPr algn="ctr" defTabSz="4667250"/>
            <a:endParaRPr lang="en-US" sz="3100" dirty="0">
              <a:latin typeface="Tahoma" pitchFamily="34" charset="0"/>
            </a:endParaRPr>
          </a:p>
          <a:p>
            <a:pPr algn="ctr" defTabSz="4667250"/>
            <a:endParaRPr lang="en-US" dirty="0">
              <a:latin typeface="Tahoma" pitchFamily="34" charset="0"/>
            </a:endParaRPr>
          </a:p>
        </p:txBody>
      </p:sp>
      <p:sp>
        <p:nvSpPr>
          <p:cNvPr id="2060" name="Text Box 508"/>
          <p:cNvSpPr txBox="1">
            <a:spLocks noChangeArrowheads="1"/>
          </p:cNvSpPr>
          <p:nvPr/>
        </p:nvSpPr>
        <p:spPr bwMode="auto">
          <a:xfrm>
            <a:off x="876299" y="11338385"/>
            <a:ext cx="11845925" cy="12569025"/>
          </a:xfrm>
          <a:prstGeom prst="rect">
            <a:avLst/>
          </a:prstGeom>
          <a:noFill/>
          <a:ln w="76200" cmpd="tri">
            <a:solidFill>
              <a:srgbClr val="800000"/>
            </a:solidFill>
            <a:miter lim="800000"/>
            <a:headEnd/>
            <a:tailEnd/>
          </a:ln>
        </p:spPr>
        <p:txBody>
          <a:bodyPr wrap="square" lIns="87828" tIns="43914" rIns="87828" bIns="43914">
            <a:spAutoFit/>
          </a:bodyPr>
          <a:lstStyle/>
          <a:p>
            <a:pPr algn="ctr" defTabSz="4667250"/>
            <a:r>
              <a:rPr lang="en-US" sz="3100" dirty="0">
                <a:latin typeface="Tahoma" pitchFamily="34" charset="0"/>
              </a:rPr>
              <a:t>Introduction</a:t>
            </a:r>
          </a:p>
          <a:p>
            <a:pPr algn="ctr" defTabSz="4667250"/>
            <a:endParaRPr lang="en-US" sz="2000" dirty="0">
              <a:latin typeface="Tahoma" pitchFamily="34" charset="0"/>
            </a:endParaRPr>
          </a:p>
          <a:p>
            <a:pPr defTabSz="4667250"/>
            <a:r>
              <a:rPr lang="en-US" sz="2000" dirty="0" smtClean="0">
                <a:latin typeface="Tahoma" pitchFamily="34" charset="0"/>
                <a:cs typeface="Tahoma" pitchFamily="34" charset="0"/>
              </a:rPr>
              <a:t>In 2004, we made the observation that the varieties CNS and Punjab-1 were strikingly similar for many visual traits including: maturity group (VII), flower color (purple), pubescence color (tawny), minimal shattering, and resistance to bacterial pustule.  This combination of traits is extremely rare in </a:t>
            </a:r>
            <a:r>
              <a:rPr lang="en-US" sz="2000" dirty="0" err="1" smtClean="0">
                <a:latin typeface="Tahoma" pitchFamily="34" charset="0"/>
                <a:cs typeface="Tahoma" pitchFamily="34" charset="0"/>
              </a:rPr>
              <a:t>germplasm</a:t>
            </a:r>
            <a:r>
              <a:rPr lang="en-US" sz="2000" dirty="0" smtClean="0">
                <a:latin typeface="Tahoma" pitchFamily="34" charset="0"/>
                <a:cs typeface="Tahoma" pitchFamily="34" charset="0"/>
              </a:rPr>
              <a:t> collected before 1950.  Upon further investigation, we realized that both CNS and Punjab-1 were selections from a Nanking type variety, although it is not certain which type.  The objective of this research is determine the origin of CNS and Punjab-1 and determine how closely they are related.  Considering the prominence of CNS and Punjab in the United States and Indian soybean genetic base, this research will help breeders better understand the underlying commonality between U.S. and Indian gene pools.</a:t>
            </a:r>
          </a:p>
          <a:p>
            <a:pPr defTabSz="4667250"/>
            <a:endParaRPr lang="en-US" sz="2000" dirty="0">
              <a:latin typeface="Tahoma" pitchFamily="34" charset="0"/>
              <a:cs typeface="Tahoma" pitchFamily="34" charset="0"/>
            </a:endParaRPr>
          </a:p>
          <a:p>
            <a:pPr defTabSz="4667250"/>
            <a:r>
              <a:rPr lang="en-US" sz="2000" dirty="0" smtClean="0">
                <a:latin typeface="Tahoma" pitchFamily="34" charset="0"/>
                <a:cs typeface="Tahoma" pitchFamily="34" charset="0"/>
              </a:rPr>
              <a:t>The </a:t>
            </a:r>
            <a:r>
              <a:rPr lang="en-US" sz="2000" dirty="0">
                <a:latin typeface="Tahoma" pitchFamily="34" charset="0"/>
                <a:cs typeface="Tahoma" pitchFamily="34" charset="0"/>
              </a:rPr>
              <a:t>phrase ‘Nanking (aka Nanjing or Jin </a:t>
            </a:r>
            <a:r>
              <a:rPr lang="en-US" sz="2000" dirty="0" err="1">
                <a:latin typeface="Tahoma" pitchFamily="34" charset="0"/>
                <a:cs typeface="Tahoma" pitchFamily="34" charset="0"/>
              </a:rPr>
              <a:t>Da</a:t>
            </a:r>
            <a:r>
              <a:rPr lang="en-US" sz="2000" dirty="0">
                <a:latin typeface="Tahoma" pitchFamily="34" charset="0"/>
                <a:cs typeface="Tahoma" pitchFamily="34" charset="0"/>
              </a:rPr>
              <a:t>) type’ is related to a collaborative soybean evaluation project in the 1920’s between the College of Agriculture of Nanking University, the University of Nanking, the Chinese government, and Cornell University (Love and </a:t>
            </a:r>
            <a:r>
              <a:rPr lang="en-US" sz="2000" dirty="0" err="1">
                <a:latin typeface="Tahoma" pitchFamily="34" charset="0"/>
                <a:cs typeface="Tahoma" pitchFamily="34" charset="0"/>
              </a:rPr>
              <a:t>Reisner</a:t>
            </a:r>
            <a:r>
              <a:rPr lang="en-US" sz="2000" dirty="0">
                <a:latin typeface="Tahoma" pitchFamily="34" charset="0"/>
                <a:cs typeface="Tahoma" pitchFamily="34" charset="0"/>
              </a:rPr>
              <a:t> 1963).  Approximately 10,000 landraces were collected and named in a series as Nanking 1 - 10,000 and evaluated </a:t>
            </a:r>
            <a:r>
              <a:rPr lang="en-US" sz="2000" dirty="0" err="1">
                <a:latin typeface="Tahoma" pitchFamily="34" charset="0"/>
                <a:cs typeface="Tahoma" pitchFamily="34" charset="0"/>
              </a:rPr>
              <a:t>agronomically</a:t>
            </a:r>
            <a:r>
              <a:rPr lang="en-US" sz="2000" dirty="0">
                <a:latin typeface="Tahoma" pitchFamily="34" charset="0"/>
                <a:cs typeface="Tahoma" pitchFamily="34" charset="0"/>
              </a:rPr>
              <a:t>.  In 1927, C.M. Helm worked at the University of Nanking and sent several hundred landraces, </a:t>
            </a:r>
            <a:r>
              <a:rPr lang="en-US" sz="2000" dirty="0" smtClean="0">
                <a:latin typeface="Tahoma" pitchFamily="34" charset="0"/>
                <a:cs typeface="Tahoma" pitchFamily="34" charset="0"/>
              </a:rPr>
              <a:t>numbered </a:t>
            </a:r>
            <a:r>
              <a:rPr lang="en-US" sz="2000" dirty="0">
                <a:latin typeface="Tahoma" pitchFamily="34" charset="0"/>
                <a:cs typeface="Tahoma" pitchFamily="34" charset="0"/>
              </a:rPr>
              <a:t>1 to at least 417, to the U.S.A.  Only 19 of the accessions exist in the USDA collection today.  Nanking (aka </a:t>
            </a:r>
            <a:r>
              <a:rPr lang="en-US" sz="2000" dirty="0" err="1">
                <a:latin typeface="Tahoma" pitchFamily="34" charset="0"/>
                <a:cs typeface="Tahoma" pitchFamily="34" charset="0"/>
              </a:rPr>
              <a:t>Nanksoy</a:t>
            </a:r>
            <a:r>
              <a:rPr lang="en-US" sz="2000" dirty="0">
                <a:latin typeface="Tahoma" pitchFamily="34" charset="0"/>
                <a:cs typeface="Tahoma" pitchFamily="34" charset="0"/>
              </a:rPr>
              <a:t> and Jin </a:t>
            </a:r>
            <a:r>
              <a:rPr lang="en-US" sz="2000" dirty="0" err="1">
                <a:latin typeface="Tahoma" pitchFamily="34" charset="0"/>
                <a:cs typeface="Tahoma" pitchFamily="34" charset="0"/>
              </a:rPr>
              <a:t>Da</a:t>
            </a:r>
            <a:r>
              <a:rPr lang="en-US" sz="2000" dirty="0">
                <a:latin typeface="Tahoma" pitchFamily="34" charset="0"/>
                <a:cs typeface="Tahoma" pitchFamily="34" charset="0"/>
              </a:rPr>
              <a:t>) 332 is the first soybean variety released from China as a result of that screening effort (Love and </a:t>
            </a:r>
            <a:r>
              <a:rPr lang="en-US" sz="2000" dirty="0" err="1">
                <a:latin typeface="Tahoma" pitchFamily="34" charset="0"/>
                <a:cs typeface="Tahoma" pitchFamily="34" charset="0"/>
              </a:rPr>
              <a:t>Reisner</a:t>
            </a:r>
            <a:r>
              <a:rPr lang="en-US" sz="2000" dirty="0">
                <a:latin typeface="Tahoma" pitchFamily="34" charset="0"/>
                <a:cs typeface="Tahoma" pitchFamily="34" charset="0"/>
              </a:rPr>
              <a:t> 1963).  It is not clear from the literature as to which Nanking type is the </a:t>
            </a:r>
            <a:r>
              <a:rPr lang="en-US" sz="2000" dirty="0" smtClean="0">
                <a:latin typeface="Tahoma" pitchFamily="34" charset="0"/>
                <a:cs typeface="Tahoma" pitchFamily="34" charset="0"/>
              </a:rPr>
              <a:t>ancestor of </a:t>
            </a:r>
            <a:r>
              <a:rPr lang="en-US" sz="2000" dirty="0">
                <a:latin typeface="Tahoma" pitchFamily="34" charset="0"/>
                <a:cs typeface="Tahoma" pitchFamily="34" charset="0"/>
              </a:rPr>
              <a:t>CNS and Punjab-1. </a:t>
            </a:r>
          </a:p>
          <a:p>
            <a:pPr defTabSz="4667250"/>
            <a:endParaRPr lang="en-US" sz="2000" dirty="0">
              <a:latin typeface="Tahoma" pitchFamily="34" charset="0"/>
              <a:cs typeface="Tahoma" pitchFamily="34" charset="0"/>
            </a:endParaRPr>
          </a:p>
          <a:p>
            <a:pPr defTabSz="4667250"/>
            <a:r>
              <a:rPr lang="en-US" sz="2000" dirty="0">
                <a:latin typeface="Tahoma" pitchFamily="34" charset="0"/>
                <a:cs typeface="Tahoma" pitchFamily="34" charset="0"/>
              </a:rPr>
              <a:t>The variety CNS is referenced by </a:t>
            </a:r>
            <a:r>
              <a:rPr lang="en-US" sz="2000" dirty="0" err="1">
                <a:latin typeface="Tahoma" pitchFamily="34" charset="0"/>
                <a:cs typeface="Tahoma" pitchFamily="34" charset="0"/>
              </a:rPr>
              <a:t>Hartwig</a:t>
            </a:r>
            <a:r>
              <a:rPr lang="en-US" sz="2000" dirty="0">
                <a:latin typeface="Tahoma" pitchFamily="34" charset="0"/>
                <a:cs typeface="Tahoma" pitchFamily="34" charset="0"/>
              </a:rPr>
              <a:t> and Lehman (1950) as a </a:t>
            </a:r>
            <a:r>
              <a:rPr lang="en-US" sz="2000" i="1" dirty="0">
                <a:latin typeface="Tahoma" pitchFamily="34" charset="0"/>
                <a:cs typeface="Tahoma" pitchFamily="34" charset="0"/>
              </a:rPr>
              <a:t>‘selection from PI 71569 from Nanking, China’</a:t>
            </a:r>
            <a:r>
              <a:rPr lang="en-US" sz="2000" dirty="0">
                <a:latin typeface="Tahoma" pitchFamily="34" charset="0"/>
                <a:cs typeface="Tahoma" pitchFamily="34" charset="0"/>
              </a:rPr>
              <a:t>.  The variety Clemson is also referenced by the </a:t>
            </a:r>
            <a:r>
              <a:rPr lang="en-US" sz="2000" dirty="0" err="1">
                <a:latin typeface="Tahoma" pitchFamily="34" charset="0"/>
                <a:cs typeface="Tahoma" pitchFamily="34" charset="0"/>
              </a:rPr>
              <a:t>Germplasm</a:t>
            </a:r>
            <a:r>
              <a:rPr lang="en-US" sz="2000" dirty="0">
                <a:latin typeface="Tahoma" pitchFamily="34" charset="0"/>
                <a:cs typeface="Tahoma" pitchFamily="34" charset="0"/>
              </a:rPr>
              <a:t> Resources Information Network (GRIN) as a selection out of PI 71569.  There are many soybean accessions in the USDA soybean </a:t>
            </a:r>
            <a:r>
              <a:rPr lang="en-US" sz="2000" dirty="0" err="1">
                <a:latin typeface="Tahoma" pitchFamily="34" charset="0"/>
                <a:cs typeface="Tahoma" pitchFamily="34" charset="0"/>
              </a:rPr>
              <a:t>germplasm</a:t>
            </a:r>
            <a:r>
              <a:rPr lang="en-US" sz="2000" dirty="0">
                <a:latin typeface="Tahoma" pitchFamily="34" charset="0"/>
                <a:cs typeface="Tahoma" pitchFamily="34" charset="0"/>
              </a:rPr>
              <a:t> collection today which appear related to, or a part of, the Nanking series of accessions collected in China during the mid- and late-1920’s.  </a:t>
            </a:r>
          </a:p>
          <a:p>
            <a:pPr defTabSz="4667250"/>
            <a:endParaRPr lang="en-US" sz="2000" dirty="0">
              <a:latin typeface="Tahoma" pitchFamily="34" charset="0"/>
              <a:cs typeface="Tahoma" pitchFamily="34" charset="0"/>
            </a:endParaRPr>
          </a:p>
          <a:p>
            <a:pPr defTabSz="4667250"/>
            <a:r>
              <a:rPr lang="en-US" sz="2000" dirty="0">
                <a:latin typeface="Tahoma" pitchFamily="34" charset="0"/>
                <a:cs typeface="Tahoma" pitchFamily="34" charset="0"/>
              </a:rPr>
              <a:t>The variety Punjab-1 is referenced by </a:t>
            </a:r>
            <a:r>
              <a:rPr lang="en-US" sz="2000" dirty="0" err="1">
                <a:latin typeface="Tahoma" pitchFamily="34" charset="0"/>
                <a:cs typeface="Tahoma" pitchFamily="34" charset="0"/>
              </a:rPr>
              <a:t>Satyavathi</a:t>
            </a:r>
            <a:r>
              <a:rPr lang="en-US" sz="2000" dirty="0">
                <a:latin typeface="Tahoma" pitchFamily="34" charset="0"/>
                <a:cs typeface="Tahoma" pitchFamily="34" charset="0"/>
              </a:rPr>
              <a:t> et al. (2006) and </a:t>
            </a:r>
            <a:r>
              <a:rPr lang="en-US" sz="2000" dirty="0" err="1">
                <a:latin typeface="Tahoma" pitchFamily="34" charset="0"/>
                <a:cs typeface="Tahoma" pitchFamily="34" charset="0"/>
              </a:rPr>
              <a:t>Tiwari</a:t>
            </a:r>
            <a:r>
              <a:rPr lang="en-US" sz="2000" dirty="0">
                <a:latin typeface="Tahoma" pitchFamily="34" charset="0"/>
                <a:cs typeface="Tahoma" pitchFamily="34" charset="0"/>
              </a:rPr>
              <a:t> (2001) as a ‘</a:t>
            </a:r>
            <a:r>
              <a:rPr lang="en-US" sz="2000" i="1" dirty="0">
                <a:latin typeface="Tahoma" pitchFamily="34" charset="0"/>
                <a:cs typeface="Tahoma" pitchFamily="34" charset="0"/>
              </a:rPr>
              <a:t>selection from Nanking</a:t>
            </a:r>
            <a:r>
              <a:rPr lang="en-US" sz="2000" dirty="0">
                <a:latin typeface="Tahoma" pitchFamily="34" charset="0"/>
                <a:cs typeface="Tahoma" pitchFamily="34" charset="0"/>
              </a:rPr>
              <a:t>’.  At least three accessions from the 19 USDA accessions were in the Indian collection at PUSA and transferred to the Indian NBPGR collection in 1949 and called Nanking. </a:t>
            </a:r>
          </a:p>
          <a:p>
            <a:pPr defTabSz="4667250"/>
            <a:endParaRPr lang="en-US" sz="2000" dirty="0">
              <a:latin typeface="Tahoma" pitchFamily="34" charset="0"/>
              <a:cs typeface="Tahoma" pitchFamily="34" charset="0"/>
            </a:endParaRPr>
          </a:p>
          <a:p>
            <a:pPr defTabSz="4667250"/>
            <a:r>
              <a:rPr lang="en-US" sz="2000" dirty="0">
                <a:latin typeface="Tahoma" pitchFamily="34" charset="0"/>
                <a:cs typeface="Tahoma" pitchFamily="34" charset="0"/>
              </a:rPr>
              <a:t>The plant introductions from the USDA </a:t>
            </a:r>
            <a:r>
              <a:rPr lang="en-US" sz="2000" dirty="0" err="1">
                <a:latin typeface="Tahoma" pitchFamily="34" charset="0"/>
                <a:cs typeface="Tahoma" pitchFamily="34" charset="0"/>
              </a:rPr>
              <a:t>germplasm</a:t>
            </a:r>
            <a:r>
              <a:rPr lang="en-US" sz="2000" dirty="0">
                <a:latin typeface="Tahoma" pitchFamily="34" charset="0"/>
                <a:cs typeface="Tahoma" pitchFamily="34" charset="0"/>
              </a:rPr>
              <a:t> collection that were collected from Jiangsu province prior to 1950, and submitted by C.H. </a:t>
            </a:r>
            <a:r>
              <a:rPr lang="en-US" sz="2000" dirty="0" err="1">
                <a:latin typeface="Tahoma" pitchFamily="34" charset="0"/>
                <a:cs typeface="Tahoma" pitchFamily="34" charset="0"/>
              </a:rPr>
              <a:t>Hehm</a:t>
            </a:r>
            <a:r>
              <a:rPr lang="en-US" sz="2000" dirty="0">
                <a:latin typeface="Tahoma" pitchFamily="34" charset="0"/>
                <a:cs typeface="Tahoma" pitchFamily="34" charset="0"/>
              </a:rPr>
              <a:t>, Y.S. </a:t>
            </a:r>
            <a:r>
              <a:rPr lang="en-US" sz="2000" dirty="0" err="1">
                <a:latin typeface="Tahoma" pitchFamily="34" charset="0"/>
                <a:cs typeface="Tahoma" pitchFamily="34" charset="0"/>
              </a:rPr>
              <a:t>Tsiang</a:t>
            </a:r>
            <a:r>
              <a:rPr lang="en-US" sz="2000" dirty="0">
                <a:latin typeface="Tahoma" pitchFamily="34" charset="0"/>
                <a:cs typeface="Tahoma" pitchFamily="34" charset="0"/>
              </a:rPr>
              <a:t>, and A.K. Smith, were included with CNS, Punjab-1, and Nanking 332 in a field test to asses agronomic and seed quality data for a direct comparison.</a:t>
            </a:r>
            <a:endParaRPr lang="en-US" sz="2000" b="0" dirty="0">
              <a:latin typeface="Tahoma" pitchFamily="34" charset="0"/>
            </a:endParaRPr>
          </a:p>
        </p:txBody>
      </p:sp>
      <p:sp>
        <p:nvSpPr>
          <p:cNvPr id="2061" name="Text Box 515"/>
          <p:cNvSpPr txBox="1">
            <a:spLocks noChangeArrowheads="1"/>
          </p:cNvSpPr>
          <p:nvPr/>
        </p:nvSpPr>
        <p:spPr bwMode="auto">
          <a:xfrm>
            <a:off x="26456640" y="5667375"/>
            <a:ext cx="11891009" cy="19117863"/>
          </a:xfrm>
          <a:prstGeom prst="rect">
            <a:avLst/>
          </a:prstGeom>
          <a:noFill/>
          <a:ln w="76200" cmpd="tri">
            <a:solidFill>
              <a:srgbClr val="800000"/>
            </a:solidFill>
            <a:miter lim="800000"/>
            <a:headEnd/>
            <a:tailEnd/>
          </a:ln>
        </p:spPr>
        <p:txBody>
          <a:bodyPr wrap="square" lIns="87828" tIns="43914" rIns="87828" bIns="43914">
            <a:spAutoFit/>
          </a:bodyPr>
          <a:lstStyle/>
          <a:p>
            <a:pPr algn="ctr" defTabSz="4667250"/>
            <a:r>
              <a:rPr lang="en-US" sz="3100" dirty="0">
                <a:latin typeface="Tahoma" pitchFamily="34" charset="0"/>
              </a:rPr>
              <a:t>Results</a:t>
            </a:r>
          </a:p>
          <a:p>
            <a:pPr defTabSz="4667250"/>
            <a:r>
              <a:rPr lang="en-US" sz="1800" dirty="0">
                <a:latin typeface="Tahoma" pitchFamily="34" charset="0"/>
              </a:rPr>
              <a:t>    </a:t>
            </a:r>
          </a:p>
          <a:p>
            <a:pPr defTabSz="4667250"/>
            <a:r>
              <a:rPr lang="en-US" sz="1800" dirty="0">
                <a:latin typeface="Tahoma" pitchFamily="34" charset="0"/>
              </a:rPr>
              <a:t>Table 3.  Genetic distance (Euclidean) values for Nanking, Punjab, and CNS type soybean varieties based on 1312 single nucleotide polymorphic markers</a:t>
            </a:r>
            <a:r>
              <a:rPr lang="en-US" sz="1800" dirty="0" smtClean="0">
                <a:latin typeface="Tahoma" pitchFamily="34" charset="0"/>
              </a:rPr>
              <a:t>.  Roanoke is included to represent the most distant variety, in this experiment, from these three types.</a:t>
            </a:r>
            <a:endParaRPr lang="en-US" sz="1800" dirty="0">
              <a:latin typeface="Tahoma" pitchFamily="34" charset="0"/>
            </a:endParaRPr>
          </a:p>
          <a:p>
            <a:pPr defTabSz="4667250"/>
            <a:endParaRPr lang="en-US" sz="1800" dirty="0">
              <a:latin typeface="Tahoma" pitchFamily="34" charset="0"/>
            </a:endParaRPr>
          </a:p>
          <a:p>
            <a:pPr defTabSz="4667250"/>
            <a:endParaRPr lang="en-US" sz="1800" dirty="0">
              <a:latin typeface="Tahoma" pitchFamily="34" charset="0"/>
            </a:endParaRPr>
          </a:p>
          <a:p>
            <a:pPr defTabSz="4667250"/>
            <a:endParaRPr lang="en-US" sz="1800" dirty="0">
              <a:latin typeface="Tahoma" pitchFamily="34" charset="0"/>
            </a:endParaRPr>
          </a:p>
          <a:p>
            <a:pPr defTabSz="4667250"/>
            <a:endParaRPr lang="en-US" sz="1800" dirty="0">
              <a:latin typeface="Tahoma" pitchFamily="34" charset="0"/>
            </a:endParaRPr>
          </a:p>
          <a:p>
            <a:pPr defTabSz="4667250"/>
            <a:endParaRPr lang="en-US" sz="1800" dirty="0">
              <a:latin typeface="Tahoma" pitchFamily="34" charset="0"/>
            </a:endParaRPr>
          </a:p>
          <a:p>
            <a:pPr defTabSz="4667250"/>
            <a:endParaRPr lang="en-US" sz="1800" dirty="0">
              <a:latin typeface="Tahoma" pitchFamily="34" charset="0"/>
            </a:endParaRPr>
          </a:p>
          <a:p>
            <a:pPr defTabSz="4667250"/>
            <a:endParaRPr lang="en-US" sz="1800" dirty="0">
              <a:latin typeface="Tahoma" pitchFamily="34" charset="0"/>
            </a:endParaRPr>
          </a:p>
          <a:p>
            <a:pPr defTabSz="4667250"/>
            <a:endParaRPr lang="en-US" sz="1800" dirty="0">
              <a:latin typeface="Tahoma" pitchFamily="34" charset="0"/>
            </a:endParaRPr>
          </a:p>
          <a:p>
            <a:pPr defTabSz="4667250"/>
            <a:endParaRPr lang="en-US" sz="1800" dirty="0">
              <a:latin typeface="Tahoma" pitchFamily="34" charset="0"/>
            </a:endParaRPr>
          </a:p>
          <a:p>
            <a:pPr defTabSz="4667250"/>
            <a:endParaRPr lang="en-US" sz="1800" dirty="0">
              <a:latin typeface="Tahoma" pitchFamily="34" charset="0"/>
            </a:endParaRPr>
          </a:p>
          <a:p>
            <a:pPr defTabSz="4667250"/>
            <a:endParaRPr lang="en-US" sz="1800" dirty="0">
              <a:latin typeface="Tahoma" pitchFamily="34" charset="0"/>
            </a:endParaRPr>
          </a:p>
          <a:p>
            <a:pPr defTabSz="4667250"/>
            <a:endParaRPr lang="en-US" sz="1800" dirty="0">
              <a:latin typeface="Tahoma" pitchFamily="34" charset="0"/>
            </a:endParaRPr>
          </a:p>
          <a:p>
            <a:pPr defTabSz="4667250"/>
            <a:endParaRPr lang="en-US" sz="1800" dirty="0">
              <a:latin typeface="Tahoma" pitchFamily="34" charset="0"/>
            </a:endParaRPr>
          </a:p>
          <a:p>
            <a:pPr defTabSz="4667250"/>
            <a:endParaRPr lang="en-US" sz="1800" dirty="0">
              <a:latin typeface="Tahoma" pitchFamily="34" charset="0"/>
            </a:endParaRPr>
          </a:p>
          <a:p>
            <a:pPr defTabSz="4667250"/>
            <a:endParaRPr lang="en-US" sz="1800" dirty="0">
              <a:latin typeface="Tahoma" pitchFamily="34" charset="0"/>
            </a:endParaRPr>
          </a:p>
          <a:p>
            <a:pPr defTabSz="4667250"/>
            <a:endParaRPr lang="en-US" sz="1800" dirty="0">
              <a:latin typeface="Tahoma" pitchFamily="34" charset="0"/>
            </a:endParaRPr>
          </a:p>
          <a:p>
            <a:pPr defTabSz="4667250"/>
            <a:endParaRPr lang="en-US" sz="1800" dirty="0">
              <a:latin typeface="Tahoma" pitchFamily="34" charset="0"/>
            </a:endParaRPr>
          </a:p>
          <a:p>
            <a:pPr defTabSz="4667250"/>
            <a:endParaRPr lang="en-US" sz="1800" dirty="0">
              <a:latin typeface="Tahoma" pitchFamily="34" charset="0"/>
            </a:endParaRPr>
          </a:p>
          <a:p>
            <a:pPr defTabSz="4667250"/>
            <a:endParaRPr lang="en-US" sz="1800" dirty="0">
              <a:latin typeface="Tahoma" pitchFamily="34" charset="0"/>
            </a:endParaRPr>
          </a:p>
          <a:p>
            <a:pPr defTabSz="4667250"/>
            <a:endParaRPr lang="en-US" sz="1800" dirty="0">
              <a:latin typeface="Tahoma" pitchFamily="34" charset="0"/>
            </a:endParaRPr>
          </a:p>
          <a:p>
            <a:pPr defTabSz="4667250"/>
            <a:endParaRPr lang="en-US" sz="1800" dirty="0">
              <a:latin typeface="Tahoma" pitchFamily="34" charset="0"/>
            </a:endParaRPr>
          </a:p>
          <a:p>
            <a:pPr defTabSz="4667250"/>
            <a:endParaRPr lang="en-US" sz="1800" dirty="0">
              <a:latin typeface="Tahoma" pitchFamily="34" charset="0"/>
            </a:endParaRPr>
          </a:p>
          <a:p>
            <a:pPr defTabSz="4667250"/>
            <a:endParaRPr lang="en-US" sz="1800" dirty="0">
              <a:latin typeface="Tahoma" pitchFamily="34" charset="0"/>
            </a:endParaRPr>
          </a:p>
          <a:p>
            <a:pPr defTabSz="4667250"/>
            <a:endParaRPr lang="en-US" sz="1800" dirty="0">
              <a:latin typeface="Tahoma" pitchFamily="34" charset="0"/>
            </a:endParaRPr>
          </a:p>
          <a:p>
            <a:pPr defTabSz="4667250"/>
            <a:endParaRPr lang="en-US" sz="1800" dirty="0">
              <a:latin typeface="Tahoma" pitchFamily="34" charset="0"/>
            </a:endParaRPr>
          </a:p>
          <a:p>
            <a:pPr defTabSz="4667250"/>
            <a:endParaRPr lang="en-US" sz="1800" dirty="0">
              <a:latin typeface="Tahoma" pitchFamily="34" charset="0"/>
            </a:endParaRPr>
          </a:p>
          <a:p>
            <a:pPr defTabSz="4667250"/>
            <a:endParaRPr lang="en-US" sz="1800" dirty="0">
              <a:latin typeface="Tahoma" pitchFamily="34" charset="0"/>
            </a:endParaRPr>
          </a:p>
          <a:p>
            <a:pPr defTabSz="4667250"/>
            <a:endParaRPr lang="en-US" sz="1800" dirty="0">
              <a:latin typeface="Tahoma" pitchFamily="34" charset="0"/>
            </a:endParaRPr>
          </a:p>
          <a:p>
            <a:pPr defTabSz="4667250"/>
            <a:endParaRPr lang="en-US" sz="1800" dirty="0">
              <a:latin typeface="Tahoma" pitchFamily="34" charset="0"/>
            </a:endParaRPr>
          </a:p>
          <a:p>
            <a:pPr defTabSz="4667250"/>
            <a:endParaRPr lang="en-US" sz="1800" dirty="0">
              <a:latin typeface="Tahoma" pitchFamily="34" charset="0"/>
            </a:endParaRPr>
          </a:p>
          <a:p>
            <a:pPr defTabSz="4667250"/>
            <a:endParaRPr lang="en-US" sz="1800" dirty="0">
              <a:latin typeface="Tahoma" pitchFamily="34" charset="0"/>
            </a:endParaRPr>
          </a:p>
          <a:p>
            <a:pPr defTabSz="4667250"/>
            <a:endParaRPr lang="en-US" sz="1800" dirty="0">
              <a:latin typeface="Tahoma" pitchFamily="34" charset="0"/>
            </a:endParaRPr>
          </a:p>
          <a:p>
            <a:pPr defTabSz="4667250"/>
            <a:endParaRPr lang="en-US" sz="1800" dirty="0">
              <a:latin typeface="Tahoma" pitchFamily="34" charset="0"/>
            </a:endParaRPr>
          </a:p>
          <a:p>
            <a:pPr defTabSz="4667250"/>
            <a:endParaRPr lang="en-US" sz="1800" dirty="0">
              <a:latin typeface="Tahoma" pitchFamily="34" charset="0"/>
            </a:endParaRPr>
          </a:p>
          <a:p>
            <a:pPr defTabSz="4667250"/>
            <a:endParaRPr lang="en-US" sz="1800" dirty="0">
              <a:latin typeface="Tahoma" pitchFamily="34" charset="0"/>
            </a:endParaRPr>
          </a:p>
          <a:p>
            <a:pPr defTabSz="4667250"/>
            <a:endParaRPr lang="en-US" sz="1800" dirty="0">
              <a:latin typeface="Tahoma" pitchFamily="34" charset="0"/>
            </a:endParaRPr>
          </a:p>
          <a:p>
            <a:pPr defTabSz="4667250"/>
            <a:endParaRPr lang="en-US" sz="1800" dirty="0">
              <a:latin typeface="Tahoma" pitchFamily="34" charset="0"/>
            </a:endParaRPr>
          </a:p>
          <a:p>
            <a:pPr defTabSz="4667250"/>
            <a:endParaRPr lang="en-US" sz="1800" dirty="0">
              <a:latin typeface="Tahoma" pitchFamily="34" charset="0"/>
            </a:endParaRPr>
          </a:p>
          <a:p>
            <a:pPr defTabSz="4667250"/>
            <a:endParaRPr lang="en-US" sz="1800" dirty="0">
              <a:latin typeface="Tahoma" pitchFamily="34" charset="0"/>
            </a:endParaRPr>
          </a:p>
          <a:p>
            <a:pPr defTabSz="4667250"/>
            <a:endParaRPr lang="en-US" sz="1800" dirty="0" smtClean="0">
              <a:latin typeface="Tahoma" pitchFamily="34" charset="0"/>
            </a:endParaRPr>
          </a:p>
          <a:p>
            <a:pPr defTabSz="4667250"/>
            <a:endParaRPr lang="en-US" sz="1800" dirty="0">
              <a:latin typeface="Tahoma" pitchFamily="34" charset="0"/>
            </a:endParaRPr>
          </a:p>
          <a:p>
            <a:pPr defTabSz="4667250"/>
            <a:endParaRPr lang="en-US" sz="1800" dirty="0" smtClean="0">
              <a:latin typeface="Tahoma" pitchFamily="34" charset="0"/>
            </a:endParaRPr>
          </a:p>
          <a:p>
            <a:pPr defTabSz="4667250"/>
            <a:endParaRPr lang="en-US" sz="1800" dirty="0">
              <a:latin typeface="Tahoma" pitchFamily="34" charset="0"/>
            </a:endParaRPr>
          </a:p>
          <a:p>
            <a:pPr defTabSz="4667250"/>
            <a:endParaRPr lang="en-US" sz="1800" dirty="0" smtClean="0">
              <a:latin typeface="Tahoma" pitchFamily="34" charset="0"/>
            </a:endParaRPr>
          </a:p>
          <a:p>
            <a:pPr defTabSz="4667250"/>
            <a:endParaRPr lang="en-US" sz="1800" dirty="0">
              <a:latin typeface="Tahoma" pitchFamily="34" charset="0"/>
            </a:endParaRPr>
          </a:p>
          <a:p>
            <a:pPr defTabSz="4667250"/>
            <a:endParaRPr lang="en-US" sz="1800" dirty="0" smtClean="0">
              <a:latin typeface="Tahoma" pitchFamily="34" charset="0"/>
            </a:endParaRPr>
          </a:p>
          <a:p>
            <a:pPr defTabSz="4667250"/>
            <a:endParaRPr lang="en-US" sz="1800" dirty="0">
              <a:latin typeface="Tahoma" pitchFamily="34" charset="0"/>
            </a:endParaRPr>
          </a:p>
          <a:p>
            <a:pPr defTabSz="4667250"/>
            <a:endParaRPr lang="en-US" sz="1800" dirty="0" smtClean="0">
              <a:latin typeface="Tahoma" pitchFamily="34" charset="0"/>
            </a:endParaRPr>
          </a:p>
          <a:p>
            <a:pPr defTabSz="4667250"/>
            <a:endParaRPr lang="en-US" sz="1800" dirty="0">
              <a:latin typeface="Tahoma" pitchFamily="34" charset="0"/>
            </a:endParaRPr>
          </a:p>
          <a:p>
            <a:pPr defTabSz="4667250"/>
            <a:endParaRPr lang="en-US" sz="1800" dirty="0" smtClean="0">
              <a:latin typeface="Tahoma" pitchFamily="34" charset="0"/>
            </a:endParaRPr>
          </a:p>
          <a:p>
            <a:pPr defTabSz="4667250"/>
            <a:endParaRPr lang="en-US" sz="1800" dirty="0">
              <a:latin typeface="Tahoma" pitchFamily="34" charset="0"/>
            </a:endParaRPr>
          </a:p>
          <a:p>
            <a:pPr defTabSz="4667250"/>
            <a:endParaRPr lang="en-US" sz="1800" dirty="0" smtClean="0">
              <a:latin typeface="Tahoma" pitchFamily="34" charset="0"/>
            </a:endParaRPr>
          </a:p>
          <a:p>
            <a:pPr defTabSz="4667250"/>
            <a:endParaRPr lang="en-US" sz="1800" dirty="0">
              <a:latin typeface="Tahoma" pitchFamily="34" charset="0"/>
            </a:endParaRPr>
          </a:p>
          <a:p>
            <a:pPr defTabSz="4667250"/>
            <a:endParaRPr lang="en-US" sz="1800" dirty="0">
              <a:latin typeface="Tahoma" pitchFamily="34" charset="0"/>
            </a:endParaRPr>
          </a:p>
          <a:p>
            <a:pPr defTabSz="4667250"/>
            <a:endParaRPr lang="en-US" sz="1800" dirty="0">
              <a:latin typeface="Tahoma" pitchFamily="34" charset="0"/>
            </a:endParaRPr>
          </a:p>
          <a:p>
            <a:pPr defTabSz="4667250"/>
            <a:endParaRPr lang="en-US" sz="1800" dirty="0" smtClean="0">
              <a:latin typeface="Tahoma" pitchFamily="34" charset="0"/>
            </a:endParaRPr>
          </a:p>
          <a:p>
            <a:pPr defTabSz="4667250"/>
            <a:endParaRPr lang="en-US" sz="1800" dirty="0">
              <a:latin typeface="Tahoma" pitchFamily="34" charset="0"/>
            </a:endParaRPr>
          </a:p>
          <a:p>
            <a:pPr defTabSz="4667250"/>
            <a:endParaRPr lang="en-US" sz="1800" dirty="0" smtClean="0">
              <a:latin typeface="Tahoma" pitchFamily="34" charset="0"/>
            </a:endParaRPr>
          </a:p>
          <a:p>
            <a:pPr defTabSz="4667250"/>
            <a:endParaRPr lang="en-US" sz="1800" dirty="0">
              <a:latin typeface="Tahoma" pitchFamily="34" charset="0"/>
            </a:endParaRPr>
          </a:p>
          <a:p>
            <a:pPr defTabSz="4667250"/>
            <a:endParaRPr lang="en-US" sz="1800" dirty="0" smtClean="0">
              <a:latin typeface="Tahoma" pitchFamily="34" charset="0"/>
            </a:endParaRPr>
          </a:p>
          <a:p>
            <a:pPr defTabSz="4667250"/>
            <a:endParaRPr lang="en-US" sz="1800" dirty="0">
              <a:latin typeface="Tahoma" pitchFamily="34" charset="0"/>
            </a:endParaRPr>
          </a:p>
          <a:p>
            <a:pPr defTabSz="4667250"/>
            <a:r>
              <a:rPr lang="en-US" sz="1800" dirty="0" smtClean="0">
                <a:latin typeface="Tahoma" pitchFamily="34" charset="0"/>
              </a:rPr>
              <a:t>Figure </a:t>
            </a:r>
            <a:r>
              <a:rPr lang="en-US" sz="1800" dirty="0">
                <a:latin typeface="Tahoma" pitchFamily="34" charset="0"/>
              </a:rPr>
              <a:t>3.  Scatter plot of multidimensional scaling analysis of genetic distance in 26 soybean varieties collected (or selected within) from the Jiangsu Province in China prior to 1950.</a:t>
            </a:r>
            <a:endParaRPr lang="en-US" dirty="0">
              <a:latin typeface="Tahoma" pitchFamily="34" charset="0"/>
            </a:endParaRPr>
          </a:p>
        </p:txBody>
      </p:sp>
      <p:sp>
        <p:nvSpPr>
          <p:cNvPr id="2062" name="Text Box 515"/>
          <p:cNvSpPr txBox="1">
            <a:spLocks noChangeArrowheads="1"/>
          </p:cNvSpPr>
          <p:nvPr/>
        </p:nvSpPr>
        <p:spPr bwMode="auto">
          <a:xfrm>
            <a:off x="26457275" y="33749803"/>
            <a:ext cx="11887200" cy="5293172"/>
          </a:xfrm>
          <a:prstGeom prst="rect">
            <a:avLst/>
          </a:prstGeom>
          <a:noFill/>
          <a:ln w="76200" cmpd="tri">
            <a:solidFill>
              <a:srgbClr val="800000"/>
            </a:solidFill>
            <a:miter lim="800000"/>
            <a:headEnd/>
            <a:tailEnd/>
          </a:ln>
        </p:spPr>
        <p:txBody>
          <a:bodyPr wrap="square" lIns="87828" tIns="43914" rIns="87828" bIns="43914">
            <a:spAutoFit/>
          </a:bodyPr>
          <a:lstStyle/>
          <a:p>
            <a:pPr algn="ctr" defTabSz="4667250"/>
            <a:r>
              <a:rPr lang="en-US" sz="3100" dirty="0">
                <a:latin typeface="Tahoma" pitchFamily="34" charset="0"/>
                <a:cs typeface="Tahoma" pitchFamily="34" charset="0"/>
              </a:rPr>
              <a:t>References</a:t>
            </a:r>
          </a:p>
          <a:p>
            <a:pPr algn="ctr" defTabSz="4667250"/>
            <a:endParaRPr lang="en-US" sz="1800" dirty="0">
              <a:latin typeface="Tahoma" pitchFamily="34" charset="0"/>
              <a:cs typeface="Tahoma" pitchFamily="34" charset="0"/>
            </a:endParaRPr>
          </a:p>
          <a:p>
            <a:pPr defTabSz="4667250"/>
            <a:r>
              <a:rPr lang="en-US" sz="1800" dirty="0" err="1">
                <a:latin typeface="Tahoma" pitchFamily="34" charset="0"/>
                <a:cs typeface="Tahoma" pitchFamily="34" charset="0"/>
              </a:rPr>
              <a:t>Hartwig</a:t>
            </a:r>
            <a:r>
              <a:rPr lang="en-US" sz="1800" dirty="0">
                <a:latin typeface="Tahoma" pitchFamily="34" charset="0"/>
                <a:cs typeface="Tahoma" pitchFamily="34" charset="0"/>
              </a:rPr>
              <a:t>, E.E. and S.G. Lehman. 1950. Inheritance of resistance to Bacterial Pustule disease in soybeans. Crop Sci. 226-228.</a:t>
            </a:r>
          </a:p>
          <a:p>
            <a:pPr defTabSz="4667250"/>
            <a:endParaRPr lang="en-US" sz="1800" dirty="0">
              <a:latin typeface="Tahoma" pitchFamily="34" charset="0"/>
              <a:cs typeface="Tahoma" pitchFamily="34" charset="0"/>
            </a:endParaRPr>
          </a:p>
          <a:p>
            <a:pPr defTabSz="4667250"/>
            <a:r>
              <a:rPr lang="en-US" sz="1800" dirty="0" err="1">
                <a:latin typeface="Tahoma" pitchFamily="34" charset="0"/>
                <a:cs typeface="Tahoma" pitchFamily="34" charset="0"/>
              </a:rPr>
              <a:t>Hyten</a:t>
            </a:r>
            <a:r>
              <a:rPr lang="en-US" sz="1800" dirty="0">
                <a:latin typeface="Tahoma" pitchFamily="34" charset="0"/>
                <a:cs typeface="Tahoma" pitchFamily="34" charset="0"/>
              </a:rPr>
              <a:t>, D.L., Q. Song, I.Y. </a:t>
            </a:r>
            <a:r>
              <a:rPr lang="en-US" sz="1800" dirty="0" err="1">
                <a:latin typeface="Tahoma" pitchFamily="34" charset="0"/>
                <a:cs typeface="Tahoma" pitchFamily="34" charset="0"/>
              </a:rPr>
              <a:t>Choi</a:t>
            </a:r>
            <a:r>
              <a:rPr lang="en-US" sz="1800" dirty="0">
                <a:latin typeface="Tahoma" pitchFamily="34" charset="0"/>
                <a:cs typeface="Tahoma" pitchFamily="34" charset="0"/>
              </a:rPr>
              <a:t>, M.S. Yoon, J.E. </a:t>
            </a:r>
            <a:r>
              <a:rPr lang="en-US" sz="1800" dirty="0" err="1">
                <a:latin typeface="Tahoma" pitchFamily="34" charset="0"/>
                <a:cs typeface="Tahoma" pitchFamily="34" charset="0"/>
              </a:rPr>
              <a:t>Specht</a:t>
            </a:r>
            <a:r>
              <a:rPr lang="en-US" sz="1800" dirty="0">
                <a:latin typeface="Tahoma" pitchFamily="34" charset="0"/>
                <a:cs typeface="Tahoma" pitchFamily="34" charset="0"/>
              </a:rPr>
              <a:t>, L.K. </a:t>
            </a:r>
            <a:r>
              <a:rPr lang="en-US" sz="1800" dirty="0" err="1">
                <a:latin typeface="Tahoma" pitchFamily="34" charset="0"/>
                <a:cs typeface="Tahoma" pitchFamily="34" charset="0"/>
              </a:rPr>
              <a:t>Matukumalli</a:t>
            </a:r>
            <a:r>
              <a:rPr lang="en-US" sz="1800" dirty="0">
                <a:latin typeface="Tahoma" pitchFamily="34" charset="0"/>
                <a:cs typeface="Tahoma" pitchFamily="34" charset="0"/>
              </a:rPr>
              <a:t>, R.L. Nelson, R.C. Shoemaker, N.D. Young, and P.B. Cregan. 2008. High-throughput genotyping with the </a:t>
            </a:r>
            <a:r>
              <a:rPr lang="en-US" sz="1800" dirty="0" err="1">
                <a:latin typeface="Tahoma" pitchFamily="34" charset="0"/>
                <a:cs typeface="Tahoma" pitchFamily="34" charset="0"/>
              </a:rPr>
              <a:t>GoldenGate</a:t>
            </a:r>
            <a:r>
              <a:rPr lang="en-US" sz="1800" dirty="0">
                <a:latin typeface="Tahoma" pitchFamily="34" charset="0"/>
                <a:cs typeface="Tahoma" pitchFamily="34" charset="0"/>
              </a:rPr>
              <a:t> assay in the complex genome of soybean. </a:t>
            </a:r>
            <a:r>
              <a:rPr lang="en-US" sz="1800" dirty="0" err="1">
                <a:latin typeface="Tahoma" pitchFamily="34" charset="0"/>
                <a:cs typeface="Tahoma" pitchFamily="34" charset="0"/>
              </a:rPr>
              <a:t>Theor</a:t>
            </a:r>
            <a:r>
              <a:rPr lang="en-US" sz="1800" dirty="0">
                <a:latin typeface="Tahoma" pitchFamily="34" charset="0"/>
                <a:cs typeface="Tahoma" pitchFamily="34" charset="0"/>
              </a:rPr>
              <a:t>. Appl. Genet. 116:945–952.</a:t>
            </a:r>
          </a:p>
          <a:p>
            <a:pPr defTabSz="4667250"/>
            <a:endParaRPr lang="en-US" sz="1800" dirty="0">
              <a:latin typeface="Tahoma" pitchFamily="34" charset="0"/>
              <a:cs typeface="Tahoma" pitchFamily="34" charset="0"/>
            </a:endParaRPr>
          </a:p>
          <a:p>
            <a:pPr defTabSz="4667250"/>
            <a:r>
              <a:rPr lang="en-US" sz="1800" dirty="0">
                <a:latin typeface="Tahoma" pitchFamily="34" charset="0"/>
                <a:cs typeface="Tahoma" pitchFamily="34" charset="0"/>
              </a:rPr>
              <a:t>Love, H.H. and J.H. </a:t>
            </a:r>
            <a:r>
              <a:rPr lang="en-US" sz="1800" dirty="0" err="1">
                <a:latin typeface="Tahoma" pitchFamily="34" charset="0"/>
                <a:cs typeface="Tahoma" pitchFamily="34" charset="0"/>
              </a:rPr>
              <a:t>Reisner</a:t>
            </a:r>
            <a:r>
              <a:rPr lang="en-US" sz="1800" dirty="0">
                <a:latin typeface="Tahoma" pitchFamily="34" charset="0"/>
                <a:cs typeface="Tahoma" pitchFamily="34" charset="0"/>
              </a:rPr>
              <a:t>. 1963. The Cornell-Nanking Story. The Department of Plant Breeding, Cornell University. Ithaca, New York.</a:t>
            </a:r>
          </a:p>
          <a:p>
            <a:pPr defTabSz="4667250"/>
            <a:endParaRPr lang="en-US" sz="1800" dirty="0">
              <a:latin typeface="Tahoma" pitchFamily="34" charset="0"/>
              <a:cs typeface="Tahoma" pitchFamily="34" charset="0"/>
            </a:endParaRPr>
          </a:p>
          <a:p>
            <a:pPr defTabSz="4667250"/>
            <a:r>
              <a:rPr lang="en-US" sz="1800" dirty="0" err="1">
                <a:latin typeface="Tahoma" pitchFamily="34" charset="0"/>
                <a:cs typeface="Tahoma" pitchFamily="34" charset="0"/>
              </a:rPr>
              <a:t>Satyavathi</a:t>
            </a:r>
            <a:r>
              <a:rPr lang="en-US" sz="1800" dirty="0">
                <a:latin typeface="Tahoma" pitchFamily="34" charset="0"/>
                <a:cs typeface="Tahoma" pitchFamily="34" charset="0"/>
              </a:rPr>
              <a:t>, C.T., K.V. </a:t>
            </a:r>
            <a:r>
              <a:rPr lang="en-US" sz="1800" dirty="0" err="1">
                <a:latin typeface="Tahoma" pitchFamily="34" charset="0"/>
                <a:cs typeface="Tahoma" pitchFamily="34" charset="0"/>
              </a:rPr>
              <a:t>Bhat</a:t>
            </a:r>
            <a:r>
              <a:rPr lang="en-US" sz="1800" dirty="0">
                <a:latin typeface="Tahoma" pitchFamily="34" charset="0"/>
                <a:cs typeface="Tahoma" pitchFamily="34" charset="0"/>
              </a:rPr>
              <a:t>, C. </a:t>
            </a:r>
            <a:r>
              <a:rPr lang="en-US" sz="1800" dirty="0" err="1">
                <a:latin typeface="Tahoma" pitchFamily="34" charset="0"/>
                <a:cs typeface="Tahoma" pitchFamily="34" charset="0"/>
              </a:rPr>
              <a:t>Bharadwaj</a:t>
            </a:r>
            <a:r>
              <a:rPr lang="en-US" sz="1800" dirty="0">
                <a:latin typeface="Tahoma" pitchFamily="34" charset="0"/>
                <a:cs typeface="Tahoma" pitchFamily="34" charset="0"/>
              </a:rPr>
              <a:t>, S.P. </a:t>
            </a:r>
            <a:r>
              <a:rPr lang="en-US" sz="1800" dirty="0" err="1">
                <a:latin typeface="Tahoma" pitchFamily="34" charset="0"/>
                <a:cs typeface="Tahoma" pitchFamily="34" charset="0"/>
              </a:rPr>
              <a:t>Tiwari</a:t>
            </a:r>
            <a:r>
              <a:rPr lang="en-US" sz="1800" dirty="0">
                <a:latin typeface="Tahoma" pitchFamily="34" charset="0"/>
                <a:cs typeface="Tahoma" pitchFamily="34" charset="0"/>
              </a:rPr>
              <a:t>, and V.K. </a:t>
            </a:r>
            <a:r>
              <a:rPr lang="en-US" sz="1800" dirty="0" err="1">
                <a:latin typeface="Tahoma" pitchFamily="34" charset="0"/>
                <a:cs typeface="Tahoma" pitchFamily="34" charset="0"/>
              </a:rPr>
              <a:t>Chaudhury</a:t>
            </a:r>
            <a:r>
              <a:rPr lang="en-US" sz="1800" dirty="0">
                <a:latin typeface="Tahoma" pitchFamily="34" charset="0"/>
                <a:cs typeface="Tahoma" pitchFamily="34" charset="0"/>
              </a:rPr>
              <a:t>. 2006. AFLP analysis of genetic diversity in Indian soybean [</a:t>
            </a:r>
            <a:r>
              <a:rPr lang="en-US" sz="1800" dirty="0" err="1">
                <a:latin typeface="Tahoma" pitchFamily="34" charset="0"/>
                <a:cs typeface="Tahoma" pitchFamily="34" charset="0"/>
              </a:rPr>
              <a:t>Glycine</a:t>
            </a:r>
            <a:r>
              <a:rPr lang="en-US" sz="1800" dirty="0">
                <a:latin typeface="Tahoma" pitchFamily="34" charset="0"/>
                <a:cs typeface="Tahoma" pitchFamily="34" charset="0"/>
              </a:rPr>
              <a:t> max (L.) </a:t>
            </a:r>
            <a:r>
              <a:rPr lang="en-US" sz="1800" dirty="0" err="1">
                <a:latin typeface="Tahoma" pitchFamily="34" charset="0"/>
                <a:cs typeface="Tahoma" pitchFamily="34" charset="0"/>
              </a:rPr>
              <a:t>Merr</a:t>
            </a:r>
            <a:r>
              <a:rPr lang="en-US" sz="1800" dirty="0">
                <a:latin typeface="Tahoma" pitchFamily="34" charset="0"/>
                <a:cs typeface="Tahoma" pitchFamily="34" charset="0"/>
              </a:rPr>
              <a:t>] varieties.  Genetic Resources and Crop Evolution. 53:1069-1079</a:t>
            </a:r>
          </a:p>
          <a:p>
            <a:pPr defTabSz="4667250"/>
            <a:endParaRPr lang="en-US" sz="1800" dirty="0">
              <a:latin typeface="Tahoma" pitchFamily="34" charset="0"/>
              <a:cs typeface="Tahoma" pitchFamily="34" charset="0"/>
            </a:endParaRPr>
          </a:p>
          <a:p>
            <a:pPr defTabSz="4667250"/>
            <a:r>
              <a:rPr lang="en-US" sz="1800" dirty="0" err="1">
                <a:latin typeface="Tahoma" pitchFamily="34" charset="0"/>
                <a:cs typeface="Tahoma" pitchFamily="34" charset="0"/>
              </a:rPr>
              <a:t>Tiwari</a:t>
            </a:r>
            <a:r>
              <a:rPr lang="en-US" sz="1800" dirty="0">
                <a:latin typeface="Tahoma" pitchFamily="34" charset="0"/>
                <a:cs typeface="Tahoma" pitchFamily="34" charset="0"/>
              </a:rPr>
              <a:t>, S.P. 2001. Introduction, Diversity and Enhancement of Soybean </a:t>
            </a:r>
            <a:r>
              <a:rPr lang="en-US" sz="1800" dirty="0" err="1">
                <a:latin typeface="Tahoma" pitchFamily="34" charset="0"/>
                <a:cs typeface="Tahoma" pitchFamily="34" charset="0"/>
              </a:rPr>
              <a:t>Gentic</a:t>
            </a:r>
            <a:r>
              <a:rPr lang="en-US" sz="1800" dirty="0">
                <a:latin typeface="Tahoma" pitchFamily="34" charset="0"/>
                <a:cs typeface="Tahoma" pitchFamily="34" charset="0"/>
              </a:rPr>
              <a:t> Resources in India.  National Research Centre for Soybean, Indian Council of Agriculture.  Indore-452 017, India</a:t>
            </a:r>
          </a:p>
        </p:txBody>
      </p:sp>
      <p:pic>
        <p:nvPicPr>
          <p:cNvPr id="2063" name="Picture 23" descr="snp.bmp"/>
          <p:cNvPicPr>
            <a:picLocks noChangeAspect="1"/>
          </p:cNvPicPr>
          <p:nvPr/>
        </p:nvPicPr>
        <p:blipFill>
          <a:blip r:embed="rId4" cstate="print"/>
          <a:srcRect/>
          <a:stretch>
            <a:fillRect/>
          </a:stretch>
        </p:blipFill>
        <p:spPr bwMode="auto">
          <a:xfrm>
            <a:off x="13849350" y="10302230"/>
            <a:ext cx="11468100" cy="2205037"/>
          </a:xfrm>
          <a:prstGeom prst="rect">
            <a:avLst/>
          </a:prstGeom>
          <a:noFill/>
          <a:ln w="9525">
            <a:noFill/>
            <a:miter lim="800000"/>
            <a:headEnd/>
            <a:tailEnd/>
          </a:ln>
        </p:spPr>
      </p:pic>
      <p:graphicFrame>
        <p:nvGraphicFramePr>
          <p:cNvPr id="25" name="Table 24"/>
          <p:cNvGraphicFramePr>
            <a:graphicFrameLocks noGrp="1"/>
          </p:cNvGraphicFramePr>
          <p:nvPr/>
        </p:nvGraphicFramePr>
        <p:xfrm>
          <a:off x="13855700" y="32229425"/>
          <a:ext cx="11487152" cy="5922000"/>
        </p:xfrm>
        <a:graphic>
          <a:graphicData uri="http://schemas.openxmlformats.org/drawingml/2006/table">
            <a:tbl>
              <a:tblPr firstRow="1" bandRow="1">
                <a:tableStyleId>{2D5ABB26-0587-4C30-8999-92F81FD0307C}</a:tableStyleId>
              </a:tblPr>
              <a:tblGrid>
                <a:gridCol w="2246955"/>
                <a:gridCol w="1096705"/>
                <a:gridCol w="1182815"/>
                <a:gridCol w="1099054"/>
                <a:gridCol w="1078702"/>
                <a:gridCol w="1770698"/>
                <a:gridCol w="1424700"/>
                <a:gridCol w="1587523"/>
              </a:tblGrid>
              <a:tr h="596344">
                <a:tc>
                  <a:txBody>
                    <a:bodyPr/>
                    <a:lstStyle/>
                    <a:p>
                      <a:pPr algn="ctr"/>
                      <a:r>
                        <a:rPr lang="en-US" dirty="0" smtClean="0">
                          <a:latin typeface="Tahoma" pitchFamily="34" charset="0"/>
                          <a:cs typeface="Tahoma" pitchFamily="34" charset="0"/>
                        </a:rPr>
                        <a:t>Variety</a:t>
                      </a:r>
                      <a:endParaRPr lang="en-US" dirty="0">
                        <a:latin typeface="Tahoma" pitchFamily="34" charset="0"/>
                        <a:cs typeface="Tahoma" pitchFamily="34" charset="0"/>
                      </a:endParaRPr>
                    </a:p>
                  </a:txBody>
                  <a:tcP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smtClean="0">
                          <a:latin typeface="Tahoma" pitchFamily="34" charset="0"/>
                          <a:cs typeface="Tahoma" pitchFamily="34" charset="0"/>
                        </a:rPr>
                        <a:t>Height (cm)</a:t>
                      </a:r>
                      <a:endParaRPr lang="en-US" dirty="0">
                        <a:latin typeface="Tahoma" pitchFamily="34" charset="0"/>
                        <a:cs typeface="Tahoma" pitchFamily="34" charset="0"/>
                      </a:endParaRPr>
                    </a:p>
                  </a:txBody>
                  <a:tcP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smtClean="0">
                          <a:latin typeface="Tahoma" pitchFamily="34" charset="0"/>
                          <a:cs typeface="Tahoma" pitchFamily="34" charset="0"/>
                        </a:rPr>
                        <a:t>Lodging (1-5)</a:t>
                      </a:r>
                      <a:endParaRPr lang="en-US" dirty="0">
                        <a:latin typeface="Tahoma" pitchFamily="34" charset="0"/>
                        <a:cs typeface="Tahoma" pitchFamily="34" charset="0"/>
                      </a:endParaRPr>
                    </a:p>
                  </a:txBody>
                  <a:tcP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smtClean="0">
                          <a:latin typeface="Tahoma" pitchFamily="34" charset="0"/>
                          <a:cs typeface="Tahoma" pitchFamily="34" charset="0"/>
                        </a:rPr>
                        <a:t>Oil (%)</a:t>
                      </a:r>
                      <a:endParaRPr lang="en-US" dirty="0">
                        <a:latin typeface="Tahoma" pitchFamily="34" charset="0"/>
                        <a:cs typeface="Tahoma" pitchFamily="34" charset="0"/>
                      </a:endParaRPr>
                    </a:p>
                  </a:txBody>
                  <a:tcP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smtClean="0">
                          <a:latin typeface="Tahoma" pitchFamily="34" charset="0"/>
                          <a:cs typeface="Tahoma" pitchFamily="34" charset="0"/>
                        </a:rPr>
                        <a:t>Protein (%)</a:t>
                      </a:r>
                      <a:endParaRPr lang="en-US" dirty="0">
                        <a:latin typeface="Tahoma" pitchFamily="34" charset="0"/>
                        <a:cs typeface="Tahoma" pitchFamily="34" charset="0"/>
                      </a:endParaRPr>
                    </a:p>
                  </a:txBody>
                  <a:tcP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smtClean="0">
                          <a:latin typeface="Tahoma" pitchFamily="34" charset="0"/>
                          <a:cs typeface="Tahoma" pitchFamily="34" charset="0"/>
                        </a:rPr>
                        <a:t>Seed Size (g)</a:t>
                      </a:r>
                      <a:endParaRPr lang="en-US" dirty="0">
                        <a:latin typeface="Tahoma" pitchFamily="34" charset="0"/>
                        <a:cs typeface="Tahoma" pitchFamily="34" charset="0"/>
                      </a:endParaRPr>
                    </a:p>
                  </a:txBody>
                  <a:tcP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smtClean="0">
                          <a:latin typeface="Tahoma" pitchFamily="34" charset="0"/>
                          <a:cs typeface="Tahoma" pitchFamily="34" charset="0"/>
                        </a:rPr>
                        <a:t>Maturity (Oct. 1 =1)</a:t>
                      </a:r>
                      <a:endParaRPr lang="en-US" dirty="0">
                        <a:latin typeface="Tahoma" pitchFamily="34" charset="0"/>
                        <a:cs typeface="Tahoma" pitchFamily="34" charset="0"/>
                      </a:endParaRPr>
                    </a:p>
                  </a:txBody>
                  <a:tcP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smtClean="0">
                          <a:latin typeface="Tahoma" pitchFamily="34" charset="0"/>
                          <a:cs typeface="Tahoma" pitchFamily="34" charset="0"/>
                        </a:rPr>
                        <a:t>Yield</a:t>
                      </a:r>
                      <a:r>
                        <a:rPr lang="en-US" baseline="0" dirty="0" smtClean="0">
                          <a:latin typeface="Tahoma" pitchFamily="34" charset="0"/>
                          <a:cs typeface="Tahoma" pitchFamily="34" charset="0"/>
                        </a:rPr>
                        <a:t> (</a:t>
                      </a:r>
                      <a:r>
                        <a:rPr lang="en-US" baseline="0" dirty="0" err="1" smtClean="0">
                          <a:latin typeface="Tahoma" pitchFamily="34" charset="0"/>
                          <a:cs typeface="Tahoma" pitchFamily="34" charset="0"/>
                        </a:rPr>
                        <a:t>bu</a:t>
                      </a:r>
                      <a:r>
                        <a:rPr lang="en-US" baseline="0" dirty="0" smtClean="0">
                          <a:latin typeface="Tahoma" pitchFamily="34" charset="0"/>
                          <a:cs typeface="Tahoma" pitchFamily="34" charset="0"/>
                        </a:rPr>
                        <a:t>/ac)</a:t>
                      </a:r>
                      <a:endParaRPr lang="en-US" dirty="0">
                        <a:latin typeface="Tahoma" pitchFamily="34" charset="0"/>
                        <a:cs typeface="Tahoma" pitchFamily="34" charset="0"/>
                      </a:endParaRPr>
                    </a:p>
                  </a:txBody>
                  <a:tcP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592950">
                <a:tc>
                  <a:txBody>
                    <a:bodyPr/>
                    <a:lstStyle/>
                    <a:p>
                      <a:pPr algn="ctr"/>
                      <a:r>
                        <a:rPr lang="en-US" dirty="0" smtClean="0">
                          <a:latin typeface="Tahoma" pitchFamily="34" charset="0"/>
                          <a:cs typeface="Tahoma" pitchFamily="34" charset="0"/>
                        </a:rPr>
                        <a:t>Nanking No. 417</a:t>
                      </a:r>
                      <a:endParaRPr lang="en-US" dirty="0">
                        <a:latin typeface="Tahoma" pitchFamily="34" charset="0"/>
                        <a:cs typeface="Tahoma" pitchFamily="34" charset="0"/>
                      </a:endParaRPr>
                    </a:p>
                  </a:txBody>
                  <a:tcPr>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a:r>
                        <a:rPr lang="en-US" dirty="0" smtClean="0">
                          <a:latin typeface="Tahoma" pitchFamily="34" charset="0"/>
                          <a:cs typeface="Tahoma" pitchFamily="34" charset="0"/>
                        </a:rPr>
                        <a:t>48</a:t>
                      </a:r>
                      <a:endParaRPr lang="en-US" dirty="0">
                        <a:latin typeface="Tahoma" pitchFamily="34" charset="0"/>
                        <a:cs typeface="Tahoma" pitchFamily="34" charset="0"/>
                      </a:endParaRPr>
                    </a:p>
                  </a:txBody>
                  <a:tcPr>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a:r>
                        <a:rPr lang="en-US" dirty="0" smtClean="0">
                          <a:latin typeface="Tahoma" pitchFamily="34" charset="0"/>
                          <a:cs typeface="Tahoma" pitchFamily="34" charset="0"/>
                        </a:rPr>
                        <a:t>3.7</a:t>
                      </a:r>
                      <a:endParaRPr lang="en-US" dirty="0">
                        <a:latin typeface="Tahoma" pitchFamily="34" charset="0"/>
                        <a:cs typeface="Tahoma" pitchFamily="34" charset="0"/>
                      </a:endParaRPr>
                    </a:p>
                  </a:txBody>
                  <a:tcPr>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a:r>
                        <a:rPr lang="en-US" dirty="0" smtClean="0">
                          <a:latin typeface="Tahoma" pitchFamily="34" charset="0"/>
                          <a:cs typeface="Tahoma" pitchFamily="34" charset="0"/>
                        </a:rPr>
                        <a:t>15.7</a:t>
                      </a:r>
                      <a:endParaRPr lang="en-US" dirty="0">
                        <a:latin typeface="Tahoma" pitchFamily="34" charset="0"/>
                        <a:cs typeface="Tahoma" pitchFamily="34" charset="0"/>
                      </a:endParaRPr>
                    </a:p>
                  </a:txBody>
                  <a:tcPr>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a:r>
                        <a:rPr lang="en-US" dirty="0" smtClean="0">
                          <a:latin typeface="Tahoma" pitchFamily="34" charset="0"/>
                          <a:cs typeface="Tahoma" pitchFamily="34" charset="0"/>
                        </a:rPr>
                        <a:t>42.9</a:t>
                      </a:r>
                      <a:endParaRPr lang="en-US" dirty="0">
                        <a:latin typeface="Tahoma" pitchFamily="34" charset="0"/>
                        <a:cs typeface="Tahoma" pitchFamily="34" charset="0"/>
                      </a:endParaRPr>
                    </a:p>
                  </a:txBody>
                  <a:tcPr>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a:r>
                        <a:rPr lang="en-US" dirty="0" smtClean="0">
                          <a:latin typeface="Tahoma" pitchFamily="34" charset="0"/>
                          <a:cs typeface="Tahoma" pitchFamily="34" charset="0"/>
                        </a:rPr>
                        <a:t>10.5</a:t>
                      </a:r>
                    </a:p>
                    <a:p>
                      <a:pPr algn="ctr"/>
                      <a:endParaRPr lang="en-US" dirty="0">
                        <a:latin typeface="Tahoma" pitchFamily="34" charset="0"/>
                        <a:cs typeface="Tahoma" pitchFamily="34" charset="0"/>
                      </a:endParaRPr>
                    </a:p>
                  </a:txBody>
                  <a:tcPr>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a:r>
                        <a:rPr lang="en-US" dirty="0" smtClean="0">
                          <a:latin typeface="Tahoma" pitchFamily="34" charset="0"/>
                          <a:cs typeface="Tahoma" pitchFamily="34" charset="0"/>
                        </a:rPr>
                        <a:t>30</a:t>
                      </a:r>
                      <a:endParaRPr lang="en-US" dirty="0">
                        <a:latin typeface="Tahoma" pitchFamily="34" charset="0"/>
                        <a:cs typeface="Tahoma" pitchFamily="34" charset="0"/>
                      </a:endParaRPr>
                    </a:p>
                  </a:txBody>
                  <a:tcPr>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a:r>
                        <a:rPr lang="en-US" dirty="0" smtClean="0">
                          <a:latin typeface="Tahoma" pitchFamily="34" charset="0"/>
                          <a:cs typeface="Tahoma" pitchFamily="34" charset="0"/>
                        </a:rPr>
                        <a:t>20.5</a:t>
                      </a:r>
                      <a:endParaRPr lang="en-US" dirty="0">
                        <a:latin typeface="Tahoma" pitchFamily="34" charset="0"/>
                        <a:cs typeface="Tahoma" pitchFamily="34" charset="0"/>
                      </a:endParaRPr>
                    </a:p>
                  </a:txBody>
                  <a:tcPr>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tcPr>
                </a:tc>
              </a:tr>
              <a:tr h="592950">
                <a:tc>
                  <a:txBody>
                    <a:bodyPr/>
                    <a:lstStyle/>
                    <a:p>
                      <a:pPr algn="ctr"/>
                      <a:r>
                        <a:rPr lang="en-US" dirty="0" smtClean="0">
                          <a:solidFill>
                            <a:srgbClr val="00B050"/>
                          </a:solidFill>
                          <a:latin typeface="Tahoma" pitchFamily="34" charset="0"/>
                          <a:cs typeface="Tahoma" pitchFamily="34" charset="0"/>
                        </a:rPr>
                        <a:t>Nanking 332</a:t>
                      </a:r>
                      <a:endParaRPr lang="en-US" dirty="0">
                        <a:solidFill>
                          <a:srgbClr val="00B050"/>
                        </a:solidFill>
                        <a:latin typeface="Tahoma" pitchFamily="34" charset="0"/>
                        <a:cs typeface="Tahoma" pitchFamily="34" charset="0"/>
                      </a:endParaRP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en-US" dirty="0" smtClean="0">
                          <a:solidFill>
                            <a:srgbClr val="00B050"/>
                          </a:solidFill>
                          <a:latin typeface="Tahoma" pitchFamily="34" charset="0"/>
                          <a:cs typeface="Tahoma" pitchFamily="34" charset="0"/>
                        </a:rPr>
                        <a:t>38</a:t>
                      </a:r>
                      <a:endParaRPr lang="en-US" dirty="0">
                        <a:solidFill>
                          <a:srgbClr val="00B050"/>
                        </a:solidFill>
                        <a:latin typeface="Tahoma" pitchFamily="34" charset="0"/>
                        <a:cs typeface="Tahoma" pitchFamily="34" charset="0"/>
                      </a:endParaRP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en-US" dirty="0" smtClean="0">
                          <a:solidFill>
                            <a:srgbClr val="00B050"/>
                          </a:solidFill>
                          <a:latin typeface="Tahoma" pitchFamily="34" charset="0"/>
                          <a:cs typeface="Tahoma" pitchFamily="34" charset="0"/>
                        </a:rPr>
                        <a:t>3.5</a:t>
                      </a:r>
                      <a:endParaRPr lang="en-US" dirty="0">
                        <a:solidFill>
                          <a:srgbClr val="00B050"/>
                        </a:solidFill>
                        <a:latin typeface="Tahoma" pitchFamily="34" charset="0"/>
                        <a:cs typeface="Tahoma" pitchFamily="34" charset="0"/>
                      </a:endParaRP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en-US" dirty="0" smtClean="0">
                          <a:solidFill>
                            <a:srgbClr val="00B050"/>
                          </a:solidFill>
                          <a:latin typeface="Tahoma" pitchFamily="34" charset="0"/>
                          <a:cs typeface="Tahoma" pitchFamily="34" charset="0"/>
                        </a:rPr>
                        <a:t>16.7</a:t>
                      </a:r>
                      <a:endParaRPr lang="en-US" dirty="0">
                        <a:solidFill>
                          <a:srgbClr val="00B050"/>
                        </a:solidFill>
                        <a:latin typeface="Tahoma" pitchFamily="34" charset="0"/>
                        <a:cs typeface="Tahoma" pitchFamily="34" charset="0"/>
                      </a:endParaRP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en-US" dirty="0" smtClean="0">
                          <a:solidFill>
                            <a:srgbClr val="00B050"/>
                          </a:solidFill>
                          <a:latin typeface="Tahoma" pitchFamily="34" charset="0"/>
                          <a:cs typeface="Tahoma" pitchFamily="34" charset="0"/>
                        </a:rPr>
                        <a:t>42.8</a:t>
                      </a:r>
                      <a:endParaRPr lang="en-US" dirty="0">
                        <a:solidFill>
                          <a:srgbClr val="00B050"/>
                        </a:solidFill>
                        <a:latin typeface="Tahoma" pitchFamily="34" charset="0"/>
                        <a:cs typeface="Tahoma" pitchFamily="34" charset="0"/>
                      </a:endParaRP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en-US" dirty="0" smtClean="0">
                          <a:solidFill>
                            <a:srgbClr val="00B050"/>
                          </a:solidFill>
                          <a:latin typeface="Tahoma" pitchFamily="34" charset="0"/>
                          <a:cs typeface="Tahoma" pitchFamily="34" charset="0"/>
                        </a:rPr>
                        <a:t>13.0</a:t>
                      </a:r>
                      <a:endParaRPr lang="en-US" dirty="0">
                        <a:solidFill>
                          <a:srgbClr val="00B050"/>
                        </a:solidFill>
                        <a:latin typeface="Tahoma" pitchFamily="34" charset="0"/>
                        <a:cs typeface="Tahoma" pitchFamily="34" charset="0"/>
                      </a:endParaRP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en-US" dirty="0" smtClean="0">
                          <a:solidFill>
                            <a:srgbClr val="00B050"/>
                          </a:solidFill>
                          <a:latin typeface="Tahoma" pitchFamily="34" charset="0"/>
                          <a:cs typeface="Tahoma" pitchFamily="34" charset="0"/>
                        </a:rPr>
                        <a:t>26</a:t>
                      </a:r>
                      <a:endParaRPr lang="en-US" dirty="0">
                        <a:solidFill>
                          <a:srgbClr val="00B050"/>
                        </a:solidFill>
                        <a:latin typeface="Tahoma" pitchFamily="34" charset="0"/>
                        <a:cs typeface="Tahoma" pitchFamily="34" charset="0"/>
                      </a:endParaRP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en-US" dirty="0" smtClean="0">
                          <a:solidFill>
                            <a:srgbClr val="00B050"/>
                          </a:solidFill>
                          <a:latin typeface="Tahoma" pitchFamily="34" charset="0"/>
                          <a:cs typeface="Tahoma" pitchFamily="34" charset="0"/>
                        </a:rPr>
                        <a:t>22.9</a:t>
                      </a:r>
                      <a:endParaRPr lang="en-US" dirty="0">
                        <a:solidFill>
                          <a:srgbClr val="00B050"/>
                        </a:solidFill>
                        <a:latin typeface="Tahoma" pitchFamily="34" charset="0"/>
                        <a:cs typeface="Tahoma" pitchFamily="34" charset="0"/>
                      </a:endParaRPr>
                    </a:p>
                  </a:txBody>
                  <a:tcPr>
                    <a:lnL>
                      <a:noFill/>
                    </a:lnL>
                    <a:lnR>
                      <a:noFill/>
                    </a:lnR>
                    <a:lnT>
                      <a:noFill/>
                    </a:lnT>
                    <a:lnB>
                      <a:noFill/>
                    </a:lnB>
                    <a:lnTlToBr w="12700" cmpd="sng">
                      <a:noFill/>
                      <a:prstDash val="solid"/>
                    </a:lnTlToBr>
                    <a:lnBlToTr w="12700" cmpd="sng">
                      <a:noFill/>
                      <a:prstDash val="solid"/>
                    </a:lnBlToTr>
                  </a:tcPr>
                </a:tc>
              </a:tr>
              <a:tr h="477165">
                <a:tc>
                  <a:txBody>
                    <a:bodyPr/>
                    <a:lstStyle/>
                    <a:p>
                      <a:pPr algn="ctr"/>
                      <a:r>
                        <a:rPr lang="en-US" dirty="0" smtClean="0">
                          <a:solidFill>
                            <a:srgbClr val="00B050"/>
                          </a:solidFill>
                          <a:latin typeface="Tahoma" pitchFamily="34" charset="0"/>
                          <a:cs typeface="Tahoma" pitchFamily="34" charset="0"/>
                        </a:rPr>
                        <a:t>No. 332</a:t>
                      </a:r>
                      <a:endParaRPr lang="en-US" dirty="0">
                        <a:solidFill>
                          <a:srgbClr val="00B050"/>
                        </a:solidFill>
                        <a:latin typeface="Tahoma" pitchFamily="34" charset="0"/>
                        <a:cs typeface="Tahoma" pitchFamily="34" charset="0"/>
                      </a:endParaRP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en-US" dirty="0" smtClean="0">
                          <a:solidFill>
                            <a:srgbClr val="00B050"/>
                          </a:solidFill>
                          <a:latin typeface="Tahoma" pitchFamily="34" charset="0"/>
                          <a:cs typeface="Tahoma" pitchFamily="34" charset="0"/>
                        </a:rPr>
                        <a:t>40</a:t>
                      </a:r>
                      <a:endParaRPr lang="en-US" dirty="0">
                        <a:solidFill>
                          <a:srgbClr val="00B050"/>
                        </a:solidFill>
                        <a:latin typeface="Tahoma" pitchFamily="34" charset="0"/>
                        <a:cs typeface="Tahoma" pitchFamily="34" charset="0"/>
                      </a:endParaRP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en-US" dirty="0" smtClean="0">
                          <a:solidFill>
                            <a:srgbClr val="00B050"/>
                          </a:solidFill>
                          <a:latin typeface="Tahoma" pitchFamily="34" charset="0"/>
                          <a:cs typeface="Tahoma" pitchFamily="34" charset="0"/>
                        </a:rPr>
                        <a:t>3.2</a:t>
                      </a:r>
                      <a:endParaRPr lang="en-US" dirty="0">
                        <a:solidFill>
                          <a:srgbClr val="00B050"/>
                        </a:solidFill>
                        <a:latin typeface="Tahoma" pitchFamily="34" charset="0"/>
                        <a:cs typeface="Tahoma" pitchFamily="34" charset="0"/>
                      </a:endParaRP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en-US" dirty="0" smtClean="0">
                          <a:solidFill>
                            <a:srgbClr val="00B050"/>
                          </a:solidFill>
                          <a:latin typeface="Tahoma" pitchFamily="34" charset="0"/>
                          <a:cs typeface="Tahoma" pitchFamily="34" charset="0"/>
                        </a:rPr>
                        <a:t>17</a:t>
                      </a:r>
                      <a:endParaRPr lang="en-US" dirty="0">
                        <a:solidFill>
                          <a:srgbClr val="00B050"/>
                        </a:solidFill>
                        <a:latin typeface="Tahoma" pitchFamily="34" charset="0"/>
                        <a:cs typeface="Tahoma" pitchFamily="34" charset="0"/>
                      </a:endParaRP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en-US" dirty="0" smtClean="0">
                          <a:solidFill>
                            <a:srgbClr val="00B050"/>
                          </a:solidFill>
                          <a:latin typeface="Tahoma" pitchFamily="34" charset="0"/>
                          <a:cs typeface="Tahoma" pitchFamily="34" charset="0"/>
                        </a:rPr>
                        <a:t>42.3</a:t>
                      </a:r>
                      <a:endParaRPr lang="en-US" dirty="0">
                        <a:solidFill>
                          <a:srgbClr val="00B050"/>
                        </a:solidFill>
                        <a:latin typeface="Tahoma" pitchFamily="34" charset="0"/>
                        <a:cs typeface="Tahoma" pitchFamily="34" charset="0"/>
                      </a:endParaRP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en-US" dirty="0" smtClean="0">
                          <a:solidFill>
                            <a:srgbClr val="00B050"/>
                          </a:solidFill>
                          <a:latin typeface="Tahoma" pitchFamily="34" charset="0"/>
                          <a:cs typeface="Tahoma" pitchFamily="34" charset="0"/>
                        </a:rPr>
                        <a:t>13.1</a:t>
                      </a:r>
                      <a:endParaRPr lang="en-US" dirty="0">
                        <a:solidFill>
                          <a:srgbClr val="00B050"/>
                        </a:solidFill>
                        <a:latin typeface="Tahoma" pitchFamily="34" charset="0"/>
                        <a:cs typeface="Tahoma" pitchFamily="34" charset="0"/>
                      </a:endParaRP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en-US" dirty="0" smtClean="0">
                          <a:solidFill>
                            <a:srgbClr val="00B050"/>
                          </a:solidFill>
                          <a:latin typeface="Tahoma" pitchFamily="34" charset="0"/>
                          <a:cs typeface="Tahoma" pitchFamily="34" charset="0"/>
                        </a:rPr>
                        <a:t>27</a:t>
                      </a:r>
                      <a:endParaRPr lang="en-US" dirty="0">
                        <a:solidFill>
                          <a:srgbClr val="00B050"/>
                        </a:solidFill>
                        <a:latin typeface="Tahoma" pitchFamily="34" charset="0"/>
                        <a:cs typeface="Tahoma" pitchFamily="34" charset="0"/>
                      </a:endParaRP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en-US" dirty="0" smtClean="0">
                          <a:solidFill>
                            <a:srgbClr val="00B050"/>
                          </a:solidFill>
                          <a:latin typeface="Tahoma" pitchFamily="34" charset="0"/>
                          <a:cs typeface="Tahoma" pitchFamily="34" charset="0"/>
                        </a:rPr>
                        <a:t>24.5</a:t>
                      </a:r>
                      <a:endParaRPr lang="en-US" dirty="0">
                        <a:solidFill>
                          <a:srgbClr val="00B050"/>
                        </a:solidFill>
                        <a:latin typeface="Tahoma" pitchFamily="34" charset="0"/>
                        <a:cs typeface="Tahoma" pitchFamily="34" charset="0"/>
                      </a:endParaRPr>
                    </a:p>
                  </a:txBody>
                  <a:tcPr>
                    <a:lnL>
                      <a:noFill/>
                    </a:lnL>
                    <a:lnR>
                      <a:noFill/>
                    </a:lnR>
                    <a:lnT>
                      <a:noFill/>
                    </a:lnT>
                    <a:lnB>
                      <a:noFill/>
                    </a:lnB>
                    <a:lnTlToBr w="12700" cmpd="sng">
                      <a:noFill/>
                      <a:prstDash val="solid"/>
                    </a:lnTlToBr>
                    <a:lnBlToTr w="12700" cmpd="sng">
                      <a:noFill/>
                      <a:prstDash val="solid"/>
                    </a:lnBlToTr>
                  </a:tcPr>
                </a:tc>
              </a:tr>
              <a:tr h="477165">
                <a:tc>
                  <a:txBody>
                    <a:bodyPr/>
                    <a:lstStyle/>
                    <a:p>
                      <a:pPr algn="ctr"/>
                      <a:r>
                        <a:rPr lang="en-US" dirty="0" smtClean="0">
                          <a:solidFill>
                            <a:srgbClr val="FF0000"/>
                          </a:solidFill>
                          <a:latin typeface="Tahoma" pitchFamily="34" charset="0"/>
                          <a:cs typeface="Tahoma" pitchFamily="34" charset="0"/>
                        </a:rPr>
                        <a:t>Punjab-1</a:t>
                      </a:r>
                      <a:endParaRPr lang="en-US" dirty="0">
                        <a:solidFill>
                          <a:srgbClr val="FF0000"/>
                        </a:solidFill>
                        <a:latin typeface="Tahoma" pitchFamily="34" charset="0"/>
                        <a:cs typeface="Tahoma" pitchFamily="34" charset="0"/>
                      </a:endParaRP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en-US" dirty="0" smtClean="0">
                          <a:solidFill>
                            <a:srgbClr val="FF0000"/>
                          </a:solidFill>
                          <a:latin typeface="Tahoma" pitchFamily="34" charset="0"/>
                          <a:cs typeface="Tahoma" pitchFamily="34" charset="0"/>
                        </a:rPr>
                        <a:t>36</a:t>
                      </a:r>
                      <a:endParaRPr lang="en-US" dirty="0">
                        <a:solidFill>
                          <a:srgbClr val="FF0000"/>
                        </a:solidFill>
                        <a:latin typeface="Tahoma" pitchFamily="34" charset="0"/>
                        <a:cs typeface="Tahoma" pitchFamily="34" charset="0"/>
                      </a:endParaRP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en-US" dirty="0" smtClean="0">
                          <a:solidFill>
                            <a:srgbClr val="FF0000"/>
                          </a:solidFill>
                          <a:latin typeface="Tahoma" pitchFamily="34" charset="0"/>
                          <a:cs typeface="Tahoma" pitchFamily="34" charset="0"/>
                        </a:rPr>
                        <a:t>2.8</a:t>
                      </a:r>
                      <a:endParaRPr lang="en-US" dirty="0">
                        <a:solidFill>
                          <a:srgbClr val="FF0000"/>
                        </a:solidFill>
                        <a:latin typeface="Tahoma" pitchFamily="34" charset="0"/>
                        <a:cs typeface="Tahoma" pitchFamily="34" charset="0"/>
                      </a:endParaRP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en-US" dirty="0" smtClean="0">
                          <a:solidFill>
                            <a:srgbClr val="FF0000"/>
                          </a:solidFill>
                          <a:latin typeface="Tahoma" pitchFamily="34" charset="0"/>
                          <a:cs typeface="Tahoma" pitchFamily="34" charset="0"/>
                        </a:rPr>
                        <a:t>17.9</a:t>
                      </a:r>
                      <a:endParaRPr lang="en-US" dirty="0">
                        <a:solidFill>
                          <a:srgbClr val="FF0000"/>
                        </a:solidFill>
                        <a:latin typeface="Tahoma" pitchFamily="34" charset="0"/>
                        <a:cs typeface="Tahoma" pitchFamily="34" charset="0"/>
                      </a:endParaRP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en-US" dirty="0" smtClean="0">
                          <a:solidFill>
                            <a:srgbClr val="FF0000"/>
                          </a:solidFill>
                          <a:latin typeface="Tahoma" pitchFamily="34" charset="0"/>
                          <a:cs typeface="Tahoma" pitchFamily="34" charset="0"/>
                        </a:rPr>
                        <a:t>41.5</a:t>
                      </a:r>
                      <a:endParaRPr lang="en-US" dirty="0">
                        <a:solidFill>
                          <a:srgbClr val="FF0000"/>
                        </a:solidFill>
                        <a:latin typeface="Tahoma" pitchFamily="34" charset="0"/>
                        <a:cs typeface="Tahoma" pitchFamily="34" charset="0"/>
                      </a:endParaRP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en-US" dirty="0" smtClean="0">
                          <a:solidFill>
                            <a:srgbClr val="FF0000"/>
                          </a:solidFill>
                          <a:latin typeface="Tahoma" pitchFamily="34" charset="0"/>
                          <a:cs typeface="Tahoma" pitchFamily="34" charset="0"/>
                        </a:rPr>
                        <a:t>13.3</a:t>
                      </a:r>
                      <a:endParaRPr lang="en-US" dirty="0">
                        <a:solidFill>
                          <a:srgbClr val="FF0000"/>
                        </a:solidFill>
                        <a:latin typeface="Tahoma" pitchFamily="34" charset="0"/>
                        <a:cs typeface="Tahoma" pitchFamily="34" charset="0"/>
                      </a:endParaRP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en-US" dirty="0" smtClean="0">
                          <a:solidFill>
                            <a:srgbClr val="FF0000"/>
                          </a:solidFill>
                          <a:latin typeface="Tahoma" pitchFamily="34" charset="0"/>
                          <a:cs typeface="Tahoma" pitchFamily="34" charset="0"/>
                        </a:rPr>
                        <a:t>26</a:t>
                      </a:r>
                      <a:endParaRPr lang="en-US" dirty="0">
                        <a:solidFill>
                          <a:srgbClr val="FF0000"/>
                        </a:solidFill>
                        <a:latin typeface="Tahoma" pitchFamily="34" charset="0"/>
                        <a:cs typeface="Tahoma" pitchFamily="34" charset="0"/>
                      </a:endParaRP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en-US" dirty="0" smtClean="0">
                          <a:solidFill>
                            <a:srgbClr val="FF0000"/>
                          </a:solidFill>
                          <a:latin typeface="Tahoma" pitchFamily="34" charset="0"/>
                          <a:cs typeface="Tahoma" pitchFamily="34" charset="0"/>
                        </a:rPr>
                        <a:t>27.5</a:t>
                      </a:r>
                      <a:endParaRPr lang="en-US" dirty="0">
                        <a:solidFill>
                          <a:srgbClr val="FF0000"/>
                        </a:solidFill>
                        <a:latin typeface="Tahoma" pitchFamily="34" charset="0"/>
                        <a:cs typeface="Tahoma" pitchFamily="34" charset="0"/>
                      </a:endParaRPr>
                    </a:p>
                  </a:txBody>
                  <a:tcPr>
                    <a:lnL>
                      <a:noFill/>
                    </a:lnL>
                    <a:lnR>
                      <a:noFill/>
                    </a:lnR>
                    <a:lnT>
                      <a:noFill/>
                    </a:lnT>
                    <a:lnB>
                      <a:noFill/>
                    </a:lnB>
                    <a:lnTlToBr w="12700" cmpd="sng">
                      <a:noFill/>
                      <a:prstDash val="solid"/>
                    </a:lnTlToBr>
                    <a:lnBlToTr w="12700" cmpd="sng">
                      <a:noFill/>
                      <a:prstDash val="solid"/>
                    </a:lnBlToTr>
                  </a:tcPr>
                </a:tc>
              </a:tr>
              <a:tr h="592950">
                <a:tc>
                  <a:txBody>
                    <a:bodyPr/>
                    <a:lstStyle/>
                    <a:p>
                      <a:pPr algn="ctr"/>
                      <a:r>
                        <a:rPr lang="en-US" dirty="0" smtClean="0">
                          <a:solidFill>
                            <a:srgbClr val="FF0000"/>
                          </a:solidFill>
                          <a:latin typeface="Tahoma" pitchFamily="34" charset="0"/>
                          <a:cs typeface="Tahoma" pitchFamily="34" charset="0"/>
                        </a:rPr>
                        <a:t>Punjab No. 1</a:t>
                      </a:r>
                      <a:endParaRPr lang="en-US" dirty="0">
                        <a:solidFill>
                          <a:srgbClr val="FF0000"/>
                        </a:solidFill>
                        <a:latin typeface="Tahoma" pitchFamily="34" charset="0"/>
                        <a:cs typeface="Tahoma" pitchFamily="34" charset="0"/>
                      </a:endParaRP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en-US" dirty="0" smtClean="0">
                          <a:solidFill>
                            <a:srgbClr val="FF0000"/>
                          </a:solidFill>
                          <a:latin typeface="Tahoma" pitchFamily="34" charset="0"/>
                          <a:cs typeface="Tahoma" pitchFamily="34" charset="0"/>
                        </a:rPr>
                        <a:t>37</a:t>
                      </a:r>
                      <a:endParaRPr lang="en-US" dirty="0">
                        <a:solidFill>
                          <a:srgbClr val="FF0000"/>
                        </a:solidFill>
                        <a:latin typeface="Tahoma" pitchFamily="34" charset="0"/>
                        <a:cs typeface="Tahoma" pitchFamily="34" charset="0"/>
                      </a:endParaRP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en-US" dirty="0" smtClean="0">
                          <a:solidFill>
                            <a:srgbClr val="FF0000"/>
                          </a:solidFill>
                          <a:latin typeface="Tahoma" pitchFamily="34" charset="0"/>
                          <a:cs typeface="Tahoma" pitchFamily="34" charset="0"/>
                        </a:rPr>
                        <a:t>3.0</a:t>
                      </a:r>
                      <a:endParaRPr lang="en-US" dirty="0">
                        <a:solidFill>
                          <a:srgbClr val="FF0000"/>
                        </a:solidFill>
                        <a:latin typeface="Tahoma" pitchFamily="34" charset="0"/>
                        <a:cs typeface="Tahoma" pitchFamily="34" charset="0"/>
                      </a:endParaRP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en-US" dirty="0" smtClean="0">
                          <a:solidFill>
                            <a:srgbClr val="FF0000"/>
                          </a:solidFill>
                          <a:latin typeface="Tahoma" pitchFamily="34" charset="0"/>
                          <a:cs typeface="Tahoma" pitchFamily="34" charset="0"/>
                        </a:rPr>
                        <a:t>17.0</a:t>
                      </a:r>
                      <a:endParaRPr lang="en-US" dirty="0">
                        <a:solidFill>
                          <a:srgbClr val="FF0000"/>
                        </a:solidFill>
                        <a:latin typeface="Tahoma" pitchFamily="34" charset="0"/>
                        <a:cs typeface="Tahoma" pitchFamily="34" charset="0"/>
                      </a:endParaRP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en-US" dirty="0" smtClean="0">
                          <a:solidFill>
                            <a:srgbClr val="FF0000"/>
                          </a:solidFill>
                          <a:latin typeface="Tahoma" pitchFamily="34" charset="0"/>
                          <a:cs typeface="Tahoma" pitchFamily="34" charset="0"/>
                        </a:rPr>
                        <a:t>42.7</a:t>
                      </a:r>
                      <a:endParaRPr lang="en-US" dirty="0">
                        <a:solidFill>
                          <a:srgbClr val="FF0000"/>
                        </a:solidFill>
                        <a:latin typeface="Tahoma" pitchFamily="34" charset="0"/>
                        <a:cs typeface="Tahoma" pitchFamily="34" charset="0"/>
                      </a:endParaRP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en-US" dirty="0" smtClean="0">
                          <a:solidFill>
                            <a:srgbClr val="FF0000"/>
                          </a:solidFill>
                          <a:latin typeface="Tahoma" pitchFamily="34" charset="0"/>
                          <a:cs typeface="Tahoma" pitchFamily="34" charset="0"/>
                        </a:rPr>
                        <a:t>13.5</a:t>
                      </a:r>
                      <a:endParaRPr lang="en-US" dirty="0">
                        <a:solidFill>
                          <a:srgbClr val="FF0000"/>
                        </a:solidFill>
                        <a:latin typeface="Tahoma" pitchFamily="34" charset="0"/>
                        <a:cs typeface="Tahoma" pitchFamily="34" charset="0"/>
                      </a:endParaRP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en-US" dirty="0" smtClean="0">
                          <a:solidFill>
                            <a:srgbClr val="FF0000"/>
                          </a:solidFill>
                          <a:latin typeface="Tahoma" pitchFamily="34" charset="0"/>
                          <a:cs typeface="Tahoma" pitchFamily="34" charset="0"/>
                        </a:rPr>
                        <a:t>25</a:t>
                      </a:r>
                      <a:endParaRPr lang="en-US" dirty="0">
                        <a:solidFill>
                          <a:srgbClr val="FF0000"/>
                        </a:solidFill>
                        <a:latin typeface="Tahoma" pitchFamily="34" charset="0"/>
                        <a:cs typeface="Tahoma" pitchFamily="34" charset="0"/>
                      </a:endParaRP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en-US" dirty="0" smtClean="0">
                          <a:solidFill>
                            <a:srgbClr val="FF0000"/>
                          </a:solidFill>
                          <a:latin typeface="Tahoma" pitchFamily="34" charset="0"/>
                          <a:cs typeface="Tahoma" pitchFamily="34" charset="0"/>
                        </a:rPr>
                        <a:t>27.1</a:t>
                      </a:r>
                      <a:endParaRPr lang="en-US" dirty="0">
                        <a:solidFill>
                          <a:srgbClr val="FF0000"/>
                        </a:solidFill>
                        <a:latin typeface="Tahoma" pitchFamily="34" charset="0"/>
                        <a:cs typeface="Tahoma" pitchFamily="34" charset="0"/>
                      </a:endParaRPr>
                    </a:p>
                  </a:txBody>
                  <a:tcPr>
                    <a:lnL>
                      <a:noFill/>
                    </a:lnL>
                    <a:lnR>
                      <a:noFill/>
                    </a:lnR>
                    <a:lnT>
                      <a:noFill/>
                    </a:lnT>
                    <a:lnB>
                      <a:noFill/>
                    </a:lnB>
                    <a:lnTlToBr w="12700" cmpd="sng">
                      <a:noFill/>
                      <a:prstDash val="solid"/>
                    </a:lnTlToBr>
                    <a:lnBlToTr w="12700" cmpd="sng">
                      <a:noFill/>
                      <a:prstDash val="solid"/>
                    </a:lnBlToTr>
                  </a:tcPr>
                </a:tc>
              </a:tr>
              <a:tr h="477165">
                <a:tc>
                  <a:txBody>
                    <a:bodyPr/>
                    <a:lstStyle/>
                    <a:p>
                      <a:pPr algn="ctr"/>
                      <a:r>
                        <a:rPr lang="en-US" dirty="0" smtClean="0">
                          <a:latin typeface="Tahoma" pitchFamily="34" charset="0"/>
                          <a:cs typeface="Tahoma" pitchFamily="34" charset="0"/>
                        </a:rPr>
                        <a:t>CNS 4</a:t>
                      </a:r>
                      <a:endParaRPr lang="en-US" dirty="0">
                        <a:latin typeface="Tahoma" pitchFamily="34" charset="0"/>
                        <a:cs typeface="Tahoma" pitchFamily="34" charset="0"/>
                      </a:endParaRP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en-US" dirty="0" smtClean="0">
                          <a:latin typeface="Tahoma" pitchFamily="34" charset="0"/>
                          <a:cs typeface="Tahoma" pitchFamily="34" charset="0"/>
                        </a:rPr>
                        <a:t>38</a:t>
                      </a:r>
                      <a:endParaRPr lang="en-US" dirty="0">
                        <a:latin typeface="Tahoma" pitchFamily="34" charset="0"/>
                        <a:cs typeface="Tahoma" pitchFamily="34" charset="0"/>
                      </a:endParaRP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en-US" dirty="0" smtClean="0">
                          <a:latin typeface="Tahoma" pitchFamily="34" charset="0"/>
                          <a:cs typeface="Tahoma" pitchFamily="34" charset="0"/>
                        </a:rPr>
                        <a:t>3.0</a:t>
                      </a:r>
                      <a:endParaRPr lang="en-US" dirty="0">
                        <a:latin typeface="Tahoma" pitchFamily="34" charset="0"/>
                        <a:cs typeface="Tahoma" pitchFamily="34" charset="0"/>
                      </a:endParaRP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en-US" dirty="0" smtClean="0">
                          <a:latin typeface="Tahoma" pitchFamily="34" charset="0"/>
                          <a:cs typeface="Tahoma" pitchFamily="34" charset="0"/>
                        </a:rPr>
                        <a:t>16.3</a:t>
                      </a:r>
                      <a:endParaRPr lang="en-US" dirty="0">
                        <a:latin typeface="Tahoma" pitchFamily="34" charset="0"/>
                        <a:cs typeface="Tahoma" pitchFamily="34" charset="0"/>
                      </a:endParaRP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en-US" dirty="0" smtClean="0">
                          <a:latin typeface="Tahoma" pitchFamily="34" charset="0"/>
                          <a:cs typeface="Tahoma" pitchFamily="34" charset="0"/>
                        </a:rPr>
                        <a:t>42.9</a:t>
                      </a:r>
                      <a:endParaRPr lang="en-US" dirty="0">
                        <a:latin typeface="Tahoma" pitchFamily="34" charset="0"/>
                        <a:cs typeface="Tahoma" pitchFamily="34" charset="0"/>
                      </a:endParaRP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en-US" dirty="0" smtClean="0">
                          <a:latin typeface="Tahoma" pitchFamily="34" charset="0"/>
                          <a:cs typeface="Tahoma" pitchFamily="34" charset="0"/>
                        </a:rPr>
                        <a:t>12.9</a:t>
                      </a:r>
                      <a:endParaRPr lang="en-US" dirty="0">
                        <a:latin typeface="Tahoma" pitchFamily="34" charset="0"/>
                        <a:cs typeface="Tahoma" pitchFamily="34" charset="0"/>
                      </a:endParaRP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en-US" dirty="0" smtClean="0">
                          <a:latin typeface="Tahoma" pitchFamily="34" charset="0"/>
                          <a:cs typeface="Tahoma" pitchFamily="34" charset="0"/>
                        </a:rPr>
                        <a:t>30</a:t>
                      </a:r>
                      <a:endParaRPr lang="en-US" dirty="0">
                        <a:latin typeface="Tahoma" pitchFamily="34" charset="0"/>
                        <a:cs typeface="Tahoma" pitchFamily="34" charset="0"/>
                      </a:endParaRP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en-US" dirty="0" smtClean="0">
                          <a:latin typeface="Tahoma" pitchFamily="34" charset="0"/>
                          <a:cs typeface="Tahoma" pitchFamily="34" charset="0"/>
                        </a:rPr>
                        <a:t>26.3</a:t>
                      </a:r>
                      <a:endParaRPr lang="en-US" dirty="0">
                        <a:latin typeface="Tahoma" pitchFamily="34" charset="0"/>
                        <a:cs typeface="Tahoma" pitchFamily="34" charset="0"/>
                      </a:endParaRPr>
                    </a:p>
                  </a:txBody>
                  <a:tcPr>
                    <a:lnL>
                      <a:noFill/>
                    </a:lnL>
                    <a:lnR>
                      <a:noFill/>
                    </a:lnR>
                    <a:lnT>
                      <a:noFill/>
                    </a:lnT>
                    <a:lnB>
                      <a:noFill/>
                    </a:lnB>
                    <a:lnTlToBr w="12700" cmpd="sng">
                      <a:noFill/>
                      <a:prstDash val="solid"/>
                    </a:lnTlToBr>
                    <a:lnBlToTr w="12700" cmpd="sng">
                      <a:noFill/>
                      <a:prstDash val="solid"/>
                    </a:lnBlToTr>
                  </a:tcPr>
                </a:tc>
              </a:tr>
              <a:tr h="477165">
                <a:tc>
                  <a:txBody>
                    <a:bodyPr/>
                    <a:lstStyle/>
                    <a:p>
                      <a:pPr algn="ctr"/>
                      <a:r>
                        <a:rPr lang="en-US" dirty="0" smtClean="0">
                          <a:latin typeface="Tahoma" pitchFamily="34" charset="0"/>
                          <a:cs typeface="Tahoma" pitchFamily="34" charset="0"/>
                        </a:rPr>
                        <a:t>CNS</a:t>
                      </a:r>
                      <a:endParaRPr lang="en-US" dirty="0">
                        <a:latin typeface="Tahoma" pitchFamily="34" charset="0"/>
                        <a:cs typeface="Tahoma" pitchFamily="34" charset="0"/>
                      </a:endParaRP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en-US" dirty="0" smtClean="0">
                          <a:latin typeface="Tahoma" pitchFamily="34" charset="0"/>
                          <a:cs typeface="Tahoma" pitchFamily="34" charset="0"/>
                        </a:rPr>
                        <a:t>39</a:t>
                      </a:r>
                      <a:endParaRPr lang="en-US" dirty="0">
                        <a:latin typeface="Tahoma" pitchFamily="34" charset="0"/>
                        <a:cs typeface="Tahoma" pitchFamily="34" charset="0"/>
                      </a:endParaRP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en-US" dirty="0" smtClean="0">
                          <a:latin typeface="Tahoma" pitchFamily="34" charset="0"/>
                          <a:cs typeface="Tahoma" pitchFamily="34" charset="0"/>
                        </a:rPr>
                        <a:t>3.2</a:t>
                      </a:r>
                      <a:endParaRPr lang="en-US" dirty="0">
                        <a:latin typeface="Tahoma" pitchFamily="34" charset="0"/>
                        <a:cs typeface="Tahoma" pitchFamily="34" charset="0"/>
                      </a:endParaRP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en-US" dirty="0" smtClean="0">
                          <a:latin typeface="Tahoma" pitchFamily="34" charset="0"/>
                          <a:cs typeface="Tahoma" pitchFamily="34" charset="0"/>
                        </a:rPr>
                        <a:t>16.6</a:t>
                      </a:r>
                      <a:endParaRPr lang="en-US" dirty="0">
                        <a:latin typeface="Tahoma" pitchFamily="34" charset="0"/>
                        <a:cs typeface="Tahoma" pitchFamily="34" charset="0"/>
                      </a:endParaRP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en-US" dirty="0" smtClean="0">
                          <a:latin typeface="Tahoma" pitchFamily="34" charset="0"/>
                          <a:cs typeface="Tahoma" pitchFamily="34" charset="0"/>
                        </a:rPr>
                        <a:t>43.5</a:t>
                      </a:r>
                      <a:endParaRPr lang="en-US" dirty="0">
                        <a:latin typeface="Tahoma" pitchFamily="34" charset="0"/>
                        <a:cs typeface="Tahoma" pitchFamily="34" charset="0"/>
                      </a:endParaRP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en-US" dirty="0" smtClean="0">
                          <a:latin typeface="Tahoma" pitchFamily="34" charset="0"/>
                          <a:cs typeface="Tahoma" pitchFamily="34" charset="0"/>
                        </a:rPr>
                        <a:t>11.8</a:t>
                      </a:r>
                      <a:endParaRPr lang="en-US" dirty="0">
                        <a:latin typeface="Tahoma" pitchFamily="34" charset="0"/>
                        <a:cs typeface="Tahoma" pitchFamily="34" charset="0"/>
                      </a:endParaRP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en-US" dirty="0" smtClean="0">
                          <a:latin typeface="Tahoma" pitchFamily="34" charset="0"/>
                          <a:cs typeface="Tahoma" pitchFamily="34" charset="0"/>
                        </a:rPr>
                        <a:t>26</a:t>
                      </a:r>
                      <a:endParaRPr lang="en-US" dirty="0">
                        <a:latin typeface="Tahoma" pitchFamily="34" charset="0"/>
                        <a:cs typeface="Tahoma" pitchFamily="34" charset="0"/>
                      </a:endParaRP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en-US" dirty="0" smtClean="0">
                          <a:latin typeface="Tahoma" pitchFamily="34" charset="0"/>
                          <a:cs typeface="Tahoma" pitchFamily="34" charset="0"/>
                        </a:rPr>
                        <a:t>23.6</a:t>
                      </a:r>
                      <a:endParaRPr lang="en-US" dirty="0">
                        <a:latin typeface="Tahoma" pitchFamily="34" charset="0"/>
                        <a:cs typeface="Tahoma" pitchFamily="34" charset="0"/>
                      </a:endParaRPr>
                    </a:p>
                  </a:txBody>
                  <a:tcPr>
                    <a:lnL>
                      <a:noFill/>
                    </a:lnL>
                    <a:lnR>
                      <a:noFill/>
                    </a:lnR>
                    <a:lnT>
                      <a:noFill/>
                    </a:lnT>
                    <a:lnB>
                      <a:noFill/>
                    </a:lnB>
                    <a:lnTlToBr w="12700" cmpd="sng">
                      <a:noFill/>
                      <a:prstDash val="solid"/>
                    </a:lnTlToBr>
                    <a:lnBlToTr w="12700" cmpd="sng">
                      <a:noFill/>
                      <a:prstDash val="solid"/>
                    </a:lnBlToTr>
                  </a:tcPr>
                </a:tc>
              </a:tr>
              <a:tr h="477165">
                <a:tc>
                  <a:txBody>
                    <a:bodyPr/>
                    <a:lstStyle/>
                    <a:p>
                      <a:pPr algn="ctr"/>
                      <a:r>
                        <a:rPr lang="en-US" dirty="0" smtClean="0">
                          <a:latin typeface="Tahoma" pitchFamily="34" charset="0"/>
                          <a:cs typeface="Tahoma" pitchFamily="34" charset="0"/>
                        </a:rPr>
                        <a:t>NC-Roy</a:t>
                      </a:r>
                      <a:endParaRPr lang="en-US" dirty="0">
                        <a:latin typeface="Tahoma" pitchFamily="34" charset="0"/>
                        <a:cs typeface="Tahoma" pitchFamily="34" charset="0"/>
                      </a:endParaRP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en-US" dirty="0" smtClean="0">
                          <a:latin typeface="Tahoma" pitchFamily="34" charset="0"/>
                          <a:cs typeface="Tahoma" pitchFamily="34" charset="0"/>
                        </a:rPr>
                        <a:t>33</a:t>
                      </a:r>
                      <a:endParaRPr lang="en-US" dirty="0">
                        <a:latin typeface="Tahoma" pitchFamily="34" charset="0"/>
                        <a:cs typeface="Tahoma" pitchFamily="34" charset="0"/>
                      </a:endParaRP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en-US" dirty="0" smtClean="0">
                          <a:latin typeface="Tahoma" pitchFamily="34" charset="0"/>
                          <a:cs typeface="Tahoma" pitchFamily="34" charset="0"/>
                        </a:rPr>
                        <a:t>1.5</a:t>
                      </a:r>
                      <a:endParaRPr lang="en-US" dirty="0">
                        <a:latin typeface="Tahoma" pitchFamily="34" charset="0"/>
                        <a:cs typeface="Tahoma" pitchFamily="34" charset="0"/>
                      </a:endParaRP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en-US" dirty="0" smtClean="0">
                          <a:latin typeface="Tahoma" pitchFamily="34" charset="0"/>
                          <a:cs typeface="Tahoma" pitchFamily="34" charset="0"/>
                        </a:rPr>
                        <a:t>18.6</a:t>
                      </a:r>
                      <a:endParaRPr lang="en-US" dirty="0">
                        <a:latin typeface="Tahoma" pitchFamily="34" charset="0"/>
                        <a:cs typeface="Tahoma" pitchFamily="34" charset="0"/>
                      </a:endParaRP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en-US" dirty="0" smtClean="0">
                          <a:latin typeface="Tahoma" pitchFamily="34" charset="0"/>
                          <a:cs typeface="Tahoma" pitchFamily="34" charset="0"/>
                        </a:rPr>
                        <a:t>42.1</a:t>
                      </a:r>
                      <a:endParaRPr lang="en-US" dirty="0">
                        <a:latin typeface="Tahoma" pitchFamily="34" charset="0"/>
                        <a:cs typeface="Tahoma" pitchFamily="34" charset="0"/>
                      </a:endParaRP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en-US" dirty="0" smtClean="0">
                          <a:latin typeface="Tahoma" pitchFamily="34" charset="0"/>
                          <a:cs typeface="Tahoma" pitchFamily="34" charset="0"/>
                        </a:rPr>
                        <a:t>13.7</a:t>
                      </a:r>
                      <a:endParaRPr lang="en-US" dirty="0">
                        <a:latin typeface="Tahoma" pitchFamily="34" charset="0"/>
                        <a:cs typeface="Tahoma" pitchFamily="34" charset="0"/>
                      </a:endParaRP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en-US" dirty="0" smtClean="0">
                          <a:latin typeface="Tahoma" pitchFamily="34" charset="0"/>
                          <a:cs typeface="Tahoma" pitchFamily="34" charset="0"/>
                        </a:rPr>
                        <a:t>23</a:t>
                      </a:r>
                      <a:endParaRPr lang="en-US" dirty="0">
                        <a:latin typeface="Tahoma" pitchFamily="34" charset="0"/>
                        <a:cs typeface="Tahoma" pitchFamily="34" charset="0"/>
                      </a:endParaRP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en-US" dirty="0" smtClean="0">
                          <a:latin typeface="Tahoma" pitchFamily="34" charset="0"/>
                          <a:cs typeface="Tahoma" pitchFamily="34" charset="0"/>
                        </a:rPr>
                        <a:t>41.2</a:t>
                      </a:r>
                      <a:endParaRPr lang="en-US" dirty="0">
                        <a:latin typeface="Tahoma" pitchFamily="34" charset="0"/>
                        <a:cs typeface="Tahoma" pitchFamily="34" charset="0"/>
                      </a:endParaRPr>
                    </a:p>
                  </a:txBody>
                  <a:tcPr>
                    <a:lnL>
                      <a:noFill/>
                    </a:lnL>
                    <a:lnR>
                      <a:noFill/>
                    </a:lnR>
                    <a:lnT>
                      <a:noFill/>
                    </a:lnT>
                    <a:lnB>
                      <a:noFill/>
                    </a:lnB>
                    <a:lnTlToBr w="12700" cmpd="sng">
                      <a:noFill/>
                      <a:prstDash val="solid"/>
                    </a:lnTlToBr>
                    <a:lnBlToTr w="12700" cmpd="sng">
                      <a:noFill/>
                      <a:prstDash val="solid"/>
                    </a:lnBlToTr>
                  </a:tcPr>
                </a:tc>
              </a:tr>
              <a:tr h="477165">
                <a:tc>
                  <a:txBody>
                    <a:bodyPr/>
                    <a:lstStyle/>
                    <a:p>
                      <a:pPr algn="ctr"/>
                      <a:r>
                        <a:rPr lang="en-US" dirty="0" smtClean="0">
                          <a:latin typeface="Tahoma" pitchFamily="34" charset="0"/>
                          <a:cs typeface="Tahoma" pitchFamily="34" charset="0"/>
                        </a:rPr>
                        <a:t>NC-Raleigh</a:t>
                      </a:r>
                      <a:endParaRPr lang="en-US" dirty="0">
                        <a:latin typeface="Tahoma" pitchFamily="34" charset="0"/>
                        <a:cs typeface="Tahoma" pitchFamily="34" charset="0"/>
                      </a:endParaRP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en-US" dirty="0" smtClean="0">
                          <a:latin typeface="Tahoma" pitchFamily="34" charset="0"/>
                          <a:cs typeface="Tahoma" pitchFamily="34" charset="0"/>
                        </a:rPr>
                        <a:t>32</a:t>
                      </a:r>
                      <a:endParaRPr lang="en-US" dirty="0">
                        <a:latin typeface="Tahoma" pitchFamily="34" charset="0"/>
                        <a:cs typeface="Tahoma" pitchFamily="34" charset="0"/>
                      </a:endParaRP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en-US" dirty="0" smtClean="0">
                          <a:latin typeface="Tahoma" pitchFamily="34" charset="0"/>
                          <a:cs typeface="Tahoma" pitchFamily="34" charset="0"/>
                        </a:rPr>
                        <a:t>1.5</a:t>
                      </a:r>
                      <a:endParaRPr lang="en-US" dirty="0">
                        <a:latin typeface="Tahoma" pitchFamily="34" charset="0"/>
                        <a:cs typeface="Tahoma" pitchFamily="34" charset="0"/>
                      </a:endParaRP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en-US" dirty="0" smtClean="0">
                          <a:latin typeface="Tahoma" pitchFamily="34" charset="0"/>
                          <a:cs typeface="Tahoma" pitchFamily="34" charset="0"/>
                        </a:rPr>
                        <a:t>21.4</a:t>
                      </a:r>
                      <a:endParaRPr lang="en-US" dirty="0">
                        <a:latin typeface="Tahoma" pitchFamily="34" charset="0"/>
                        <a:cs typeface="Tahoma" pitchFamily="34" charset="0"/>
                      </a:endParaRP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en-US" dirty="0" smtClean="0">
                          <a:latin typeface="Tahoma" pitchFamily="34" charset="0"/>
                          <a:cs typeface="Tahoma" pitchFamily="34" charset="0"/>
                        </a:rPr>
                        <a:t>39.7</a:t>
                      </a:r>
                      <a:endParaRPr lang="en-US" dirty="0">
                        <a:latin typeface="Tahoma" pitchFamily="34" charset="0"/>
                        <a:cs typeface="Tahoma" pitchFamily="34" charset="0"/>
                      </a:endParaRP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en-US" dirty="0" smtClean="0">
                          <a:latin typeface="Tahoma" pitchFamily="34" charset="0"/>
                          <a:cs typeface="Tahoma" pitchFamily="34" charset="0"/>
                        </a:rPr>
                        <a:t>15.0</a:t>
                      </a:r>
                      <a:endParaRPr lang="en-US" dirty="0">
                        <a:latin typeface="Tahoma" pitchFamily="34" charset="0"/>
                        <a:cs typeface="Tahoma" pitchFamily="34" charset="0"/>
                      </a:endParaRP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en-US" dirty="0" smtClean="0">
                          <a:latin typeface="Tahoma" pitchFamily="34" charset="0"/>
                          <a:cs typeface="Tahoma" pitchFamily="34" charset="0"/>
                        </a:rPr>
                        <a:t>28</a:t>
                      </a:r>
                      <a:endParaRPr lang="en-US" dirty="0">
                        <a:latin typeface="Tahoma" pitchFamily="34" charset="0"/>
                        <a:cs typeface="Tahoma" pitchFamily="34" charset="0"/>
                      </a:endParaRP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en-US" dirty="0" smtClean="0">
                          <a:latin typeface="Tahoma" pitchFamily="34" charset="0"/>
                          <a:cs typeface="Tahoma" pitchFamily="34" charset="0"/>
                        </a:rPr>
                        <a:t>45.5</a:t>
                      </a:r>
                      <a:endParaRPr lang="en-US" dirty="0">
                        <a:latin typeface="Tahoma" pitchFamily="34" charset="0"/>
                        <a:cs typeface="Tahoma" pitchFamily="34" charset="0"/>
                      </a:endParaRPr>
                    </a:p>
                  </a:txBody>
                  <a:tcPr>
                    <a:lnL>
                      <a:noFill/>
                    </a:lnL>
                    <a:lnR>
                      <a:noFill/>
                    </a:lnR>
                    <a:lnT>
                      <a:noFill/>
                    </a:lnT>
                    <a:lnB>
                      <a:noFill/>
                    </a:lnB>
                    <a:lnTlToBr w="12700" cmpd="sng">
                      <a:noFill/>
                      <a:prstDash val="solid"/>
                    </a:lnTlToBr>
                    <a:lnBlToTr w="12700" cmpd="sng">
                      <a:noFill/>
                      <a:prstDash val="solid"/>
                    </a:lnBlToTr>
                  </a:tcPr>
                </a:tc>
              </a:tr>
              <a:tr h="592950">
                <a:tc>
                  <a:txBody>
                    <a:bodyPr/>
                    <a:lstStyle/>
                    <a:p>
                      <a:pPr algn="ctr"/>
                      <a:r>
                        <a:rPr lang="en-US" b="1" dirty="0" smtClean="0">
                          <a:latin typeface="Tahoma" pitchFamily="34" charset="0"/>
                          <a:cs typeface="Tahoma" pitchFamily="34" charset="0"/>
                        </a:rPr>
                        <a:t>LSD (0.05)</a:t>
                      </a:r>
                      <a:endParaRPr lang="en-US" b="1" dirty="0">
                        <a:latin typeface="Tahoma" pitchFamily="34" charset="0"/>
                        <a:cs typeface="Tahoma" pitchFamily="34" charset="0"/>
                      </a:endParaRPr>
                    </a:p>
                  </a:txBody>
                  <a:tcPr>
                    <a:lnL>
                      <a:noFill/>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smtClean="0">
                          <a:latin typeface="Tahoma" pitchFamily="34" charset="0"/>
                          <a:cs typeface="Tahoma" pitchFamily="34" charset="0"/>
                        </a:rPr>
                        <a:t>2.0</a:t>
                      </a:r>
                      <a:endParaRPr lang="en-US" b="1" dirty="0">
                        <a:latin typeface="Tahoma" pitchFamily="34" charset="0"/>
                        <a:cs typeface="Tahoma" pitchFamily="34" charset="0"/>
                      </a:endParaRPr>
                    </a:p>
                  </a:txBody>
                  <a:tcPr>
                    <a:lnL>
                      <a:noFill/>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smtClean="0">
                          <a:latin typeface="Tahoma" pitchFamily="34" charset="0"/>
                          <a:cs typeface="Tahoma" pitchFamily="34" charset="0"/>
                        </a:rPr>
                        <a:t>0.2</a:t>
                      </a:r>
                      <a:endParaRPr lang="en-US" b="1" dirty="0">
                        <a:latin typeface="Tahoma" pitchFamily="34" charset="0"/>
                        <a:cs typeface="Tahoma" pitchFamily="34" charset="0"/>
                      </a:endParaRPr>
                    </a:p>
                  </a:txBody>
                  <a:tcPr>
                    <a:lnL>
                      <a:noFill/>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smtClean="0">
                          <a:latin typeface="Tahoma" pitchFamily="34" charset="0"/>
                          <a:cs typeface="Tahoma" pitchFamily="34" charset="0"/>
                        </a:rPr>
                        <a:t>0.5</a:t>
                      </a:r>
                      <a:endParaRPr lang="en-US" b="1" dirty="0">
                        <a:latin typeface="Tahoma" pitchFamily="34" charset="0"/>
                        <a:cs typeface="Tahoma" pitchFamily="34" charset="0"/>
                      </a:endParaRPr>
                    </a:p>
                  </a:txBody>
                  <a:tcPr>
                    <a:lnL>
                      <a:noFill/>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smtClean="0">
                          <a:latin typeface="Tahoma" pitchFamily="34" charset="0"/>
                          <a:cs typeface="Tahoma" pitchFamily="34" charset="0"/>
                        </a:rPr>
                        <a:t>0.6</a:t>
                      </a:r>
                      <a:endParaRPr lang="en-US" b="1" dirty="0">
                        <a:latin typeface="Tahoma" pitchFamily="34" charset="0"/>
                        <a:cs typeface="Tahoma" pitchFamily="34" charset="0"/>
                      </a:endParaRPr>
                    </a:p>
                  </a:txBody>
                  <a:tcPr>
                    <a:lnL>
                      <a:noFill/>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smtClean="0">
                          <a:latin typeface="Tahoma" pitchFamily="34" charset="0"/>
                          <a:cs typeface="Tahoma" pitchFamily="34" charset="0"/>
                        </a:rPr>
                        <a:t>0.4</a:t>
                      </a:r>
                      <a:endParaRPr lang="en-US" b="1" dirty="0">
                        <a:latin typeface="Tahoma" pitchFamily="34" charset="0"/>
                        <a:cs typeface="Tahoma" pitchFamily="34" charset="0"/>
                      </a:endParaRPr>
                    </a:p>
                  </a:txBody>
                  <a:tcPr>
                    <a:lnL>
                      <a:noFill/>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smtClean="0">
                          <a:latin typeface="Tahoma" pitchFamily="34" charset="0"/>
                          <a:cs typeface="Tahoma" pitchFamily="34" charset="0"/>
                        </a:rPr>
                        <a:t>0.7</a:t>
                      </a:r>
                      <a:endParaRPr lang="en-US" b="1" dirty="0">
                        <a:latin typeface="Tahoma" pitchFamily="34" charset="0"/>
                        <a:cs typeface="Tahoma" pitchFamily="34" charset="0"/>
                      </a:endParaRPr>
                    </a:p>
                  </a:txBody>
                  <a:tcPr>
                    <a:lnL>
                      <a:noFill/>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smtClean="0">
                          <a:latin typeface="Tahoma" pitchFamily="34" charset="0"/>
                          <a:cs typeface="Tahoma" pitchFamily="34" charset="0"/>
                        </a:rPr>
                        <a:t>2.2</a:t>
                      </a:r>
                      <a:endParaRPr lang="en-US" b="1" dirty="0">
                        <a:latin typeface="Tahoma" pitchFamily="34" charset="0"/>
                        <a:cs typeface="Tahoma" pitchFamily="34" charset="0"/>
                      </a:endParaRPr>
                    </a:p>
                  </a:txBody>
                  <a:tcPr>
                    <a:lnL>
                      <a:noFill/>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graphicFrame>
        <p:nvGraphicFramePr>
          <p:cNvPr id="26" name="Table 25"/>
          <p:cNvGraphicFramePr>
            <a:graphicFrameLocks noGrp="1"/>
          </p:cNvGraphicFramePr>
          <p:nvPr/>
        </p:nvGraphicFramePr>
        <p:xfrm>
          <a:off x="13852525" y="15242299"/>
          <a:ext cx="11468096" cy="15005471"/>
        </p:xfrm>
        <a:graphic>
          <a:graphicData uri="http://schemas.openxmlformats.org/drawingml/2006/table">
            <a:tbl>
              <a:tblPr firstRow="1" bandRow="1">
                <a:tableStyleId>{2D5ABB26-0587-4C30-8999-92F81FD0307C}</a:tableStyleId>
              </a:tblPr>
              <a:tblGrid>
                <a:gridCol w="1576161"/>
                <a:gridCol w="899885"/>
                <a:gridCol w="1364343"/>
                <a:gridCol w="1026371"/>
                <a:gridCol w="1009954"/>
                <a:gridCol w="934899"/>
                <a:gridCol w="920171"/>
                <a:gridCol w="1085191"/>
                <a:gridCol w="1408763"/>
                <a:gridCol w="1242358"/>
              </a:tblGrid>
              <a:tr h="1049680">
                <a:tc>
                  <a:txBody>
                    <a:bodyPr/>
                    <a:lstStyle/>
                    <a:p>
                      <a:pPr algn="ctr"/>
                      <a:r>
                        <a:rPr lang="en-US" dirty="0" smtClean="0">
                          <a:latin typeface="Tahoma" pitchFamily="34" charset="0"/>
                          <a:cs typeface="Tahoma" pitchFamily="34" charset="0"/>
                        </a:rPr>
                        <a:t>Variety</a:t>
                      </a:r>
                      <a:endParaRPr lang="en-US" dirty="0">
                        <a:solidFill>
                          <a:schemeClr val="tx1"/>
                        </a:solidFill>
                        <a:latin typeface="Tahoma" pitchFamily="34" charset="0"/>
                        <a:cs typeface="Tahoma" pitchFamily="34" charset="0"/>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solidFill>
                            <a:schemeClr val="tx1"/>
                          </a:solidFill>
                          <a:latin typeface="Tahoma" pitchFamily="34" charset="0"/>
                          <a:cs typeface="Tahoma" pitchFamily="34" charset="0"/>
                        </a:rPr>
                        <a:t>Flower Color</a:t>
                      </a:r>
                      <a:endParaRPr lang="en-US" dirty="0">
                        <a:solidFill>
                          <a:schemeClr val="tx1"/>
                        </a:solidFill>
                        <a:latin typeface="Tahoma" pitchFamily="34" charset="0"/>
                        <a:cs typeface="Tahoma" pitchFamily="34" charset="0"/>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solidFill>
                            <a:schemeClr val="tx1"/>
                          </a:solidFill>
                          <a:latin typeface="Tahoma" pitchFamily="34" charset="0"/>
                          <a:cs typeface="Tahoma" pitchFamily="34" charset="0"/>
                        </a:rPr>
                        <a:t>Pubescence</a:t>
                      </a:r>
                      <a:r>
                        <a:rPr lang="en-US" baseline="0" dirty="0" smtClean="0">
                          <a:solidFill>
                            <a:schemeClr val="tx1"/>
                          </a:solidFill>
                          <a:latin typeface="Tahoma" pitchFamily="34" charset="0"/>
                          <a:cs typeface="Tahoma" pitchFamily="34" charset="0"/>
                        </a:rPr>
                        <a:t> Color</a:t>
                      </a:r>
                      <a:endParaRPr lang="en-US" dirty="0">
                        <a:solidFill>
                          <a:schemeClr val="tx1"/>
                        </a:solidFill>
                        <a:latin typeface="Tahoma" pitchFamily="34" charset="0"/>
                        <a:cs typeface="Tahoma" pitchFamily="34" charset="0"/>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Tahoma" pitchFamily="34" charset="0"/>
                          <a:cs typeface="Tahoma" pitchFamily="34" charset="0"/>
                        </a:rPr>
                        <a:t>Height (cm)</a:t>
                      </a:r>
                      <a:endParaRPr lang="en-US" dirty="0">
                        <a:solidFill>
                          <a:schemeClr val="tx1"/>
                        </a:solidFill>
                        <a:latin typeface="Tahoma" pitchFamily="34" charset="0"/>
                        <a:cs typeface="Tahoma" pitchFamily="34" charset="0"/>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Tahoma" pitchFamily="34" charset="0"/>
                          <a:cs typeface="Tahoma" pitchFamily="34" charset="0"/>
                        </a:rPr>
                        <a:t>Lodging (1-5)</a:t>
                      </a:r>
                      <a:endParaRPr lang="en-US" dirty="0">
                        <a:solidFill>
                          <a:schemeClr val="tx1"/>
                        </a:solidFill>
                        <a:latin typeface="Tahoma" pitchFamily="34" charset="0"/>
                        <a:cs typeface="Tahoma" pitchFamily="34" charset="0"/>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Tahoma" pitchFamily="34" charset="0"/>
                          <a:cs typeface="Tahoma" pitchFamily="34" charset="0"/>
                        </a:rPr>
                        <a:t>Oil (%)</a:t>
                      </a:r>
                      <a:endParaRPr lang="en-US" dirty="0">
                        <a:solidFill>
                          <a:schemeClr val="tx1"/>
                        </a:solidFill>
                        <a:latin typeface="Tahoma" pitchFamily="34" charset="0"/>
                        <a:cs typeface="Tahoma" pitchFamily="34" charset="0"/>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Tahoma" pitchFamily="34" charset="0"/>
                          <a:cs typeface="Tahoma" pitchFamily="34" charset="0"/>
                        </a:rPr>
                        <a:t>Protein (%)</a:t>
                      </a:r>
                      <a:endParaRPr lang="en-US" dirty="0">
                        <a:solidFill>
                          <a:schemeClr val="tx1"/>
                        </a:solidFill>
                        <a:latin typeface="Tahoma" pitchFamily="34" charset="0"/>
                        <a:cs typeface="Tahoma" pitchFamily="34" charset="0"/>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Tahoma" pitchFamily="34" charset="0"/>
                          <a:cs typeface="Tahoma" pitchFamily="34" charset="0"/>
                        </a:rPr>
                        <a:t>Seed Size (g)</a:t>
                      </a:r>
                      <a:endParaRPr lang="en-US" dirty="0">
                        <a:solidFill>
                          <a:schemeClr val="tx1"/>
                        </a:solidFill>
                        <a:latin typeface="Tahoma" pitchFamily="34" charset="0"/>
                        <a:cs typeface="Tahoma" pitchFamily="34" charset="0"/>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Tahoma" pitchFamily="34" charset="0"/>
                          <a:cs typeface="Tahoma" pitchFamily="34" charset="0"/>
                        </a:rPr>
                        <a:t>Maturity (Oct. 1 =1)</a:t>
                      </a:r>
                      <a:endParaRPr lang="en-US" dirty="0">
                        <a:solidFill>
                          <a:schemeClr val="tx1"/>
                        </a:solidFill>
                        <a:latin typeface="Tahoma" pitchFamily="34" charset="0"/>
                        <a:cs typeface="Tahoma" pitchFamily="34" charset="0"/>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Tahoma" pitchFamily="34" charset="0"/>
                          <a:cs typeface="Tahoma" pitchFamily="34" charset="0"/>
                        </a:rPr>
                        <a:t>Yield</a:t>
                      </a:r>
                      <a:r>
                        <a:rPr lang="en-US" baseline="0" dirty="0" smtClean="0">
                          <a:latin typeface="Tahoma" pitchFamily="34" charset="0"/>
                          <a:cs typeface="Tahoma" pitchFamily="34" charset="0"/>
                        </a:rPr>
                        <a:t> (</a:t>
                      </a:r>
                      <a:r>
                        <a:rPr lang="en-US" baseline="0" dirty="0" err="1" smtClean="0">
                          <a:latin typeface="Tahoma" pitchFamily="34" charset="0"/>
                          <a:cs typeface="Tahoma" pitchFamily="34" charset="0"/>
                        </a:rPr>
                        <a:t>bu</a:t>
                      </a:r>
                      <a:r>
                        <a:rPr lang="en-US" baseline="0" dirty="0" smtClean="0">
                          <a:latin typeface="Tahoma" pitchFamily="34" charset="0"/>
                          <a:cs typeface="Tahoma" pitchFamily="34" charset="0"/>
                        </a:rPr>
                        <a:t>/ac)</a:t>
                      </a:r>
                      <a:endParaRPr lang="en-US" dirty="0">
                        <a:solidFill>
                          <a:schemeClr val="tx1"/>
                        </a:solidFill>
                        <a:latin typeface="Tahoma" pitchFamily="34" charset="0"/>
                        <a:cs typeface="Tahoma" pitchFamily="34" charset="0"/>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60549">
                <a:tc>
                  <a:txBody>
                    <a:bodyPr/>
                    <a:lstStyle/>
                    <a:p>
                      <a:pPr algn="ctr"/>
                      <a:r>
                        <a:rPr lang="en-US" dirty="0" smtClean="0">
                          <a:latin typeface="Tahoma" pitchFamily="34" charset="0"/>
                          <a:cs typeface="Tahoma" pitchFamily="34" charset="0"/>
                        </a:rPr>
                        <a:t>No. 151</a:t>
                      </a:r>
                      <a:endParaRPr lang="en-US" dirty="0">
                        <a:latin typeface="Tahoma" pitchFamily="34" charset="0"/>
                        <a:cs typeface="Tahoma" pitchFamily="34" charset="0"/>
                      </a:endParaRPr>
                    </a:p>
                  </a:txBody>
                  <a:tcPr>
                    <a:lnT w="12700" cap="flat" cmpd="sng" algn="ctr">
                      <a:solidFill>
                        <a:schemeClr val="tx1"/>
                      </a:solidFill>
                      <a:prstDash val="solid"/>
                      <a:round/>
                      <a:headEnd type="none" w="med" len="med"/>
                      <a:tailEnd type="none" w="med" len="med"/>
                    </a:lnT>
                  </a:tcPr>
                </a:tc>
                <a:tc>
                  <a:txBody>
                    <a:bodyPr/>
                    <a:lstStyle/>
                    <a:p>
                      <a:pPr algn="ctr"/>
                      <a:r>
                        <a:rPr lang="en-US" dirty="0" smtClean="0">
                          <a:latin typeface="Tahoma" pitchFamily="34" charset="0"/>
                          <a:cs typeface="Tahoma" pitchFamily="34" charset="0"/>
                        </a:rPr>
                        <a:t>P</a:t>
                      </a:r>
                      <a:endParaRPr lang="en-US" dirty="0">
                        <a:latin typeface="Tahoma" pitchFamily="34" charset="0"/>
                        <a:cs typeface="Tahoma" pitchFamily="34" charset="0"/>
                      </a:endParaRPr>
                    </a:p>
                  </a:txBody>
                  <a:tcPr>
                    <a:lnT w="12700" cap="flat" cmpd="sng" algn="ctr">
                      <a:solidFill>
                        <a:schemeClr val="tx1"/>
                      </a:solidFill>
                      <a:prstDash val="solid"/>
                      <a:round/>
                      <a:headEnd type="none" w="med" len="med"/>
                      <a:tailEnd type="none" w="med" len="med"/>
                    </a:lnT>
                  </a:tcPr>
                </a:tc>
                <a:tc>
                  <a:txBody>
                    <a:bodyPr/>
                    <a:lstStyle/>
                    <a:p>
                      <a:pPr algn="ctr"/>
                      <a:r>
                        <a:rPr lang="en-US" dirty="0" smtClean="0">
                          <a:latin typeface="Tahoma" pitchFamily="34" charset="0"/>
                          <a:cs typeface="Tahoma" pitchFamily="34" charset="0"/>
                        </a:rPr>
                        <a:t>T</a:t>
                      </a:r>
                      <a:endParaRPr lang="en-US" dirty="0">
                        <a:latin typeface="Tahoma" pitchFamily="34" charset="0"/>
                        <a:cs typeface="Tahoma" pitchFamily="34" charset="0"/>
                      </a:endParaRPr>
                    </a:p>
                  </a:txBody>
                  <a:tcPr>
                    <a:lnT w="12700" cap="flat" cmpd="sng" algn="ctr">
                      <a:solidFill>
                        <a:schemeClr val="tx1"/>
                      </a:solidFill>
                      <a:prstDash val="solid"/>
                      <a:round/>
                      <a:headEnd type="none" w="med" len="med"/>
                      <a:tailEnd type="none" w="med" len="med"/>
                    </a:lnT>
                  </a:tcPr>
                </a:tc>
                <a:tc>
                  <a:txBody>
                    <a:bodyPr/>
                    <a:lstStyle/>
                    <a:p>
                      <a:pPr algn="ctr"/>
                      <a:r>
                        <a:rPr lang="en-US" dirty="0" smtClean="0">
                          <a:latin typeface="Tahoma" pitchFamily="34" charset="0"/>
                          <a:cs typeface="Tahoma" pitchFamily="34" charset="0"/>
                        </a:rPr>
                        <a:t>42</a:t>
                      </a:r>
                      <a:endParaRPr lang="en-US" dirty="0">
                        <a:latin typeface="Tahoma" pitchFamily="34" charset="0"/>
                        <a:cs typeface="Tahoma" pitchFamily="34" charset="0"/>
                      </a:endParaRPr>
                    </a:p>
                  </a:txBody>
                  <a:tcPr>
                    <a:lnT w="12700" cap="flat" cmpd="sng" algn="ctr">
                      <a:solidFill>
                        <a:schemeClr val="tx1"/>
                      </a:solidFill>
                      <a:prstDash val="solid"/>
                      <a:round/>
                      <a:headEnd type="none" w="med" len="med"/>
                      <a:tailEnd type="none" w="med" len="med"/>
                    </a:lnT>
                  </a:tcPr>
                </a:tc>
                <a:tc>
                  <a:txBody>
                    <a:bodyPr/>
                    <a:lstStyle/>
                    <a:p>
                      <a:pPr algn="ctr"/>
                      <a:r>
                        <a:rPr lang="en-US" dirty="0" smtClean="0">
                          <a:latin typeface="Tahoma" pitchFamily="34" charset="0"/>
                          <a:cs typeface="Tahoma" pitchFamily="34" charset="0"/>
                        </a:rPr>
                        <a:t>3.1</a:t>
                      </a:r>
                      <a:endParaRPr lang="en-US" dirty="0">
                        <a:latin typeface="Tahoma" pitchFamily="34" charset="0"/>
                        <a:cs typeface="Tahoma" pitchFamily="34" charset="0"/>
                      </a:endParaRPr>
                    </a:p>
                  </a:txBody>
                  <a:tcPr>
                    <a:lnT w="12700" cap="flat" cmpd="sng" algn="ctr">
                      <a:solidFill>
                        <a:schemeClr val="tx1"/>
                      </a:solidFill>
                      <a:prstDash val="solid"/>
                      <a:round/>
                      <a:headEnd type="none" w="med" len="med"/>
                      <a:tailEnd type="none" w="med" len="med"/>
                    </a:lnT>
                  </a:tcPr>
                </a:tc>
                <a:tc>
                  <a:txBody>
                    <a:bodyPr/>
                    <a:lstStyle/>
                    <a:p>
                      <a:pPr algn="ctr"/>
                      <a:r>
                        <a:rPr lang="en-US" dirty="0" smtClean="0">
                          <a:latin typeface="Tahoma" pitchFamily="34" charset="0"/>
                          <a:cs typeface="Tahoma" pitchFamily="34" charset="0"/>
                        </a:rPr>
                        <a:t>17.3</a:t>
                      </a:r>
                      <a:endParaRPr lang="en-US" dirty="0">
                        <a:latin typeface="Tahoma" pitchFamily="34" charset="0"/>
                        <a:cs typeface="Tahoma" pitchFamily="34" charset="0"/>
                      </a:endParaRPr>
                    </a:p>
                  </a:txBody>
                  <a:tcPr>
                    <a:lnT w="12700" cap="flat" cmpd="sng" algn="ctr">
                      <a:solidFill>
                        <a:schemeClr val="tx1"/>
                      </a:solidFill>
                      <a:prstDash val="solid"/>
                      <a:round/>
                      <a:headEnd type="none" w="med" len="med"/>
                      <a:tailEnd type="none" w="med" len="med"/>
                    </a:lnT>
                  </a:tcPr>
                </a:tc>
                <a:tc>
                  <a:txBody>
                    <a:bodyPr/>
                    <a:lstStyle/>
                    <a:p>
                      <a:pPr algn="ctr"/>
                      <a:r>
                        <a:rPr lang="en-US" dirty="0" smtClean="0">
                          <a:latin typeface="Tahoma" pitchFamily="34" charset="0"/>
                          <a:cs typeface="Tahoma" pitchFamily="34" charset="0"/>
                        </a:rPr>
                        <a:t>43.1</a:t>
                      </a:r>
                      <a:endParaRPr lang="en-US" dirty="0">
                        <a:latin typeface="Tahoma" pitchFamily="34" charset="0"/>
                        <a:cs typeface="Tahoma" pitchFamily="34" charset="0"/>
                      </a:endParaRPr>
                    </a:p>
                  </a:txBody>
                  <a:tcPr>
                    <a:lnT w="12700" cap="flat" cmpd="sng" algn="ctr">
                      <a:solidFill>
                        <a:schemeClr val="tx1"/>
                      </a:solidFill>
                      <a:prstDash val="solid"/>
                      <a:round/>
                      <a:headEnd type="none" w="med" len="med"/>
                      <a:tailEnd type="none" w="med" len="med"/>
                    </a:lnT>
                  </a:tcPr>
                </a:tc>
                <a:tc>
                  <a:txBody>
                    <a:bodyPr/>
                    <a:lstStyle/>
                    <a:p>
                      <a:pPr algn="ctr"/>
                      <a:r>
                        <a:rPr lang="en-US" dirty="0" smtClean="0">
                          <a:latin typeface="Tahoma" pitchFamily="34" charset="0"/>
                          <a:cs typeface="Tahoma" pitchFamily="34" charset="0"/>
                        </a:rPr>
                        <a:t>15.5</a:t>
                      </a:r>
                      <a:endParaRPr lang="en-US" dirty="0">
                        <a:latin typeface="Tahoma" pitchFamily="34" charset="0"/>
                        <a:cs typeface="Tahoma" pitchFamily="34" charset="0"/>
                      </a:endParaRPr>
                    </a:p>
                  </a:txBody>
                  <a:tcPr>
                    <a:lnT w="12700" cap="flat" cmpd="sng" algn="ctr">
                      <a:solidFill>
                        <a:schemeClr val="tx1"/>
                      </a:solidFill>
                      <a:prstDash val="solid"/>
                      <a:round/>
                      <a:headEnd type="none" w="med" len="med"/>
                      <a:tailEnd type="none" w="med" len="med"/>
                    </a:lnT>
                  </a:tcPr>
                </a:tc>
                <a:tc>
                  <a:txBody>
                    <a:bodyPr/>
                    <a:lstStyle/>
                    <a:p>
                      <a:pPr algn="ctr"/>
                      <a:r>
                        <a:rPr lang="en-US" dirty="0" smtClean="0">
                          <a:latin typeface="Tahoma" pitchFamily="34" charset="0"/>
                          <a:cs typeface="Tahoma" pitchFamily="34" charset="0"/>
                        </a:rPr>
                        <a:t>33</a:t>
                      </a:r>
                      <a:endParaRPr lang="en-US" dirty="0">
                        <a:latin typeface="Tahoma" pitchFamily="34" charset="0"/>
                        <a:cs typeface="Tahoma" pitchFamily="34" charset="0"/>
                      </a:endParaRPr>
                    </a:p>
                  </a:txBody>
                  <a:tcPr>
                    <a:lnT w="12700" cap="flat" cmpd="sng" algn="ctr">
                      <a:solidFill>
                        <a:schemeClr val="tx1"/>
                      </a:solidFill>
                      <a:prstDash val="solid"/>
                      <a:round/>
                      <a:headEnd type="none" w="med" len="med"/>
                      <a:tailEnd type="none" w="med" len="med"/>
                    </a:lnT>
                  </a:tcPr>
                </a:tc>
                <a:tc>
                  <a:txBody>
                    <a:bodyPr/>
                    <a:lstStyle/>
                    <a:p>
                      <a:pPr algn="ctr"/>
                      <a:r>
                        <a:rPr lang="en-US" dirty="0" smtClean="0">
                          <a:latin typeface="Tahoma" pitchFamily="34" charset="0"/>
                          <a:cs typeface="Tahoma" pitchFamily="34" charset="0"/>
                        </a:rPr>
                        <a:t>22.1</a:t>
                      </a:r>
                      <a:endParaRPr lang="en-US" dirty="0">
                        <a:latin typeface="Tahoma" pitchFamily="34" charset="0"/>
                        <a:cs typeface="Tahoma" pitchFamily="34" charset="0"/>
                      </a:endParaRPr>
                    </a:p>
                  </a:txBody>
                  <a:tcPr>
                    <a:lnT w="12700" cap="flat" cmpd="sng" algn="ctr">
                      <a:solidFill>
                        <a:schemeClr val="tx1"/>
                      </a:solidFill>
                      <a:prstDash val="solid"/>
                      <a:round/>
                      <a:headEnd type="none" w="med" len="med"/>
                      <a:tailEnd type="none" w="med" len="med"/>
                    </a:lnT>
                  </a:tcPr>
                </a:tc>
              </a:tr>
              <a:tr h="460549">
                <a:tc>
                  <a:txBody>
                    <a:bodyPr/>
                    <a:lstStyle/>
                    <a:p>
                      <a:pPr algn="ctr"/>
                      <a:r>
                        <a:rPr lang="en-US" dirty="0" smtClean="0">
                          <a:latin typeface="Tahoma" pitchFamily="34" charset="0"/>
                          <a:cs typeface="Tahoma" pitchFamily="34" charset="0"/>
                        </a:rPr>
                        <a:t>No. 157</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P</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T</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39</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2.1</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16.9</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44.4</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13.6</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28</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25.0</a:t>
                      </a:r>
                      <a:endParaRPr lang="en-US" dirty="0">
                        <a:latin typeface="Tahoma" pitchFamily="34" charset="0"/>
                        <a:cs typeface="Tahoma" pitchFamily="34" charset="0"/>
                      </a:endParaRPr>
                    </a:p>
                  </a:txBody>
                  <a:tcPr/>
                </a:tc>
              </a:tr>
              <a:tr h="460549">
                <a:tc>
                  <a:txBody>
                    <a:bodyPr/>
                    <a:lstStyle/>
                    <a:p>
                      <a:pPr algn="ctr"/>
                      <a:r>
                        <a:rPr lang="en-US" dirty="0" smtClean="0">
                          <a:latin typeface="Tahoma" pitchFamily="34" charset="0"/>
                          <a:cs typeface="Tahoma" pitchFamily="34" charset="0"/>
                        </a:rPr>
                        <a:t>No. 165</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P</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G</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51</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4.1</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17.5</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43.8</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11.3</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21</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22.6</a:t>
                      </a:r>
                      <a:endParaRPr lang="en-US" dirty="0">
                        <a:latin typeface="Tahoma" pitchFamily="34" charset="0"/>
                        <a:cs typeface="Tahoma" pitchFamily="34" charset="0"/>
                      </a:endParaRPr>
                    </a:p>
                  </a:txBody>
                  <a:tcPr/>
                </a:tc>
              </a:tr>
              <a:tr h="460549">
                <a:tc>
                  <a:txBody>
                    <a:bodyPr/>
                    <a:lstStyle/>
                    <a:p>
                      <a:pPr algn="ctr"/>
                      <a:r>
                        <a:rPr lang="en-US" dirty="0" smtClean="0">
                          <a:latin typeface="Tahoma" pitchFamily="34" charset="0"/>
                          <a:cs typeface="Tahoma" pitchFamily="34" charset="0"/>
                        </a:rPr>
                        <a:t>Great White</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W</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G</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34</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1.9</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18.6</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41.5</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25.1</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32</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29.2</a:t>
                      </a:r>
                      <a:endParaRPr lang="en-US" dirty="0">
                        <a:latin typeface="Tahoma" pitchFamily="34" charset="0"/>
                        <a:cs typeface="Tahoma" pitchFamily="34" charset="0"/>
                      </a:endParaRPr>
                    </a:p>
                  </a:txBody>
                  <a:tcPr/>
                </a:tc>
              </a:tr>
              <a:tr h="460549">
                <a:tc>
                  <a:txBody>
                    <a:bodyPr/>
                    <a:lstStyle/>
                    <a:p>
                      <a:pPr algn="ctr"/>
                      <a:r>
                        <a:rPr lang="en-US" dirty="0" smtClean="0">
                          <a:latin typeface="Tahoma" pitchFamily="34" charset="0"/>
                          <a:cs typeface="Tahoma" pitchFamily="34" charset="0"/>
                        </a:rPr>
                        <a:t>No. 2236</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P</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T</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42</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4.3</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14.0</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43.6</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6.0</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30</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14.7</a:t>
                      </a:r>
                      <a:endParaRPr lang="en-US" dirty="0">
                        <a:latin typeface="Tahoma" pitchFamily="34" charset="0"/>
                        <a:cs typeface="Tahoma" pitchFamily="34" charset="0"/>
                      </a:endParaRPr>
                    </a:p>
                  </a:txBody>
                  <a:tcPr/>
                </a:tc>
              </a:tr>
              <a:tr h="460549">
                <a:tc>
                  <a:txBody>
                    <a:bodyPr/>
                    <a:lstStyle/>
                    <a:p>
                      <a:pPr algn="ctr"/>
                      <a:r>
                        <a:rPr lang="en-US" dirty="0" smtClean="0">
                          <a:solidFill>
                            <a:srgbClr val="FF0000"/>
                          </a:solidFill>
                          <a:latin typeface="Tahoma" pitchFamily="34" charset="0"/>
                          <a:cs typeface="Tahoma" pitchFamily="34" charset="0"/>
                        </a:rPr>
                        <a:t>No. 373</a:t>
                      </a:r>
                      <a:endParaRPr lang="en-US" dirty="0">
                        <a:solidFill>
                          <a:srgbClr val="FF0000"/>
                        </a:solidFill>
                        <a:latin typeface="Tahoma" pitchFamily="34" charset="0"/>
                        <a:cs typeface="Tahoma" pitchFamily="34" charset="0"/>
                      </a:endParaRPr>
                    </a:p>
                  </a:txBody>
                  <a:tcPr/>
                </a:tc>
                <a:tc>
                  <a:txBody>
                    <a:bodyPr/>
                    <a:lstStyle/>
                    <a:p>
                      <a:pPr algn="ctr"/>
                      <a:r>
                        <a:rPr lang="en-US" dirty="0" smtClean="0">
                          <a:solidFill>
                            <a:srgbClr val="FF0000"/>
                          </a:solidFill>
                          <a:latin typeface="Tahoma" pitchFamily="34" charset="0"/>
                          <a:cs typeface="Tahoma" pitchFamily="34" charset="0"/>
                        </a:rPr>
                        <a:t>P</a:t>
                      </a:r>
                      <a:endParaRPr lang="en-US" dirty="0">
                        <a:solidFill>
                          <a:srgbClr val="FF0000"/>
                        </a:solidFill>
                        <a:latin typeface="Tahoma" pitchFamily="34" charset="0"/>
                        <a:cs typeface="Tahoma" pitchFamily="34" charset="0"/>
                      </a:endParaRPr>
                    </a:p>
                  </a:txBody>
                  <a:tcPr/>
                </a:tc>
                <a:tc>
                  <a:txBody>
                    <a:bodyPr/>
                    <a:lstStyle/>
                    <a:p>
                      <a:pPr algn="ctr"/>
                      <a:r>
                        <a:rPr lang="en-US" dirty="0" smtClean="0">
                          <a:solidFill>
                            <a:srgbClr val="FF0000"/>
                          </a:solidFill>
                          <a:latin typeface="Tahoma" pitchFamily="34" charset="0"/>
                          <a:cs typeface="Tahoma" pitchFamily="34" charset="0"/>
                        </a:rPr>
                        <a:t>T</a:t>
                      </a:r>
                      <a:endParaRPr lang="en-US" dirty="0">
                        <a:solidFill>
                          <a:srgbClr val="FF0000"/>
                        </a:solidFill>
                        <a:latin typeface="Tahoma" pitchFamily="34" charset="0"/>
                        <a:cs typeface="Tahoma" pitchFamily="34" charset="0"/>
                      </a:endParaRPr>
                    </a:p>
                  </a:txBody>
                  <a:tcPr/>
                </a:tc>
                <a:tc>
                  <a:txBody>
                    <a:bodyPr/>
                    <a:lstStyle/>
                    <a:p>
                      <a:pPr algn="ctr"/>
                      <a:r>
                        <a:rPr lang="en-US" dirty="0" smtClean="0">
                          <a:solidFill>
                            <a:srgbClr val="FF0000"/>
                          </a:solidFill>
                          <a:latin typeface="Tahoma" pitchFamily="34" charset="0"/>
                          <a:cs typeface="Tahoma" pitchFamily="34" charset="0"/>
                        </a:rPr>
                        <a:t>29</a:t>
                      </a:r>
                      <a:endParaRPr lang="en-US" dirty="0">
                        <a:solidFill>
                          <a:srgbClr val="FF0000"/>
                        </a:solidFill>
                        <a:latin typeface="Tahoma" pitchFamily="34" charset="0"/>
                        <a:cs typeface="Tahoma" pitchFamily="34" charset="0"/>
                      </a:endParaRPr>
                    </a:p>
                  </a:txBody>
                  <a:tcPr/>
                </a:tc>
                <a:tc>
                  <a:txBody>
                    <a:bodyPr/>
                    <a:lstStyle/>
                    <a:p>
                      <a:pPr algn="ctr"/>
                      <a:r>
                        <a:rPr lang="en-US" dirty="0" smtClean="0">
                          <a:solidFill>
                            <a:srgbClr val="FF0000"/>
                          </a:solidFill>
                          <a:latin typeface="Tahoma" pitchFamily="34" charset="0"/>
                          <a:cs typeface="Tahoma" pitchFamily="34" charset="0"/>
                        </a:rPr>
                        <a:t>2.0</a:t>
                      </a:r>
                      <a:endParaRPr lang="en-US" dirty="0">
                        <a:solidFill>
                          <a:srgbClr val="FF0000"/>
                        </a:solidFill>
                        <a:latin typeface="Tahoma" pitchFamily="34" charset="0"/>
                        <a:cs typeface="Tahoma" pitchFamily="34" charset="0"/>
                      </a:endParaRPr>
                    </a:p>
                  </a:txBody>
                  <a:tcPr/>
                </a:tc>
                <a:tc>
                  <a:txBody>
                    <a:bodyPr/>
                    <a:lstStyle/>
                    <a:p>
                      <a:pPr algn="ctr"/>
                      <a:r>
                        <a:rPr lang="en-US" dirty="0" smtClean="0">
                          <a:solidFill>
                            <a:srgbClr val="FF0000"/>
                          </a:solidFill>
                          <a:latin typeface="Tahoma" pitchFamily="34" charset="0"/>
                          <a:cs typeface="Tahoma" pitchFamily="34" charset="0"/>
                        </a:rPr>
                        <a:t>17.2</a:t>
                      </a:r>
                      <a:endParaRPr lang="en-US" dirty="0">
                        <a:solidFill>
                          <a:srgbClr val="FF0000"/>
                        </a:solidFill>
                        <a:latin typeface="Tahoma" pitchFamily="34" charset="0"/>
                        <a:cs typeface="Tahoma" pitchFamily="34" charset="0"/>
                      </a:endParaRPr>
                    </a:p>
                  </a:txBody>
                  <a:tcPr/>
                </a:tc>
                <a:tc>
                  <a:txBody>
                    <a:bodyPr/>
                    <a:lstStyle/>
                    <a:p>
                      <a:pPr algn="ctr"/>
                      <a:r>
                        <a:rPr lang="en-US" dirty="0" smtClean="0">
                          <a:solidFill>
                            <a:srgbClr val="FF0000"/>
                          </a:solidFill>
                          <a:latin typeface="Tahoma" pitchFamily="34" charset="0"/>
                          <a:cs typeface="Tahoma" pitchFamily="34" charset="0"/>
                        </a:rPr>
                        <a:t>44.3</a:t>
                      </a:r>
                      <a:endParaRPr lang="en-US" dirty="0">
                        <a:solidFill>
                          <a:srgbClr val="FF0000"/>
                        </a:solidFill>
                        <a:latin typeface="Tahoma" pitchFamily="34" charset="0"/>
                        <a:cs typeface="Tahoma" pitchFamily="34" charset="0"/>
                      </a:endParaRPr>
                    </a:p>
                  </a:txBody>
                  <a:tcPr/>
                </a:tc>
                <a:tc>
                  <a:txBody>
                    <a:bodyPr/>
                    <a:lstStyle/>
                    <a:p>
                      <a:pPr algn="ctr"/>
                      <a:r>
                        <a:rPr lang="en-US" dirty="0" smtClean="0">
                          <a:solidFill>
                            <a:srgbClr val="FF0000"/>
                          </a:solidFill>
                          <a:latin typeface="Tahoma" pitchFamily="34" charset="0"/>
                          <a:cs typeface="Tahoma" pitchFamily="34" charset="0"/>
                        </a:rPr>
                        <a:t>14.6</a:t>
                      </a:r>
                      <a:endParaRPr lang="en-US" dirty="0">
                        <a:solidFill>
                          <a:srgbClr val="FF0000"/>
                        </a:solidFill>
                        <a:latin typeface="Tahoma" pitchFamily="34" charset="0"/>
                        <a:cs typeface="Tahoma" pitchFamily="34" charset="0"/>
                      </a:endParaRPr>
                    </a:p>
                  </a:txBody>
                  <a:tcPr/>
                </a:tc>
                <a:tc>
                  <a:txBody>
                    <a:bodyPr/>
                    <a:lstStyle/>
                    <a:p>
                      <a:pPr algn="ctr"/>
                      <a:r>
                        <a:rPr lang="en-US" dirty="0" smtClean="0">
                          <a:solidFill>
                            <a:srgbClr val="FF0000"/>
                          </a:solidFill>
                          <a:latin typeface="Tahoma" pitchFamily="34" charset="0"/>
                          <a:cs typeface="Tahoma" pitchFamily="34" charset="0"/>
                        </a:rPr>
                        <a:t>19</a:t>
                      </a:r>
                      <a:endParaRPr lang="en-US" dirty="0">
                        <a:solidFill>
                          <a:srgbClr val="FF0000"/>
                        </a:solidFill>
                        <a:latin typeface="Tahoma" pitchFamily="34" charset="0"/>
                        <a:cs typeface="Tahoma" pitchFamily="34" charset="0"/>
                      </a:endParaRPr>
                    </a:p>
                  </a:txBody>
                  <a:tcPr/>
                </a:tc>
                <a:tc>
                  <a:txBody>
                    <a:bodyPr/>
                    <a:lstStyle/>
                    <a:p>
                      <a:pPr algn="ctr"/>
                      <a:r>
                        <a:rPr lang="en-US" dirty="0" smtClean="0">
                          <a:solidFill>
                            <a:srgbClr val="FF0000"/>
                          </a:solidFill>
                          <a:latin typeface="Tahoma" pitchFamily="34" charset="0"/>
                          <a:cs typeface="Tahoma" pitchFamily="34" charset="0"/>
                        </a:rPr>
                        <a:t>34.4</a:t>
                      </a:r>
                      <a:endParaRPr lang="en-US" dirty="0">
                        <a:solidFill>
                          <a:srgbClr val="FF0000"/>
                        </a:solidFill>
                        <a:latin typeface="Tahoma" pitchFamily="34" charset="0"/>
                        <a:cs typeface="Tahoma" pitchFamily="34" charset="0"/>
                      </a:endParaRPr>
                    </a:p>
                  </a:txBody>
                  <a:tcPr/>
                </a:tc>
              </a:tr>
              <a:tr h="460549">
                <a:tc>
                  <a:txBody>
                    <a:bodyPr/>
                    <a:lstStyle/>
                    <a:p>
                      <a:pPr algn="ctr"/>
                      <a:r>
                        <a:rPr lang="en-US" dirty="0" smtClean="0">
                          <a:latin typeface="Tahoma" pitchFamily="34" charset="0"/>
                          <a:cs typeface="Tahoma" pitchFamily="34" charset="0"/>
                        </a:rPr>
                        <a:t>Liuchow B</a:t>
                      </a:r>
                    </a:p>
                  </a:txBody>
                  <a:tcPr/>
                </a:tc>
                <a:tc>
                  <a:txBody>
                    <a:bodyPr/>
                    <a:lstStyle/>
                    <a:p>
                      <a:pPr algn="ctr"/>
                      <a:r>
                        <a:rPr lang="en-US" dirty="0" smtClean="0">
                          <a:latin typeface="Tahoma" pitchFamily="34" charset="0"/>
                          <a:cs typeface="Tahoma" pitchFamily="34" charset="0"/>
                        </a:rPr>
                        <a:t>P</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T</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46</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3.9</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18.0</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43.6</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12.3</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26</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22.0</a:t>
                      </a:r>
                      <a:endParaRPr lang="en-US" dirty="0">
                        <a:latin typeface="Tahoma" pitchFamily="34" charset="0"/>
                        <a:cs typeface="Tahoma" pitchFamily="34" charset="0"/>
                      </a:endParaRPr>
                    </a:p>
                  </a:txBody>
                  <a:tcPr/>
                </a:tc>
              </a:tr>
              <a:tr h="58528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latin typeface="Tahoma" pitchFamily="34" charset="0"/>
                          <a:cs typeface="Tahoma" pitchFamily="34" charset="0"/>
                        </a:rPr>
                        <a:t>Hayseed</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W</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T</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50</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4.5</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17.7</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45.4</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11.5</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15</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17.6</a:t>
                      </a:r>
                      <a:endParaRPr lang="en-US" dirty="0">
                        <a:latin typeface="Tahoma" pitchFamily="34" charset="0"/>
                        <a:cs typeface="Tahoma" pitchFamily="34" charset="0"/>
                      </a:endParaRPr>
                    </a:p>
                  </a:txBody>
                  <a:tcPr/>
                </a:tc>
              </a:tr>
              <a:tr h="460549">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latin typeface="Tahoma" pitchFamily="34" charset="0"/>
                          <a:cs typeface="Tahoma" pitchFamily="34" charset="0"/>
                        </a:rPr>
                        <a:t>Georgian</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P</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T</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45</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3.6</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15.9</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45.9</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14.4</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24</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22.5</a:t>
                      </a:r>
                      <a:endParaRPr lang="en-US" dirty="0">
                        <a:latin typeface="Tahoma" pitchFamily="34" charset="0"/>
                        <a:cs typeface="Tahoma" pitchFamily="34" charset="0"/>
                      </a:endParaRPr>
                    </a:p>
                  </a:txBody>
                  <a:tcPr/>
                </a:tc>
              </a:tr>
              <a:tr h="460549">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latin typeface="Tahoma" pitchFamily="34" charset="0"/>
                          <a:cs typeface="Tahoma" pitchFamily="34" charset="0"/>
                        </a:rPr>
                        <a:t>Clemson</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P</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T</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39</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2.5</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16.9</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44.5</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14.1</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27</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28.6</a:t>
                      </a:r>
                      <a:endParaRPr lang="en-US" dirty="0">
                        <a:latin typeface="Tahoma" pitchFamily="34" charset="0"/>
                        <a:cs typeface="Tahoma" pitchFamily="34" charset="0"/>
                      </a:endParaRPr>
                    </a:p>
                  </a:txBody>
                  <a:tcPr/>
                </a:tc>
              </a:tr>
              <a:tr h="460549">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latin typeface="Tahoma" pitchFamily="34" charset="0"/>
                          <a:cs typeface="Tahoma" pitchFamily="34" charset="0"/>
                        </a:rPr>
                        <a:t>Palmetto</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P</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T</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58</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2.8</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16.9</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45.3</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12.4</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21</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21.8</a:t>
                      </a:r>
                      <a:endParaRPr lang="en-US" dirty="0">
                        <a:latin typeface="Tahoma" pitchFamily="34" charset="0"/>
                        <a:cs typeface="Tahoma" pitchFamily="34" charset="0"/>
                      </a:endParaRPr>
                    </a:p>
                  </a:txBody>
                  <a:tcPr/>
                </a:tc>
              </a:tr>
              <a:tr h="460549">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err="1" smtClean="0">
                          <a:latin typeface="Tahoma" pitchFamily="34" charset="0"/>
                          <a:cs typeface="Tahoma" pitchFamily="34" charset="0"/>
                        </a:rPr>
                        <a:t>Monetta</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P</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T</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41</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3.2</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15.5</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43.9</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14.0</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17</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21.0</a:t>
                      </a:r>
                      <a:endParaRPr lang="en-US" dirty="0">
                        <a:latin typeface="Tahoma" pitchFamily="34" charset="0"/>
                        <a:cs typeface="Tahoma" pitchFamily="34" charset="0"/>
                      </a:endParaRPr>
                    </a:p>
                  </a:txBody>
                  <a:tcPr/>
                </a:tc>
              </a:tr>
              <a:tr h="460549">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latin typeface="Tahoma" pitchFamily="34" charset="0"/>
                          <a:cs typeface="Tahoma" pitchFamily="34" charset="0"/>
                        </a:rPr>
                        <a:t>Creole</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P</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T</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50</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2.9</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17.6</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43.4</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15.3</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26</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24.0</a:t>
                      </a:r>
                      <a:endParaRPr lang="en-US" dirty="0">
                        <a:latin typeface="Tahoma" pitchFamily="34" charset="0"/>
                        <a:cs typeface="Tahoma" pitchFamily="34" charset="0"/>
                      </a:endParaRPr>
                    </a:p>
                  </a:txBody>
                  <a:tcPr/>
                </a:tc>
              </a:tr>
              <a:tr h="460549">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err="1" smtClean="0">
                          <a:latin typeface="Tahoma" pitchFamily="34" charset="0"/>
                          <a:cs typeface="Tahoma" pitchFamily="34" charset="0"/>
                        </a:rPr>
                        <a:t>Charlee</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P</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T</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50</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3.8</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16.3</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44.5</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12.1</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27</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28.3</a:t>
                      </a:r>
                      <a:endParaRPr lang="en-US" dirty="0">
                        <a:latin typeface="Tahoma" pitchFamily="34" charset="0"/>
                        <a:cs typeface="Tahoma" pitchFamily="34" charset="0"/>
                      </a:endParaRPr>
                    </a:p>
                  </a:txBody>
                  <a:tcPr/>
                </a:tc>
              </a:tr>
              <a:tr h="460549">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err="1" smtClean="0">
                          <a:latin typeface="Tahoma" pitchFamily="34" charset="0"/>
                          <a:cs typeface="Tahoma" pitchFamily="34" charset="0"/>
                        </a:rPr>
                        <a:t>Missoy</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P</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T</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54</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4.0</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16.4</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44.0</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12.4</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27</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25.9</a:t>
                      </a:r>
                      <a:endParaRPr lang="en-US" dirty="0">
                        <a:latin typeface="Tahoma" pitchFamily="34" charset="0"/>
                        <a:cs typeface="Tahoma" pitchFamily="34" charset="0"/>
                      </a:endParaRPr>
                    </a:p>
                  </a:txBody>
                  <a:tcPr/>
                </a:tc>
              </a:tr>
              <a:tr h="73477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latin typeface="Tahoma" pitchFamily="34" charset="0"/>
                          <a:cs typeface="Tahoma" pitchFamily="34" charset="0"/>
                        </a:rPr>
                        <a:t>Nanking No. 417</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P</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T</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48</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4.2</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16.6</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44.4</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10.2</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28</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19.7</a:t>
                      </a:r>
                      <a:endParaRPr lang="en-US" dirty="0">
                        <a:latin typeface="Tahoma" pitchFamily="34" charset="0"/>
                        <a:cs typeface="Tahoma" pitchFamily="34" charset="0"/>
                      </a:endParaRPr>
                    </a:p>
                  </a:txBody>
                  <a:tcPr/>
                </a:tc>
              </a:tr>
              <a:tr h="460549">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solidFill>
                            <a:srgbClr val="00B050"/>
                          </a:solidFill>
                          <a:latin typeface="Tahoma" pitchFamily="34" charset="0"/>
                          <a:cs typeface="Tahoma" pitchFamily="34" charset="0"/>
                        </a:rPr>
                        <a:t>Nanking 332</a:t>
                      </a:r>
                      <a:endParaRPr lang="en-US" dirty="0">
                        <a:solidFill>
                          <a:srgbClr val="00B050"/>
                        </a:solidFill>
                        <a:latin typeface="Tahoma" pitchFamily="34" charset="0"/>
                        <a:cs typeface="Tahoma" pitchFamily="34" charset="0"/>
                      </a:endParaRPr>
                    </a:p>
                  </a:txBody>
                  <a:tcPr/>
                </a:tc>
                <a:tc>
                  <a:txBody>
                    <a:bodyPr/>
                    <a:lstStyle/>
                    <a:p>
                      <a:pPr algn="ctr"/>
                      <a:r>
                        <a:rPr lang="en-US" dirty="0" smtClean="0">
                          <a:solidFill>
                            <a:srgbClr val="00B050"/>
                          </a:solidFill>
                          <a:latin typeface="Tahoma" pitchFamily="34" charset="0"/>
                          <a:cs typeface="Tahoma" pitchFamily="34" charset="0"/>
                        </a:rPr>
                        <a:t>P</a:t>
                      </a:r>
                      <a:endParaRPr lang="en-US" dirty="0">
                        <a:solidFill>
                          <a:srgbClr val="00B050"/>
                        </a:solidFill>
                        <a:latin typeface="Tahoma" pitchFamily="34" charset="0"/>
                        <a:cs typeface="Tahoma" pitchFamily="34" charset="0"/>
                      </a:endParaRPr>
                    </a:p>
                  </a:txBody>
                  <a:tcPr/>
                </a:tc>
                <a:tc>
                  <a:txBody>
                    <a:bodyPr/>
                    <a:lstStyle/>
                    <a:p>
                      <a:pPr algn="ctr"/>
                      <a:r>
                        <a:rPr lang="en-US" dirty="0" smtClean="0">
                          <a:solidFill>
                            <a:srgbClr val="00B050"/>
                          </a:solidFill>
                          <a:latin typeface="Tahoma" pitchFamily="34" charset="0"/>
                          <a:cs typeface="Tahoma" pitchFamily="34" charset="0"/>
                        </a:rPr>
                        <a:t>T</a:t>
                      </a:r>
                      <a:endParaRPr lang="en-US" dirty="0">
                        <a:solidFill>
                          <a:srgbClr val="00B050"/>
                        </a:solidFill>
                        <a:latin typeface="Tahoma" pitchFamily="34" charset="0"/>
                        <a:cs typeface="Tahoma" pitchFamily="34" charset="0"/>
                      </a:endParaRPr>
                    </a:p>
                  </a:txBody>
                  <a:tcPr/>
                </a:tc>
                <a:tc>
                  <a:txBody>
                    <a:bodyPr/>
                    <a:lstStyle/>
                    <a:p>
                      <a:pPr algn="ctr"/>
                      <a:r>
                        <a:rPr lang="en-US" dirty="0" smtClean="0">
                          <a:solidFill>
                            <a:srgbClr val="00B050"/>
                          </a:solidFill>
                          <a:latin typeface="Tahoma" pitchFamily="34" charset="0"/>
                          <a:cs typeface="Tahoma" pitchFamily="34" charset="0"/>
                        </a:rPr>
                        <a:t>32</a:t>
                      </a:r>
                      <a:endParaRPr lang="en-US" dirty="0">
                        <a:solidFill>
                          <a:srgbClr val="00B050"/>
                        </a:solidFill>
                        <a:latin typeface="Tahoma" pitchFamily="34" charset="0"/>
                        <a:cs typeface="Tahoma" pitchFamily="34" charset="0"/>
                      </a:endParaRPr>
                    </a:p>
                  </a:txBody>
                  <a:tcPr/>
                </a:tc>
                <a:tc>
                  <a:txBody>
                    <a:bodyPr/>
                    <a:lstStyle/>
                    <a:p>
                      <a:pPr algn="ctr"/>
                      <a:r>
                        <a:rPr lang="en-US" dirty="0" smtClean="0">
                          <a:solidFill>
                            <a:srgbClr val="00B050"/>
                          </a:solidFill>
                          <a:latin typeface="Tahoma" pitchFamily="34" charset="0"/>
                          <a:cs typeface="Tahoma" pitchFamily="34" charset="0"/>
                        </a:rPr>
                        <a:t>2.9</a:t>
                      </a:r>
                      <a:endParaRPr lang="en-US" dirty="0">
                        <a:solidFill>
                          <a:srgbClr val="00B050"/>
                        </a:solidFill>
                        <a:latin typeface="Tahoma" pitchFamily="34" charset="0"/>
                        <a:cs typeface="Tahoma" pitchFamily="34" charset="0"/>
                      </a:endParaRPr>
                    </a:p>
                  </a:txBody>
                  <a:tcPr/>
                </a:tc>
                <a:tc>
                  <a:txBody>
                    <a:bodyPr/>
                    <a:lstStyle/>
                    <a:p>
                      <a:pPr algn="ctr"/>
                      <a:r>
                        <a:rPr lang="en-US" dirty="0" smtClean="0">
                          <a:solidFill>
                            <a:srgbClr val="00B050"/>
                          </a:solidFill>
                          <a:latin typeface="Tahoma" pitchFamily="34" charset="0"/>
                          <a:cs typeface="Tahoma" pitchFamily="34" charset="0"/>
                        </a:rPr>
                        <a:t>18.2</a:t>
                      </a:r>
                      <a:endParaRPr lang="en-US" dirty="0">
                        <a:solidFill>
                          <a:srgbClr val="00B050"/>
                        </a:solidFill>
                        <a:latin typeface="Tahoma" pitchFamily="34" charset="0"/>
                        <a:cs typeface="Tahoma" pitchFamily="34" charset="0"/>
                      </a:endParaRPr>
                    </a:p>
                  </a:txBody>
                  <a:tcPr/>
                </a:tc>
                <a:tc>
                  <a:txBody>
                    <a:bodyPr/>
                    <a:lstStyle/>
                    <a:p>
                      <a:pPr algn="ctr"/>
                      <a:r>
                        <a:rPr lang="en-US" dirty="0" smtClean="0">
                          <a:solidFill>
                            <a:srgbClr val="00B050"/>
                          </a:solidFill>
                          <a:latin typeface="Tahoma" pitchFamily="34" charset="0"/>
                          <a:cs typeface="Tahoma" pitchFamily="34" charset="0"/>
                        </a:rPr>
                        <a:t>43.6</a:t>
                      </a:r>
                      <a:endParaRPr lang="en-US" dirty="0">
                        <a:solidFill>
                          <a:srgbClr val="00B050"/>
                        </a:solidFill>
                        <a:latin typeface="Tahoma" pitchFamily="34" charset="0"/>
                        <a:cs typeface="Tahoma" pitchFamily="34" charset="0"/>
                      </a:endParaRPr>
                    </a:p>
                  </a:txBody>
                  <a:tcPr/>
                </a:tc>
                <a:tc>
                  <a:txBody>
                    <a:bodyPr/>
                    <a:lstStyle/>
                    <a:p>
                      <a:pPr algn="ctr"/>
                      <a:r>
                        <a:rPr lang="en-US" dirty="0" smtClean="0">
                          <a:solidFill>
                            <a:srgbClr val="00B050"/>
                          </a:solidFill>
                          <a:latin typeface="Tahoma" pitchFamily="34" charset="0"/>
                          <a:cs typeface="Tahoma" pitchFamily="34" charset="0"/>
                        </a:rPr>
                        <a:t>14.2</a:t>
                      </a:r>
                      <a:endParaRPr lang="en-US" dirty="0">
                        <a:solidFill>
                          <a:srgbClr val="00B050"/>
                        </a:solidFill>
                        <a:latin typeface="Tahoma" pitchFamily="34" charset="0"/>
                        <a:cs typeface="Tahoma" pitchFamily="34" charset="0"/>
                      </a:endParaRPr>
                    </a:p>
                  </a:txBody>
                  <a:tcPr/>
                </a:tc>
                <a:tc>
                  <a:txBody>
                    <a:bodyPr/>
                    <a:lstStyle/>
                    <a:p>
                      <a:pPr algn="ctr"/>
                      <a:r>
                        <a:rPr lang="en-US" dirty="0" smtClean="0">
                          <a:solidFill>
                            <a:srgbClr val="00B050"/>
                          </a:solidFill>
                          <a:latin typeface="Tahoma" pitchFamily="34" charset="0"/>
                          <a:cs typeface="Tahoma" pitchFamily="34" charset="0"/>
                        </a:rPr>
                        <a:t>25</a:t>
                      </a:r>
                      <a:endParaRPr lang="en-US" dirty="0">
                        <a:solidFill>
                          <a:srgbClr val="00B050"/>
                        </a:solidFill>
                        <a:latin typeface="Tahoma" pitchFamily="34" charset="0"/>
                        <a:cs typeface="Tahoma" pitchFamily="34" charset="0"/>
                      </a:endParaRPr>
                    </a:p>
                  </a:txBody>
                  <a:tcPr/>
                </a:tc>
                <a:tc>
                  <a:txBody>
                    <a:bodyPr/>
                    <a:lstStyle/>
                    <a:p>
                      <a:pPr algn="ctr"/>
                      <a:r>
                        <a:rPr lang="en-US" dirty="0" smtClean="0">
                          <a:solidFill>
                            <a:srgbClr val="00B050"/>
                          </a:solidFill>
                          <a:latin typeface="Tahoma" pitchFamily="34" charset="0"/>
                          <a:cs typeface="Tahoma" pitchFamily="34" charset="0"/>
                        </a:rPr>
                        <a:t>30.4</a:t>
                      </a:r>
                      <a:endParaRPr lang="en-US" dirty="0">
                        <a:solidFill>
                          <a:srgbClr val="00B050"/>
                        </a:solidFill>
                        <a:latin typeface="Tahoma" pitchFamily="34" charset="0"/>
                        <a:cs typeface="Tahoma" pitchFamily="34" charset="0"/>
                      </a:endParaRPr>
                    </a:p>
                  </a:txBody>
                  <a:tcPr/>
                </a:tc>
              </a:tr>
              <a:tr h="460549">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solidFill>
                            <a:srgbClr val="00B050"/>
                          </a:solidFill>
                          <a:latin typeface="Tahoma" pitchFamily="34" charset="0"/>
                          <a:cs typeface="Tahoma" pitchFamily="34" charset="0"/>
                        </a:rPr>
                        <a:t>No. 332</a:t>
                      </a:r>
                      <a:endParaRPr lang="en-US" dirty="0">
                        <a:solidFill>
                          <a:srgbClr val="00B050"/>
                        </a:solidFill>
                        <a:latin typeface="Tahoma" pitchFamily="34" charset="0"/>
                        <a:cs typeface="Tahoma" pitchFamily="34" charset="0"/>
                      </a:endParaRPr>
                    </a:p>
                  </a:txBody>
                  <a:tcPr/>
                </a:tc>
                <a:tc>
                  <a:txBody>
                    <a:bodyPr/>
                    <a:lstStyle/>
                    <a:p>
                      <a:pPr algn="ctr"/>
                      <a:r>
                        <a:rPr lang="en-US" dirty="0" smtClean="0">
                          <a:solidFill>
                            <a:srgbClr val="00B050"/>
                          </a:solidFill>
                          <a:latin typeface="Tahoma" pitchFamily="34" charset="0"/>
                          <a:cs typeface="Tahoma" pitchFamily="34" charset="0"/>
                        </a:rPr>
                        <a:t>P</a:t>
                      </a:r>
                      <a:endParaRPr lang="en-US" dirty="0">
                        <a:solidFill>
                          <a:srgbClr val="00B050"/>
                        </a:solidFill>
                        <a:latin typeface="Tahoma" pitchFamily="34" charset="0"/>
                        <a:cs typeface="Tahoma" pitchFamily="34" charset="0"/>
                      </a:endParaRPr>
                    </a:p>
                  </a:txBody>
                  <a:tcPr/>
                </a:tc>
                <a:tc>
                  <a:txBody>
                    <a:bodyPr/>
                    <a:lstStyle/>
                    <a:p>
                      <a:pPr algn="ctr"/>
                      <a:r>
                        <a:rPr lang="en-US" dirty="0" smtClean="0">
                          <a:solidFill>
                            <a:srgbClr val="00B050"/>
                          </a:solidFill>
                          <a:latin typeface="Tahoma" pitchFamily="34" charset="0"/>
                          <a:cs typeface="Tahoma" pitchFamily="34" charset="0"/>
                        </a:rPr>
                        <a:t>T</a:t>
                      </a:r>
                      <a:endParaRPr lang="en-US" dirty="0">
                        <a:solidFill>
                          <a:srgbClr val="00B050"/>
                        </a:solidFill>
                        <a:latin typeface="Tahoma" pitchFamily="34" charset="0"/>
                        <a:cs typeface="Tahoma" pitchFamily="34" charset="0"/>
                      </a:endParaRPr>
                    </a:p>
                  </a:txBody>
                  <a:tcPr/>
                </a:tc>
                <a:tc>
                  <a:txBody>
                    <a:bodyPr/>
                    <a:lstStyle/>
                    <a:p>
                      <a:pPr algn="ctr"/>
                      <a:r>
                        <a:rPr lang="en-US" dirty="0" smtClean="0">
                          <a:solidFill>
                            <a:srgbClr val="00B050"/>
                          </a:solidFill>
                          <a:latin typeface="Tahoma" pitchFamily="34" charset="0"/>
                          <a:cs typeface="Tahoma" pitchFamily="34" charset="0"/>
                        </a:rPr>
                        <a:t>30</a:t>
                      </a:r>
                      <a:endParaRPr lang="en-US" dirty="0">
                        <a:solidFill>
                          <a:srgbClr val="00B050"/>
                        </a:solidFill>
                        <a:latin typeface="Tahoma" pitchFamily="34" charset="0"/>
                        <a:cs typeface="Tahoma" pitchFamily="34" charset="0"/>
                      </a:endParaRPr>
                    </a:p>
                  </a:txBody>
                  <a:tcPr/>
                </a:tc>
                <a:tc>
                  <a:txBody>
                    <a:bodyPr/>
                    <a:lstStyle/>
                    <a:p>
                      <a:pPr algn="ctr"/>
                      <a:r>
                        <a:rPr lang="en-US" dirty="0" smtClean="0">
                          <a:solidFill>
                            <a:srgbClr val="00B050"/>
                          </a:solidFill>
                          <a:latin typeface="Tahoma" pitchFamily="34" charset="0"/>
                          <a:cs typeface="Tahoma" pitchFamily="34" charset="0"/>
                        </a:rPr>
                        <a:t>2.9</a:t>
                      </a:r>
                      <a:endParaRPr lang="en-US" dirty="0">
                        <a:solidFill>
                          <a:srgbClr val="00B050"/>
                        </a:solidFill>
                        <a:latin typeface="Tahoma" pitchFamily="34" charset="0"/>
                        <a:cs typeface="Tahoma" pitchFamily="34" charset="0"/>
                      </a:endParaRPr>
                    </a:p>
                  </a:txBody>
                  <a:tcPr/>
                </a:tc>
                <a:tc>
                  <a:txBody>
                    <a:bodyPr/>
                    <a:lstStyle/>
                    <a:p>
                      <a:pPr algn="ctr"/>
                      <a:r>
                        <a:rPr lang="en-US" dirty="0" smtClean="0">
                          <a:solidFill>
                            <a:srgbClr val="00B050"/>
                          </a:solidFill>
                          <a:latin typeface="Tahoma" pitchFamily="34" charset="0"/>
                          <a:cs typeface="Tahoma" pitchFamily="34" charset="0"/>
                        </a:rPr>
                        <a:t>17.3</a:t>
                      </a:r>
                      <a:endParaRPr lang="en-US" dirty="0">
                        <a:solidFill>
                          <a:srgbClr val="00B050"/>
                        </a:solidFill>
                        <a:latin typeface="Tahoma" pitchFamily="34" charset="0"/>
                        <a:cs typeface="Tahoma" pitchFamily="34" charset="0"/>
                      </a:endParaRPr>
                    </a:p>
                  </a:txBody>
                  <a:tcPr/>
                </a:tc>
                <a:tc>
                  <a:txBody>
                    <a:bodyPr/>
                    <a:lstStyle/>
                    <a:p>
                      <a:pPr algn="ctr"/>
                      <a:r>
                        <a:rPr lang="en-US" dirty="0" smtClean="0">
                          <a:solidFill>
                            <a:srgbClr val="00B050"/>
                          </a:solidFill>
                          <a:latin typeface="Tahoma" pitchFamily="34" charset="0"/>
                          <a:cs typeface="Tahoma" pitchFamily="34" charset="0"/>
                        </a:rPr>
                        <a:t>44.9</a:t>
                      </a:r>
                      <a:endParaRPr lang="en-US" dirty="0">
                        <a:solidFill>
                          <a:srgbClr val="00B050"/>
                        </a:solidFill>
                        <a:latin typeface="Tahoma" pitchFamily="34" charset="0"/>
                        <a:cs typeface="Tahoma" pitchFamily="34" charset="0"/>
                      </a:endParaRPr>
                    </a:p>
                  </a:txBody>
                  <a:tcPr/>
                </a:tc>
                <a:tc>
                  <a:txBody>
                    <a:bodyPr/>
                    <a:lstStyle/>
                    <a:p>
                      <a:pPr algn="ctr"/>
                      <a:r>
                        <a:rPr lang="en-US" dirty="0" smtClean="0">
                          <a:solidFill>
                            <a:srgbClr val="00B050"/>
                          </a:solidFill>
                          <a:latin typeface="Tahoma" pitchFamily="34" charset="0"/>
                          <a:cs typeface="Tahoma" pitchFamily="34" charset="0"/>
                        </a:rPr>
                        <a:t>14.9</a:t>
                      </a:r>
                      <a:endParaRPr lang="en-US" dirty="0">
                        <a:solidFill>
                          <a:srgbClr val="00B050"/>
                        </a:solidFill>
                        <a:latin typeface="Tahoma" pitchFamily="34" charset="0"/>
                        <a:cs typeface="Tahoma" pitchFamily="34" charset="0"/>
                      </a:endParaRPr>
                    </a:p>
                  </a:txBody>
                  <a:tcPr/>
                </a:tc>
                <a:tc>
                  <a:txBody>
                    <a:bodyPr/>
                    <a:lstStyle/>
                    <a:p>
                      <a:pPr algn="ctr"/>
                      <a:r>
                        <a:rPr lang="en-US" dirty="0" smtClean="0">
                          <a:solidFill>
                            <a:srgbClr val="00B050"/>
                          </a:solidFill>
                          <a:latin typeface="Tahoma" pitchFamily="34" charset="0"/>
                          <a:cs typeface="Tahoma" pitchFamily="34" charset="0"/>
                        </a:rPr>
                        <a:t>23</a:t>
                      </a:r>
                      <a:endParaRPr lang="en-US" dirty="0">
                        <a:solidFill>
                          <a:srgbClr val="00B050"/>
                        </a:solidFill>
                        <a:latin typeface="Tahoma" pitchFamily="34" charset="0"/>
                        <a:cs typeface="Tahoma" pitchFamily="34" charset="0"/>
                      </a:endParaRPr>
                    </a:p>
                  </a:txBody>
                  <a:tcPr/>
                </a:tc>
                <a:tc>
                  <a:txBody>
                    <a:bodyPr/>
                    <a:lstStyle/>
                    <a:p>
                      <a:pPr algn="ctr"/>
                      <a:r>
                        <a:rPr lang="en-US" dirty="0" smtClean="0">
                          <a:solidFill>
                            <a:srgbClr val="00B050"/>
                          </a:solidFill>
                          <a:latin typeface="Tahoma" pitchFamily="34" charset="0"/>
                          <a:cs typeface="Tahoma" pitchFamily="34" charset="0"/>
                        </a:rPr>
                        <a:t>29.1</a:t>
                      </a:r>
                      <a:endParaRPr lang="en-US" dirty="0">
                        <a:solidFill>
                          <a:srgbClr val="00B050"/>
                        </a:solidFill>
                        <a:latin typeface="Tahoma" pitchFamily="34" charset="0"/>
                        <a:cs typeface="Tahoma" pitchFamily="34" charset="0"/>
                      </a:endParaRPr>
                    </a:p>
                  </a:txBody>
                  <a:tcPr/>
                </a:tc>
              </a:tr>
              <a:tr h="460549">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solidFill>
                            <a:srgbClr val="FF0000"/>
                          </a:solidFill>
                          <a:latin typeface="Tahoma" pitchFamily="34" charset="0"/>
                          <a:cs typeface="Tahoma" pitchFamily="34" charset="0"/>
                        </a:rPr>
                        <a:t>Punjab-1</a:t>
                      </a:r>
                      <a:endParaRPr lang="en-US" dirty="0">
                        <a:solidFill>
                          <a:srgbClr val="FF0000"/>
                        </a:solidFill>
                        <a:latin typeface="Tahoma" pitchFamily="34" charset="0"/>
                        <a:cs typeface="Tahoma" pitchFamily="34" charset="0"/>
                      </a:endParaRPr>
                    </a:p>
                  </a:txBody>
                  <a:tcPr/>
                </a:tc>
                <a:tc>
                  <a:txBody>
                    <a:bodyPr/>
                    <a:lstStyle/>
                    <a:p>
                      <a:pPr algn="ctr"/>
                      <a:r>
                        <a:rPr lang="en-US" dirty="0" smtClean="0">
                          <a:solidFill>
                            <a:srgbClr val="FF0000"/>
                          </a:solidFill>
                          <a:latin typeface="Tahoma" pitchFamily="34" charset="0"/>
                          <a:cs typeface="Tahoma" pitchFamily="34" charset="0"/>
                        </a:rPr>
                        <a:t>P</a:t>
                      </a:r>
                      <a:endParaRPr lang="en-US" dirty="0">
                        <a:solidFill>
                          <a:srgbClr val="FF0000"/>
                        </a:solidFill>
                        <a:latin typeface="Tahoma" pitchFamily="34" charset="0"/>
                        <a:cs typeface="Tahoma" pitchFamily="34" charset="0"/>
                      </a:endParaRPr>
                    </a:p>
                  </a:txBody>
                  <a:tcPr/>
                </a:tc>
                <a:tc>
                  <a:txBody>
                    <a:bodyPr/>
                    <a:lstStyle/>
                    <a:p>
                      <a:pPr algn="ctr"/>
                      <a:r>
                        <a:rPr lang="en-US" dirty="0" smtClean="0">
                          <a:solidFill>
                            <a:srgbClr val="FF0000"/>
                          </a:solidFill>
                          <a:latin typeface="Tahoma" pitchFamily="34" charset="0"/>
                          <a:cs typeface="Tahoma" pitchFamily="34" charset="0"/>
                        </a:rPr>
                        <a:t>T</a:t>
                      </a:r>
                      <a:endParaRPr lang="en-US" dirty="0">
                        <a:solidFill>
                          <a:srgbClr val="FF0000"/>
                        </a:solidFill>
                        <a:latin typeface="Tahoma" pitchFamily="34" charset="0"/>
                        <a:cs typeface="Tahoma" pitchFamily="34" charset="0"/>
                      </a:endParaRPr>
                    </a:p>
                  </a:txBody>
                  <a:tcPr/>
                </a:tc>
                <a:tc>
                  <a:txBody>
                    <a:bodyPr/>
                    <a:lstStyle/>
                    <a:p>
                      <a:pPr algn="ctr"/>
                      <a:r>
                        <a:rPr lang="en-US" dirty="0" smtClean="0">
                          <a:solidFill>
                            <a:srgbClr val="FF0000"/>
                          </a:solidFill>
                          <a:latin typeface="Tahoma" pitchFamily="34" charset="0"/>
                          <a:cs typeface="Tahoma" pitchFamily="34" charset="0"/>
                        </a:rPr>
                        <a:t>29</a:t>
                      </a:r>
                      <a:endParaRPr lang="en-US" dirty="0">
                        <a:solidFill>
                          <a:srgbClr val="FF0000"/>
                        </a:solidFill>
                        <a:latin typeface="Tahoma" pitchFamily="34" charset="0"/>
                        <a:cs typeface="Tahoma" pitchFamily="34" charset="0"/>
                      </a:endParaRPr>
                    </a:p>
                  </a:txBody>
                  <a:tcPr/>
                </a:tc>
                <a:tc>
                  <a:txBody>
                    <a:bodyPr/>
                    <a:lstStyle/>
                    <a:p>
                      <a:pPr algn="ctr"/>
                      <a:r>
                        <a:rPr lang="en-US" dirty="0" smtClean="0">
                          <a:solidFill>
                            <a:srgbClr val="FF0000"/>
                          </a:solidFill>
                          <a:latin typeface="Tahoma" pitchFamily="34" charset="0"/>
                          <a:cs typeface="Tahoma" pitchFamily="34" charset="0"/>
                        </a:rPr>
                        <a:t>2.0</a:t>
                      </a:r>
                      <a:endParaRPr lang="en-US" dirty="0">
                        <a:solidFill>
                          <a:srgbClr val="FF0000"/>
                        </a:solidFill>
                        <a:latin typeface="Tahoma" pitchFamily="34" charset="0"/>
                        <a:cs typeface="Tahoma" pitchFamily="34" charset="0"/>
                      </a:endParaRPr>
                    </a:p>
                  </a:txBody>
                  <a:tcPr/>
                </a:tc>
                <a:tc>
                  <a:txBody>
                    <a:bodyPr/>
                    <a:lstStyle/>
                    <a:p>
                      <a:pPr algn="ctr"/>
                      <a:r>
                        <a:rPr lang="en-US" dirty="0" smtClean="0">
                          <a:solidFill>
                            <a:srgbClr val="FF0000"/>
                          </a:solidFill>
                          <a:latin typeface="Tahoma" pitchFamily="34" charset="0"/>
                          <a:cs typeface="Tahoma" pitchFamily="34" charset="0"/>
                        </a:rPr>
                        <a:t>17.8</a:t>
                      </a:r>
                      <a:endParaRPr lang="en-US" dirty="0">
                        <a:solidFill>
                          <a:srgbClr val="FF0000"/>
                        </a:solidFill>
                        <a:latin typeface="Tahoma" pitchFamily="34" charset="0"/>
                        <a:cs typeface="Tahoma" pitchFamily="34" charset="0"/>
                      </a:endParaRPr>
                    </a:p>
                  </a:txBody>
                  <a:tcPr/>
                </a:tc>
                <a:tc>
                  <a:txBody>
                    <a:bodyPr/>
                    <a:lstStyle/>
                    <a:p>
                      <a:pPr algn="ctr"/>
                      <a:r>
                        <a:rPr lang="en-US" dirty="0" smtClean="0">
                          <a:solidFill>
                            <a:srgbClr val="FF0000"/>
                          </a:solidFill>
                          <a:latin typeface="Tahoma" pitchFamily="34" charset="0"/>
                          <a:cs typeface="Tahoma" pitchFamily="34" charset="0"/>
                        </a:rPr>
                        <a:t>43.1</a:t>
                      </a:r>
                      <a:endParaRPr lang="en-US" dirty="0">
                        <a:solidFill>
                          <a:srgbClr val="FF0000"/>
                        </a:solidFill>
                        <a:latin typeface="Tahoma" pitchFamily="34" charset="0"/>
                        <a:cs typeface="Tahoma" pitchFamily="34" charset="0"/>
                      </a:endParaRPr>
                    </a:p>
                  </a:txBody>
                  <a:tcPr/>
                </a:tc>
                <a:tc>
                  <a:txBody>
                    <a:bodyPr/>
                    <a:lstStyle/>
                    <a:p>
                      <a:pPr algn="ctr"/>
                      <a:r>
                        <a:rPr lang="en-US" dirty="0" smtClean="0">
                          <a:solidFill>
                            <a:srgbClr val="FF0000"/>
                          </a:solidFill>
                          <a:latin typeface="Tahoma" pitchFamily="34" charset="0"/>
                          <a:cs typeface="Tahoma" pitchFamily="34" charset="0"/>
                        </a:rPr>
                        <a:t>15.0</a:t>
                      </a:r>
                      <a:endParaRPr lang="en-US" dirty="0">
                        <a:solidFill>
                          <a:srgbClr val="FF0000"/>
                        </a:solidFill>
                        <a:latin typeface="Tahoma" pitchFamily="34" charset="0"/>
                        <a:cs typeface="Tahoma" pitchFamily="34" charset="0"/>
                      </a:endParaRPr>
                    </a:p>
                  </a:txBody>
                  <a:tcPr/>
                </a:tc>
                <a:tc>
                  <a:txBody>
                    <a:bodyPr/>
                    <a:lstStyle/>
                    <a:p>
                      <a:pPr algn="ctr"/>
                      <a:r>
                        <a:rPr lang="en-US" dirty="0" smtClean="0">
                          <a:solidFill>
                            <a:srgbClr val="FF0000"/>
                          </a:solidFill>
                          <a:latin typeface="Tahoma" pitchFamily="34" charset="0"/>
                          <a:cs typeface="Tahoma" pitchFamily="34" charset="0"/>
                        </a:rPr>
                        <a:t>21</a:t>
                      </a:r>
                      <a:endParaRPr lang="en-US" dirty="0">
                        <a:solidFill>
                          <a:srgbClr val="FF0000"/>
                        </a:solidFill>
                        <a:latin typeface="Tahoma" pitchFamily="34" charset="0"/>
                        <a:cs typeface="Tahoma" pitchFamily="34" charset="0"/>
                      </a:endParaRPr>
                    </a:p>
                  </a:txBody>
                  <a:tcPr/>
                </a:tc>
                <a:tc>
                  <a:txBody>
                    <a:bodyPr/>
                    <a:lstStyle/>
                    <a:p>
                      <a:pPr algn="ctr"/>
                      <a:r>
                        <a:rPr lang="en-US" dirty="0" smtClean="0">
                          <a:solidFill>
                            <a:srgbClr val="FF0000"/>
                          </a:solidFill>
                          <a:latin typeface="Tahoma" pitchFamily="34" charset="0"/>
                          <a:cs typeface="Tahoma" pitchFamily="34" charset="0"/>
                        </a:rPr>
                        <a:t>32.5</a:t>
                      </a:r>
                      <a:endParaRPr lang="en-US" dirty="0">
                        <a:solidFill>
                          <a:srgbClr val="FF0000"/>
                        </a:solidFill>
                        <a:latin typeface="Tahoma" pitchFamily="34" charset="0"/>
                        <a:cs typeface="Tahoma" pitchFamily="34" charset="0"/>
                      </a:endParaRPr>
                    </a:p>
                  </a:txBody>
                  <a:tcPr/>
                </a:tc>
              </a:tr>
              <a:tr h="685153">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solidFill>
                            <a:srgbClr val="FF0000"/>
                          </a:solidFill>
                          <a:latin typeface="Tahoma" pitchFamily="34" charset="0"/>
                          <a:cs typeface="Tahoma" pitchFamily="34" charset="0"/>
                        </a:rPr>
                        <a:t>Punjab No. 1</a:t>
                      </a:r>
                      <a:endParaRPr lang="en-US" dirty="0">
                        <a:solidFill>
                          <a:srgbClr val="FF0000"/>
                        </a:solidFill>
                        <a:latin typeface="Tahoma" pitchFamily="34" charset="0"/>
                        <a:cs typeface="Tahoma" pitchFamily="34" charset="0"/>
                      </a:endParaRPr>
                    </a:p>
                  </a:txBody>
                  <a:tcPr/>
                </a:tc>
                <a:tc>
                  <a:txBody>
                    <a:bodyPr/>
                    <a:lstStyle/>
                    <a:p>
                      <a:pPr algn="ctr"/>
                      <a:r>
                        <a:rPr lang="en-US" dirty="0" smtClean="0">
                          <a:solidFill>
                            <a:srgbClr val="FF0000"/>
                          </a:solidFill>
                          <a:latin typeface="Tahoma" pitchFamily="34" charset="0"/>
                          <a:cs typeface="Tahoma" pitchFamily="34" charset="0"/>
                        </a:rPr>
                        <a:t>P</a:t>
                      </a:r>
                      <a:endParaRPr lang="en-US" dirty="0">
                        <a:solidFill>
                          <a:srgbClr val="FF0000"/>
                        </a:solidFill>
                        <a:latin typeface="Tahoma" pitchFamily="34" charset="0"/>
                        <a:cs typeface="Tahoma" pitchFamily="34" charset="0"/>
                      </a:endParaRPr>
                    </a:p>
                  </a:txBody>
                  <a:tcPr/>
                </a:tc>
                <a:tc>
                  <a:txBody>
                    <a:bodyPr/>
                    <a:lstStyle/>
                    <a:p>
                      <a:pPr algn="ctr"/>
                      <a:r>
                        <a:rPr lang="en-US" dirty="0" smtClean="0">
                          <a:solidFill>
                            <a:srgbClr val="FF0000"/>
                          </a:solidFill>
                          <a:latin typeface="Tahoma" pitchFamily="34" charset="0"/>
                          <a:cs typeface="Tahoma" pitchFamily="34" charset="0"/>
                        </a:rPr>
                        <a:t>T</a:t>
                      </a:r>
                      <a:endParaRPr lang="en-US" dirty="0">
                        <a:solidFill>
                          <a:srgbClr val="FF0000"/>
                        </a:solidFill>
                        <a:latin typeface="Tahoma" pitchFamily="34" charset="0"/>
                        <a:cs typeface="Tahoma" pitchFamily="34" charset="0"/>
                      </a:endParaRPr>
                    </a:p>
                  </a:txBody>
                  <a:tcPr/>
                </a:tc>
                <a:tc>
                  <a:txBody>
                    <a:bodyPr/>
                    <a:lstStyle/>
                    <a:p>
                      <a:pPr algn="ctr"/>
                      <a:r>
                        <a:rPr lang="en-US" dirty="0" smtClean="0">
                          <a:solidFill>
                            <a:srgbClr val="FF0000"/>
                          </a:solidFill>
                          <a:latin typeface="Tahoma" pitchFamily="34" charset="0"/>
                          <a:cs typeface="Tahoma" pitchFamily="34" charset="0"/>
                        </a:rPr>
                        <a:t>28</a:t>
                      </a:r>
                      <a:endParaRPr lang="en-US" dirty="0">
                        <a:solidFill>
                          <a:srgbClr val="FF0000"/>
                        </a:solidFill>
                        <a:latin typeface="Tahoma" pitchFamily="34" charset="0"/>
                        <a:cs typeface="Tahoma" pitchFamily="34" charset="0"/>
                      </a:endParaRPr>
                    </a:p>
                  </a:txBody>
                  <a:tcPr/>
                </a:tc>
                <a:tc>
                  <a:txBody>
                    <a:bodyPr/>
                    <a:lstStyle/>
                    <a:p>
                      <a:pPr algn="ctr"/>
                      <a:r>
                        <a:rPr lang="en-US" dirty="0" smtClean="0">
                          <a:solidFill>
                            <a:srgbClr val="FF0000"/>
                          </a:solidFill>
                          <a:latin typeface="Tahoma" pitchFamily="34" charset="0"/>
                          <a:cs typeface="Tahoma" pitchFamily="34" charset="0"/>
                        </a:rPr>
                        <a:t>2.1</a:t>
                      </a:r>
                      <a:endParaRPr lang="en-US" dirty="0">
                        <a:solidFill>
                          <a:srgbClr val="FF0000"/>
                        </a:solidFill>
                        <a:latin typeface="Tahoma" pitchFamily="34" charset="0"/>
                        <a:cs typeface="Tahoma" pitchFamily="34" charset="0"/>
                      </a:endParaRPr>
                    </a:p>
                  </a:txBody>
                  <a:tcPr/>
                </a:tc>
                <a:tc>
                  <a:txBody>
                    <a:bodyPr/>
                    <a:lstStyle/>
                    <a:p>
                      <a:pPr algn="ctr"/>
                      <a:r>
                        <a:rPr lang="en-US" dirty="0" smtClean="0">
                          <a:solidFill>
                            <a:srgbClr val="FF0000"/>
                          </a:solidFill>
                          <a:latin typeface="Tahoma" pitchFamily="34" charset="0"/>
                          <a:cs typeface="Tahoma" pitchFamily="34" charset="0"/>
                        </a:rPr>
                        <a:t>17.6</a:t>
                      </a:r>
                      <a:endParaRPr lang="en-US" dirty="0">
                        <a:solidFill>
                          <a:srgbClr val="FF0000"/>
                        </a:solidFill>
                        <a:latin typeface="Tahoma" pitchFamily="34" charset="0"/>
                        <a:cs typeface="Tahoma" pitchFamily="34" charset="0"/>
                      </a:endParaRPr>
                    </a:p>
                  </a:txBody>
                  <a:tcPr/>
                </a:tc>
                <a:tc>
                  <a:txBody>
                    <a:bodyPr/>
                    <a:lstStyle/>
                    <a:p>
                      <a:pPr algn="ctr"/>
                      <a:r>
                        <a:rPr lang="en-US" dirty="0" smtClean="0">
                          <a:solidFill>
                            <a:srgbClr val="FF0000"/>
                          </a:solidFill>
                          <a:latin typeface="Tahoma" pitchFamily="34" charset="0"/>
                          <a:cs typeface="Tahoma" pitchFamily="34" charset="0"/>
                        </a:rPr>
                        <a:t>44.5</a:t>
                      </a:r>
                      <a:endParaRPr lang="en-US" dirty="0">
                        <a:solidFill>
                          <a:srgbClr val="FF0000"/>
                        </a:solidFill>
                        <a:latin typeface="Tahoma" pitchFamily="34" charset="0"/>
                        <a:cs typeface="Tahoma" pitchFamily="34" charset="0"/>
                      </a:endParaRPr>
                    </a:p>
                  </a:txBody>
                  <a:tcPr/>
                </a:tc>
                <a:tc>
                  <a:txBody>
                    <a:bodyPr/>
                    <a:lstStyle/>
                    <a:p>
                      <a:pPr algn="ctr"/>
                      <a:r>
                        <a:rPr lang="en-US" dirty="0" smtClean="0">
                          <a:solidFill>
                            <a:srgbClr val="FF0000"/>
                          </a:solidFill>
                          <a:latin typeface="Tahoma" pitchFamily="34" charset="0"/>
                          <a:cs typeface="Tahoma" pitchFamily="34" charset="0"/>
                        </a:rPr>
                        <a:t>15.0</a:t>
                      </a:r>
                      <a:endParaRPr lang="en-US" dirty="0">
                        <a:solidFill>
                          <a:srgbClr val="FF0000"/>
                        </a:solidFill>
                        <a:latin typeface="Tahoma" pitchFamily="34" charset="0"/>
                        <a:cs typeface="Tahoma" pitchFamily="34" charset="0"/>
                      </a:endParaRPr>
                    </a:p>
                  </a:txBody>
                  <a:tcPr/>
                </a:tc>
                <a:tc>
                  <a:txBody>
                    <a:bodyPr/>
                    <a:lstStyle/>
                    <a:p>
                      <a:pPr algn="ctr"/>
                      <a:r>
                        <a:rPr lang="en-US" dirty="0" smtClean="0">
                          <a:solidFill>
                            <a:srgbClr val="FF0000"/>
                          </a:solidFill>
                          <a:latin typeface="Tahoma" pitchFamily="34" charset="0"/>
                          <a:cs typeface="Tahoma" pitchFamily="34" charset="0"/>
                        </a:rPr>
                        <a:t>20</a:t>
                      </a:r>
                      <a:endParaRPr lang="en-US" dirty="0">
                        <a:solidFill>
                          <a:srgbClr val="FF0000"/>
                        </a:solidFill>
                        <a:latin typeface="Tahoma" pitchFamily="34" charset="0"/>
                        <a:cs typeface="Tahoma" pitchFamily="34" charset="0"/>
                      </a:endParaRPr>
                    </a:p>
                  </a:txBody>
                  <a:tcPr/>
                </a:tc>
                <a:tc>
                  <a:txBody>
                    <a:bodyPr/>
                    <a:lstStyle/>
                    <a:p>
                      <a:pPr algn="ctr"/>
                      <a:r>
                        <a:rPr lang="en-US" dirty="0" smtClean="0">
                          <a:solidFill>
                            <a:srgbClr val="FF0000"/>
                          </a:solidFill>
                          <a:latin typeface="Tahoma" pitchFamily="34" charset="0"/>
                          <a:cs typeface="Tahoma" pitchFamily="34" charset="0"/>
                        </a:rPr>
                        <a:t>35.7</a:t>
                      </a:r>
                      <a:endParaRPr lang="en-US" dirty="0">
                        <a:solidFill>
                          <a:srgbClr val="FF0000"/>
                        </a:solidFill>
                        <a:latin typeface="Tahoma" pitchFamily="34" charset="0"/>
                        <a:cs typeface="Tahoma" pitchFamily="34" charset="0"/>
                      </a:endParaRPr>
                    </a:p>
                  </a:txBody>
                  <a:tcPr/>
                </a:tc>
              </a:tr>
              <a:tr h="460549">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latin typeface="Tahoma" pitchFamily="34" charset="0"/>
                          <a:cs typeface="Tahoma" pitchFamily="34" charset="0"/>
                        </a:rPr>
                        <a:t>CNS 4</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P</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T</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33</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2.5</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17.1</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45.2</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15.0</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29</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32.1</a:t>
                      </a:r>
                      <a:endParaRPr lang="en-US" dirty="0">
                        <a:latin typeface="Tahoma" pitchFamily="34" charset="0"/>
                        <a:cs typeface="Tahoma" pitchFamily="34" charset="0"/>
                      </a:endParaRPr>
                    </a:p>
                  </a:txBody>
                  <a:tcPr/>
                </a:tc>
              </a:tr>
              <a:tr h="460549">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mtClean="0">
                          <a:latin typeface="Tahoma" pitchFamily="34" charset="0"/>
                          <a:cs typeface="Tahoma" pitchFamily="34" charset="0"/>
                        </a:rPr>
                        <a:t>CNS</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P</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T</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32</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3.1</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17.6</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45.0</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13.3</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25</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31.7</a:t>
                      </a:r>
                      <a:endParaRPr lang="en-US" dirty="0">
                        <a:latin typeface="Tahoma" pitchFamily="34" charset="0"/>
                        <a:cs typeface="Tahoma" pitchFamily="34" charset="0"/>
                      </a:endParaRPr>
                    </a:p>
                  </a:txBody>
                  <a:tcPr/>
                </a:tc>
              </a:tr>
              <a:tr h="460549">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latin typeface="Tahoma" pitchFamily="34" charset="0"/>
                          <a:cs typeface="Tahoma" pitchFamily="34" charset="0"/>
                        </a:rPr>
                        <a:t>S-100</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W</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G</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37</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1.8</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17.9</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45.3</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14.0</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3</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23.3</a:t>
                      </a:r>
                      <a:endParaRPr lang="en-US" dirty="0">
                        <a:latin typeface="Tahoma" pitchFamily="34" charset="0"/>
                        <a:cs typeface="Tahoma" pitchFamily="34" charset="0"/>
                      </a:endParaRPr>
                    </a:p>
                  </a:txBody>
                  <a:tcPr/>
                </a:tc>
              </a:tr>
              <a:tr h="460549">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mtClean="0">
                          <a:latin typeface="Tahoma" pitchFamily="34" charset="0"/>
                          <a:cs typeface="Tahoma" pitchFamily="34" charset="0"/>
                        </a:rPr>
                        <a:t>Lee</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P</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T</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28</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1.3</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19.7</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43.7</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14.6</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18</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32.6</a:t>
                      </a:r>
                      <a:endParaRPr lang="en-US" dirty="0">
                        <a:latin typeface="Tahoma" pitchFamily="34" charset="0"/>
                        <a:cs typeface="Tahoma" pitchFamily="34" charset="0"/>
                      </a:endParaRPr>
                    </a:p>
                  </a:txBody>
                  <a:tcPr/>
                </a:tc>
              </a:tr>
              <a:tr h="460549">
                <a:tc>
                  <a:txBody>
                    <a:bodyPr/>
                    <a:lstStyle/>
                    <a:p>
                      <a:pPr algn="ctr"/>
                      <a:r>
                        <a:rPr lang="en-US" dirty="0" smtClean="0">
                          <a:latin typeface="Tahoma" pitchFamily="34" charset="0"/>
                          <a:cs typeface="Tahoma" pitchFamily="34" charset="0"/>
                        </a:rPr>
                        <a:t>Roanoke</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W</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G</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37</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2.0</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19.9</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41.9</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15.7</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26</a:t>
                      </a:r>
                      <a:endParaRPr lang="en-US" dirty="0">
                        <a:latin typeface="Tahoma" pitchFamily="34" charset="0"/>
                        <a:cs typeface="Tahoma" pitchFamily="34" charset="0"/>
                      </a:endParaRPr>
                    </a:p>
                  </a:txBody>
                  <a:tcPr/>
                </a:tc>
                <a:tc>
                  <a:txBody>
                    <a:bodyPr/>
                    <a:lstStyle/>
                    <a:p>
                      <a:pPr algn="ctr"/>
                      <a:r>
                        <a:rPr lang="en-US" dirty="0" smtClean="0">
                          <a:latin typeface="Tahoma" pitchFamily="34" charset="0"/>
                          <a:cs typeface="Tahoma" pitchFamily="34" charset="0"/>
                        </a:rPr>
                        <a:t>28.7</a:t>
                      </a:r>
                      <a:endParaRPr lang="en-US" dirty="0">
                        <a:latin typeface="Tahoma" pitchFamily="34" charset="0"/>
                        <a:cs typeface="Tahoma" pitchFamily="34" charset="0"/>
                      </a:endParaRPr>
                    </a:p>
                  </a:txBody>
                  <a:tcPr/>
                </a:tc>
              </a:tr>
              <a:tr h="506272">
                <a:tc>
                  <a:txBody>
                    <a:bodyPr/>
                    <a:lstStyle/>
                    <a:p>
                      <a:pPr algn="ctr"/>
                      <a:r>
                        <a:rPr lang="en-US" b="0" dirty="0" smtClean="0">
                          <a:latin typeface="Tahoma" pitchFamily="34" charset="0"/>
                          <a:cs typeface="Tahoma" pitchFamily="34" charset="0"/>
                        </a:rPr>
                        <a:t>NC-Roy</a:t>
                      </a:r>
                    </a:p>
                  </a:txBody>
                  <a:tcPr/>
                </a:tc>
                <a:tc>
                  <a:txBody>
                    <a:bodyPr/>
                    <a:lstStyle/>
                    <a:p>
                      <a:pPr algn="ctr"/>
                      <a:r>
                        <a:rPr lang="en-US" b="0" dirty="0" smtClean="0">
                          <a:latin typeface="Tahoma" pitchFamily="34" charset="0"/>
                          <a:cs typeface="Tahoma" pitchFamily="34" charset="0"/>
                        </a:rPr>
                        <a:t>W</a:t>
                      </a:r>
                      <a:endParaRPr lang="en-US" b="0" dirty="0">
                        <a:latin typeface="Tahoma" pitchFamily="34" charset="0"/>
                        <a:cs typeface="Tahoma" pitchFamily="34" charset="0"/>
                      </a:endParaRPr>
                    </a:p>
                  </a:txBody>
                  <a:tcPr/>
                </a:tc>
                <a:tc>
                  <a:txBody>
                    <a:bodyPr/>
                    <a:lstStyle/>
                    <a:p>
                      <a:pPr algn="ctr"/>
                      <a:r>
                        <a:rPr lang="en-US" b="0" dirty="0" smtClean="0">
                          <a:latin typeface="Tahoma" pitchFamily="34" charset="0"/>
                          <a:cs typeface="Tahoma" pitchFamily="34" charset="0"/>
                        </a:rPr>
                        <a:t>G</a:t>
                      </a:r>
                      <a:endParaRPr lang="en-US" b="0" dirty="0">
                        <a:latin typeface="Tahoma" pitchFamily="34" charset="0"/>
                        <a:cs typeface="Tahoma" pitchFamily="34" charset="0"/>
                      </a:endParaRPr>
                    </a:p>
                  </a:txBody>
                  <a:tcPr/>
                </a:tc>
                <a:tc>
                  <a:txBody>
                    <a:bodyPr/>
                    <a:lstStyle/>
                    <a:p>
                      <a:pPr algn="ctr"/>
                      <a:r>
                        <a:rPr lang="en-US" b="0" dirty="0" smtClean="0">
                          <a:latin typeface="Tahoma" pitchFamily="34" charset="0"/>
                          <a:cs typeface="Tahoma" pitchFamily="34" charset="0"/>
                        </a:rPr>
                        <a:t>41</a:t>
                      </a:r>
                      <a:endParaRPr lang="en-US" b="0" dirty="0">
                        <a:latin typeface="Tahoma" pitchFamily="34" charset="0"/>
                        <a:cs typeface="Tahoma" pitchFamily="34" charset="0"/>
                      </a:endParaRPr>
                    </a:p>
                  </a:txBody>
                  <a:tcPr/>
                </a:tc>
                <a:tc>
                  <a:txBody>
                    <a:bodyPr/>
                    <a:lstStyle/>
                    <a:p>
                      <a:pPr algn="ctr"/>
                      <a:r>
                        <a:rPr lang="en-US" b="0" dirty="0" smtClean="0">
                          <a:latin typeface="Tahoma" pitchFamily="34" charset="0"/>
                          <a:cs typeface="Tahoma" pitchFamily="34" charset="0"/>
                        </a:rPr>
                        <a:t>2.3</a:t>
                      </a:r>
                      <a:endParaRPr lang="en-US" b="0" dirty="0">
                        <a:latin typeface="Tahoma" pitchFamily="34" charset="0"/>
                        <a:cs typeface="Tahoma" pitchFamily="34" charset="0"/>
                      </a:endParaRPr>
                    </a:p>
                  </a:txBody>
                  <a:tcPr/>
                </a:tc>
                <a:tc>
                  <a:txBody>
                    <a:bodyPr/>
                    <a:lstStyle/>
                    <a:p>
                      <a:pPr algn="ctr"/>
                      <a:r>
                        <a:rPr lang="en-US" b="0" dirty="0" smtClean="0">
                          <a:latin typeface="Tahoma" pitchFamily="34" charset="0"/>
                          <a:cs typeface="Tahoma" pitchFamily="34" charset="0"/>
                        </a:rPr>
                        <a:t>19.3</a:t>
                      </a:r>
                      <a:endParaRPr lang="en-US" b="0" dirty="0">
                        <a:latin typeface="Tahoma" pitchFamily="34" charset="0"/>
                        <a:cs typeface="Tahoma" pitchFamily="34" charset="0"/>
                      </a:endParaRPr>
                    </a:p>
                  </a:txBody>
                  <a:tcPr/>
                </a:tc>
                <a:tc>
                  <a:txBody>
                    <a:bodyPr/>
                    <a:lstStyle/>
                    <a:p>
                      <a:pPr algn="ctr"/>
                      <a:r>
                        <a:rPr lang="en-US" b="0" dirty="0" smtClean="0">
                          <a:latin typeface="Tahoma" pitchFamily="34" charset="0"/>
                          <a:cs typeface="Tahoma" pitchFamily="34" charset="0"/>
                        </a:rPr>
                        <a:t>41.0</a:t>
                      </a:r>
                      <a:endParaRPr lang="en-US" b="0" dirty="0">
                        <a:latin typeface="Tahoma" pitchFamily="34" charset="0"/>
                        <a:cs typeface="Tahoma" pitchFamily="34" charset="0"/>
                      </a:endParaRPr>
                    </a:p>
                  </a:txBody>
                  <a:tcPr/>
                </a:tc>
                <a:tc>
                  <a:txBody>
                    <a:bodyPr/>
                    <a:lstStyle/>
                    <a:p>
                      <a:pPr algn="ctr"/>
                      <a:r>
                        <a:rPr lang="en-US" b="0" dirty="0" smtClean="0">
                          <a:latin typeface="Tahoma" pitchFamily="34" charset="0"/>
                          <a:cs typeface="Tahoma" pitchFamily="34" charset="0"/>
                        </a:rPr>
                        <a:t>11.8</a:t>
                      </a:r>
                      <a:endParaRPr lang="en-US" b="0" dirty="0">
                        <a:latin typeface="Tahoma" pitchFamily="34" charset="0"/>
                        <a:cs typeface="Tahoma" pitchFamily="34" charset="0"/>
                      </a:endParaRPr>
                    </a:p>
                  </a:txBody>
                  <a:tcPr/>
                </a:tc>
                <a:tc>
                  <a:txBody>
                    <a:bodyPr/>
                    <a:lstStyle/>
                    <a:p>
                      <a:pPr algn="ctr"/>
                      <a:r>
                        <a:rPr lang="en-US" b="0" dirty="0" smtClean="0">
                          <a:latin typeface="Tahoma" pitchFamily="34" charset="0"/>
                          <a:cs typeface="Tahoma" pitchFamily="34" charset="0"/>
                        </a:rPr>
                        <a:t>24</a:t>
                      </a:r>
                      <a:endParaRPr lang="en-US" b="0" dirty="0">
                        <a:latin typeface="Tahoma" pitchFamily="34" charset="0"/>
                        <a:cs typeface="Tahoma" pitchFamily="34" charset="0"/>
                      </a:endParaRPr>
                    </a:p>
                  </a:txBody>
                  <a:tcPr/>
                </a:tc>
                <a:tc>
                  <a:txBody>
                    <a:bodyPr/>
                    <a:lstStyle/>
                    <a:p>
                      <a:pPr algn="ctr"/>
                      <a:r>
                        <a:rPr lang="en-US" b="0" dirty="0" smtClean="0">
                          <a:latin typeface="Tahoma" pitchFamily="34" charset="0"/>
                          <a:cs typeface="Tahoma" pitchFamily="34" charset="0"/>
                        </a:rPr>
                        <a:t>37.4</a:t>
                      </a:r>
                      <a:endParaRPr lang="en-US" b="0" dirty="0">
                        <a:latin typeface="Tahoma" pitchFamily="34" charset="0"/>
                        <a:cs typeface="Tahoma" pitchFamily="34" charset="0"/>
                      </a:endParaRPr>
                    </a:p>
                  </a:txBody>
                  <a:tcPr/>
                </a:tc>
              </a:tr>
              <a:tr h="50627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b="0" dirty="0" smtClean="0">
                          <a:latin typeface="Tahoma" pitchFamily="34" charset="0"/>
                          <a:cs typeface="Tahoma" pitchFamily="34" charset="0"/>
                        </a:rPr>
                        <a:t>NC-Raleigh</a:t>
                      </a:r>
                    </a:p>
                  </a:txBody>
                  <a:tcPr/>
                </a:tc>
                <a:tc>
                  <a:txBody>
                    <a:bodyPr/>
                    <a:lstStyle/>
                    <a:p>
                      <a:pPr algn="ctr"/>
                      <a:r>
                        <a:rPr lang="en-US" b="0" dirty="0" smtClean="0">
                          <a:latin typeface="Tahoma" pitchFamily="34" charset="0"/>
                          <a:cs typeface="Tahoma" pitchFamily="34" charset="0"/>
                        </a:rPr>
                        <a:t>W</a:t>
                      </a:r>
                      <a:endParaRPr lang="en-US" b="0" dirty="0">
                        <a:latin typeface="Tahoma" pitchFamily="34" charset="0"/>
                        <a:cs typeface="Tahoma" pitchFamily="34" charset="0"/>
                      </a:endParaRPr>
                    </a:p>
                  </a:txBody>
                  <a:tcPr/>
                </a:tc>
                <a:tc>
                  <a:txBody>
                    <a:bodyPr/>
                    <a:lstStyle/>
                    <a:p>
                      <a:pPr algn="ctr"/>
                      <a:r>
                        <a:rPr lang="en-US" b="0" dirty="0" smtClean="0">
                          <a:latin typeface="Tahoma" pitchFamily="34" charset="0"/>
                          <a:cs typeface="Tahoma" pitchFamily="34" charset="0"/>
                        </a:rPr>
                        <a:t>T</a:t>
                      </a:r>
                      <a:endParaRPr lang="en-US" b="0" dirty="0">
                        <a:latin typeface="Tahoma" pitchFamily="34" charset="0"/>
                        <a:cs typeface="Tahoma" pitchFamily="34" charset="0"/>
                      </a:endParaRPr>
                    </a:p>
                  </a:txBody>
                  <a:tcPr/>
                </a:tc>
                <a:tc>
                  <a:txBody>
                    <a:bodyPr/>
                    <a:lstStyle/>
                    <a:p>
                      <a:pPr algn="ctr"/>
                      <a:r>
                        <a:rPr lang="en-US" b="0" dirty="0" smtClean="0">
                          <a:latin typeface="Tahoma" pitchFamily="34" charset="0"/>
                          <a:cs typeface="Tahoma" pitchFamily="34" charset="0"/>
                        </a:rPr>
                        <a:t>39</a:t>
                      </a:r>
                      <a:endParaRPr lang="en-US" b="0" dirty="0">
                        <a:latin typeface="Tahoma" pitchFamily="34" charset="0"/>
                        <a:cs typeface="Tahoma" pitchFamily="34" charset="0"/>
                      </a:endParaRPr>
                    </a:p>
                  </a:txBody>
                  <a:tcPr/>
                </a:tc>
                <a:tc>
                  <a:txBody>
                    <a:bodyPr/>
                    <a:lstStyle/>
                    <a:p>
                      <a:pPr algn="ctr"/>
                      <a:r>
                        <a:rPr lang="en-US" b="0" dirty="0" smtClean="0">
                          <a:latin typeface="Tahoma" pitchFamily="34" charset="0"/>
                          <a:cs typeface="Tahoma" pitchFamily="34" charset="0"/>
                        </a:rPr>
                        <a:t>2.2</a:t>
                      </a:r>
                      <a:endParaRPr lang="en-US" b="0" dirty="0">
                        <a:latin typeface="Tahoma" pitchFamily="34" charset="0"/>
                        <a:cs typeface="Tahoma" pitchFamily="34" charset="0"/>
                      </a:endParaRPr>
                    </a:p>
                  </a:txBody>
                  <a:tcPr/>
                </a:tc>
                <a:tc>
                  <a:txBody>
                    <a:bodyPr/>
                    <a:lstStyle/>
                    <a:p>
                      <a:pPr algn="ctr"/>
                      <a:r>
                        <a:rPr lang="en-US" b="0" dirty="0" smtClean="0">
                          <a:latin typeface="Tahoma" pitchFamily="34" charset="0"/>
                          <a:cs typeface="Tahoma" pitchFamily="34" charset="0"/>
                        </a:rPr>
                        <a:t>20.7</a:t>
                      </a:r>
                      <a:endParaRPr lang="en-US" b="0" dirty="0">
                        <a:latin typeface="Tahoma" pitchFamily="34" charset="0"/>
                        <a:cs typeface="Tahoma" pitchFamily="34" charset="0"/>
                      </a:endParaRPr>
                    </a:p>
                  </a:txBody>
                  <a:tcPr/>
                </a:tc>
                <a:tc>
                  <a:txBody>
                    <a:bodyPr/>
                    <a:lstStyle/>
                    <a:p>
                      <a:pPr algn="ctr"/>
                      <a:r>
                        <a:rPr lang="en-US" b="0" dirty="0" smtClean="0">
                          <a:latin typeface="Tahoma" pitchFamily="34" charset="0"/>
                          <a:cs typeface="Tahoma" pitchFamily="34" charset="0"/>
                        </a:rPr>
                        <a:t>39.2</a:t>
                      </a:r>
                      <a:endParaRPr lang="en-US" b="0" dirty="0">
                        <a:latin typeface="Tahoma" pitchFamily="34" charset="0"/>
                        <a:cs typeface="Tahoma" pitchFamily="34" charset="0"/>
                      </a:endParaRPr>
                    </a:p>
                  </a:txBody>
                  <a:tcPr/>
                </a:tc>
                <a:tc>
                  <a:txBody>
                    <a:bodyPr/>
                    <a:lstStyle/>
                    <a:p>
                      <a:pPr algn="ctr"/>
                      <a:r>
                        <a:rPr lang="en-US" b="0" dirty="0" smtClean="0">
                          <a:latin typeface="Tahoma" pitchFamily="34" charset="0"/>
                          <a:cs typeface="Tahoma" pitchFamily="34" charset="0"/>
                        </a:rPr>
                        <a:t>13.1</a:t>
                      </a:r>
                      <a:endParaRPr lang="en-US" b="0" dirty="0">
                        <a:latin typeface="Tahoma" pitchFamily="34" charset="0"/>
                        <a:cs typeface="Tahoma" pitchFamily="34" charset="0"/>
                      </a:endParaRPr>
                    </a:p>
                  </a:txBody>
                  <a:tcPr/>
                </a:tc>
                <a:tc>
                  <a:txBody>
                    <a:bodyPr/>
                    <a:lstStyle/>
                    <a:p>
                      <a:pPr algn="ctr"/>
                      <a:r>
                        <a:rPr lang="en-US" b="0" dirty="0" smtClean="0">
                          <a:latin typeface="Tahoma" pitchFamily="34" charset="0"/>
                          <a:cs typeface="Tahoma" pitchFamily="34" charset="0"/>
                        </a:rPr>
                        <a:t>30</a:t>
                      </a:r>
                      <a:endParaRPr lang="en-US" b="0" dirty="0">
                        <a:latin typeface="Tahoma" pitchFamily="34" charset="0"/>
                        <a:cs typeface="Tahoma" pitchFamily="34" charset="0"/>
                      </a:endParaRPr>
                    </a:p>
                  </a:txBody>
                  <a:tcPr/>
                </a:tc>
                <a:tc>
                  <a:txBody>
                    <a:bodyPr/>
                    <a:lstStyle/>
                    <a:p>
                      <a:pPr algn="ctr"/>
                      <a:r>
                        <a:rPr lang="en-US" b="0" dirty="0" smtClean="0">
                          <a:latin typeface="Tahoma" pitchFamily="34" charset="0"/>
                          <a:cs typeface="Tahoma" pitchFamily="34" charset="0"/>
                        </a:rPr>
                        <a:t>41.2</a:t>
                      </a:r>
                      <a:endParaRPr lang="en-US" b="0" dirty="0">
                        <a:latin typeface="Tahoma" pitchFamily="34" charset="0"/>
                        <a:cs typeface="Tahoma" pitchFamily="34" charset="0"/>
                      </a:endParaRPr>
                    </a:p>
                  </a:txBody>
                  <a:tcPr/>
                </a:tc>
              </a:tr>
              <a:tr h="80596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b="1" dirty="0" smtClean="0">
                          <a:latin typeface="Tahoma" pitchFamily="34" charset="0"/>
                          <a:cs typeface="Tahoma" pitchFamily="34" charset="0"/>
                        </a:rPr>
                        <a:t>LSD (0.05)</a:t>
                      </a:r>
                    </a:p>
                  </a:txBody>
                  <a:tcPr>
                    <a:lnB w="12700" cap="flat" cmpd="sng" algn="ctr">
                      <a:solidFill>
                        <a:schemeClr val="tx1"/>
                      </a:solidFill>
                      <a:prstDash val="solid"/>
                      <a:round/>
                      <a:headEnd type="none" w="med" len="med"/>
                      <a:tailEnd type="none" w="med" len="med"/>
                    </a:lnB>
                  </a:tcPr>
                </a:tc>
                <a:tc>
                  <a:txBody>
                    <a:bodyPr/>
                    <a:lstStyle/>
                    <a:p>
                      <a:pPr algn="ctr"/>
                      <a:r>
                        <a:rPr lang="en-US" b="1" dirty="0" smtClean="0">
                          <a:latin typeface="Tahoma" pitchFamily="34" charset="0"/>
                          <a:cs typeface="Tahoma" pitchFamily="34" charset="0"/>
                        </a:rPr>
                        <a:t>-</a:t>
                      </a:r>
                      <a:endParaRPr lang="en-US" b="1" dirty="0">
                        <a:latin typeface="Tahoma" pitchFamily="34" charset="0"/>
                        <a:cs typeface="Tahoma" pitchFamily="34" charset="0"/>
                      </a:endParaRPr>
                    </a:p>
                  </a:txBody>
                  <a:tcPr>
                    <a:lnB w="12700" cap="flat" cmpd="sng" algn="ctr">
                      <a:solidFill>
                        <a:schemeClr val="tx1"/>
                      </a:solidFill>
                      <a:prstDash val="solid"/>
                      <a:round/>
                      <a:headEnd type="none" w="med" len="med"/>
                      <a:tailEnd type="none" w="med" len="med"/>
                    </a:lnB>
                  </a:tcPr>
                </a:tc>
                <a:tc>
                  <a:txBody>
                    <a:bodyPr/>
                    <a:lstStyle/>
                    <a:p>
                      <a:pPr algn="ctr"/>
                      <a:r>
                        <a:rPr lang="en-US" b="1" dirty="0" smtClean="0">
                          <a:latin typeface="Tahoma" pitchFamily="34" charset="0"/>
                          <a:cs typeface="Tahoma" pitchFamily="34" charset="0"/>
                        </a:rPr>
                        <a:t>-</a:t>
                      </a:r>
                      <a:endParaRPr lang="en-US" b="1" dirty="0">
                        <a:latin typeface="Tahoma" pitchFamily="34" charset="0"/>
                        <a:cs typeface="Tahoma" pitchFamily="34" charset="0"/>
                      </a:endParaRPr>
                    </a:p>
                  </a:txBody>
                  <a:tcPr>
                    <a:lnB w="12700" cap="flat" cmpd="sng" algn="ctr">
                      <a:solidFill>
                        <a:schemeClr val="tx1"/>
                      </a:solidFill>
                      <a:prstDash val="solid"/>
                      <a:round/>
                      <a:headEnd type="none" w="med" len="med"/>
                      <a:tailEnd type="none" w="med" len="med"/>
                    </a:lnB>
                  </a:tcPr>
                </a:tc>
                <a:tc>
                  <a:txBody>
                    <a:bodyPr/>
                    <a:lstStyle/>
                    <a:p>
                      <a:pPr algn="ctr"/>
                      <a:r>
                        <a:rPr lang="en-US" b="1" dirty="0" smtClean="0">
                          <a:latin typeface="Tahoma" pitchFamily="34" charset="0"/>
                          <a:cs typeface="Tahoma" pitchFamily="34" charset="0"/>
                        </a:rPr>
                        <a:t>2.9</a:t>
                      </a:r>
                      <a:endParaRPr lang="en-US" b="1" dirty="0">
                        <a:latin typeface="Tahoma" pitchFamily="34" charset="0"/>
                        <a:cs typeface="Tahoma" pitchFamily="34" charset="0"/>
                      </a:endParaRPr>
                    </a:p>
                  </a:txBody>
                  <a:tcPr>
                    <a:lnB w="12700" cap="flat" cmpd="sng" algn="ctr">
                      <a:solidFill>
                        <a:schemeClr val="tx1"/>
                      </a:solidFill>
                      <a:prstDash val="solid"/>
                      <a:round/>
                      <a:headEnd type="none" w="med" len="med"/>
                      <a:tailEnd type="none" w="med" len="med"/>
                    </a:lnB>
                  </a:tcPr>
                </a:tc>
                <a:tc>
                  <a:txBody>
                    <a:bodyPr/>
                    <a:lstStyle/>
                    <a:p>
                      <a:pPr algn="ctr"/>
                      <a:r>
                        <a:rPr lang="en-US" b="1" dirty="0" smtClean="0">
                          <a:latin typeface="Tahoma" pitchFamily="34" charset="0"/>
                          <a:cs typeface="Tahoma" pitchFamily="34" charset="0"/>
                        </a:rPr>
                        <a:t>0.4</a:t>
                      </a:r>
                      <a:endParaRPr lang="en-US" b="1" dirty="0">
                        <a:latin typeface="Tahoma" pitchFamily="34" charset="0"/>
                        <a:cs typeface="Tahoma" pitchFamily="34" charset="0"/>
                      </a:endParaRPr>
                    </a:p>
                  </a:txBody>
                  <a:tcPr>
                    <a:lnB w="12700" cap="flat" cmpd="sng" algn="ctr">
                      <a:solidFill>
                        <a:schemeClr val="tx1"/>
                      </a:solidFill>
                      <a:prstDash val="solid"/>
                      <a:round/>
                      <a:headEnd type="none" w="med" len="med"/>
                      <a:tailEnd type="none" w="med" len="med"/>
                    </a:lnB>
                  </a:tcPr>
                </a:tc>
                <a:tc>
                  <a:txBody>
                    <a:bodyPr/>
                    <a:lstStyle/>
                    <a:p>
                      <a:pPr algn="ctr"/>
                      <a:r>
                        <a:rPr lang="en-US" b="1" dirty="0" smtClean="0">
                          <a:latin typeface="Tahoma" pitchFamily="34" charset="0"/>
                          <a:cs typeface="Tahoma" pitchFamily="34" charset="0"/>
                        </a:rPr>
                        <a:t>1.3</a:t>
                      </a:r>
                      <a:endParaRPr lang="en-US" b="1" dirty="0">
                        <a:latin typeface="Tahoma" pitchFamily="34" charset="0"/>
                        <a:cs typeface="Tahoma" pitchFamily="34" charset="0"/>
                      </a:endParaRPr>
                    </a:p>
                  </a:txBody>
                  <a:tcPr>
                    <a:lnB w="12700" cap="flat" cmpd="sng" algn="ctr">
                      <a:solidFill>
                        <a:schemeClr val="tx1"/>
                      </a:solidFill>
                      <a:prstDash val="solid"/>
                      <a:round/>
                      <a:headEnd type="none" w="med" len="med"/>
                      <a:tailEnd type="none" w="med" len="med"/>
                    </a:lnB>
                  </a:tcPr>
                </a:tc>
                <a:tc>
                  <a:txBody>
                    <a:bodyPr/>
                    <a:lstStyle/>
                    <a:p>
                      <a:pPr algn="ctr"/>
                      <a:r>
                        <a:rPr lang="en-US" b="1" dirty="0" smtClean="0">
                          <a:latin typeface="Tahoma" pitchFamily="34" charset="0"/>
                          <a:cs typeface="Tahoma" pitchFamily="34" charset="0"/>
                        </a:rPr>
                        <a:t>1.6</a:t>
                      </a:r>
                      <a:endParaRPr lang="en-US" b="1" dirty="0">
                        <a:latin typeface="Tahoma" pitchFamily="34" charset="0"/>
                        <a:cs typeface="Tahoma" pitchFamily="34" charset="0"/>
                      </a:endParaRPr>
                    </a:p>
                  </a:txBody>
                  <a:tcPr>
                    <a:lnB w="12700" cap="flat" cmpd="sng" algn="ctr">
                      <a:solidFill>
                        <a:schemeClr val="tx1"/>
                      </a:solidFill>
                      <a:prstDash val="solid"/>
                      <a:round/>
                      <a:headEnd type="none" w="med" len="med"/>
                      <a:tailEnd type="none" w="med" len="med"/>
                    </a:lnB>
                  </a:tcPr>
                </a:tc>
                <a:tc>
                  <a:txBody>
                    <a:bodyPr/>
                    <a:lstStyle/>
                    <a:p>
                      <a:pPr algn="ctr"/>
                      <a:r>
                        <a:rPr lang="en-US" b="1" dirty="0" smtClean="0">
                          <a:latin typeface="Tahoma" pitchFamily="34" charset="0"/>
                          <a:cs typeface="Tahoma" pitchFamily="34" charset="0"/>
                        </a:rPr>
                        <a:t>0.6</a:t>
                      </a:r>
                      <a:endParaRPr lang="en-US" b="1" dirty="0">
                        <a:latin typeface="Tahoma" pitchFamily="34" charset="0"/>
                        <a:cs typeface="Tahoma" pitchFamily="34" charset="0"/>
                      </a:endParaRPr>
                    </a:p>
                  </a:txBody>
                  <a:tcPr>
                    <a:lnB w="12700" cap="flat" cmpd="sng" algn="ctr">
                      <a:solidFill>
                        <a:schemeClr val="tx1"/>
                      </a:solidFill>
                      <a:prstDash val="solid"/>
                      <a:round/>
                      <a:headEnd type="none" w="med" len="med"/>
                      <a:tailEnd type="none" w="med" len="med"/>
                    </a:lnB>
                  </a:tcPr>
                </a:tc>
                <a:tc>
                  <a:txBody>
                    <a:bodyPr/>
                    <a:lstStyle/>
                    <a:p>
                      <a:pPr algn="ctr"/>
                      <a:r>
                        <a:rPr lang="en-US" b="1" dirty="0" smtClean="0">
                          <a:latin typeface="Tahoma" pitchFamily="34" charset="0"/>
                          <a:cs typeface="Tahoma" pitchFamily="34" charset="0"/>
                        </a:rPr>
                        <a:t>1.7</a:t>
                      </a:r>
                      <a:endParaRPr lang="en-US" b="1" dirty="0">
                        <a:latin typeface="Tahoma" pitchFamily="34" charset="0"/>
                        <a:cs typeface="Tahoma" pitchFamily="34" charset="0"/>
                      </a:endParaRPr>
                    </a:p>
                  </a:txBody>
                  <a:tcPr>
                    <a:lnB w="12700" cap="flat" cmpd="sng" algn="ctr">
                      <a:solidFill>
                        <a:schemeClr val="tx1"/>
                      </a:solidFill>
                      <a:prstDash val="solid"/>
                      <a:round/>
                      <a:headEnd type="none" w="med" len="med"/>
                      <a:tailEnd type="none" w="med" len="med"/>
                    </a:lnB>
                  </a:tcPr>
                </a:tc>
                <a:tc>
                  <a:txBody>
                    <a:bodyPr/>
                    <a:lstStyle/>
                    <a:p>
                      <a:pPr algn="ctr"/>
                      <a:r>
                        <a:rPr lang="en-US" b="1" dirty="0" smtClean="0">
                          <a:latin typeface="Tahoma" pitchFamily="34" charset="0"/>
                          <a:cs typeface="Tahoma" pitchFamily="34" charset="0"/>
                        </a:rPr>
                        <a:t>3.8</a:t>
                      </a:r>
                      <a:endParaRPr lang="en-US" b="1" dirty="0">
                        <a:latin typeface="Tahoma" pitchFamily="34" charset="0"/>
                        <a:cs typeface="Tahoma" pitchFamily="34" charset="0"/>
                      </a:endParaRPr>
                    </a:p>
                  </a:txBody>
                  <a:tcPr>
                    <a:lnB w="12700" cap="flat" cmpd="sng" algn="ctr">
                      <a:solidFill>
                        <a:schemeClr val="tx1"/>
                      </a:solidFill>
                      <a:prstDash val="solid"/>
                      <a:round/>
                      <a:headEnd type="none" w="med" len="med"/>
                      <a:tailEnd type="none" w="med" len="med"/>
                    </a:lnB>
                  </a:tcPr>
                </a:tc>
              </a:tr>
            </a:tbl>
          </a:graphicData>
        </a:graphic>
      </p:graphicFrame>
      <p:graphicFrame>
        <p:nvGraphicFramePr>
          <p:cNvPr id="27" name="Table 26"/>
          <p:cNvGraphicFramePr>
            <a:graphicFrameLocks noGrp="1"/>
          </p:cNvGraphicFramePr>
          <p:nvPr/>
        </p:nvGraphicFramePr>
        <p:xfrm>
          <a:off x="26631900" y="7532914"/>
          <a:ext cx="11449051" cy="7134273"/>
        </p:xfrm>
        <a:graphic>
          <a:graphicData uri="http://schemas.openxmlformats.org/drawingml/2006/table">
            <a:tbl>
              <a:tblPr firstRow="1" bandRow="1">
                <a:tableStyleId>{2D5ABB26-0587-4C30-8999-92F81FD0307C}</a:tableStyleId>
              </a:tblPr>
              <a:tblGrid>
                <a:gridCol w="1200427"/>
                <a:gridCol w="1281078"/>
                <a:gridCol w="1281078"/>
                <a:gridCol w="1281078"/>
                <a:gridCol w="1281078"/>
                <a:gridCol w="1281078"/>
                <a:gridCol w="1281078"/>
                <a:gridCol w="1281078"/>
                <a:gridCol w="1281078"/>
              </a:tblGrid>
              <a:tr h="837135">
                <a:tc>
                  <a:txBody>
                    <a:bodyPr/>
                    <a:lstStyle/>
                    <a:p>
                      <a:pPr algn="ctr"/>
                      <a:r>
                        <a:rPr lang="en-US" dirty="0" smtClean="0"/>
                        <a:t>Variety</a:t>
                      </a:r>
                      <a:endParaRPr lang="en-US"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solidFill>
                            <a:srgbClr val="00B050"/>
                          </a:solidFill>
                        </a:rPr>
                        <a:t>Nanking 332</a:t>
                      </a:r>
                      <a:endParaRPr lang="en-US" dirty="0">
                        <a:solidFill>
                          <a:srgbClr val="00B050"/>
                        </a:solidFil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solidFill>
                            <a:srgbClr val="00B050"/>
                          </a:solidFill>
                        </a:rPr>
                        <a:t>No. 332</a:t>
                      </a:r>
                      <a:endParaRPr lang="en-US" dirty="0">
                        <a:solidFill>
                          <a:srgbClr val="00B050"/>
                        </a:solidFil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solidFill>
                            <a:srgbClr val="FF0000"/>
                          </a:solidFill>
                        </a:rPr>
                        <a:t>Punjab-1</a:t>
                      </a:r>
                      <a:endParaRPr lang="en-US" dirty="0">
                        <a:solidFill>
                          <a:srgbClr val="FF0000"/>
                        </a:solidFil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solidFill>
                            <a:srgbClr val="FF0000"/>
                          </a:solidFill>
                        </a:rPr>
                        <a:t>Punjab No. 1</a:t>
                      </a:r>
                      <a:endParaRPr lang="en-US" dirty="0">
                        <a:solidFill>
                          <a:srgbClr val="FF0000"/>
                        </a:solidFil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solidFill>
                            <a:srgbClr val="FF0000"/>
                          </a:solidFill>
                        </a:rPr>
                        <a:t>No. 373</a:t>
                      </a:r>
                      <a:endParaRPr lang="en-US" dirty="0">
                        <a:solidFill>
                          <a:srgbClr val="FF0000"/>
                        </a:solidFil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CNS </a:t>
                      </a:r>
                      <a:endParaRPr lang="en-US"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CNS 4</a:t>
                      </a:r>
                      <a:endParaRPr lang="en-US"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Roanoke</a:t>
                      </a:r>
                      <a:endParaRPr lang="en-US"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837135">
                <a:tc>
                  <a:txBody>
                    <a:bodyPr/>
                    <a:lstStyle/>
                    <a:p>
                      <a:pPr algn="ctr"/>
                      <a:r>
                        <a:rPr lang="en-US" dirty="0" smtClean="0">
                          <a:solidFill>
                            <a:srgbClr val="00B050"/>
                          </a:solidFill>
                        </a:rPr>
                        <a:t>Nanking 332</a:t>
                      </a:r>
                      <a:endParaRPr lang="en-US" dirty="0">
                        <a:solidFill>
                          <a:srgbClr val="00B050"/>
                        </a:solidFill>
                      </a:endParaRPr>
                    </a:p>
                  </a:txBody>
                  <a:tcPr>
                    <a:lnT w="12700" cap="flat" cmpd="sng" algn="ctr">
                      <a:solidFill>
                        <a:schemeClr val="tx1"/>
                      </a:solidFill>
                      <a:prstDash val="solid"/>
                      <a:round/>
                      <a:headEnd type="none" w="med" len="med"/>
                      <a:tailEnd type="none" w="med" len="med"/>
                    </a:lnT>
                  </a:tcPr>
                </a:tc>
                <a:tc>
                  <a:txBody>
                    <a:bodyPr/>
                    <a:lstStyle/>
                    <a:p>
                      <a:pPr algn="ctr"/>
                      <a:r>
                        <a:rPr lang="en-US" dirty="0" smtClean="0">
                          <a:solidFill>
                            <a:srgbClr val="00B050"/>
                          </a:solidFill>
                        </a:rPr>
                        <a:t>0</a:t>
                      </a:r>
                      <a:endParaRPr lang="en-US" dirty="0">
                        <a:solidFill>
                          <a:srgbClr val="00B050"/>
                        </a:solidFill>
                      </a:endParaRPr>
                    </a:p>
                  </a:txBody>
                  <a:tcPr>
                    <a:lnT w="12700" cap="flat" cmpd="sng" algn="ctr">
                      <a:solidFill>
                        <a:schemeClr val="tx1"/>
                      </a:solidFill>
                      <a:prstDash val="solid"/>
                      <a:round/>
                      <a:headEnd type="none" w="med" len="med"/>
                      <a:tailEnd type="none" w="med" len="med"/>
                    </a:lnT>
                  </a:tcPr>
                </a:tc>
                <a:tc>
                  <a:txBody>
                    <a:bodyPr/>
                    <a:lstStyle/>
                    <a:p>
                      <a:pPr algn="ctr"/>
                      <a:endParaRPr lang="en-US">
                        <a:solidFill>
                          <a:srgbClr val="00B050"/>
                        </a:solidFill>
                      </a:endParaRPr>
                    </a:p>
                  </a:txBody>
                  <a:tcPr>
                    <a:lnT w="12700" cap="flat" cmpd="sng" algn="ctr">
                      <a:solidFill>
                        <a:schemeClr val="tx1"/>
                      </a:solidFill>
                      <a:prstDash val="solid"/>
                      <a:round/>
                      <a:headEnd type="none" w="med" len="med"/>
                      <a:tailEnd type="none" w="med" len="med"/>
                    </a:lnT>
                  </a:tcPr>
                </a:tc>
                <a:tc>
                  <a:txBody>
                    <a:bodyPr/>
                    <a:lstStyle/>
                    <a:p>
                      <a:pPr algn="ctr"/>
                      <a:endParaRPr lang="en-US"/>
                    </a:p>
                  </a:txBody>
                  <a:tcPr>
                    <a:lnT w="12700" cap="flat" cmpd="sng" algn="ctr">
                      <a:solidFill>
                        <a:schemeClr val="tx1"/>
                      </a:solidFill>
                      <a:prstDash val="solid"/>
                      <a:round/>
                      <a:headEnd type="none" w="med" len="med"/>
                      <a:tailEnd type="none" w="med" len="med"/>
                    </a:lnT>
                  </a:tcPr>
                </a:tc>
                <a:tc>
                  <a:txBody>
                    <a:bodyPr/>
                    <a:lstStyle/>
                    <a:p>
                      <a:pPr algn="ctr"/>
                      <a:endParaRPr lang="en-US" dirty="0"/>
                    </a:p>
                  </a:txBody>
                  <a:tcPr>
                    <a:lnT w="12700" cap="flat" cmpd="sng" algn="ctr">
                      <a:solidFill>
                        <a:schemeClr val="tx1"/>
                      </a:solidFill>
                      <a:prstDash val="solid"/>
                      <a:round/>
                      <a:headEnd type="none" w="med" len="med"/>
                      <a:tailEnd type="none" w="med" len="med"/>
                    </a:lnT>
                  </a:tcPr>
                </a:tc>
                <a:tc>
                  <a:txBody>
                    <a:bodyPr/>
                    <a:lstStyle/>
                    <a:p>
                      <a:pPr algn="ctr"/>
                      <a:endParaRPr lang="en-US"/>
                    </a:p>
                  </a:txBody>
                  <a:tcPr>
                    <a:lnT w="12700" cap="flat" cmpd="sng" algn="ctr">
                      <a:solidFill>
                        <a:schemeClr val="tx1"/>
                      </a:solidFill>
                      <a:prstDash val="solid"/>
                      <a:round/>
                      <a:headEnd type="none" w="med" len="med"/>
                      <a:tailEnd type="none" w="med" len="med"/>
                    </a:lnT>
                  </a:tcPr>
                </a:tc>
                <a:tc>
                  <a:txBody>
                    <a:bodyPr/>
                    <a:lstStyle/>
                    <a:p>
                      <a:pPr algn="ctr"/>
                      <a:endParaRPr lang="en-US"/>
                    </a:p>
                  </a:txBody>
                  <a:tcPr>
                    <a:lnT w="12700" cap="flat" cmpd="sng" algn="ctr">
                      <a:solidFill>
                        <a:schemeClr val="tx1"/>
                      </a:solidFill>
                      <a:prstDash val="solid"/>
                      <a:round/>
                      <a:headEnd type="none" w="med" len="med"/>
                      <a:tailEnd type="none" w="med" len="med"/>
                    </a:lnT>
                  </a:tcPr>
                </a:tc>
                <a:tc>
                  <a:txBody>
                    <a:bodyPr/>
                    <a:lstStyle/>
                    <a:p>
                      <a:pPr algn="ctr"/>
                      <a:endParaRPr lang="en-US" dirty="0"/>
                    </a:p>
                  </a:txBody>
                  <a:tcPr>
                    <a:lnT w="12700" cap="flat" cmpd="sng" algn="ctr">
                      <a:solidFill>
                        <a:schemeClr val="tx1"/>
                      </a:solidFill>
                      <a:prstDash val="solid"/>
                      <a:round/>
                      <a:headEnd type="none" w="med" len="med"/>
                      <a:tailEnd type="none" w="med" len="med"/>
                    </a:lnT>
                  </a:tcPr>
                </a:tc>
                <a:tc>
                  <a:txBody>
                    <a:bodyPr/>
                    <a:lstStyle/>
                    <a:p>
                      <a:pPr algn="ctr"/>
                      <a:endParaRPr lang="en-US" dirty="0"/>
                    </a:p>
                  </a:txBody>
                  <a:tcPr>
                    <a:lnT w="12700" cap="flat" cmpd="sng" algn="ctr">
                      <a:solidFill>
                        <a:schemeClr val="tx1"/>
                      </a:solidFill>
                      <a:prstDash val="solid"/>
                      <a:round/>
                      <a:headEnd type="none" w="med" len="med"/>
                      <a:tailEnd type="none" w="med" len="med"/>
                    </a:lnT>
                  </a:tcPr>
                </a:tc>
              </a:tr>
              <a:tr h="770478">
                <a:tc>
                  <a:txBody>
                    <a:bodyPr/>
                    <a:lstStyle/>
                    <a:p>
                      <a:pPr algn="ctr"/>
                      <a:r>
                        <a:rPr lang="en-US" dirty="0" smtClean="0">
                          <a:solidFill>
                            <a:srgbClr val="00B050"/>
                          </a:solidFill>
                        </a:rPr>
                        <a:t>No. 332</a:t>
                      </a:r>
                      <a:endParaRPr lang="en-US" dirty="0">
                        <a:solidFill>
                          <a:srgbClr val="00B050"/>
                        </a:solidFill>
                      </a:endParaRPr>
                    </a:p>
                  </a:txBody>
                  <a:tcPr/>
                </a:tc>
                <a:tc>
                  <a:txBody>
                    <a:bodyPr/>
                    <a:lstStyle/>
                    <a:p>
                      <a:pPr algn="ctr"/>
                      <a:r>
                        <a:rPr lang="en-US" dirty="0" smtClean="0">
                          <a:solidFill>
                            <a:srgbClr val="00B050"/>
                          </a:solidFill>
                        </a:rPr>
                        <a:t>0</a:t>
                      </a:r>
                      <a:endParaRPr lang="en-US" dirty="0">
                        <a:solidFill>
                          <a:srgbClr val="00B050"/>
                        </a:solidFill>
                      </a:endParaRPr>
                    </a:p>
                  </a:txBody>
                  <a:tcPr/>
                </a:tc>
                <a:tc>
                  <a:txBody>
                    <a:bodyPr/>
                    <a:lstStyle/>
                    <a:p>
                      <a:pPr algn="ctr"/>
                      <a:r>
                        <a:rPr lang="en-US" dirty="0" smtClean="0">
                          <a:solidFill>
                            <a:srgbClr val="00B050"/>
                          </a:solidFill>
                        </a:rPr>
                        <a:t>0</a:t>
                      </a:r>
                      <a:endParaRPr lang="en-US" dirty="0">
                        <a:solidFill>
                          <a:srgbClr val="00B050"/>
                        </a:solidFill>
                      </a:endParaRPr>
                    </a:p>
                  </a:txBody>
                  <a:tcPr/>
                </a:tc>
                <a:tc>
                  <a:txBody>
                    <a:bodyPr/>
                    <a:lstStyle/>
                    <a:p>
                      <a:pPr algn="ctr"/>
                      <a:endParaRPr lang="en-US" dirty="0"/>
                    </a:p>
                  </a:txBody>
                  <a:tcPr/>
                </a:tc>
                <a:tc>
                  <a:txBody>
                    <a:bodyPr/>
                    <a:lstStyle/>
                    <a:p>
                      <a:pPr algn="ctr"/>
                      <a:endParaRPr lang="en-US"/>
                    </a:p>
                  </a:txBody>
                  <a:tcPr/>
                </a:tc>
                <a:tc>
                  <a:txBody>
                    <a:bodyPr/>
                    <a:lstStyle/>
                    <a:p>
                      <a:pPr algn="ctr"/>
                      <a:endParaRPr lang="en-US"/>
                    </a:p>
                  </a:txBody>
                  <a:tcPr/>
                </a:tc>
                <a:tc>
                  <a:txBody>
                    <a:bodyPr/>
                    <a:lstStyle/>
                    <a:p>
                      <a:pPr algn="ctr"/>
                      <a:endParaRPr lang="en-US"/>
                    </a:p>
                  </a:txBody>
                  <a:tcPr/>
                </a:tc>
                <a:tc>
                  <a:txBody>
                    <a:bodyPr/>
                    <a:lstStyle/>
                    <a:p>
                      <a:pPr algn="ctr"/>
                      <a:endParaRPr lang="en-US" dirty="0"/>
                    </a:p>
                  </a:txBody>
                  <a:tcPr/>
                </a:tc>
                <a:tc>
                  <a:txBody>
                    <a:bodyPr/>
                    <a:lstStyle/>
                    <a:p>
                      <a:pPr algn="ctr"/>
                      <a:endParaRPr lang="en-US" dirty="0"/>
                    </a:p>
                  </a:txBody>
                  <a:tcPr/>
                </a:tc>
              </a:tr>
              <a:tr h="770478">
                <a:tc>
                  <a:txBody>
                    <a:bodyPr/>
                    <a:lstStyle/>
                    <a:p>
                      <a:pPr algn="ctr"/>
                      <a:r>
                        <a:rPr lang="en-US" dirty="0" smtClean="0">
                          <a:solidFill>
                            <a:srgbClr val="FF0000"/>
                          </a:solidFill>
                        </a:rPr>
                        <a:t>Punjab-1</a:t>
                      </a:r>
                      <a:endParaRPr lang="en-US" dirty="0">
                        <a:solidFill>
                          <a:srgbClr val="FF0000"/>
                        </a:solidFill>
                      </a:endParaRPr>
                    </a:p>
                  </a:txBody>
                  <a:tcPr/>
                </a:tc>
                <a:tc>
                  <a:txBody>
                    <a:bodyPr/>
                    <a:lstStyle/>
                    <a:p>
                      <a:pPr algn="ctr"/>
                      <a:r>
                        <a:rPr lang="en-US" dirty="0" smtClean="0">
                          <a:solidFill>
                            <a:srgbClr val="FF0000"/>
                          </a:solidFill>
                        </a:rPr>
                        <a:t>0.197</a:t>
                      </a:r>
                      <a:endParaRPr lang="en-US" dirty="0">
                        <a:solidFill>
                          <a:srgbClr val="FF0000"/>
                        </a:solidFill>
                      </a:endParaRPr>
                    </a:p>
                  </a:txBody>
                  <a:tcPr/>
                </a:tc>
                <a:tc>
                  <a:txBody>
                    <a:bodyPr/>
                    <a:lstStyle/>
                    <a:p>
                      <a:pPr algn="ctr"/>
                      <a:r>
                        <a:rPr lang="en-US" dirty="0" smtClean="0">
                          <a:solidFill>
                            <a:srgbClr val="FF0000"/>
                          </a:solidFill>
                        </a:rPr>
                        <a:t>0.199</a:t>
                      </a:r>
                      <a:endParaRPr lang="en-US" dirty="0">
                        <a:solidFill>
                          <a:srgbClr val="FF0000"/>
                        </a:solidFill>
                      </a:endParaRPr>
                    </a:p>
                  </a:txBody>
                  <a:tcPr/>
                </a:tc>
                <a:tc>
                  <a:txBody>
                    <a:bodyPr/>
                    <a:lstStyle/>
                    <a:p>
                      <a:pPr algn="ctr"/>
                      <a:r>
                        <a:rPr lang="en-US" dirty="0" smtClean="0">
                          <a:solidFill>
                            <a:srgbClr val="FF0000"/>
                          </a:solidFill>
                        </a:rPr>
                        <a:t>0</a:t>
                      </a:r>
                      <a:endParaRPr lang="en-US" dirty="0">
                        <a:solidFill>
                          <a:srgbClr val="FF0000"/>
                        </a:solidFill>
                      </a:endParaRPr>
                    </a:p>
                  </a:txBody>
                  <a:tcPr/>
                </a:tc>
                <a:tc>
                  <a:txBody>
                    <a:bodyPr/>
                    <a:lstStyle/>
                    <a:p>
                      <a:pPr algn="ctr"/>
                      <a:endParaRPr lang="en-US">
                        <a:solidFill>
                          <a:srgbClr val="FF0000"/>
                        </a:solidFill>
                      </a:endParaRPr>
                    </a:p>
                  </a:txBody>
                  <a:tcPr/>
                </a:tc>
                <a:tc>
                  <a:txBody>
                    <a:bodyPr/>
                    <a:lstStyle/>
                    <a:p>
                      <a:pPr algn="ctr"/>
                      <a:endParaRPr lang="en-US">
                        <a:solidFill>
                          <a:srgbClr val="FF0000"/>
                        </a:solidFill>
                      </a:endParaRPr>
                    </a:p>
                  </a:txBody>
                  <a:tcPr/>
                </a:tc>
                <a:tc>
                  <a:txBody>
                    <a:bodyPr/>
                    <a:lstStyle/>
                    <a:p>
                      <a:pPr algn="ctr"/>
                      <a:endParaRPr lang="en-US"/>
                    </a:p>
                  </a:txBody>
                  <a:tcPr/>
                </a:tc>
                <a:tc>
                  <a:txBody>
                    <a:bodyPr/>
                    <a:lstStyle/>
                    <a:p>
                      <a:pPr algn="ctr"/>
                      <a:endParaRPr lang="en-US" dirty="0"/>
                    </a:p>
                  </a:txBody>
                  <a:tcPr/>
                </a:tc>
                <a:tc>
                  <a:txBody>
                    <a:bodyPr/>
                    <a:lstStyle/>
                    <a:p>
                      <a:pPr algn="ctr"/>
                      <a:endParaRPr lang="en-US" dirty="0"/>
                    </a:p>
                  </a:txBody>
                  <a:tcPr/>
                </a:tc>
              </a:tr>
              <a:tr h="837135">
                <a:tc>
                  <a:txBody>
                    <a:bodyPr/>
                    <a:lstStyle/>
                    <a:p>
                      <a:pPr algn="ctr"/>
                      <a:r>
                        <a:rPr lang="en-US" dirty="0" smtClean="0">
                          <a:solidFill>
                            <a:srgbClr val="FF0000"/>
                          </a:solidFill>
                        </a:rPr>
                        <a:t>Punjab No. 1</a:t>
                      </a:r>
                      <a:endParaRPr lang="en-US" dirty="0">
                        <a:solidFill>
                          <a:srgbClr val="FF0000"/>
                        </a:solidFill>
                      </a:endParaRPr>
                    </a:p>
                  </a:txBody>
                  <a:tcPr/>
                </a:tc>
                <a:tc>
                  <a:txBody>
                    <a:bodyPr/>
                    <a:lstStyle/>
                    <a:p>
                      <a:pPr algn="ctr"/>
                      <a:r>
                        <a:rPr lang="en-US" dirty="0" smtClean="0">
                          <a:solidFill>
                            <a:srgbClr val="FF0000"/>
                          </a:solidFill>
                        </a:rPr>
                        <a:t>0.197</a:t>
                      </a:r>
                      <a:endParaRPr lang="en-US" dirty="0">
                        <a:solidFill>
                          <a:srgbClr val="FF0000"/>
                        </a:solidFill>
                      </a:endParaRPr>
                    </a:p>
                  </a:txBody>
                  <a:tcPr/>
                </a:tc>
                <a:tc>
                  <a:txBody>
                    <a:bodyPr/>
                    <a:lstStyle/>
                    <a:p>
                      <a:pPr algn="ctr"/>
                      <a:r>
                        <a:rPr lang="en-US" dirty="0" smtClean="0">
                          <a:solidFill>
                            <a:srgbClr val="FF0000"/>
                          </a:solidFill>
                        </a:rPr>
                        <a:t>0.199</a:t>
                      </a:r>
                      <a:endParaRPr lang="en-US" dirty="0">
                        <a:solidFill>
                          <a:srgbClr val="FF0000"/>
                        </a:solidFill>
                      </a:endParaRPr>
                    </a:p>
                  </a:txBody>
                  <a:tcPr/>
                </a:tc>
                <a:tc>
                  <a:txBody>
                    <a:bodyPr/>
                    <a:lstStyle/>
                    <a:p>
                      <a:pPr algn="ctr"/>
                      <a:r>
                        <a:rPr lang="en-US" dirty="0" smtClean="0">
                          <a:solidFill>
                            <a:srgbClr val="FF0000"/>
                          </a:solidFill>
                        </a:rPr>
                        <a:t>0</a:t>
                      </a:r>
                      <a:endParaRPr lang="en-US" dirty="0">
                        <a:solidFill>
                          <a:srgbClr val="FF0000"/>
                        </a:solidFill>
                      </a:endParaRPr>
                    </a:p>
                  </a:txBody>
                  <a:tcPr/>
                </a:tc>
                <a:tc>
                  <a:txBody>
                    <a:bodyPr/>
                    <a:lstStyle/>
                    <a:p>
                      <a:pPr algn="ctr"/>
                      <a:r>
                        <a:rPr lang="en-US" dirty="0" smtClean="0">
                          <a:solidFill>
                            <a:srgbClr val="FF0000"/>
                          </a:solidFill>
                        </a:rPr>
                        <a:t>0</a:t>
                      </a:r>
                      <a:endParaRPr lang="en-US" dirty="0">
                        <a:solidFill>
                          <a:srgbClr val="FF0000"/>
                        </a:solidFill>
                      </a:endParaRPr>
                    </a:p>
                  </a:txBody>
                  <a:tcPr/>
                </a:tc>
                <a:tc>
                  <a:txBody>
                    <a:bodyPr/>
                    <a:lstStyle/>
                    <a:p>
                      <a:pPr algn="ctr"/>
                      <a:endParaRPr lang="en-US">
                        <a:solidFill>
                          <a:srgbClr val="FF0000"/>
                        </a:solidFill>
                      </a:endParaRPr>
                    </a:p>
                  </a:txBody>
                  <a:tcPr/>
                </a:tc>
                <a:tc>
                  <a:txBody>
                    <a:bodyPr/>
                    <a:lstStyle/>
                    <a:p>
                      <a:pPr algn="ctr"/>
                      <a:endParaRPr lang="en-US"/>
                    </a:p>
                  </a:txBody>
                  <a:tcPr/>
                </a:tc>
                <a:tc>
                  <a:txBody>
                    <a:bodyPr/>
                    <a:lstStyle/>
                    <a:p>
                      <a:pPr algn="ctr"/>
                      <a:endParaRPr lang="en-US" dirty="0"/>
                    </a:p>
                  </a:txBody>
                  <a:tcPr/>
                </a:tc>
                <a:tc>
                  <a:txBody>
                    <a:bodyPr/>
                    <a:lstStyle/>
                    <a:p>
                      <a:pPr algn="ctr"/>
                      <a:endParaRPr lang="en-US" dirty="0"/>
                    </a:p>
                  </a:txBody>
                  <a:tcPr/>
                </a:tc>
              </a:tr>
              <a:tr h="770478">
                <a:tc>
                  <a:txBody>
                    <a:bodyPr/>
                    <a:lstStyle/>
                    <a:p>
                      <a:pPr algn="ctr"/>
                      <a:r>
                        <a:rPr lang="en-US" dirty="0" smtClean="0">
                          <a:solidFill>
                            <a:srgbClr val="FF0000"/>
                          </a:solidFill>
                        </a:rPr>
                        <a:t>No. 373</a:t>
                      </a:r>
                      <a:endParaRPr lang="en-US" dirty="0">
                        <a:solidFill>
                          <a:srgbClr val="FF0000"/>
                        </a:solidFill>
                      </a:endParaRPr>
                    </a:p>
                  </a:txBody>
                  <a:tcPr/>
                </a:tc>
                <a:tc>
                  <a:txBody>
                    <a:bodyPr/>
                    <a:lstStyle/>
                    <a:p>
                      <a:pPr algn="ctr"/>
                      <a:r>
                        <a:rPr lang="en-US" dirty="0" smtClean="0">
                          <a:solidFill>
                            <a:srgbClr val="FF0000"/>
                          </a:solidFill>
                        </a:rPr>
                        <a:t>0.197</a:t>
                      </a:r>
                      <a:endParaRPr lang="en-US" dirty="0">
                        <a:solidFill>
                          <a:srgbClr val="FF0000"/>
                        </a:solidFill>
                      </a:endParaRPr>
                    </a:p>
                  </a:txBody>
                  <a:tcPr/>
                </a:tc>
                <a:tc>
                  <a:txBody>
                    <a:bodyPr/>
                    <a:lstStyle/>
                    <a:p>
                      <a:pPr algn="ctr"/>
                      <a:r>
                        <a:rPr lang="en-US" dirty="0" smtClean="0">
                          <a:solidFill>
                            <a:srgbClr val="FF0000"/>
                          </a:solidFill>
                        </a:rPr>
                        <a:t>0.199</a:t>
                      </a:r>
                      <a:endParaRPr lang="en-US" dirty="0">
                        <a:solidFill>
                          <a:srgbClr val="FF0000"/>
                        </a:solidFill>
                      </a:endParaRPr>
                    </a:p>
                  </a:txBody>
                  <a:tcPr/>
                </a:tc>
                <a:tc>
                  <a:txBody>
                    <a:bodyPr/>
                    <a:lstStyle/>
                    <a:p>
                      <a:pPr algn="ctr"/>
                      <a:r>
                        <a:rPr lang="en-US" dirty="0" smtClean="0">
                          <a:solidFill>
                            <a:srgbClr val="FF0000"/>
                          </a:solidFill>
                        </a:rPr>
                        <a:t>0</a:t>
                      </a:r>
                      <a:endParaRPr lang="en-US" dirty="0">
                        <a:solidFill>
                          <a:srgbClr val="FF0000"/>
                        </a:solidFill>
                      </a:endParaRPr>
                    </a:p>
                  </a:txBody>
                  <a:tcPr/>
                </a:tc>
                <a:tc>
                  <a:txBody>
                    <a:bodyPr/>
                    <a:lstStyle/>
                    <a:p>
                      <a:pPr algn="ctr"/>
                      <a:r>
                        <a:rPr lang="en-US" dirty="0" smtClean="0">
                          <a:solidFill>
                            <a:srgbClr val="FF0000"/>
                          </a:solidFill>
                        </a:rPr>
                        <a:t>0</a:t>
                      </a:r>
                      <a:endParaRPr lang="en-US" dirty="0">
                        <a:solidFill>
                          <a:srgbClr val="FF0000"/>
                        </a:solidFill>
                      </a:endParaRPr>
                    </a:p>
                  </a:txBody>
                  <a:tcPr/>
                </a:tc>
                <a:tc>
                  <a:txBody>
                    <a:bodyPr/>
                    <a:lstStyle/>
                    <a:p>
                      <a:pPr algn="ctr"/>
                      <a:r>
                        <a:rPr lang="en-US" dirty="0" smtClean="0">
                          <a:solidFill>
                            <a:srgbClr val="FF0000"/>
                          </a:solidFill>
                        </a:rPr>
                        <a:t>0</a:t>
                      </a:r>
                      <a:endParaRPr lang="en-US" dirty="0">
                        <a:solidFill>
                          <a:srgbClr val="FF0000"/>
                        </a:solidFill>
                      </a:endParaRPr>
                    </a:p>
                  </a:txBody>
                  <a:tcPr/>
                </a:tc>
                <a:tc>
                  <a:txBody>
                    <a:bodyPr/>
                    <a:lstStyle/>
                    <a:p>
                      <a:pPr algn="ctr"/>
                      <a:endParaRPr lang="en-US"/>
                    </a:p>
                  </a:txBody>
                  <a:tcPr/>
                </a:tc>
                <a:tc>
                  <a:txBody>
                    <a:bodyPr/>
                    <a:lstStyle/>
                    <a:p>
                      <a:pPr algn="ctr"/>
                      <a:endParaRPr lang="en-US" dirty="0"/>
                    </a:p>
                  </a:txBody>
                  <a:tcPr/>
                </a:tc>
                <a:tc>
                  <a:txBody>
                    <a:bodyPr/>
                    <a:lstStyle/>
                    <a:p>
                      <a:pPr algn="ctr"/>
                      <a:endParaRPr lang="en-US" dirty="0"/>
                    </a:p>
                  </a:txBody>
                  <a:tcPr/>
                </a:tc>
              </a:tr>
              <a:tr h="770478">
                <a:tc>
                  <a:txBody>
                    <a:bodyPr/>
                    <a:lstStyle/>
                    <a:p>
                      <a:pPr algn="ctr"/>
                      <a:r>
                        <a:rPr lang="en-US" dirty="0" smtClean="0"/>
                        <a:t>CNS</a:t>
                      </a:r>
                      <a:endParaRPr lang="en-US" dirty="0"/>
                    </a:p>
                  </a:txBody>
                  <a:tcPr/>
                </a:tc>
                <a:tc>
                  <a:txBody>
                    <a:bodyPr/>
                    <a:lstStyle/>
                    <a:p>
                      <a:pPr algn="ctr"/>
                      <a:r>
                        <a:rPr lang="en-US" dirty="0" smtClean="0"/>
                        <a:t>0.241</a:t>
                      </a:r>
                      <a:endParaRPr lang="en-US" dirty="0"/>
                    </a:p>
                  </a:txBody>
                  <a:tcPr/>
                </a:tc>
                <a:tc>
                  <a:txBody>
                    <a:bodyPr/>
                    <a:lstStyle/>
                    <a:p>
                      <a:pPr algn="ctr"/>
                      <a:r>
                        <a:rPr lang="en-US" dirty="0" smtClean="0"/>
                        <a:t>0.241</a:t>
                      </a:r>
                      <a:endParaRPr lang="en-US" dirty="0"/>
                    </a:p>
                  </a:txBody>
                  <a:tcPr/>
                </a:tc>
                <a:tc>
                  <a:txBody>
                    <a:bodyPr/>
                    <a:lstStyle/>
                    <a:p>
                      <a:pPr algn="ctr"/>
                      <a:r>
                        <a:rPr lang="en-US" dirty="0" smtClean="0"/>
                        <a:t>0.299</a:t>
                      </a:r>
                      <a:endParaRPr lang="en-US" dirty="0"/>
                    </a:p>
                  </a:txBody>
                  <a:tcPr/>
                </a:tc>
                <a:tc>
                  <a:txBody>
                    <a:bodyPr/>
                    <a:lstStyle/>
                    <a:p>
                      <a:pPr algn="ctr"/>
                      <a:r>
                        <a:rPr lang="en-US" dirty="0" smtClean="0"/>
                        <a:t>0.298</a:t>
                      </a:r>
                      <a:endParaRPr lang="en-US" dirty="0"/>
                    </a:p>
                  </a:txBody>
                  <a:tcPr/>
                </a:tc>
                <a:tc>
                  <a:txBody>
                    <a:bodyPr/>
                    <a:lstStyle/>
                    <a:p>
                      <a:pPr algn="ctr"/>
                      <a:r>
                        <a:rPr lang="en-US" dirty="0" smtClean="0"/>
                        <a:t>0.299</a:t>
                      </a:r>
                      <a:endParaRPr lang="en-US" dirty="0"/>
                    </a:p>
                  </a:txBody>
                  <a:tcPr/>
                </a:tc>
                <a:tc>
                  <a:txBody>
                    <a:bodyPr/>
                    <a:lstStyle/>
                    <a:p>
                      <a:pPr algn="ctr"/>
                      <a:r>
                        <a:rPr lang="en-US" dirty="0" smtClean="0"/>
                        <a:t>0</a:t>
                      </a:r>
                      <a:endParaRPr lang="en-US" dirty="0"/>
                    </a:p>
                  </a:txBody>
                  <a:tcPr/>
                </a:tc>
                <a:tc>
                  <a:txBody>
                    <a:bodyPr/>
                    <a:lstStyle/>
                    <a:p>
                      <a:pPr algn="ctr"/>
                      <a:endParaRPr lang="en-US" dirty="0"/>
                    </a:p>
                  </a:txBody>
                  <a:tcPr/>
                </a:tc>
                <a:tc>
                  <a:txBody>
                    <a:bodyPr/>
                    <a:lstStyle/>
                    <a:p>
                      <a:pPr algn="ctr"/>
                      <a:endParaRPr lang="en-US" dirty="0"/>
                    </a:p>
                  </a:txBody>
                  <a:tcPr/>
                </a:tc>
              </a:tr>
              <a:tr h="770478">
                <a:tc>
                  <a:txBody>
                    <a:bodyPr/>
                    <a:lstStyle/>
                    <a:p>
                      <a:pPr algn="ctr"/>
                      <a:r>
                        <a:rPr lang="en-US" dirty="0" smtClean="0"/>
                        <a:t>CNS 4</a:t>
                      </a:r>
                      <a:endParaRPr lang="en-US" dirty="0"/>
                    </a:p>
                  </a:txBody>
                  <a:tcPr/>
                </a:tc>
                <a:tc>
                  <a:txBody>
                    <a:bodyPr/>
                    <a:lstStyle/>
                    <a:p>
                      <a:pPr algn="ctr"/>
                      <a:r>
                        <a:rPr lang="en-US" dirty="0" smtClean="0"/>
                        <a:t>0.404</a:t>
                      </a:r>
                      <a:endParaRPr lang="en-US" dirty="0"/>
                    </a:p>
                  </a:txBody>
                  <a:tcPr/>
                </a:tc>
                <a:tc>
                  <a:txBody>
                    <a:bodyPr/>
                    <a:lstStyle/>
                    <a:p>
                      <a:pPr algn="ctr"/>
                      <a:r>
                        <a:rPr lang="en-US" dirty="0" smtClean="0"/>
                        <a:t>0.404</a:t>
                      </a:r>
                      <a:endParaRPr lang="en-US" dirty="0"/>
                    </a:p>
                  </a:txBody>
                  <a:tcPr/>
                </a:tc>
                <a:tc>
                  <a:txBody>
                    <a:bodyPr/>
                    <a:lstStyle/>
                    <a:p>
                      <a:pPr algn="ctr"/>
                      <a:r>
                        <a:rPr lang="en-US" dirty="0" smtClean="0"/>
                        <a:t>0.434</a:t>
                      </a:r>
                      <a:endParaRPr lang="en-US" dirty="0"/>
                    </a:p>
                  </a:txBody>
                  <a:tcPr/>
                </a:tc>
                <a:tc>
                  <a:txBody>
                    <a:bodyPr/>
                    <a:lstStyle/>
                    <a:p>
                      <a:pPr algn="ctr"/>
                      <a:r>
                        <a:rPr lang="en-US" dirty="0" smtClean="0"/>
                        <a:t>0.434</a:t>
                      </a:r>
                      <a:endParaRPr lang="en-US" dirty="0"/>
                    </a:p>
                  </a:txBody>
                  <a:tcPr/>
                </a:tc>
                <a:tc>
                  <a:txBody>
                    <a:bodyPr/>
                    <a:lstStyle/>
                    <a:p>
                      <a:pPr algn="ctr"/>
                      <a:r>
                        <a:rPr lang="en-US" dirty="0" smtClean="0"/>
                        <a:t>0.433</a:t>
                      </a: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0.374</a:t>
                      </a:r>
                    </a:p>
                  </a:txBody>
                  <a:tcPr/>
                </a:tc>
                <a:tc>
                  <a:txBody>
                    <a:bodyPr/>
                    <a:lstStyle/>
                    <a:p>
                      <a:pPr algn="ctr"/>
                      <a:r>
                        <a:rPr lang="en-US" dirty="0" smtClean="0"/>
                        <a:t>0</a:t>
                      </a:r>
                      <a:endParaRPr lang="en-US" dirty="0"/>
                    </a:p>
                  </a:txBody>
                  <a:tcPr/>
                </a:tc>
                <a:tc>
                  <a:txBody>
                    <a:bodyPr/>
                    <a:lstStyle/>
                    <a:p>
                      <a:pPr algn="ctr"/>
                      <a:endParaRPr lang="en-US" dirty="0"/>
                    </a:p>
                  </a:txBody>
                  <a:tcPr/>
                </a:tc>
              </a:tr>
              <a:tr h="770478">
                <a:tc>
                  <a:txBody>
                    <a:bodyPr/>
                    <a:lstStyle/>
                    <a:p>
                      <a:pPr algn="ctr"/>
                      <a:r>
                        <a:rPr lang="en-US" dirty="0" smtClean="0"/>
                        <a:t>Roanoke</a:t>
                      </a:r>
                      <a:endParaRPr lang="en-US" dirty="0"/>
                    </a:p>
                  </a:txBody>
                  <a:tcPr>
                    <a:lnB w="12700" cap="flat" cmpd="sng" algn="ctr">
                      <a:solidFill>
                        <a:schemeClr val="tx1"/>
                      </a:solidFill>
                      <a:prstDash val="solid"/>
                      <a:round/>
                      <a:headEnd type="none" w="med" len="med"/>
                      <a:tailEnd type="none" w="med" len="med"/>
                    </a:lnB>
                  </a:tcPr>
                </a:tc>
                <a:tc>
                  <a:txBody>
                    <a:bodyPr/>
                    <a:lstStyle/>
                    <a:p>
                      <a:pPr algn="ctr"/>
                      <a:r>
                        <a:rPr lang="en-US" dirty="0" smtClean="0"/>
                        <a:t>0.631</a:t>
                      </a:r>
                      <a:endParaRPr lang="en-US" dirty="0"/>
                    </a:p>
                  </a:txBody>
                  <a:tcPr>
                    <a:lnB w="12700" cap="flat" cmpd="sng" algn="ctr">
                      <a:solidFill>
                        <a:schemeClr val="tx1"/>
                      </a:solidFill>
                      <a:prstDash val="solid"/>
                      <a:round/>
                      <a:headEnd type="none" w="med" len="med"/>
                      <a:tailEnd type="none" w="med" len="med"/>
                    </a:lnB>
                  </a:tcPr>
                </a:tc>
                <a:tc>
                  <a:txBody>
                    <a:bodyPr/>
                    <a:lstStyle/>
                    <a:p>
                      <a:pPr algn="ctr"/>
                      <a:r>
                        <a:rPr lang="en-US" dirty="0" smtClean="0"/>
                        <a:t>0.631</a:t>
                      </a:r>
                      <a:endParaRPr lang="en-US" dirty="0"/>
                    </a:p>
                  </a:txBody>
                  <a:tcPr>
                    <a:lnB w="12700" cap="flat" cmpd="sng" algn="ctr">
                      <a:solidFill>
                        <a:schemeClr val="tx1"/>
                      </a:solidFill>
                      <a:prstDash val="solid"/>
                      <a:round/>
                      <a:headEnd type="none" w="med" len="med"/>
                      <a:tailEnd type="none" w="med" len="med"/>
                    </a:lnB>
                  </a:tcPr>
                </a:tc>
                <a:tc>
                  <a:txBody>
                    <a:bodyPr/>
                    <a:lstStyle/>
                    <a:p>
                      <a:pPr algn="ctr"/>
                      <a:r>
                        <a:rPr lang="en-US" dirty="0" smtClean="0"/>
                        <a:t>0.629</a:t>
                      </a:r>
                      <a:endParaRPr lang="en-US" dirty="0"/>
                    </a:p>
                  </a:txBody>
                  <a:tcPr>
                    <a:lnB w="12700" cap="flat" cmpd="sng" algn="ctr">
                      <a:solidFill>
                        <a:schemeClr val="tx1"/>
                      </a:solidFill>
                      <a:prstDash val="solid"/>
                      <a:round/>
                      <a:headEnd type="none" w="med" len="med"/>
                      <a:tailEnd type="none" w="med" len="med"/>
                    </a:lnB>
                  </a:tcPr>
                </a:tc>
                <a:tc>
                  <a:txBody>
                    <a:bodyPr/>
                    <a:lstStyle/>
                    <a:p>
                      <a:pPr algn="ctr"/>
                      <a:r>
                        <a:rPr lang="en-US" dirty="0" smtClean="0"/>
                        <a:t>0.629</a:t>
                      </a:r>
                      <a:endParaRPr lang="en-US" dirty="0"/>
                    </a:p>
                  </a:txBody>
                  <a:tcPr>
                    <a:lnB w="12700" cap="flat" cmpd="sng" algn="ctr">
                      <a:solidFill>
                        <a:schemeClr val="tx1"/>
                      </a:solidFill>
                      <a:prstDash val="solid"/>
                      <a:round/>
                      <a:headEnd type="none" w="med" len="med"/>
                      <a:tailEnd type="none" w="med" len="med"/>
                    </a:lnB>
                  </a:tcPr>
                </a:tc>
                <a:tc>
                  <a:txBody>
                    <a:bodyPr/>
                    <a:lstStyle/>
                    <a:p>
                      <a:pPr algn="ctr"/>
                      <a:r>
                        <a:rPr lang="en-US" dirty="0" smtClean="0"/>
                        <a:t>0.629</a:t>
                      </a:r>
                      <a:endParaRPr lang="en-US" dirty="0"/>
                    </a:p>
                  </a:txBody>
                  <a:tcPr>
                    <a:lnB w="12700" cap="flat" cmpd="sng" algn="ctr">
                      <a:solidFill>
                        <a:schemeClr val="tx1"/>
                      </a:solidFill>
                      <a:prstDash val="solid"/>
                      <a:round/>
                      <a:headEnd type="none" w="med" len="med"/>
                      <a:tailEnd type="none" w="med" len="med"/>
                    </a:lnB>
                  </a:tcPr>
                </a:tc>
                <a:tc>
                  <a:txBody>
                    <a:bodyPr/>
                    <a:lstStyle/>
                    <a:p>
                      <a:pPr algn="ctr"/>
                      <a:r>
                        <a:rPr lang="en-US" dirty="0" smtClean="0"/>
                        <a:t>0.639</a:t>
                      </a:r>
                      <a:endParaRPr lang="en-US" dirty="0"/>
                    </a:p>
                  </a:txBody>
                  <a:tcPr>
                    <a:lnB w="12700" cap="flat" cmpd="sng" algn="ctr">
                      <a:solidFill>
                        <a:schemeClr val="tx1"/>
                      </a:solidFill>
                      <a:prstDash val="solid"/>
                      <a:round/>
                      <a:headEnd type="none" w="med" len="med"/>
                      <a:tailEnd type="none" w="med" len="med"/>
                    </a:lnB>
                  </a:tcPr>
                </a:tc>
                <a:tc>
                  <a:txBody>
                    <a:bodyPr/>
                    <a:lstStyle/>
                    <a:p>
                      <a:pPr algn="ctr"/>
                      <a:r>
                        <a:rPr lang="en-US" dirty="0" smtClean="0"/>
                        <a:t>0.645</a:t>
                      </a:r>
                      <a:endParaRPr lang="en-US" dirty="0"/>
                    </a:p>
                  </a:txBody>
                  <a:tcPr>
                    <a:lnB w="12700" cap="flat" cmpd="sng" algn="ctr">
                      <a:solidFill>
                        <a:schemeClr val="tx1"/>
                      </a:solidFill>
                      <a:prstDash val="solid"/>
                      <a:round/>
                      <a:headEnd type="none" w="med" len="med"/>
                      <a:tailEnd type="none" w="med" len="med"/>
                    </a:lnB>
                  </a:tcPr>
                </a:tc>
                <a:tc>
                  <a:txBody>
                    <a:bodyPr/>
                    <a:lstStyle/>
                    <a:p>
                      <a:pPr algn="ctr"/>
                      <a:r>
                        <a:rPr lang="en-US" dirty="0" smtClean="0"/>
                        <a:t>0</a:t>
                      </a:r>
                      <a:endParaRPr lang="en-US" dirty="0"/>
                    </a:p>
                  </a:txBody>
                  <a:tcPr>
                    <a:lnB w="12700" cap="flat" cmpd="sng" algn="ctr">
                      <a:solidFill>
                        <a:schemeClr val="tx1"/>
                      </a:solidFill>
                      <a:prstDash val="solid"/>
                      <a:round/>
                      <a:headEnd type="none" w="med" len="med"/>
                      <a:tailEnd type="none" w="med" len="med"/>
                    </a:lnB>
                  </a:tcPr>
                </a:tc>
              </a:tr>
            </a:tbl>
          </a:graphicData>
        </a:graphic>
      </p:graphicFrame>
      <p:sp>
        <p:nvSpPr>
          <p:cNvPr id="2445" name="Text Box 514"/>
          <p:cNvSpPr txBox="1">
            <a:spLocks noChangeArrowheads="1"/>
          </p:cNvSpPr>
          <p:nvPr/>
        </p:nvSpPr>
        <p:spPr bwMode="auto">
          <a:xfrm>
            <a:off x="876301" y="24093933"/>
            <a:ext cx="11837988" cy="14949042"/>
          </a:xfrm>
          <a:prstGeom prst="rect">
            <a:avLst/>
          </a:prstGeom>
          <a:noFill/>
          <a:ln w="76200" cmpd="tri">
            <a:solidFill>
              <a:srgbClr val="800000"/>
            </a:solidFill>
            <a:miter lim="800000"/>
            <a:headEnd/>
            <a:tailEnd/>
          </a:ln>
        </p:spPr>
        <p:txBody>
          <a:bodyPr wrap="square" lIns="87828" tIns="43914" rIns="87828" bIns="43914">
            <a:spAutoFit/>
          </a:bodyPr>
          <a:lstStyle/>
          <a:p>
            <a:pPr algn="ctr" defTabSz="4667250"/>
            <a:r>
              <a:rPr lang="en-US" sz="3100">
                <a:latin typeface="Tahoma" pitchFamily="34" charset="0"/>
              </a:rPr>
              <a:t>Materials and Methods</a:t>
            </a:r>
          </a:p>
          <a:p>
            <a:pPr algn="ctr" defTabSz="4667250"/>
            <a:endParaRPr lang="en-US" sz="2000">
              <a:latin typeface="Tahoma" pitchFamily="34" charset="0"/>
            </a:endParaRPr>
          </a:p>
          <a:p>
            <a:pPr defTabSz="4667250"/>
            <a:r>
              <a:rPr lang="en-US" sz="2000">
                <a:latin typeface="Tahoma" pitchFamily="34" charset="0"/>
                <a:cs typeface="Tahoma" pitchFamily="34" charset="0"/>
              </a:rPr>
              <a:t>A total of 26 </a:t>
            </a:r>
            <a:r>
              <a:rPr lang="en-US" sz="2000">
                <a:latin typeface="Tahoma" pitchFamily="34" charset="0"/>
              </a:rPr>
              <a:t>soybean varieties collected (or selected within) from the Jiangsu Province in China prior to 1950, and currently available in the USDA germplasm collection, along with four check varieties </a:t>
            </a:r>
            <a:r>
              <a:rPr lang="en-US" sz="2000">
                <a:latin typeface="Tahoma" pitchFamily="34" charset="0"/>
                <a:cs typeface="Tahoma" pitchFamily="34" charset="0"/>
              </a:rPr>
              <a:t>were grown in a randomized complete block design (RCBD) with three replications at Sandhills, NC during 2005, 2006, 2007, and 2008.  Selection of the most similar cultivars led to a follow-up test of 10 varieties grown in a RCBD with four replications at three locations in North Carolina during 2009 and 2010 (Figure 1).  Protein and oil content was measured via near-infrared spectroscopy at the USDA facility in Peoria, IL and seed size (g) was obtained from weighing 100 randomly selected seeds.  Height (cm), lodging (1 = erect, 5 = prostrate), and maturity (Oct 1 = 1) were measured in the field in each year and location.  </a:t>
            </a:r>
          </a:p>
          <a:p>
            <a:pPr defTabSz="4667250"/>
            <a:endParaRPr lang="en-US" sz="2000">
              <a:latin typeface="Tahoma" pitchFamily="34" charset="0"/>
              <a:cs typeface="Tahoma" pitchFamily="34" charset="0"/>
            </a:endParaRPr>
          </a:p>
          <a:p>
            <a:pPr defTabSz="4667250"/>
            <a:r>
              <a:rPr lang="en-US" sz="2000">
                <a:latin typeface="Tahoma" pitchFamily="34" charset="0"/>
                <a:cs typeface="Tahoma" pitchFamily="34" charset="0"/>
              </a:rPr>
              <a:t>Statistical analysis were performed using SAS v9.0.  Analysis of variance and means were calculated using the PROC GLM and PROC MEANS procedures.  Euclidean genetic distance values were calculated using matching coefficients with the PROC DIST procedure and dimension coordinates were obtained by multidimensional scaling (MDS) using the PROC MDS procedure in SAS.</a:t>
            </a:r>
          </a:p>
          <a:p>
            <a:pPr defTabSz="4667250"/>
            <a:endParaRPr lang="en-US" sz="2000">
              <a:latin typeface="Tahoma" pitchFamily="34" charset="0"/>
              <a:cs typeface="Tahoma" pitchFamily="34" charset="0"/>
            </a:endParaRPr>
          </a:p>
          <a:p>
            <a:pPr defTabSz="4667250"/>
            <a:r>
              <a:rPr lang="en-US" sz="2000">
                <a:latin typeface="Tahoma" pitchFamily="34" charset="0"/>
                <a:cs typeface="Tahoma" pitchFamily="34" charset="0"/>
              </a:rPr>
              <a:t>Figure 1.  Photograph of the field test grown in Plymouth, NC during 2009.  Plots consist of three 6.1 m long rows, with the center row being evaluated for agronomic traits and end-trimmed for harvest of seed yield.</a:t>
            </a:r>
            <a:endParaRPr lang="en-US" sz="3100">
              <a:latin typeface="Tahoma" pitchFamily="34" charset="0"/>
            </a:endParaRPr>
          </a:p>
          <a:p>
            <a:pPr algn="ctr" defTabSz="4667250"/>
            <a:endParaRPr lang="en-US" sz="3100">
              <a:latin typeface="Tahoma" pitchFamily="34" charset="0"/>
            </a:endParaRPr>
          </a:p>
          <a:p>
            <a:pPr algn="ctr" defTabSz="4667250"/>
            <a:endParaRPr lang="en-US" sz="3100">
              <a:latin typeface="Tahoma" pitchFamily="34" charset="0"/>
            </a:endParaRPr>
          </a:p>
          <a:p>
            <a:pPr algn="ctr" defTabSz="4667250"/>
            <a:endParaRPr lang="en-US" sz="3100">
              <a:latin typeface="Tahoma" pitchFamily="34" charset="0"/>
            </a:endParaRPr>
          </a:p>
          <a:p>
            <a:pPr algn="ctr" defTabSz="4667250"/>
            <a:endParaRPr lang="en-US" sz="3100">
              <a:latin typeface="Tahoma" pitchFamily="34" charset="0"/>
            </a:endParaRPr>
          </a:p>
          <a:p>
            <a:pPr algn="ctr" defTabSz="4667250"/>
            <a:endParaRPr lang="en-US" sz="3100">
              <a:latin typeface="Tahoma" pitchFamily="34" charset="0"/>
            </a:endParaRPr>
          </a:p>
          <a:p>
            <a:pPr algn="ctr" defTabSz="4667250"/>
            <a:endParaRPr lang="en-US" sz="3100">
              <a:latin typeface="Tahoma" pitchFamily="34" charset="0"/>
            </a:endParaRPr>
          </a:p>
          <a:p>
            <a:pPr algn="ctr" defTabSz="4667250"/>
            <a:endParaRPr lang="en-US" sz="3100">
              <a:latin typeface="Tahoma" pitchFamily="34" charset="0"/>
            </a:endParaRPr>
          </a:p>
          <a:p>
            <a:pPr algn="ctr" defTabSz="4667250"/>
            <a:endParaRPr lang="en-US" sz="3100">
              <a:latin typeface="Tahoma" pitchFamily="34" charset="0"/>
            </a:endParaRPr>
          </a:p>
          <a:p>
            <a:pPr algn="ctr" defTabSz="4667250"/>
            <a:endParaRPr lang="en-US" sz="3100">
              <a:latin typeface="Tahoma" pitchFamily="34" charset="0"/>
            </a:endParaRPr>
          </a:p>
          <a:p>
            <a:pPr algn="ctr" defTabSz="4667250"/>
            <a:endParaRPr lang="en-US" sz="3100">
              <a:latin typeface="Tahoma" pitchFamily="34" charset="0"/>
            </a:endParaRPr>
          </a:p>
          <a:p>
            <a:pPr algn="ctr" defTabSz="4667250"/>
            <a:endParaRPr lang="en-US" sz="3100">
              <a:latin typeface="Tahoma" pitchFamily="34" charset="0"/>
            </a:endParaRPr>
          </a:p>
          <a:p>
            <a:pPr algn="ctr" defTabSz="4667250"/>
            <a:endParaRPr lang="en-US" sz="3100">
              <a:latin typeface="Tahoma" pitchFamily="34" charset="0"/>
            </a:endParaRPr>
          </a:p>
          <a:p>
            <a:pPr algn="ctr" defTabSz="4667250"/>
            <a:endParaRPr lang="en-US" sz="3100">
              <a:latin typeface="Tahoma" pitchFamily="34" charset="0"/>
            </a:endParaRPr>
          </a:p>
          <a:p>
            <a:pPr algn="ctr" defTabSz="4667250"/>
            <a:endParaRPr lang="en-US" sz="3100">
              <a:latin typeface="Tahoma" pitchFamily="34" charset="0"/>
            </a:endParaRPr>
          </a:p>
          <a:p>
            <a:pPr algn="ctr" defTabSz="4667250"/>
            <a:endParaRPr lang="en-US" sz="3100">
              <a:latin typeface="Tahoma" pitchFamily="34" charset="0"/>
            </a:endParaRPr>
          </a:p>
          <a:p>
            <a:pPr algn="ctr" defTabSz="4667250"/>
            <a:endParaRPr lang="en-US" sz="3100">
              <a:latin typeface="Tahoma" pitchFamily="34" charset="0"/>
            </a:endParaRPr>
          </a:p>
          <a:p>
            <a:pPr algn="ctr" defTabSz="4667250"/>
            <a:endParaRPr lang="en-US">
              <a:latin typeface="Tahoma" pitchFamily="34" charset="0"/>
            </a:endParaRPr>
          </a:p>
        </p:txBody>
      </p:sp>
      <p:pic>
        <p:nvPicPr>
          <p:cNvPr id="2446" name="Picture 30" descr="OCt 22- PLY TCLP234B PLOTS 29-32  W 29 ON IGHT FRONT 017.jpg"/>
          <p:cNvPicPr>
            <a:picLocks noChangeAspect="1"/>
          </p:cNvPicPr>
          <p:nvPr/>
        </p:nvPicPr>
        <p:blipFill>
          <a:blip r:embed="rId5" cstate="print"/>
          <a:srcRect/>
          <a:stretch>
            <a:fillRect/>
          </a:stretch>
        </p:blipFill>
        <p:spPr bwMode="auto">
          <a:xfrm>
            <a:off x="1828800" y="31300958"/>
            <a:ext cx="9796463" cy="7348538"/>
          </a:xfrm>
          <a:prstGeom prst="rect">
            <a:avLst/>
          </a:prstGeom>
          <a:noFill/>
          <a:ln w="9525">
            <a:noFill/>
            <a:miter lim="800000"/>
            <a:headEnd/>
            <a:tailEnd/>
          </a:ln>
        </p:spPr>
      </p:pic>
      <p:sp>
        <p:nvSpPr>
          <p:cNvPr id="32" name="TextBox 31"/>
          <p:cNvSpPr txBox="1"/>
          <p:nvPr/>
        </p:nvSpPr>
        <p:spPr>
          <a:xfrm>
            <a:off x="9686471" y="34493654"/>
            <a:ext cx="1943100" cy="523875"/>
          </a:xfrm>
          <a:prstGeom prst="rect">
            <a:avLst/>
          </a:prstGeom>
          <a:noFill/>
        </p:spPr>
        <p:txBody>
          <a:bodyPr>
            <a:spAutoFit/>
          </a:bodyPr>
          <a:lstStyle/>
          <a:p>
            <a:pPr>
              <a:defRPr/>
            </a:pPr>
            <a:r>
              <a:rPr lang="en-US" sz="2800" dirty="0">
                <a:solidFill>
                  <a:srgbClr val="FFFF00"/>
                </a:solidFill>
                <a:effectLst>
                  <a:outerShdw blurRad="38100" dist="38100" dir="2700000" algn="tl">
                    <a:srgbClr val="000000">
                      <a:alpha val="43137"/>
                    </a:srgbClr>
                  </a:outerShdw>
                </a:effectLst>
                <a:latin typeface="Tahoma" pitchFamily="34" charset="0"/>
                <a:cs typeface="Tahoma" pitchFamily="34" charset="0"/>
              </a:rPr>
              <a:t>CNS</a:t>
            </a:r>
          </a:p>
        </p:txBody>
      </p:sp>
      <p:sp>
        <p:nvSpPr>
          <p:cNvPr id="33" name="TextBox 32"/>
          <p:cNvSpPr txBox="1"/>
          <p:nvPr/>
        </p:nvSpPr>
        <p:spPr>
          <a:xfrm>
            <a:off x="5248275" y="34480954"/>
            <a:ext cx="1943100" cy="522288"/>
          </a:xfrm>
          <a:prstGeom prst="rect">
            <a:avLst/>
          </a:prstGeom>
          <a:noFill/>
        </p:spPr>
        <p:txBody>
          <a:bodyPr>
            <a:spAutoFit/>
          </a:bodyPr>
          <a:lstStyle/>
          <a:p>
            <a:pPr>
              <a:defRPr/>
            </a:pPr>
            <a:r>
              <a:rPr lang="en-US" sz="2800" dirty="0">
                <a:solidFill>
                  <a:srgbClr val="FFFF00"/>
                </a:solidFill>
                <a:effectLst>
                  <a:outerShdw blurRad="38100" dist="38100" dir="2700000" algn="tl">
                    <a:srgbClr val="000000">
                      <a:alpha val="43137"/>
                    </a:srgbClr>
                  </a:outerShdw>
                </a:effectLst>
                <a:latin typeface="Tahoma" pitchFamily="34" charset="0"/>
                <a:cs typeface="Tahoma" pitchFamily="34" charset="0"/>
              </a:rPr>
              <a:t>No. 332</a:t>
            </a:r>
          </a:p>
        </p:txBody>
      </p:sp>
      <p:sp>
        <p:nvSpPr>
          <p:cNvPr id="34" name="TextBox 33"/>
          <p:cNvSpPr txBox="1"/>
          <p:nvPr/>
        </p:nvSpPr>
        <p:spPr>
          <a:xfrm>
            <a:off x="4794931" y="32869188"/>
            <a:ext cx="3057525" cy="522287"/>
          </a:xfrm>
          <a:prstGeom prst="rect">
            <a:avLst/>
          </a:prstGeom>
          <a:noFill/>
        </p:spPr>
        <p:txBody>
          <a:bodyPr>
            <a:spAutoFit/>
          </a:bodyPr>
          <a:lstStyle/>
          <a:p>
            <a:pPr>
              <a:defRPr/>
            </a:pPr>
            <a:r>
              <a:rPr lang="en-US" sz="2800" dirty="0">
                <a:solidFill>
                  <a:srgbClr val="FFFF00"/>
                </a:solidFill>
                <a:effectLst>
                  <a:outerShdw blurRad="38100" dist="38100" dir="2700000" algn="tl">
                    <a:srgbClr val="000000">
                      <a:alpha val="43137"/>
                    </a:srgbClr>
                  </a:outerShdw>
                </a:effectLst>
                <a:latin typeface="Tahoma" pitchFamily="34" charset="0"/>
                <a:cs typeface="Tahoma" pitchFamily="34" charset="0"/>
              </a:rPr>
              <a:t>Nanking 332</a:t>
            </a:r>
          </a:p>
        </p:txBody>
      </p:sp>
      <p:sp>
        <p:nvSpPr>
          <p:cNvPr id="35" name="TextBox 34"/>
          <p:cNvSpPr txBox="1"/>
          <p:nvPr/>
        </p:nvSpPr>
        <p:spPr>
          <a:xfrm>
            <a:off x="8203746" y="32880981"/>
            <a:ext cx="1943100" cy="522287"/>
          </a:xfrm>
          <a:prstGeom prst="rect">
            <a:avLst/>
          </a:prstGeom>
          <a:noFill/>
        </p:spPr>
        <p:txBody>
          <a:bodyPr>
            <a:spAutoFit/>
          </a:bodyPr>
          <a:lstStyle/>
          <a:p>
            <a:pPr>
              <a:defRPr/>
            </a:pPr>
            <a:r>
              <a:rPr lang="en-US" sz="2800" dirty="0">
                <a:solidFill>
                  <a:srgbClr val="FFFF00"/>
                </a:solidFill>
                <a:effectLst>
                  <a:outerShdw blurRad="38100" dist="38100" dir="2700000" algn="tl">
                    <a:srgbClr val="000000">
                      <a:alpha val="43137"/>
                    </a:srgbClr>
                  </a:outerShdw>
                </a:effectLst>
                <a:latin typeface="Tahoma" pitchFamily="34" charset="0"/>
                <a:cs typeface="Tahoma" pitchFamily="34" charset="0"/>
              </a:rPr>
              <a:t>Punjab-1</a:t>
            </a:r>
          </a:p>
        </p:txBody>
      </p:sp>
      <p:sp>
        <p:nvSpPr>
          <p:cNvPr id="2451" name="Down Arrow 35"/>
          <p:cNvSpPr>
            <a:spLocks noChangeArrowheads="1"/>
          </p:cNvSpPr>
          <p:nvPr/>
        </p:nvSpPr>
        <p:spPr bwMode="auto">
          <a:xfrm flipH="1">
            <a:off x="9042854" y="33470170"/>
            <a:ext cx="200025" cy="247650"/>
          </a:xfrm>
          <a:prstGeom prst="downArrow">
            <a:avLst>
              <a:gd name="adj1" fmla="val 50000"/>
              <a:gd name="adj2" fmla="val 50000"/>
            </a:avLst>
          </a:prstGeom>
          <a:solidFill>
            <a:schemeClr val="accent1"/>
          </a:solidFill>
          <a:ln w="9525" algn="ctr">
            <a:solidFill>
              <a:schemeClr val="tx1"/>
            </a:solidFill>
            <a:round/>
            <a:headEnd/>
            <a:tailEnd/>
          </a:ln>
        </p:spPr>
        <p:txBody>
          <a:bodyPr/>
          <a:lstStyle/>
          <a:p>
            <a:pPr defTabSz="4667250"/>
            <a:endParaRPr lang="en-US">
              <a:solidFill>
                <a:srgbClr val="FFFF00"/>
              </a:solidFill>
            </a:endParaRPr>
          </a:p>
        </p:txBody>
      </p:sp>
      <p:sp>
        <p:nvSpPr>
          <p:cNvPr id="2452" name="Down Arrow 36"/>
          <p:cNvSpPr>
            <a:spLocks noChangeArrowheads="1"/>
          </p:cNvSpPr>
          <p:nvPr/>
        </p:nvSpPr>
        <p:spPr bwMode="auto">
          <a:xfrm flipH="1">
            <a:off x="6218691" y="33481056"/>
            <a:ext cx="200025" cy="247650"/>
          </a:xfrm>
          <a:prstGeom prst="downArrow">
            <a:avLst>
              <a:gd name="adj1" fmla="val 50000"/>
              <a:gd name="adj2" fmla="val 50000"/>
            </a:avLst>
          </a:prstGeom>
          <a:solidFill>
            <a:schemeClr val="accent1"/>
          </a:solidFill>
          <a:ln w="9525" algn="ctr">
            <a:solidFill>
              <a:schemeClr val="tx1"/>
            </a:solidFill>
            <a:round/>
            <a:headEnd/>
            <a:tailEnd/>
          </a:ln>
        </p:spPr>
        <p:txBody>
          <a:bodyPr/>
          <a:lstStyle/>
          <a:p>
            <a:pPr defTabSz="4667250"/>
            <a:endParaRPr lang="en-US">
              <a:solidFill>
                <a:srgbClr val="FFFF00"/>
              </a:solidFill>
            </a:endParaRPr>
          </a:p>
        </p:txBody>
      </p:sp>
      <p:sp>
        <p:nvSpPr>
          <p:cNvPr id="2453" name="Down Arrow 37"/>
          <p:cNvSpPr>
            <a:spLocks noChangeArrowheads="1"/>
          </p:cNvSpPr>
          <p:nvPr/>
        </p:nvSpPr>
        <p:spPr bwMode="auto">
          <a:xfrm flipH="1">
            <a:off x="10173834" y="35083749"/>
            <a:ext cx="200025" cy="247650"/>
          </a:xfrm>
          <a:prstGeom prst="downArrow">
            <a:avLst>
              <a:gd name="adj1" fmla="val 50000"/>
              <a:gd name="adj2" fmla="val 50000"/>
            </a:avLst>
          </a:prstGeom>
          <a:solidFill>
            <a:schemeClr val="accent1"/>
          </a:solidFill>
          <a:ln w="9525" algn="ctr">
            <a:solidFill>
              <a:schemeClr val="tx1"/>
            </a:solidFill>
            <a:round/>
            <a:headEnd/>
            <a:tailEnd/>
          </a:ln>
        </p:spPr>
        <p:txBody>
          <a:bodyPr/>
          <a:lstStyle/>
          <a:p>
            <a:pPr defTabSz="4667250"/>
            <a:endParaRPr lang="en-US">
              <a:solidFill>
                <a:srgbClr val="FFFF00"/>
              </a:solidFill>
            </a:endParaRPr>
          </a:p>
        </p:txBody>
      </p:sp>
      <p:sp>
        <p:nvSpPr>
          <p:cNvPr id="2454" name="Down Arrow 38"/>
          <p:cNvSpPr>
            <a:spLocks noChangeArrowheads="1"/>
          </p:cNvSpPr>
          <p:nvPr/>
        </p:nvSpPr>
        <p:spPr bwMode="auto">
          <a:xfrm flipH="1">
            <a:off x="6069013" y="35085338"/>
            <a:ext cx="200025" cy="247650"/>
          </a:xfrm>
          <a:prstGeom prst="downArrow">
            <a:avLst>
              <a:gd name="adj1" fmla="val 50000"/>
              <a:gd name="adj2" fmla="val 50000"/>
            </a:avLst>
          </a:prstGeom>
          <a:solidFill>
            <a:schemeClr val="accent1"/>
          </a:solidFill>
          <a:ln w="9525" algn="ctr">
            <a:solidFill>
              <a:schemeClr val="tx1"/>
            </a:solidFill>
            <a:round/>
            <a:headEnd/>
            <a:tailEnd/>
          </a:ln>
        </p:spPr>
        <p:txBody>
          <a:bodyPr/>
          <a:lstStyle/>
          <a:p>
            <a:pPr defTabSz="4667250"/>
            <a:endParaRPr lang="en-US">
              <a:solidFill>
                <a:srgbClr val="FFFF00"/>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667250" rtl="0" eaLnBrk="1" fontAlgn="base" latinLnBrk="0" hangingPunct="1">
          <a:lnSpc>
            <a:spcPct val="100000"/>
          </a:lnSpc>
          <a:spcBef>
            <a:spcPct val="0"/>
          </a:spcBef>
          <a:spcAft>
            <a:spcPct val="0"/>
          </a:spcAft>
          <a:buClrTx/>
          <a:buSzTx/>
          <a:buFontTx/>
          <a:buNone/>
          <a:tabLst/>
          <a:defRPr kumimoji="0" lang="en-US" sz="1900" b="1" i="0" u="none" strike="noStrike" cap="none" normalizeH="0" baseline="0" smtClean="0">
            <a:ln>
              <a:noFill/>
            </a:ln>
            <a:solidFill>
              <a:schemeClr val="tx1"/>
            </a:solidFill>
            <a:effectLst/>
            <a:latin typeface="Garamond"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667250" rtl="0" eaLnBrk="1" fontAlgn="base" latinLnBrk="0" hangingPunct="1">
          <a:lnSpc>
            <a:spcPct val="100000"/>
          </a:lnSpc>
          <a:spcBef>
            <a:spcPct val="0"/>
          </a:spcBef>
          <a:spcAft>
            <a:spcPct val="0"/>
          </a:spcAft>
          <a:buClrTx/>
          <a:buSzTx/>
          <a:buFontTx/>
          <a:buNone/>
          <a:tabLst/>
          <a:defRPr kumimoji="0" lang="en-US" sz="1900" b="1" i="0" u="none" strike="noStrike" cap="none" normalizeH="0" baseline="0" smtClean="0">
            <a:ln>
              <a:noFill/>
            </a:ln>
            <a:solidFill>
              <a:schemeClr val="tx1"/>
            </a:solidFill>
            <a:effectLst/>
            <a:latin typeface="Garamond" pitchFamily="18"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Override1.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4419</TotalTime>
  <Words>2485</Words>
  <Application>Microsoft Office PowerPoint</Application>
  <PresentationFormat>Custom</PresentationFormat>
  <Paragraphs>676</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Garamond</vt:lpstr>
      <vt:lpstr>Arial</vt:lpstr>
      <vt:lpstr>Calibri</vt:lpstr>
      <vt:lpstr>Tahoma</vt:lpstr>
      <vt:lpstr>Default Design</vt:lpstr>
      <vt:lpstr>Slide 1</vt:lpstr>
    </vt:vector>
  </TitlesOfParts>
  <Company>University of Arkansas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PCHENLAB</dc:creator>
  <cp:lastModifiedBy>Andrew Scaboo</cp:lastModifiedBy>
  <cp:revision>349</cp:revision>
  <dcterms:created xsi:type="dcterms:W3CDTF">2008-09-03T21:53:49Z</dcterms:created>
  <dcterms:modified xsi:type="dcterms:W3CDTF">2011-10-14T14:09:43Z</dcterms:modified>
</cp:coreProperties>
</file>