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Override PartName="/ppt/tags/tag1.xml" ContentType="application/vnd.openxmlformats-officedocument.presentationml.tags+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comments/comment1.xml" ContentType="application/vnd.openxmlformats-officedocument.presentationml.comments+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comments/comment2.xml" ContentType="application/vnd.openxmlformats-officedocument.presentationml.comments+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8" r:id="rId1"/>
  </p:sldMasterIdLst>
  <p:notesMasterIdLst>
    <p:notesMasterId r:id="rId53"/>
  </p:notesMasterIdLst>
  <p:handoutMasterIdLst>
    <p:handoutMasterId r:id="rId54"/>
  </p:handoutMasterIdLst>
  <p:sldIdLst>
    <p:sldId id="258" r:id="rId2"/>
    <p:sldId id="332" r:id="rId3"/>
    <p:sldId id="322" r:id="rId4"/>
    <p:sldId id="357" r:id="rId5"/>
    <p:sldId id="358"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52" r:id="rId20"/>
    <p:sldId id="281" r:id="rId21"/>
    <p:sldId id="275" r:id="rId22"/>
    <p:sldId id="293" r:id="rId23"/>
    <p:sldId id="351" r:id="rId24"/>
    <p:sldId id="295" r:id="rId25"/>
    <p:sldId id="353" r:id="rId26"/>
    <p:sldId id="354" r:id="rId27"/>
    <p:sldId id="294" r:id="rId28"/>
    <p:sldId id="347" r:id="rId29"/>
    <p:sldId id="356" r:id="rId30"/>
    <p:sldId id="360" r:id="rId31"/>
    <p:sldId id="350" r:id="rId32"/>
    <p:sldId id="348" r:id="rId33"/>
    <p:sldId id="349" r:id="rId34"/>
    <p:sldId id="304" r:id="rId35"/>
    <p:sldId id="267" r:id="rId36"/>
    <p:sldId id="318" r:id="rId37"/>
    <p:sldId id="259" r:id="rId38"/>
    <p:sldId id="319" r:id="rId39"/>
    <p:sldId id="313" r:id="rId40"/>
    <p:sldId id="320" r:id="rId41"/>
    <p:sldId id="321" r:id="rId42"/>
    <p:sldId id="296" r:id="rId43"/>
    <p:sldId id="330" r:id="rId44"/>
    <p:sldId id="331" r:id="rId45"/>
    <p:sldId id="307" r:id="rId46"/>
    <p:sldId id="300" r:id="rId47"/>
    <p:sldId id="301" r:id="rId48"/>
    <p:sldId id="303" r:id="rId49"/>
    <p:sldId id="359" r:id="rId50"/>
    <p:sldId id="361" r:id="rId51"/>
    <p:sldId id="362" r:id="rId52"/>
  </p:sldIdLst>
  <p:sldSz cx="9144000" cy="6858000" type="screen4x3"/>
  <p:notesSz cx="6858000" cy="9144000"/>
  <p:custDataLst>
    <p:tags r:id="rId5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JPL" initials="BHW" lastIdx="7" clrIdx="0"/>
  <p:cmAuthor id="1" name="Janis Graham" initials="JPL-JG" lastIdx="1"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C95531"/>
    <a:srgbClr val="C628CA"/>
    <a:srgbClr val="8D6B51"/>
    <a:srgbClr val="57B991"/>
    <a:srgbClr val="A8E08C"/>
    <a:srgbClr val="76E6A1"/>
    <a:srgbClr val="F4E170"/>
    <a:srgbClr val="DEF0FE"/>
    <a:srgbClr val="CE9328"/>
    <a:srgbClr val="DB866B"/>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851" autoAdjust="0"/>
    <p:restoredTop sz="94676" autoAdjust="0"/>
  </p:normalViewPr>
  <p:slideViewPr>
    <p:cSldViewPr snapToObjects="1">
      <p:cViewPr varScale="1">
        <p:scale>
          <a:sx n="133" d="100"/>
          <a:sy n="133" d="100"/>
        </p:scale>
        <p:origin x="-13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1" d="100"/>
          <a:sy n="71" d="100"/>
        </p:scale>
        <p:origin x="-310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tags" Target="tags/tag1.xml"/><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1-02-18T12:16:33.558" idx="5">
    <p:pos x="4337" y="1126"/>
    <p:text>Is it soil dynamics or surface dynamics?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1-02-18T12:12:48.264" idx="4">
    <p:pos x="10" y="10"/>
    <p:text>Should we list Level 1A, should we avoid Level 4?</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1-02-18T12:12:48.264" idx="6">
    <p:pos x="10" y="10"/>
    <p:text>Should we list Level 1A, should we avoid Level 4?</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1-02-18T12:12:48.264" idx="7">
    <p:pos x="10" y="10"/>
    <p:text>Should we list Level 1A, should we avoid Level 4?</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08" charset="-128"/>
              </a:defRPr>
            </a:lvl1pPr>
          </a:lstStyle>
          <a:p>
            <a:pPr>
              <a:defRPr/>
            </a:pPr>
            <a:fld id="{8B53D5A5-43B0-46F0-B262-26FF78279F6E}" type="datetime1">
              <a:rPr lang="en-US"/>
              <a:pPr>
                <a:defRPr/>
              </a:pPr>
              <a:t>3/1/11</a:t>
            </a:fld>
            <a:endParaRPr lang="en-US"/>
          </a:p>
        </p:txBody>
      </p:sp>
      <p:sp>
        <p:nvSpPr>
          <p:cNvPr id="17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08" charset="-128"/>
              </a:defRPr>
            </a:lvl1pPr>
          </a:lstStyle>
          <a:p>
            <a:pPr>
              <a:defRPr/>
            </a:pPr>
            <a:fld id="{609ACBA5-EE77-4C76-89ED-F721790886B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108" charset="-128"/>
              </a:defRPr>
            </a:lvl1pPr>
          </a:lstStyle>
          <a:p>
            <a:pPr>
              <a:defRPr/>
            </a:pPr>
            <a:fld id="{22F9C3E7-27FC-4C0B-B266-9650C86C0546}" type="datetime1">
              <a:rPr lang="en-US"/>
              <a:pPr>
                <a:defRPr/>
              </a:pPr>
              <a:t>3/1/11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108" charset="-128"/>
              </a:defRPr>
            </a:lvl1pPr>
          </a:lstStyle>
          <a:p>
            <a:pPr>
              <a:defRPr/>
            </a:pPr>
            <a:fld id="{666EC46F-7B50-49B3-8ADE-C7B2A4F650F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Slide Image Placeholder 1"/>
          <p:cNvSpPr>
            <a:spLocks noGrp="1" noRot="1" noChangeAspec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a:lstStyle/>
          <a:p>
            <a:endParaRPr lang="en-US">
              <a:ea typeface="ＭＳ Ｐゴシック" pitchFamily="34" charset="-128"/>
              <a:cs typeface="ＭＳ Ｐゴシック" pitchFamily="34" charset="-128"/>
            </a:endParaRPr>
          </a:p>
        </p:txBody>
      </p:sp>
      <p:sp>
        <p:nvSpPr>
          <p:cNvPr id="8196" name="Slide Number Placeholder 3"/>
          <p:cNvSpPr>
            <a:spLocks noGrp="1"/>
          </p:cNvSpPr>
          <p:nvPr>
            <p:ph type="sldNum" sz="quarter" idx="5"/>
          </p:nvPr>
        </p:nvSpPr>
        <p:spPr bwMode="auto">
          <a:noFill/>
          <a:ln>
            <a:miter lim="800000"/>
            <a:headEnd/>
            <a:tailEnd/>
          </a:ln>
        </p:spPr>
        <p:txBody>
          <a:bodyPr/>
          <a:lstStyle/>
          <a:p>
            <a:fld id="{DC10B6CA-E1EF-794F-8D15-23553DF35A75}"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637FE74-DA93-4A62-8131-C3F51F4DED57}" type="slidenum">
              <a:rPr lang="en-US" smtClean="0">
                <a:latin typeface="Arial" pitchFamily="34" charset="0"/>
                <a:ea typeface="ＭＳ Ｐゴシック"/>
                <a:cs typeface="ＭＳ Ｐゴシック"/>
              </a:rPr>
              <a:pPr/>
              <a:t>29</a:t>
            </a:fld>
            <a:endParaRPr lang="en-US" smtClean="0">
              <a:latin typeface="Arial" pitchFamily="34" charset="0"/>
              <a:ea typeface="ＭＳ Ｐゴシック"/>
              <a:cs typeface="ＭＳ Ｐゴシック"/>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637FE74-DA93-4A62-8131-C3F51F4DED57}" type="slidenum">
              <a:rPr lang="en-US" smtClean="0">
                <a:latin typeface="Arial" pitchFamily="34" charset="0"/>
                <a:ea typeface="ＭＳ Ｐゴシック"/>
                <a:cs typeface="ＭＳ Ｐゴシック"/>
              </a:rPr>
              <a:pPr/>
              <a:t>3</a:t>
            </a:fld>
            <a:endParaRPr lang="en-US" smtClean="0">
              <a:latin typeface="Arial" pitchFamily="34" charset="0"/>
              <a:ea typeface="ＭＳ Ｐゴシック"/>
              <a:cs typeface="ＭＳ Ｐゴシック"/>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637FE74-DA93-4A62-8131-C3F51F4DED57}" type="slidenum">
              <a:rPr lang="en-US" smtClean="0">
                <a:latin typeface="Arial" pitchFamily="34" charset="0"/>
                <a:ea typeface="ＭＳ Ｐゴシック"/>
                <a:cs typeface="ＭＳ Ｐゴシック"/>
              </a:rPr>
              <a:pPr/>
              <a:t>30</a:t>
            </a:fld>
            <a:endParaRPr lang="en-US" smtClean="0">
              <a:latin typeface="Arial" pitchFamily="34" charset="0"/>
              <a:ea typeface="ＭＳ Ｐゴシック"/>
              <a:cs typeface="ＭＳ Ｐゴシック"/>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6E8930-375A-4C00-9DD8-6BD57A383A2C}" type="slidenum">
              <a:rPr lang="en-US"/>
              <a:pPr/>
              <a:t>36</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914400" y="4343400"/>
            <a:ext cx="5029200" cy="4114800"/>
          </a:xfrm>
        </p:spPr>
        <p:txBody>
          <a:bodyPr/>
          <a:lstStyle/>
          <a:p>
            <a:r>
              <a:rPr lang="en-US">
                <a:latin typeface="Times New Roman" pitchFamily="18" charset="0"/>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714E96D7-CC7C-4A3D-BBD5-E423C08EABA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396917-ABAE-5848-9CD1-AE47E9BF9F99}" type="slidenum">
              <a:rPr lang="en-US"/>
              <a:pPr>
                <a:defRPr/>
              </a:pPr>
              <a:t>40</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a typeface="ＭＳ Ｐゴシック" pitchFamily="-108" charset="-128"/>
              <a:cs typeface="ＭＳ Ｐゴシック" pitchFamily="-108"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EB540D0-D4A9-446B-8B9D-EED585D33968}" type="slidenum">
              <a:rPr lang="en-US"/>
              <a:pPr/>
              <a:t>41</a:t>
            </a:fld>
            <a:endParaRPr lang="en-US"/>
          </a:p>
        </p:txBody>
      </p:sp>
      <p:sp>
        <p:nvSpPr>
          <p:cNvPr id="5123" name="Rectangle 3"/>
          <p:cNvSpPr txBox="1">
            <a:spLocks noGrp="1" noChangeArrowheads="1"/>
          </p:cNvSpPr>
          <p:nvPr/>
        </p:nvSpPr>
        <p:spPr bwMode="auto">
          <a:xfrm>
            <a:off x="3884414" y="3"/>
            <a:ext cx="2972098" cy="456595"/>
          </a:xfrm>
          <a:prstGeom prst="rect">
            <a:avLst/>
          </a:prstGeom>
          <a:noFill/>
          <a:ln w="9525">
            <a:noFill/>
            <a:miter lim="800000"/>
            <a:headEnd/>
            <a:tailEnd/>
          </a:ln>
        </p:spPr>
        <p:txBody>
          <a:bodyPr lIns="91413" tIns="45707" rIns="91413" bIns="45707"/>
          <a:lstStyle/>
          <a:p>
            <a:pPr algn="r" defTabSz="923335"/>
            <a:r>
              <a:rPr lang="en-US" sz="1200" dirty="0"/>
              <a:t>Oct. 23, 2008</a:t>
            </a:r>
          </a:p>
        </p:txBody>
      </p:sp>
      <p:sp>
        <p:nvSpPr>
          <p:cNvPr id="5124" name="Rectangle 7"/>
          <p:cNvSpPr txBox="1">
            <a:spLocks noGrp="1" noChangeArrowheads="1"/>
          </p:cNvSpPr>
          <p:nvPr/>
        </p:nvSpPr>
        <p:spPr bwMode="auto">
          <a:xfrm>
            <a:off x="3884414" y="8685896"/>
            <a:ext cx="2972098" cy="456595"/>
          </a:xfrm>
          <a:prstGeom prst="rect">
            <a:avLst/>
          </a:prstGeom>
          <a:noFill/>
          <a:ln w="9525">
            <a:noFill/>
            <a:miter lim="800000"/>
            <a:headEnd/>
            <a:tailEnd/>
          </a:ln>
        </p:spPr>
        <p:txBody>
          <a:bodyPr lIns="91413" tIns="45707" rIns="91413" bIns="45707" anchor="b"/>
          <a:lstStyle/>
          <a:p>
            <a:pPr algn="r" defTabSz="923335"/>
            <a:fld id="{E074D26E-354D-4C2C-BB0C-275758CEA5B9}" type="slidenum">
              <a:rPr lang="en-US" sz="1200"/>
              <a:pPr algn="r" defTabSz="923335"/>
              <a:t>41</a:t>
            </a:fld>
            <a:endParaRPr lang="en-US" sz="1200" dirty="0"/>
          </a:p>
        </p:txBody>
      </p:sp>
      <p:sp>
        <p:nvSpPr>
          <p:cNvPr id="5125" name="Rectangle 2"/>
          <p:cNvSpPr>
            <a:spLocks noGrp="1" noRot="1" noChangeAspect="1" noChangeArrowheads="1" noTextEdit="1"/>
          </p:cNvSpPr>
          <p:nvPr>
            <p:ph type="sldImg"/>
          </p:nvPr>
        </p:nvSpPr>
        <p:spPr>
          <a:ln/>
        </p:spPr>
      </p:sp>
      <p:sp>
        <p:nvSpPr>
          <p:cNvPr id="5126"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Image Placeholder 1"/>
          <p:cNvSpPr>
            <a:spLocks noGrp="1" noRot="1" noChangeAspec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a:ea typeface="ＭＳ Ｐゴシック" pitchFamily="-108" charset="-128"/>
              <a:cs typeface="ＭＳ Ｐゴシック" pitchFamily="-108"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8358297-176C-0944-A0D3-C864B6F03C1D}"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a:ea typeface="ＭＳ Ｐゴシック" pitchFamily="-108" charset="-128"/>
              <a:cs typeface="ＭＳ Ｐゴシック" pitchFamily="-108" charset="-128"/>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4E1A7897-CE8B-974B-9D34-C841ED9D33DC}"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18C2AB-8C47-054E-BCF9-A36EE6F2AAC7}" type="slidenum">
              <a:rPr lang="en-US"/>
              <a:pPr>
                <a:defRPr/>
              </a:pPr>
              <a:t>5</a:t>
            </a:fld>
            <a:endParaRPr lang="en-US"/>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ea typeface="ＭＳ Ｐゴシック" pitchFamily="-108" charset="-128"/>
                <a:cs typeface="ＭＳ Ｐゴシック" pitchFamily="-108" charset="-128"/>
              </a:rPr>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6EC46F-7B50-49B3-8ADE-C7B2A4F650F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bg>
      <p:bgRef idx="1001">
        <a:schemeClr val="bg1"/>
      </p:bgRef>
    </p:bg>
    <p:spTree>
      <p:nvGrpSpPr>
        <p:cNvPr id="1" name=""/>
        <p:cNvGrpSpPr/>
        <p:nvPr/>
      </p:nvGrpSpPr>
      <p:grpSpPr>
        <a:xfrm>
          <a:off x="0" y="0"/>
          <a:ext cx="0" cy="0"/>
          <a:chOff x="0" y="0"/>
          <a:chExt cx="0" cy="0"/>
        </a:xfrm>
      </p:grpSpPr>
      <p:sp>
        <p:nvSpPr>
          <p:cNvPr id="6" name="Rectangle 6"/>
          <p:cNvSpPr>
            <a:spLocks noChangeArrowheads="1"/>
          </p:cNvSpPr>
          <p:nvPr/>
        </p:nvSpPr>
        <p:spPr bwMode="auto">
          <a:xfrm>
            <a:off x="766763" y="6067425"/>
            <a:ext cx="1479550" cy="730250"/>
          </a:xfrm>
          <a:prstGeom prst="rect">
            <a:avLst/>
          </a:prstGeom>
          <a:noFill/>
          <a:ln w="9525">
            <a:noFill/>
            <a:miter lim="800000"/>
            <a:headEnd/>
            <a:tailEnd/>
          </a:ln>
          <a:effectLst/>
        </p:spPr>
        <p:txBody>
          <a:bodyPr wrap="none">
            <a:spAutoFit/>
          </a:bodyPr>
          <a:lstStyle/>
          <a:p>
            <a:pPr>
              <a:defRPr/>
            </a:pPr>
            <a:r>
              <a:rPr lang="en-US" sz="700">
                <a:solidFill>
                  <a:schemeClr val="bg1"/>
                </a:solidFill>
                <a:latin typeface="Arial" charset="0"/>
                <a:ea typeface="ＭＳ Ｐゴシック" pitchFamily="28" charset="-128"/>
                <a:cs typeface="+mn-cs"/>
              </a:rPr>
              <a:t>National Aeronautics and </a:t>
            </a:r>
            <a:br>
              <a:rPr lang="en-US" sz="700">
                <a:solidFill>
                  <a:schemeClr val="bg1"/>
                </a:solidFill>
                <a:latin typeface="Arial" charset="0"/>
                <a:ea typeface="ＭＳ Ｐゴシック" pitchFamily="28" charset="-128"/>
                <a:cs typeface="+mn-cs"/>
              </a:rPr>
            </a:br>
            <a:r>
              <a:rPr lang="en-US" sz="700">
                <a:solidFill>
                  <a:schemeClr val="bg1"/>
                </a:solidFill>
                <a:latin typeface="Arial" charset="0"/>
                <a:ea typeface="ＭＳ Ｐゴシック" pitchFamily="28" charset="-128"/>
                <a:cs typeface="+mn-cs"/>
              </a:rPr>
              <a:t>Space Administration</a:t>
            </a:r>
          </a:p>
          <a:p>
            <a:pPr>
              <a:defRPr/>
            </a:pPr>
            <a:endParaRPr lang="en-US" sz="700">
              <a:solidFill>
                <a:schemeClr val="bg1"/>
              </a:solidFill>
              <a:latin typeface="Arial" charset="0"/>
              <a:ea typeface="ＭＳ Ｐゴシック" pitchFamily="28" charset="-128"/>
              <a:cs typeface="+mn-cs"/>
            </a:endParaRPr>
          </a:p>
          <a:p>
            <a:pPr>
              <a:defRPr/>
            </a:pPr>
            <a:r>
              <a:rPr lang="en-US" sz="700" b="1">
                <a:solidFill>
                  <a:schemeClr val="bg1"/>
                </a:solidFill>
                <a:latin typeface="Arial" charset="0"/>
                <a:ea typeface="ＭＳ Ｐゴシック" pitchFamily="28" charset="-128"/>
                <a:cs typeface="+mn-cs"/>
              </a:rPr>
              <a:t>Jet Propulsion Laboratory</a:t>
            </a:r>
          </a:p>
          <a:p>
            <a:pPr>
              <a:defRPr/>
            </a:pPr>
            <a:r>
              <a:rPr lang="en-US" sz="700">
                <a:solidFill>
                  <a:schemeClr val="bg1"/>
                </a:solidFill>
                <a:latin typeface="Arial" charset="0"/>
                <a:ea typeface="ＭＳ Ｐゴシック" pitchFamily="28" charset="-128"/>
                <a:cs typeface="+mn-cs"/>
              </a:rPr>
              <a:t>California Institute of Technology</a:t>
            </a:r>
          </a:p>
          <a:p>
            <a:pPr>
              <a:defRPr/>
            </a:pPr>
            <a:r>
              <a:rPr lang="en-US" sz="700">
                <a:solidFill>
                  <a:schemeClr val="bg1"/>
                </a:solidFill>
                <a:latin typeface="Arial" charset="0"/>
                <a:ea typeface="ＭＳ Ｐゴシック" pitchFamily="28" charset="-128"/>
                <a:cs typeface="+mn-cs"/>
              </a:rPr>
              <a:t>Pasadena, California</a:t>
            </a:r>
          </a:p>
        </p:txBody>
      </p:sp>
      <p:grpSp>
        <p:nvGrpSpPr>
          <p:cNvPr id="2" name="Group 7"/>
          <p:cNvGrpSpPr>
            <a:grpSpLocks/>
          </p:cNvGrpSpPr>
          <p:nvPr/>
        </p:nvGrpSpPr>
        <p:grpSpPr bwMode="auto">
          <a:xfrm>
            <a:off x="44450" y="6143625"/>
            <a:ext cx="769938" cy="649288"/>
            <a:chOff x="28" y="3870"/>
            <a:chExt cx="485" cy="409"/>
          </a:xfrm>
        </p:grpSpPr>
        <p:sp>
          <p:nvSpPr>
            <p:cNvPr id="8" name="Oval 8"/>
            <p:cNvSpPr>
              <a:spLocks noChangeArrowheads="1"/>
            </p:cNvSpPr>
            <p:nvPr/>
          </p:nvSpPr>
          <p:spPr bwMode="auto">
            <a:xfrm>
              <a:off x="76" y="3893"/>
              <a:ext cx="336" cy="336"/>
            </a:xfrm>
            <a:prstGeom prst="ellipse">
              <a:avLst/>
            </a:prstGeom>
            <a:solidFill>
              <a:schemeClr val="bg1"/>
            </a:solidFill>
            <a:ln w="9525">
              <a:noFill/>
              <a:round/>
              <a:headEnd/>
              <a:tailEnd/>
            </a:ln>
            <a:effectLst/>
          </p:spPr>
          <p:txBody>
            <a:bodyPr wrap="none" anchor="ctr"/>
            <a:lstStyle/>
            <a:p>
              <a:pPr>
                <a:defRPr/>
              </a:pPr>
              <a:endParaRPr lang="en-US">
                <a:latin typeface="Arial" charset="0"/>
                <a:ea typeface="ＭＳ Ｐゴシック" pitchFamily="28" charset="-128"/>
                <a:cs typeface="+mn-cs"/>
              </a:endParaRPr>
            </a:p>
          </p:txBody>
        </p:sp>
        <p:pic>
          <p:nvPicPr>
            <p:cNvPr id="9"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 y="3870"/>
              <a:ext cx="485" cy="409"/>
            </a:xfrm>
            <a:prstGeom prst="rect">
              <a:avLst/>
            </a:prstGeom>
            <a:noFill/>
            <a:ln w="9525">
              <a:noFill/>
              <a:miter lim="800000"/>
              <a:headEnd/>
              <a:tailEnd/>
            </a:ln>
          </p:spPr>
        </p:pic>
      </p:grpSp>
      <p:sp>
        <p:nvSpPr>
          <p:cNvPr id="10" name="Rectangle 10"/>
          <p:cNvSpPr>
            <a:spLocks noChangeArrowheads="1"/>
          </p:cNvSpPr>
          <p:nvPr/>
        </p:nvSpPr>
        <p:spPr bwMode="auto">
          <a:xfrm>
            <a:off x="0" y="55563"/>
            <a:ext cx="4386263" cy="396875"/>
          </a:xfrm>
          <a:prstGeom prst="rect">
            <a:avLst/>
          </a:prstGeom>
          <a:noFill/>
          <a:ln w="9525">
            <a:noFill/>
            <a:miter lim="800000"/>
            <a:headEnd/>
            <a:tailEnd/>
          </a:ln>
          <a:effectLst/>
        </p:spPr>
        <p:txBody>
          <a:bodyPr>
            <a:spAutoFit/>
          </a:bodyPr>
          <a:lstStyle/>
          <a:p>
            <a:pPr algn="ctr">
              <a:defRPr/>
            </a:pPr>
            <a:r>
              <a:rPr lang="en-US" sz="2000" b="1" i="1">
                <a:solidFill>
                  <a:srgbClr val="CCECFF"/>
                </a:solidFill>
                <a:latin typeface="Arial Narrow" pitchFamily="28" charset="0"/>
                <a:ea typeface="ＭＳ Ｐゴシック" pitchFamily="28" charset="-128"/>
                <a:cs typeface="+mn-cs"/>
              </a:rPr>
              <a:t>http://smap.jpl.nasa.gov/</a:t>
            </a:r>
          </a:p>
        </p:txBody>
      </p:sp>
      <p:sp>
        <p:nvSpPr>
          <p:cNvPr id="5122" name="Rectangle 11"/>
          <p:cNvSpPr>
            <a:spLocks noGrp="1" noChangeArrowheads="1"/>
          </p:cNvSpPr>
          <p:nvPr>
            <p:ph type="ctrTitle" hasCustomPrompt="1"/>
          </p:nvPr>
        </p:nvSpPr>
        <p:spPr>
          <a:xfrm>
            <a:off x="4478338" y="1"/>
            <a:ext cx="4665662" cy="1981199"/>
          </a:xfrm>
          <a:noFill/>
          <a:ln>
            <a:solidFill>
              <a:schemeClr val="bg1"/>
            </a:solidFill>
          </a:ln>
        </p:spPr>
        <p:txBody>
          <a:bodyPr/>
          <a:lstStyle>
            <a:lvl1pPr algn="ctr">
              <a:defRPr sz="3200" b="1" i="1">
                <a:solidFill>
                  <a:srgbClr val="00B0F0"/>
                </a:solidFill>
              </a:defRPr>
            </a:lvl1pPr>
          </a:lstStyle>
          <a:p>
            <a:r>
              <a:rPr lang="en-US" sz="1800" i="1" dirty="0" smtClean="0">
                <a:solidFill>
                  <a:srgbClr val="0000FF"/>
                </a:solidFill>
                <a:cs typeface="Arial" charset="0"/>
              </a:rPr>
              <a:t> </a:t>
            </a:r>
            <a:r>
              <a:rPr lang="en-US" sz="2800" i="1" dirty="0" smtClean="0">
                <a:solidFill>
                  <a:srgbClr val="0000FF"/>
                </a:solidFill>
                <a:cs typeface="Arial" charset="0"/>
              </a:rPr>
              <a:t/>
            </a:r>
            <a:br>
              <a:rPr lang="en-US" sz="2800" i="1" dirty="0" smtClean="0">
                <a:solidFill>
                  <a:srgbClr val="0000FF"/>
                </a:solidFill>
                <a:cs typeface="Arial" charset="0"/>
              </a:rPr>
            </a:br>
            <a:endParaRPr lang="en-US" dirty="0"/>
          </a:p>
        </p:txBody>
      </p:sp>
      <p:sp>
        <p:nvSpPr>
          <p:cNvPr id="12" name="Rectangle 11"/>
          <p:cNvSpPr/>
          <p:nvPr userDrawn="1"/>
        </p:nvSpPr>
        <p:spPr>
          <a:xfrm>
            <a:off x="4386263" y="3505201"/>
            <a:ext cx="4665662" cy="1754327"/>
          </a:xfrm>
          <a:prstGeom prst="rect">
            <a:avLst/>
          </a:prstGeom>
        </p:spPr>
        <p:txBody>
          <a:bodyPr wrap="square">
            <a:spAutoFit/>
          </a:bodyPr>
          <a:lstStyle/>
          <a:p>
            <a:pPr algn="ctr"/>
            <a:r>
              <a:rPr lang="en-US" b="1" i="1" dirty="0" smtClean="0">
                <a:solidFill>
                  <a:srgbClr val="00B0F0"/>
                </a:solidFill>
                <a:cs typeface="Arial" charset="0"/>
              </a:rPr>
              <a:t>Barry Weiss</a:t>
            </a:r>
          </a:p>
          <a:p>
            <a:pPr algn="ctr"/>
            <a:endParaRPr lang="en-US" b="1" i="1" dirty="0" smtClean="0">
              <a:solidFill>
                <a:srgbClr val="00B0F0"/>
              </a:solidFill>
              <a:cs typeface="Arial" charset="0"/>
            </a:endParaRPr>
          </a:p>
          <a:p>
            <a:pPr algn="ctr"/>
            <a:r>
              <a:rPr lang="en-US" b="1" i="1" dirty="0" smtClean="0">
                <a:solidFill>
                  <a:srgbClr val="00B0F0"/>
                </a:solidFill>
                <a:cs typeface="Arial" charset="0"/>
              </a:rPr>
              <a:t>Jet Propulsion Laboratory</a:t>
            </a:r>
          </a:p>
          <a:p>
            <a:pPr algn="ctr"/>
            <a:r>
              <a:rPr lang="en-US" b="1" i="1" dirty="0" smtClean="0">
                <a:solidFill>
                  <a:srgbClr val="00B0F0"/>
                </a:solidFill>
                <a:cs typeface="Arial" charset="0"/>
              </a:rPr>
              <a:t>California Institute of</a:t>
            </a:r>
            <a:r>
              <a:rPr lang="en-US" b="1" i="1" baseline="0" dirty="0" smtClean="0">
                <a:solidFill>
                  <a:srgbClr val="00B0F0"/>
                </a:solidFill>
                <a:cs typeface="Arial" charset="0"/>
              </a:rPr>
              <a:t> Technology</a:t>
            </a:r>
            <a:r>
              <a:rPr lang="en-US" b="1" i="1" dirty="0" smtClean="0">
                <a:solidFill>
                  <a:srgbClr val="00B0F0"/>
                </a:solidFill>
                <a:cs typeface="Arial" charset="0"/>
              </a:rPr>
              <a:t/>
            </a:r>
            <a:br>
              <a:rPr lang="en-US" b="1" i="1" dirty="0" smtClean="0">
                <a:solidFill>
                  <a:srgbClr val="00B0F0"/>
                </a:solidFill>
                <a:cs typeface="Arial" charset="0"/>
              </a:rPr>
            </a:br>
            <a:r>
              <a:rPr lang="en-US" b="1" i="1" dirty="0" smtClean="0">
                <a:solidFill>
                  <a:srgbClr val="00B0F0"/>
                </a:solidFill>
                <a:cs typeface="Arial" charset="0"/>
              </a:rPr>
              <a:t>Pasadena, CA</a:t>
            </a:r>
            <a:r>
              <a:rPr lang="en-US" sz="1400" b="1" i="1" dirty="0" smtClean="0">
                <a:solidFill>
                  <a:srgbClr val="00B0F0"/>
                </a:solidFill>
                <a:cs typeface="Arial" charset="0"/>
              </a:rPr>
              <a:t/>
            </a:r>
            <a:br>
              <a:rPr lang="en-US" sz="1400" b="1" i="1" dirty="0" smtClean="0">
                <a:solidFill>
                  <a:srgbClr val="00B0F0"/>
                </a:solidFill>
                <a:cs typeface="Arial" charset="0"/>
              </a:rPr>
            </a:br>
            <a:endParaRPr lang="en-US" b="1" dirty="0">
              <a:solidFill>
                <a:srgbClr val="00B0F0"/>
              </a:solidFill>
            </a:endParaRPr>
          </a:p>
        </p:txBody>
      </p:sp>
      <p:pic>
        <p:nvPicPr>
          <p:cNvPr id="11" name="Picture 2"/>
          <p:cNvPicPr>
            <a:picLocks noChangeAspect="1"/>
          </p:cNvPicPr>
          <p:nvPr userDrawn="1"/>
        </p:nvPicPr>
        <p:blipFill>
          <a:blip r:embed="rId3"/>
          <a:srcRect/>
          <a:stretch>
            <a:fillRect/>
          </a:stretch>
        </p:blipFill>
        <p:spPr bwMode="auto">
          <a:xfrm>
            <a:off x="0" y="0"/>
            <a:ext cx="4413250" cy="6858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063625"/>
            <a:ext cx="8534400" cy="526097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5"/>
          <p:cNvSpPr>
            <a:spLocks noGrp="1" noChangeArrowheads="1"/>
          </p:cNvSpPr>
          <p:nvPr>
            <p:ph type="sldNum" sz="quarter" idx="10"/>
          </p:nvPr>
        </p:nvSpPr>
        <p:spPr>
          <a:ln/>
        </p:spPr>
        <p:txBody>
          <a:bodyPr/>
          <a:lstStyle>
            <a:lvl1pPr>
              <a:defRPr/>
            </a:lvl1pPr>
          </a:lstStyle>
          <a:p>
            <a:pPr>
              <a:defRPr/>
            </a:pPr>
            <a:r>
              <a:rPr lang="en-US"/>
              <a:t>SMAP-</a:t>
            </a:r>
            <a:fld id="{32252B07-51E4-49E7-BFCD-56024390ED69}" type="slidenum">
              <a:rPr lang="en-US"/>
              <a:pPr>
                <a:defRPr/>
              </a:pPr>
              <a:t>‹#›</a:t>
            </a:fld>
            <a:endParaRPr lang="en-US"/>
          </a:p>
        </p:txBody>
      </p:sp>
      <p:pic>
        <p:nvPicPr>
          <p:cNvPr id="6" name="Picture 2"/>
          <p:cNvPicPr>
            <a:picLocks noChangeAspect="1" noChangeArrowheads="1"/>
          </p:cNvPicPr>
          <p:nvPr userDrawn="1"/>
        </p:nvPicPr>
        <p:blipFill>
          <a:blip r:embed="rId2"/>
          <a:srcRect/>
          <a:stretch>
            <a:fillRect/>
          </a:stretch>
        </p:blipFill>
        <p:spPr bwMode="auto">
          <a:xfrm>
            <a:off x="8269287" y="73025"/>
            <a:ext cx="722313" cy="1057275"/>
          </a:xfrm>
          <a:prstGeom prst="rect">
            <a:avLst/>
          </a:prstGeom>
          <a:noFill/>
          <a:ln w="9525">
            <a:noFill/>
            <a:miter lim="800000"/>
            <a:headEnd/>
            <a:tailEnd/>
          </a:ln>
        </p:spPr>
      </p:pic>
      <p:sp>
        <p:nvSpPr>
          <p:cNvPr id="8" name="TextBox 7"/>
          <p:cNvSpPr txBox="1"/>
          <p:nvPr userDrawn="1"/>
        </p:nvSpPr>
        <p:spPr>
          <a:xfrm>
            <a:off x="2743200" y="6566356"/>
            <a:ext cx="3657600" cy="215444"/>
          </a:xfrm>
          <a:prstGeom prst="rect">
            <a:avLst/>
          </a:prstGeom>
          <a:noFill/>
        </p:spPr>
        <p:txBody>
          <a:bodyPr wrap="square" rtlCol="0">
            <a:spAutoFit/>
          </a:bodyPr>
          <a:lstStyle/>
          <a:p>
            <a:r>
              <a:rPr lang="en-US" sz="800" b="1" dirty="0" smtClean="0"/>
              <a:t>Pre-decisional – for Planning and Discussion Purposes Only.</a:t>
            </a:r>
            <a:r>
              <a:rPr lang="en-US" sz="800" dirty="0" smtClean="0"/>
              <a:t> </a:t>
            </a:r>
            <a:endParaRPr lang="en-US" sz="800" dirty="0" smtClean="0">
              <a:solidFill>
                <a:srgbClr val="000000"/>
              </a:solidFill>
              <a:latin typeface="Geneva"/>
              <a:ea typeface="Geneva"/>
              <a:cs typeface="Genev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1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r>
              <a:rPr lang="en-US"/>
              <a:t>SMAP-</a:t>
            </a:r>
            <a:fld id="{0205BD01-091F-4BB3-9765-EDC0999FAA4C}" type="slidenum">
              <a:rPr lang="en-US"/>
              <a:pPr>
                <a:defRPr/>
              </a:pPr>
              <a:t>‹#›</a:t>
            </a:fld>
            <a:endParaRPr lang="en-US"/>
          </a:p>
        </p:txBody>
      </p:sp>
      <p:sp>
        <p:nvSpPr>
          <p:cNvPr id="6" name="TextBox 5"/>
          <p:cNvSpPr txBox="1"/>
          <p:nvPr userDrawn="1"/>
        </p:nvSpPr>
        <p:spPr>
          <a:xfrm>
            <a:off x="2743200" y="6566356"/>
            <a:ext cx="3657600" cy="215444"/>
          </a:xfrm>
          <a:prstGeom prst="rect">
            <a:avLst/>
          </a:prstGeom>
          <a:noFill/>
        </p:spPr>
        <p:txBody>
          <a:bodyPr wrap="square" rtlCol="0">
            <a:spAutoFit/>
          </a:bodyPr>
          <a:lstStyle/>
          <a:p>
            <a:r>
              <a:rPr lang="en-US" sz="800" b="1" dirty="0" smtClean="0"/>
              <a:t>Pre-decisional – for Planning and Discussion Purposes Only.</a:t>
            </a:r>
            <a:r>
              <a:rPr lang="en-US" sz="800" dirty="0" smtClean="0"/>
              <a:t> </a:t>
            </a:r>
            <a:endParaRPr lang="en-US" sz="800" dirty="0" smtClean="0">
              <a:solidFill>
                <a:srgbClr val="000000"/>
              </a:solidFill>
              <a:latin typeface="Geneva"/>
              <a:ea typeface="Geneva"/>
              <a:cs typeface="Gene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4413250" y="0"/>
            <a:ext cx="4730750" cy="1219200"/>
          </a:xfrm>
          <a:prstGeom prst="rect">
            <a:avLst/>
          </a:prstGeom>
          <a:solidFill>
            <a:srgbClr val="FFFFFF"/>
          </a:solid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p:cNvPicPr>
            <a:picLocks noChangeAspect="1"/>
          </p:cNvPicPr>
          <p:nvPr userDrawn="1"/>
        </p:nvPicPr>
        <p:blipFill>
          <a:blip r:embed="rId2"/>
          <a:srcRect/>
          <a:stretch>
            <a:fillRect/>
          </a:stretch>
        </p:blipFill>
        <p:spPr bwMode="auto">
          <a:xfrm>
            <a:off x="0" y="0"/>
            <a:ext cx="4413250" cy="6858000"/>
          </a:xfrm>
          <a:prstGeom prst="rect">
            <a:avLst/>
          </a:prstGeom>
          <a:noFill/>
          <a:ln w="9525">
            <a:noFill/>
            <a:miter lim="800000"/>
            <a:headEnd/>
            <a:tailEnd/>
          </a:ln>
        </p:spPr>
      </p:pic>
      <p:sp>
        <p:nvSpPr>
          <p:cNvPr id="9" name="Rectangle 11"/>
          <p:cNvSpPr>
            <a:spLocks noChangeArrowheads="1"/>
          </p:cNvSpPr>
          <p:nvPr userDrawn="1"/>
        </p:nvSpPr>
        <p:spPr bwMode="auto">
          <a:xfrm flipV="1">
            <a:off x="76200" y="7010400"/>
            <a:ext cx="9144000" cy="46038"/>
          </a:xfrm>
          <a:prstGeom prst="rect">
            <a:avLst/>
          </a:prstGeom>
          <a:solidFill>
            <a:schemeClr val="bg1"/>
          </a:solidFill>
          <a:ln w="9525">
            <a:noFill/>
            <a:miter lim="800000"/>
            <a:headEnd/>
            <a:tailEnd/>
          </a:ln>
        </p:spPr>
        <p:txBody>
          <a:bodyPr wrap="none" anchor="ctr"/>
          <a:lstStyle/>
          <a:p>
            <a:endParaRPr lang="en-US"/>
          </a:p>
        </p:txBody>
      </p:sp>
      <p:sp>
        <p:nvSpPr>
          <p:cNvPr id="10" name="Rectangle 5"/>
          <p:cNvSpPr>
            <a:spLocks noChangeArrowheads="1"/>
          </p:cNvSpPr>
          <p:nvPr userDrawn="1"/>
        </p:nvSpPr>
        <p:spPr bwMode="auto">
          <a:xfrm>
            <a:off x="685800" y="5865019"/>
            <a:ext cx="1479550" cy="738187"/>
          </a:xfrm>
          <a:prstGeom prst="rect">
            <a:avLst/>
          </a:prstGeom>
          <a:noFill/>
          <a:ln w="9525">
            <a:noFill/>
            <a:miter lim="800000"/>
            <a:headEnd/>
            <a:tailEnd/>
          </a:ln>
        </p:spPr>
        <p:txBody>
          <a:bodyPr>
            <a:spAutoFit/>
          </a:bodyPr>
          <a:lstStyle/>
          <a:p>
            <a:r>
              <a:rPr lang="en-US" sz="700" dirty="0">
                <a:solidFill>
                  <a:schemeClr val="bg1"/>
                </a:solidFill>
              </a:rPr>
              <a:t>National Aeronautics and </a:t>
            </a:r>
            <a:br>
              <a:rPr lang="en-US" sz="700" dirty="0">
                <a:solidFill>
                  <a:schemeClr val="bg1"/>
                </a:solidFill>
              </a:rPr>
            </a:br>
            <a:r>
              <a:rPr lang="en-US" sz="700" dirty="0">
                <a:solidFill>
                  <a:schemeClr val="bg1"/>
                </a:solidFill>
              </a:rPr>
              <a:t>Space Administration</a:t>
            </a:r>
          </a:p>
          <a:p>
            <a:endParaRPr lang="en-US" sz="700" dirty="0">
              <a:solidFill>
                <a:schemeClr val="bg1"/>
              </a:solidFill>
            </a:endParaRPr>
          </a:p>
          <a:p>
            <a:r>
              <a:rPr lang="en-US" sz="700" b="1" dirty="0">
                <a:solidFill>
                  <a:schemeClr val="bg1"/>
                </a:solidFill>
              </a:rPr>
              <a:t>Jet Propulsion Laboratory</a:t>
            </a:r>
          </a:p>
          <a:p>
            <a:r>
              <a:rPr lang="en-US" sz="700" dirty="0">
                <a:solidFill>
                  <a:schemeClr val="bg1"/>
                </a:solidFill>
              </a:rPr>
              <a:t>California Institute of Technology</a:t>
            </a:r>
          </a:p>
          <a:p>
            <a:r>
              <a:rPr lang="en-US" sz="700" dirty="0">
                <a:solidFill>
                  <a:schemeClr val="bg1"/>
                </a:solidFill>
              </a:rPr>
              <a:t>Pasadena, California</a:t>
            </a:r>
          </a:p>
        </p:txBody>
      </p:sp>
      <p:sp>
        <p:nvSpPr>
          <p:cNvPr id="11" name="Text Box 3"/>
          <p:cNvSpPr txBox="1">
            <a:spLocks noChangeArrowheads="1"/>
          </p:cNvSpPr>
          <p:nvPr userDrawn="1"/>
        </p:nvSpPr>
        <p:spPr bwMode="auto">
          <a:xfrm>
            <a:off x="4413250" y="0"/>
            <a:ext cx="4419600" cy="4985980"/>
          </a:xfrm>
          <a:prstGeom prst="rect">
            <a:avLst/>
          </a:prstGeom>
          <a:noFill/>
          <a:ln w="9525">
            <a:noFill/>
            <a:miter lim="800000"/>
            <a:headEnd/>
            <a:tailEnd/>
          </a:ln>
        </p:spPr>
        <p:txBody>
          <a:bodyPr wrap="square">
            <a:spAutoFit/>
          </a:bodyPr>
          <a:lstStyle/>
          <a:p>
            <a:endParaRPr lang="en-US" sz="3600" i="1" dirty="0" smtClean="0">
              <a:solidFill>
                <a:srgbClr val="0000FF"/>
              </a:solidFill>
            </a:endParaRPr>
          </a:p>
          <a:p>
            <a:endParaRPr lang="en-US" sz="3600" i="1" dirty="0">
              <a:solidFill>
                <a:srgbClr val="0000FF"/>
              </a:solidFill>
            </a:endParaRPr>
          </a:p>
          <a:p>
            <a:endParaRPr lang="en-US" sz="2800" i="1" dirty="0" smtClean="0">
              <a:solidFill>
                <a:srgbClr val="0000FF"/>
              </a:solidFill>
            </a:endParaRPr>
          </a:p>
          <a:p>
            <a:endParaRPr lang="en-US" sz="2800" i="1" dirty="0" smtClean="0">
              <a:solidFill>
                <a:srgbClr val="0000FF"/>
              </a:solidFill>
            </a:endParaRPr>
          </a:p>
          <a:p>
            <a:endParaRPr lang="en-US" sz="2800" i="1" dirty="0" smtClean="0">
              <a:solidFill>
                <a:srgbClr val="0000FF"/>
              </a:solidFill>
            </a:endParaRPr>
          </a:p>
          <a:p>
            <a:endParaRPr lang="en-US" sz="2800" i="1" dirty="0" smtClean="0">
              <a:solidFill>
                <a:srgbClr val="0000FF"/>
              </a:solidFill>
            </a:endParaRPr>
          </a:p>
          <a:p>
            <a:endParaRPr lang="en-US" sz="2800" i="1" dirty="0" smtClean="0">
              <a:solidFill>
                <a:srgbClr val="0000FF"/>
              </a:solidFill>
            </a:endParaRPr>
          </a:p>
          <a:p>
            <a:endParaRPr lang="en-US" sz="2800" i="1" dirty="0">
              <a:solidFill>
                <a:srgbClr val="0000FF"/>
              </a:solidFill>
            </a:endParaRPr>
          </a:p>
          <a:p>
            <a:endParaRPr lang="en-US" sz="2400" i="1" dirty="0">
              <a:solidFill>
                <a:srgbClr val="0000FF"/>
              </a:solidFill>
            </a:endParaRPr>
          </a:p>
          <a:p>
            <a:endParaRPr lang="en-US" i="1" dirty="0">
              <a:solidFill>
                <a:srgbClr val="0000FF"/>
              </a:solidFill>
            </a:endParaRPr>
          </a:p>
          <a:p>
            <a:endParaRPr lang="en-US" i="1" dirty="0" smtClean="0">
              <a:solidFill>
                <a:srgbClr val="0000FF"/>
              </a:solidFill>
            </a:endParaRPr>
          </a:p>
          <a:p>
            <a:endParaRPr lang="en-US" i="1" dirty="0" smtClean="0">
              <a:solidFill>
                <a:srgbClr val="0000FF"/>
              </a:solidFill>
            </a:endParaRPr>
          </a:p>
        </p:txBody>
      </p:sp>
      <p:sp>
        <p:nvSpPr>
          <p:cNvPr id="16" name="Rectangle 16"/>
          <p:cNvSpPr>
            <a:spLocks noChangeArrowheads="1"/>
          </p:cNvSpPr>
          <p:nvPr userDrawn="1"/>
        </p:nvSpPr>
        <p:spPr bwMode="auto">
          <a:xfrm>
            <a:off x="26987" y="228600"/>
            <a:ext cx="4386263" cy="396875"/>
          </a:xfrm>
          <a:prstGeom prst="rect">
            <a:avLst/>
          </a:prstGeom>
          <a:noFill/>
          <a:ln w="9525">
            <a:noFill/>
            <a:miter lim="800000"/>
            <a:headEnd/>
            <a:tailEnd/>
          </a:ln>
        </p:spPr>
        <p:txBody>
          <a:bodyPr>
            <a:spAutoFit/>
          </a:bodyPr>
          <a:lstStyle/>
          <a:p>
            <a:pPr algn="ctr"/>
            <a:r>
              <a:rPr lang="en-US" sz="2000" b="1" i="1" dirty="0">
                <a:solidFill>
                  <a:srgbClr val="CCECFF"/>
                </a:solidFill>
              </a:rPr>
              <a:t>http://smap.jpl.nasa.gov/</a:t>
            </a:r>
          </a:p>
        </p:txBody>
      </p:sp>
      <p:sp>
        <p:nvSpPr>
          <p:cNvPr id="13" name="Rectangle 12"/>
          <p:cNvSpPr/>
          <p:nvPr userDrawn="1"/>
        </p:nvSpPr>
        <p:spPr>
          <a:xfrm>
            <a:off x="4413250" y="76200"/>
            <a:ext cx="4730750" cy="6001643"/>
          </a:xfrm>
          <a:prstGeom prst="rect">
            <a:avLst/>
          </a:prstGeom>
        </p:spPr>
        <p:txBody>
          <a:bodyPr wrap="square">
            <a:spAutoFit/>
          </a:bodyPr>
          <a:lstStyle/>
          <a:p>
            <a:pPr algn="ctr"/>
            <a:r>
              <a:rPr lang="en-US" sz="4000" b="1" i="1" dirty="0" smtClean="0">
                <a:solidFill>
                  <a:srgbClr val="0000FF"/>
                </a:solidFill>
              </a:rPr>
              <a:t>&lt;Topic&gt;</a:t>
            </a:r>
          </a:p>
          <a:p>
            <a:pPr algn="ctr"/>
            <a:endParaRPr lang="en-US" sz="2800" i="1" dirty="0" smtClean="0">
              <a:solidFill>
                <a:srgbClr val="0000FF"/>
              </a:solidFill>
              <a:cs typeface="Arial" charset="0"/>
            </a:endParaRPr>
          </a:p>
          <a:p>
            <a:pPr algn="ctr"/>
            <a:endParaRPr lang="en-US" sz="2800" i="1" dirty="0" smtClean="0">
              <a:solidFill>
                <a:srgbClr val="0000FF"/>
              </a:solidFill>
              <a:cs typeface="Arial" charset="0"/>
            </a:endParaRPr>
          </a:p>
          <a:p>
            <a:pPr algn="ctr"/>
            <a:endParaRPr lang="en-US" sz="2800" i="1" dirty="0" smtClean="0">
              <a:solidFill>
                <a:srgbClr val="0000FF"/>
              </a:solidFill>
              <a:cs typeface="Arial" charset="0"/>
            </a:endParaRPr>
          </a:p>
          <a:p>
            <a:pPr algn="ctr"/>
            <a:endParaRPr lang="en-US" sz="2800" i="1" dirty="0" smtClean="0">
              <a:solidFill>
                <a:srgbClr val="0000FF"/>
              </a:solidFill>
              <a:cs typeface="Arial" charset="0"/>
            </a:endParaRPr>
          </a:p>
          <a:p>
            <a:pPr algn="ctr"/>
            <a:r>
              <a:rPr lang="en-US" sz="2800" i="1" dirty="0" smtClean="0">
                <a:solidFill>
                  <a:srgbClr val="0000FF"/>
                </a:solidFill>
                <a:cs typeface="Arial" charset="0"/>
              </a:rPr>
              <a:t>&lt;Author(s)&gt;</a:t>
            </a:r>
          </a:p>
          <a:p>
            <a:pPr algn="ctr"/>
            <a:endParaRPr lang="en-US" sz="2800" i="1" dirty="0" smtClean="0">
              <a:solidFill>
                <a:srgbClr val="0000FF"/>
              </a:solidFill>
              <a:cs typeface="Arial" charset="0"/>
            </a:endParaRPr>
          </a:p>
          <a:p>
            <a:pPr algn="ctr"/>
            <a:endParaRPr lang="en-US" sz="2800" i="1" dirty="0" smtClean="0">
              <a:solidFill>
                <a:srgbClr val="0000FF"/>
              </a:solidFill>
              <a:cs typeface="Arial" charset="0"/>
            </a:endParaRPr>
          </a:p>
          <a:p>
            <a:pPr algn="ctr"/>
            <a:endParaRPr lang="en-US" sz="2800" i="1" dirty="0" smtClean="0">
              <a:solidFill>
                <a:srgbClr val="0000FF"/>
              </a:solidFill>
              <a:cs typeface="Arial" charset="0"/>
            </a:endParaRPr>
          </a:p>
          <a:p>
            <a:pPr algn="ctr"/>
            <a:r>
              <a:rPr lang="en-US" i="1" dirty="0" smtClean="0">
                <a:solidFill>
                  <a:srgbClr val="0000FF"/>
                </a:solidFill>
                <a:cs typeface="Arial" charset="0"/>
              </a:rPr>
              <a:t>Jet Propulsion Laboratory</a:t>
            </a:r>
          </a:p>
          <a:p>
            <a:pPr algn="ctr"/>
            <a:r>
              <a:rPr lang="en-US" i="1" dirty="0" smtClean="0">
                <a:solidFill>
                  <a:srgbClr val="0000FF"/>
                </a:solidFill>
                <a:cs typeface="Arial" charset="0"/>
              </a:rPr>
              <a:t>Pasadena, CA</a:t>
            </a:r>
            <a:endParaRPr lang="en-US" sz="2400" i="1" dirty="0" smtClean="0">
              <a:solidFill>
                <a:srgbClr val="0000FF"/>
              </a:solidFill>
              <a:cs typeface="Arial" charset="0"/>
            </a:endParaRPr>
          </a:p>
          <a:p>
            <a:pPr algn="ctr"/>
            <a:endParaRPr lang="en-US" sz="2400" i="1" dirty="0" smtClean="0">
              <a:solidFill>
                <a:srgbClr val="0000FF"/>
              </a:solidFill>
              <a:cs typeface="Arial" charset="0"/>
            </a:endParaRPr>
          </a:p>
          <a:p>
            <a:pPr algn="ctr"/>
            <a:endParaRPr lang="en-US" i="1" dirty="0" smtClean="0">
              <a:solidFill>
                <a:srgbClr val="0000FF"/>
              </a:solidFill>
              <a:cs typeface="Arial" charset="0"/>
            </a:endParaRPr>
          </a:p>
          <a:p>
            <a:pPr algn="ctr"/>
            <a:endParaRPr lang="en-US" i="1" dirty="0" smtClean="0">
              <a:solidFill>
                <a:srgbClr val="0000FF"/>
              </a:solidFill>
              <a:cs typeface="Arial" charset="0"/>
            </a:endParaRPr>
          </a:p>
          <a:p>
            <a:pPr algn="ctr"/>
            <a:r>
              <a:rPr lang="en-US" i="1" dirty="0" smtClean="0">
                <a:solidFill>
                  <a:srgbClr val="0000FF"/>
                </a:solidFill>
                <a:cs typeface="Arial" charset="0"/>
              </a:rPr>
              <a:t>&lt;Date&gt;</a:t>
            </a:r>
            <a:endParaRPr lang="en-US" i="1" dirty="0">
              <a:solidFill>
                <a:srgbClr val="0000FF"/>
              </a:solidFill>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063625"/>
            <a:ext cx="8534400" cy="5337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5"/>
          <p:cNvSpPr>
            <a:spLocks noGrp="1" noChangeArrowheads="1"/>
          </p:cNvSpPr>
          <p:nvPr>
            <p:ph type="sldNum" sz="quarter" idx="10"/>
          </p:nvPr>
        </p:nvSpPr>
        <p:spPr>
          <a:ln/>
        </p:spPr>
        <p:txBody>
          <a:bodyPr/>
          <a:lstStyle>
            <a:lvl1pPr>
              <a:defRPr/>
            </a:lvl1pPr>
          </a:lstStyle>
          <a:p>
            <a:pPr>
              <a:defRPr/>
            </a:pPr>
            <a:r>
              <a:rPr lang="en-US"/>
              <a:t>SMAP-</a:t>
            </a:r>
            <a:fld id="{FB5A4BAC-8254-4802-BB16-9D448E19B28F}" type="slidenum">
              <a:rPr lang="en-US"/>
              <a:pPr>
                <a:defRPr/>
              </a:pPr>
              <a:t>‹#›</a:t>
            </a:fld>
            <a:endParaRPr lang="en-US"/>
          </a:p>
        </p:txBody>
      </p:sp>
      <p:pic>
        <p:nvPicPr>
          <p:cNvPr id="6" name="Picture 2"/>
          <p:cNvPicPr>
            <a:picLocks noChangeAspect="1" noChangeArrowheads="1"/>
          </p:cNvPicPr>
          <p:nvPr userDrawn="1"/>
        </p:nvPicPr>
        <p:blipFill>
          <a:blip r:embed="rId2"/>
          <a:srcRect/>
          <a:stretch>
            <a:fillRect/>
          </a:stretch>
        </p:blipFill>
        <p:spPr bwMode="auto">
          <a:xfrm>
            <a:off x="8269287" y="73025"/>
            <a:ext cx="722313" cy="1057275"/>
          </a:xfrm>
          <a:prstGeom prst="rect">
            <a:avLst/>
          </a:prstGeom>
          <a:noFill/>
          <a:ln w="9525">
            <a:noFill/>
            <a:miter lim="800000"/>
            <a:headEnd/>
            <a:tailEnd/>
          </a:ln>
        </p:spPr>
      </p:pic>
      <p:sp>
        <p:nvSpPr>
          <p:cNvPr id="7" name="TextBox 6"/>
          <p:cNvSpPr txBox="1"/>
          <p:nvPr userDrawn="1"/>
        </p:nvSpPr>
        <p:spPr>
          <a:xfrm>
            <a:off x="2743200" y="6566356"/>
            <a:ext cx="3657600" cy="215444"/>
          </a:xfrm>
          <a:prstGeom prst="rect">
            <a:avLst/>
          </a:prstGeom>
          <a:noFill/>
        </p:spPr>
        <p:txBody>
          <a:bodyPr wrap="square" rtlCol="0">
            <a:spAutoFit/>
          </a:bodyPr>
          <a:lstStyle/>
          <a:p>
            <a:r>
              <a:rPr lang="en-US" sz="800" b="1" dirty="0" smtClean="0"/>
              <a:t>Pre-decisional – for Planning and Discussion Purposes Only.</a:t>
            </a:r>
            <a:r>
              <a:rPr lang="en-US" sz="800" dirty="0" smtClean="0"/>
              <a:t> </a:t>
            </a:r>
            <a:endParaRPr lang="en-US" sz="800" dirty="0" smtClean="0">
              <a:solidFill>
                <a:srgbClr val="000000"/>
              </a:solidFill>
              <a:latin typeface="Geneva"/>
              <a:ea typeface="Geneva"/>
              <a:cs typeface="Gene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a:srcRect/>
          <a:stretch>
            <a:fillRect/>
          </a:stretch>
        </p:blipFill>
        <p:spPr bwMode="auto">
          <a:xfrm>
            <a:off x="8269287" y="73025"/>
            <a:ext cx="722313" cy="1057275"/>
          </a:xfrm>
          <a:prstGeom prst="rect">
            <a:avLst/>
          </a:prstGeom>
          <a:noFill/>
          <a:ln w="9525">
            <a:noFill/>
            <a:miter lim="800000"/>
            <a:headEnd/>
            <a:tailEnd/>
          </a:ln>
        </p:spPr>
      </p:pic>
      <p:sp>
        <p:nvSpPr>
          <p:cNvPr id="9" name="Rectangle 15"/>
          <p:cNvSpPr>
            <a:spLocks noGrp="1" noChangeArrowheads="1"/>
          </p:cNvSpPr>
          <p:nvPr>
            <p:ph type="sldNum" sz="quarter" idx="10"/>
          </p:nvPr>
        </p:nvSpPr>
        <p:spPr>
          <a:xfrm>
            <a:off x="7239000" y="6540500"/>
            <a:ext cx="1905000" cy="228600"/>
          </a:xfrm>
          <a:ln/>
        </p:spPr>
        <p:txBody>
          <a:bodyPr/>
          <a:lstStyle>
            <a:lvl1pPr>
              <a:defRPr/>
            </a:lvl1pPr>
          </a:lstStyle>
          <a:p>
            <a:pPr>
              <a:defRPr/>
            </a:pPr>
            <a:r>
              <a:rPr lang="en-US"/>
              <a:t>SMAP-</a:t>
            </a:r>
            <a:fld id="{FB5A4BAC-8254-4802-BB16-9D448E19B28F}" type="slidenum">
              <a:rPr lang="en-US"/>
              <a:pPr>
                <a:defRPr/>
              </a:pPr>
              <a:t>‹#›</a:t>
            </a:fld>
            <a:endParaRPr lang="en-US"/>
          </a:p>
        </p:txBody>
      </p:sp>
      <p:sp>
        <p:nvSpPr>
          <p:cNvPr id="10" name="TextBox 9"/>
          <p:cNvSpPr txBox="1"/>
          <p:nvPr userDrawn="1"/>
        </p:nvSpPr>
        <p:spPr>
          <a:xfrm>
            <a:off x="2743200" y="6566356"/>
            <a:ext cx="3657600" cy="215444"/>
          </a:xfrm>
          <a:prstGeom prst="rect">
            <a:avLst/>
          </a:prstGeom>
          <a:noFill/>
        </p:spPr>
        <p:txBody>
          <a:bodyPr wrap="square" rtlCol="0">
            <a:spAutoFit/>
          </a:bodyPr>
          <a:lstStyle/>
          <a:p>
            <a:r>
              <a:rPr lang="en-US" sz="800" b="1" dirty="0" smtClean="0"/>
              <a:t>Pre-decisional – for Planning and Discussion Purposes Only.</a:t>
            </a:r>
            <a:r>
              <a:rPr lang="en-US" sz="800" dirty="0" smtClean="0"/>
              <a:t> </a:t>
            </a:r>
            <a:endParaRPr lang="en-US" sz="800" dirty="0" smtClean="0">
              <a:solidFill>
                <a:srgbClr val="000000"/>
              </a:solidFill>
              <a:latin typeface="Geneva"/>
              <a:ea typeface="Geneva"/>
              <a:cs typeface="Gene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xfrm>
            <a:off x="6781800" y="6477000"/>
            <a:ext cx="1905000" cy="228600"/>
          </a:xfrm>
          <a:ln/>
        </p:spPr>
        <p:txBody>
          <a:bodyPr/>
          <a:lstStyle>
            <a:lvl1pPr>
              <a:defRPr/>
            </a:lvl1pPr>
          </a:lstStyle>
          <a:p>
            <a:pPr>
              <a:defRPr/>
            </a:pPr>
            <a:r>
              <a:rPr lang="en-US"/>
              <a:t>SMAP-</a:t>
            </a:r>
            <a:fld id="{56AE8966-E31F-4384-B5BC-0E35688E3D49}" type="slidenum">
              <a:rPr lang="en-US"/>
              <a:pPr>
                <a:defRPr/>
              </a:pPr>
              <a:t>‹#›</a:t>
            </a:fld>
            <a:endParaRPr lang="en-US"/>
          </a:p>
        </p:txBody>
      </p:sp>
      <p:pic>
        <p:nvPicPr>
          <p:cNvPr id="9" name="Picture 2"/>
          <p:cNvPicPr>
            <a:picLocks noChangeAspect="1" noChangeArrowheads="1"/>
          </p:cNvPicPr>
          <p:nvPr userDrawn="1"/>
        </p:nvPicPr>
        <p:blipFill>
          <a:blip r:embed="rId2"/>
          <a:srcRect/>
          <a:stretch>
            <a:fillRect/>
          </a:stretch>
        </p:blipFill>
        <p:spPr bwMode="auto">
          <a:xfrm>
            <a:off x="8269287" y="73025"/>
            <a:ext cx="722313" cy="1057275"/>
          </a:xfrm>
          <a:prstGeom prst="rect">
            <a:avLst/>
          </a:prstGeom>
          <a:noFill/>
          <a:ln w="9525">
            <a:noFill/>
            <a:miter lim="800000"/>
            <a:headEnd/>
            <a:tailEnd/>
          </a:ln>
        </p:spPr>
      </p:pic>
      <p:sp>
        <p:nvSpPr>
          <p:cNvPr id="10" name="TextBox 9"/>
          <p:cNvSpPr txBox="1"/>
          <p:nvPr userDrawn="1"/>
        </p:nvSpPr>
        <p:spPr>
          <a:xfrm>
            <a:off x="2743200" y="6566356"/>
            <a:ext cx="3657600" cy="215444"/>
          </a:xfrm>
          <a:prstGeom prst="rect">
            <a:avLst/>
          </a:prstGeom>
          <a:noFill/>
        </p:spPr>
        <p:txBody>
          <a:bodyPr wrap="square" rtlCol="0">
            <a:spAutoFit/>
          </a:bodyPr>
          <a:lstStyle/>
          <a:p>
            <a:r>
              <a:rPr lang="en-US" sz="800" b="1" dirty="0" smtClean="0"/>
              <a:t>Pre-decisional – for Planning and Discussion Purposes Only.</a:t>
            </a:r>
            <a:r>
              <a:rPr lang="en-US" sz="800" dirty="0" smtClean="0"/>
              <a:t> </a:t>
            </a:r>
            <a:endParaRPr lang="en-US" sz="800" dirty="0" smtClean="0">
              <a:solidFill>
                <a:srgbClr val="000000"/>
              </a:solidFill>
              <a:latin typeface="Geneva"/>
              <a:ea typeface="Geneva"/>
              <a:cs typeface="Gene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xfrm>
            <a:off x="7086600" y="6477000"/>
            <a:ext cx="1905000" cy="228600"/>
          </a:xfrm>
          <a:ln/>
        </p:spPr>
        <p:txBody>
          <a:bodyPr/>
          <a:lstStyle>
            <a:lvl1pPr>
              <a:defRPr/>
            </a:lvl1pPr>
          </a:lstStyle>
          <a:p>
            <a:pPr>
              <a:defRPr/>
            </a:pPr>
            <a:r>
              <a:rPr lang="en-US"/>
              <a:t>SMAP-</a:t>
            </a:r>
            <a:fld id="{A753A74A-3118-4B42-8DBF-1E98EF2BF5A3}" type="slidenum">
              <a:rPr lang="en-US"/>
              <a:pPr>
                <a:defRPr/>
              </a:pPr>
              <a:t>‹#›</a:t>
            </a:fld>
            <a:endParaRPr lang="en-US"/>
          </a:p>
        </p:txBody>
      </p:sp>
      <p:pic>
        <p:nvPicPr>
          <p:cNvPr id="5" name="Picture 2"/>
          <p:cNvPicPr>
            <a:picLocks noChangeAspect="1" noChangeArrowheads="1"/>
          </p:cNvPicPr>
          <p:nvPr userDrawn="1"/>
        </p:nvPicPr>
        <p:blipFill>
          <a:blip r:embed="rId2"/>
          <a:srcRect/>
          <a:stretch>
            <a:fillRect/>
          </a:stretch>
        </p:blipFill>
        <p:spPr bwMode="auto">
          <a:xfrm>
            <a:off x="8269287" y="73025"/>
            <a:ext cx="722313" cy="1057275"/>
          </a:xfrm>
          <a:prstGeom prst="rect">
            <a:avLst/>
          </a:prstGeom>
          <a:noFill/>
          <a:ln w="9525">
            <a:noFill/>
            <a:miter lim="800000"/>
            <a:headEnd/>
            <a:tailEnd/>
          </a:ln>
        </p:spPr>
      </p:pic>
      <p:sp>
        <p:nvSpPr>
          <p:cNvPr id="7" name="TextBox 6"/>
          <p:cNvSpPr txBox="1"/>
          <p:nvPr userDrawn="1"/>
        </p:nvSpPr>
        <p:spPr>
          <a:xfrm>
            <a:off x="2743200" y="6566356"/>
            <a:ext cx="3657600" cy="215444"/>
          </a:xfrm>
          <a:prstGeom prst="rect">
            <a:avLst/>
          </a:prstGeom>
          <a:noFill/>
        </p:spPr>
        <p:txBody>
          <a:bodyPr wrap="square" rtlCol="0">
            <a:spAutoFit/>
          </a:bodyPr>
          <a:lstStyle/>
          <a:p>
            <a:r>
              <a:rPr lang="en-US" sz="800" b="1" dirty="0" smtClean="0"/>
              <a:t>Pre-decisional – for Planning and Discussion Purposes Only.</a:t>
            </a:r>
            <a:r>
              <a:rPr lang="en-US" sz="800" dirty="0" smtClean="0"/>
              <a:t> </a:t>
            </a:r>
            <a:endParaRPr lang="en-US" sz="800" dirty="0" smtClean="0">
              <a:solidFill>
                <a:srgbClr val="000000"/>
              </a:solidFill>
              <a:latin typeface="Geneva"/>
              <a:ea typeface="Geneva"/>
              <a:cs typeface="Genev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r>
              <a:rPr lang="en-US"/>
              <a:t>SMAP-</a:t>
            </a:r>
            <a:fld id="{0706C2D0-E882-47A1-834E-C9CD8761BAB4}" type="slidenum">
              <a:rPr lang="en-US"/>
              <a:pPr>
                <a:defRPr/>
              </a:pPr>
              <a:t>‹#›</a:t>
            </a:fld>
            <a:endParaRPr lang="en-US"/>
          </a:p>
        </p:txBody>
      </p:sp>
      <p:pic>
        <p:nvPicPr>
          <p:cNvPr id="4" name="Picture 2"/>
          <p:cNvPicPr>
            <a:picLocks noChangeAspect="1" noChangeArrowheads="1"/>
          </p:cNvPicPr>
          <p:nvPr userDrawn="1"/>
        </p:nvPicPr>
        <p:blipFill>
          <a:blip r:embed="rId2"/>
          <a:srcRect/>
          <a:stretch>
            <a:fillRect/>
          </a:stretch>
        </p:blipFill>
        <p:spPr bwMode="auto">
          <a:xfrm>
            <a:off x="8269287" y="73025"/>
            <a:ext cx="722313" cy="1057275"/>
          </a:xfrm>
          <a:prstGeom prst="rect">
            <a:avLst/>
          </a:prstGeom>
          <a:noFill/>
          <a:ln w="9525">
            <a:noFill/>
            <a:miter lim="800000"/>
            <a:headEnd/>
            <a:tailEnd/>
          </a:ln>
        </p:spPr>
      </p:pic>
      <p:sp>
        <p:nvSpPr>
          <p:cNvPr id="6" name="TextBox 5"/>
          <p:cNvSpPr txBox="1"/>
          <p:nvPr userDrawn="1"/>
        </p:nvSpPr>
        <p:spPr>
          <a:xfrm>
            <a:off x="2743200" y="6566356"/>
            <a:ext cx="3657600" cy="215444"/>
          </a:xfrm>
          <a:prstGeom prst="rect">
            <a:avLst/>
          </a:prstGeom>
          <a:noFill/>
        </p:spPr>
        <p:txBody>
          <a:bodyPr wrap="square" rtlCol="0">
            <a:spAutoFit/>
          </a:bodyPr>
          <a:lstStyle/>
          <a:p>
            <a:r>
              <a:rPr lang="en-US" sz="800" b="1" dirty="0" smtClean="0"/>
              <a:t>Pre-decisional – for Planning and Discussion Purposes Only.</a:t>
            </a:r>
            <a:r>
              <a:rPr lang="en-US" sz="800" dirty="0" smtClean="0"/>
              <a:t> </a:t>
            </a:r>
            <a:endParaRPr lang="en-US" sz="800" dirty="0" smtClean="0">
              <a:solidFill>
                <a:srgbClr val="000000"/>
              </a:solidFill>
              <a:latin typeface="Geneva"/>
              <a:ea typeface="Geneva"/>
              <a:cs typeface="Genev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r>
              <a:rPr lang="en-US"/>
              <a:t>SMAP-</a:t>
            </a:r>
            <a:fld id="{3248BEC7-BBC4-47C3-843A-DA0F37AF0D7C}" type="slidenum">
              <a:rPr lang="en-US"/>
              <a:pPr>
                <a:defRPr/>
              </a:pPr>
              <a:t>‹#›</a:t>
            </a:fld>
            <a:endParaRPr lang="en-US"/>
          </a:p>
        </p:txBody>
      </p:sp>
      <p:sp>
        <p:nvSpPr>
          <p:cNvPr id="7" name="TextBox 6"/>
          <p:cNvSpPr txBox="1"/>
          <p:nvPr userDrawn="1"/>
        </p:nvSpPr>
        <p:spPr>
          <a:xfrm>
            <a:off x="2743200" y="6566356"/>
            <a:ext cx="3657600" cy="215444"/>
          </a:xfrm>
          <a:prstGeom prst="rect">
            <a:avLst/>
          </a:prstGeom>
          <a:noFill/>
        </p:spPr>
        <p:txBody>
          <a:bodyPr wrap="square" rtlCol="0">
            <a:spAutoFit/>
          </a:bodyPr>
          <a:lstStyle/>
          <a:p>
            <a:r>
              <a:rPr lang="en-US" sz="800" b="1" dirty="0" smtClean="0"/>
              <a:t>Pre-decisional – for Planning and Discussion Purposes Only.</a:t>
            </a:r>
            <a:r>
              <a:rPr lang="en-US" sz="800" dirty="0" smtClean="0"/>
              <a:t> </a:t>
            </a:r>
            <a:endParaRPr lang="en-US" sz="800" dirty="0" smtClean="0">
              <a:solidFill>
                <a:srgbClr val="000000"/>
              </a:solidFill>
              <a:latin typeface="Geneva"/>
              <a:ea typeface="Geneva"/>
              <a:cs typeface="Genev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r>
              <a:rPr lang="en-US"/>
              <a:t>SMAP-</a:t>
            </a:r>
            <a:fld id="{8097A3A9-21AE-46E8-820B-A3724E7A276A}" type="slidenum">
              <a:rPr lang="en-US"/>
              <a:pPr>
                <a:defRPr/>
              </a:pPr>
              <a:t>‹#›</a:t>
            </a:fld>
            <a:endParaRPr lang="en-US"/>
          </a:p>
        </p:txBody>
      </p:sp>
      <p:pic>
        <p:nvPicPr>
          <p:cNvPr id="7" name="Picture 2"/>
          <p:cNvPicPr>
            <a:picLocks noChangeAspect="1" noChangeArrowheads="1"/>
          </p:cNvPicPr>
          <p:nvPr userDrawn="1"/>
        </p:nvPicPr>
        <p:blipFill>
          <a:blip r:embed="rId2"/>
          <a:srcRect/>
          <a:stretch>
            <a:fillRect/>
          </a:stretch>
        </p:blipFill>
        <p:spPr bwMode="auto">
          <a:xfrm>
            <a:off x="8269287" y="73025"/>
            <a:ext cx="722313" cy="1057275"/>
          </a:xfrm>
          <a:prstGeom prst="rect">
            <a:avLst/>
          </a:prstGeom>
          <a:noFill/>
          <a:ln w="9525">
            <a:noFill/>
            <a:miter lim="800000"/>
            <a:headEnd/>
            <a:tailEnd/>
          </a:ln>
        </p:spPr>
      </p:pic>
      <p:sp>
        <p:nvSpPr>
          <p:cNvPr id="9" name="TextBox 8"/>
          <p:cNvSpPr txBox="1"/>
          <p:nvPr userDrawn="1"/>
        </p:nvSpPr>
        <p:spPr>
          <a:xfrm>
            <a:off x="2743200" y="6566356"/>
            <a:ext cx="3657600" cy="215444"/>
          </a:xfrm>
          <a:prstGeom prst="rect">
            <a:avLst/>
          </a:prstGeom>
          <a:noFill/>
        </p:spPr>
        <p:txBody>
          <a:bodyPr wrap="square" rtlCol="0">
            <a:spAutoFit/>
          </a:bodyPr>
          <a:lstStyle/>
          <a:p>
            <a:r>
              <a:rPr lang="en-US" sz="800" b="1" dirty="0" smtClean="0"/>
              <a:t>Pre-decisional – for Planning and Discussion Purposes Only.</a:t>
            </a:r>
            <a:r>
              <a:rPr lang="en-US" sz="800" dirty="0" smtClean="0"/>
              <a:t> </a:t>
            </a:r>
            <a:endParaRPr lang="en-US" sz="800" dirty="0" smtClean="0">
              <a:solidFill>
                <a:srgbClr val="000000"/>
              </a:solidFill>
              <a:latin typeface="Geneva"/>
              <a:ea typeface="Geneva"/>
              <a:cs typeface="Geneva"/>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2438400" y="114300"/>
            <a:ext cx="5830887"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12"/>
          <p:cNvSpPr>
            <a:spLocks noGrp="1" noChangeArrowheads="1"/>
          </p:cNvSpPr>
          <p:nvPr>
            <p:ph type="body" idx="1"/>
          </p:nvPr>
        </p:nvSpPr>
        <p:spPr bwMode="auto">
          <a:xfrm>
            <a:off x="304800" y="1063625"/>
            <a:ext cx="8534400"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9" name="Rectangle 15"/>
          <p:cNvSpPr>
            <a:spLocks noGrp="1" noChangeArrowheads="1"/>
          </p:cNvSpPr>
          <p:nvPr>
            <p:ph type="sldNum" sz="quarter" idx="4"/>
          </p:nvPr>
        </p:nvSpPr>
        <p:spPr bwMode="auto">
          <a:xfrm>
            <a:off x="7239000" y="65405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i="1">
                <a:ea typeface="ＭＳ Ｐゴシック" pitchFamily="-108" charset="-128"/>
              </a:defRPr>
            </a:lvl1pPr>
          </a:lstStyle>
          <a:p>
            <a:pPr>
              <a:defRPr/>
            </a:pPr>
            <a:r>
              <a:rPr lang="en-US"/>
              <a:t>SMAP-</a:t>
            </a:r>
            <a:fld id="{73150054-A052-4325-B4CB-6C4F0C8D20F9}" type="slidenum">
              <a:rPr lang="en-US"/>
              <a:pPr>
                <a:defRPr/>
              </a:pPr>
              <a:t>‹#›</a:t>
            </a:fld>
            <a:endParaRPr lang="en-US"/>
          </a:p>
        </p:txBody>
      </p:sp>
      <p:pic>
        <p:nvPicPr>
          <p:cNvPr id="1029" name="Picture 16"/>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120650" y="149225"/>
            <a:ext cx="769938" cy="649288"/>
          </a:xfrm>
          <a:prstGeom prst="rect">
            <a:avLst/>
          </a:prstGeom>
          <a:noFill/>
          <a:ln w="9525">
            <a:noFill/>
            <a:miter lim="800000"/>
            <a:headEnd/>
            <a:tailEnd/>
          </a:ln>
        </p:spPr>
      </p:pic>
      <p:sp>
        <p:nvSpPr>
          <p:cNvPr id="2" name="Rectangle 17"/>
          <p:cNvSpPr>
            <a:spLocks noChangeArrowheads="1"/>
          </p:cNvSpPr>
          <p:nvPr userDrawn="1"/>
        </p:nvSpPr>
        <p:spPr bwMode="auto">
          <a:xfrm>
            <a:off x="854075" y="73025"/>
            <a:ext cx="1479550" cy="730250"/>
          </a:xfrm>
          <a:prstGeom prst="rect">
            <a:avLst/>
          </a:prstGeom>
          <a:noFill/>
          <a:ln w="9525">
            <a:noFill/>
            <a:miter lim="800000"/>
            <a:headEnd/>
            <a:tailEnd/>
          </a:ln>
          <a:effectLst/>
        </p:spPr>
        <p:txBody>
          <a:bodyPr wrap="none">
            <a:spAutoFit/>
          </a:bodyPr>
          <a:lstStyle/>
          <a:p>
            <a:pPr defTabSz="914400" eaLnBrk="0" hangingPunct="0">
              <a:defRPr/>
            </a:pPr>
            <a:r>
              <a:rPr lang="en-US" sz="700">
                <a:latin typeface="Arial" pitchFamily="-105" charset="0"/>
                <a:ea typeface="ＭＳ Ｐゴシック" pitchFamily="-105" charset="-128"/>
                <a:cs typeface="ＭＳ Ｐゴシック" pitchFamily="-105" charset="-128"/>
              </a:rPr>
              <a:t>National Aeronautics and </a:t>
            </a:r>
            <a:br>
              <a:rPr lang="en-US" sz="700">
                <a:latin typeface="Arial" pitchFamily="-105" charset="0"/>
                <a:ea typeface="ＭＳ Ｐゴシック" pitchFamily="-105" charset="-128"/>
                <a:cs typeface="ＭＳ Ｐゴシック" pitchFamily="-105" charset="-128"/>
              </a:rPr>
            </a:br>
            <a:r>
              <a:rPr lang="en-US" sz="700">
                <a:latin typeface="Arial" pitchFamily="-105" charset="0"/>
                <a:ea typeface="ＭＳ Ｐゴシック" pitchFamily="-105" charset="-128"/>
                <a:cs typeface="ＭＳ Ｐゴシック" pitchFamily="-105" charset="-128"/>
              </a:rPr>
              <a:t>Space Administration</a:t>
            </a:r>
          </a:p>
          <a:p>
            <a:pPr defTabSz="914400" eaLnBrk="0" hangingPunct="0">
              <a:defRPr/>
            </a:pPr>
            <a:endParaRPr lang="en-US" sz="700">
              <a:latin typeface="Arial" pitchFamily="-105" charset="0"/>
              <a:ea typeface="ＭＳ Ｐゴシック" pitchFamily="-105" charset="-128"/>
              <a:cs typeface="ＭＳ Ｐゴシック" pitchFamily="-105" charset="-128"/>
            </a:endParaRPr>
          </a:p>
          <a:p>
            <a:pPr defTabSz="914400" eaLnBrk="0" hangingPunct="0">
              <a:defRPr/>
            </a:pPr>
            <a:r>
              <a:rPr lang="en-US" sz="700" b="1">
                <a:latin typeface="Arial" pitchFamily="-105" charset="0"/>
                <a:ea typeface="ＭＳ Ｐゴシック" pitchFamily="-105" charset="-128"/>
                <a:cs typeface="ＭＳ Ｐゴシック" pitchFamily="-105" charset="-128"/>
              </a:rPr>
              <a:t>Jet Propulsion Laboratory</a:t>
            </a:r>
          </a:p>
          <a:p>
            <a:pPr defTabSz="914400" eaLnBrk="0" hangingPunct="0">
              <a:defRPr/>
            </a:pPr>
            <a:r>
              <a:rPr lang="en-US" sz="700">
                <a:latin typeface="Arial" pitchFamily="-105" charset="0"/>
                <a:ea typeface="ＭＳ Ｐゴシック" pitchFamily="-105" charset="-128"/>
                <a:cs typeface="ＭＳ Ｐゴシック" pitchFamily="-105" charset="-128"/>
              </a:rPr>
              <a:t>California Institute of Technology</a:t>
            </a:r>
          </a:p>
          <a:p>
            <a:pPr defTabSz="914400" eaLnBrk="0" hangingPunct="0">
              <a:defRPr/>
            </a:pPr>
            <a:r>
              <a:rPr lang="en-US" sz="700">
                <a:latin typeface="Arial" pitchFamily="-105" charset="0"/>
                <a:ea typeface="ＭＳ Ｐゴシック" pitchFamily="-105" charset="-128"/>
                <a:cs typeface="ＭＳ Ｐゴシック" pitchFamily="-105" charset="-128"/>
              </a:rPr>
              <a:t>Pasadena, California</a:t>
            </a:r>
          </a:p>
        </p:txBody>
      </p:sp>
      <p:sp>
        <p:nvSpPr>
          <p:cNvPr id="10" name="TextBox 9"/>
          <p:cNvSpPr txBox="1"/>
          <p:nvPr userDrawn="1"/>
        </p:nvSpPr>
        <p:spPr>
          <a:xfrm>
            <a:off x="120651" y="6540500"/>
            <a:ext cx="1022350" cy="261610"/>
          </a:xfrm>
          <a:prstGeom prst="rect">
            <a:avLst/>
          </a:prstGeom>
          <a:noFill/>
        </p:spPr>
        <p:txBody>
          <a:bodyPr wrap="square" rtlCol="0">
            <a:spAutoFit/>
          </a:bodyPr>
          <a:lstStyle/>
          <a:p>
            <a:r>
              <a:rPr lang="en-US" sz="1100" dirty="0" smtClean="0">
                <a:latin typeface="101"/>
                <a:cs typeface="101"/>
              </a:rPr>
              <a:t>3/3/2011</a:t>
            </a:r>
            <a:endParaRPr lang="en-US" sz="1100" dirty="0">
              <a:latin typeface="101"/>
              <a:cs typeface="101"/>
            </a:endParaRPr>
          </a:p>
        </p:txBody>
      </p:sp>
    </p:spTree>
  </p:cSld>
  <p:clrMap bg1="lt1" tx1="dk1" bg2="lt2" tx2="dk2" accent1="accent1" accent2="accent2" accent3="accent3" accent4="accent4" accent5="accent5" accent6="accent6" hlink="hlink" folHlink="folHlink"/>
  <p:sldLayoutIdLst>
    <p:sldLayoutId id="2147483699"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ctr" defTabSz="457200" rtl="0" eaLnBrk="0" fontAlgn="base" hangingPunct="0">
        <a:spcBef>
          <a:spcPct val="0"/>
        </a:spcBef>
        <a:spcAft>
          <a:spcPct val="0"/>
        </a:spcAft>
        <a:defRPr sz="32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32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32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32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32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hdfgroup.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comments" Target="../comments/commen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omments" Target="../comments/commen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mailto:Robert.D.Toaz@jpl.nasa.gov" TargetMode="External"/><Relationship Id="rId4" Type="http://schemas.openxmlformats.org/officeDocument/2006/relationships/hyperlink" Target="mailto:Jennifer.W.Cruz@jpl.nasa.gov" TargetMode="External"/><Relationship Id="rId5" Type="http://schemas.openxmlformats.org/officeDocument/2006/relationships/hyperlink" Target="mailto:Barry.H.Weiss@jpl.nasa.gov" TargetMode="External"/><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hyperlink" Target="http://smap-sds-web.jpl.nasa.gov/confluence/display/SMAPDataProducts/SMAP+Data+Products" TargetMode="External"/><Relationship Id="rId4" Type="http://schemas.openxmlformats.org/officeDocument/2006/relationships/hyperlink" Target="http://smap-sds-web.jpl.nasa.gov/samples" TargetMode="External"/><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4478338" y="2006024"/>
            <a:ext cx="4665662" cy="1077218"/>
          </a:xfrm>
          <a:prstGeom prst="rect">
            <a:avLst/>
          </a:prstGeom>
        </p:spPr>
        <p:txBody>
          <a:bodyPr wrap="square">
            <a:spAutoFit/>
          </a:bodyPr>
          <a:lstStyle/>
          <a:p>
            <a:pPr algn="ctr"/>
            <a:r>
              <a:rPr lang="en-US" sz="1600" dirty="0" smtClean="0">
                <a:solidFill>
                  <a:srgbClr val="00B0F0"/>
                </a:solidFill>
              </a:rPr>
              <a:t>5</a:t>
            </a:r>
            <a:r>
              <a:rPr lang="en-US" sz="1600" baseline="30000" dirty="0" smtClean="0">
                <a:solidFill>
                  <a:srgbClr val="00B0F0"/>
                </a:solidFill>
              </a:rPr>
              <a:t>th</a:t>
            </a:r>
            <a:r>
              <a:rPr lang="en-US" sz="1600" dirty="0" smtClean="0">
                <a:solidFill>
                  <a:srgbClr val="00B0F0"/>
                </a:solidFill>
              </a:rPr>
              <a:t> Interagency Surface Dynamics Working Group Meeting</a:t>
            </a:r>
            <a:endParaRPr lang="en-US" dirty="0" smtClean="0">
              <a:solidFill>
                <a:srgbClr val="00B0F0"/>
              </a:solidFill>
            </a:endParaRPr>
          </a:p>
          <a:p>
            <a:pPr algn="ctr"/>
            <a:r>
              <a:rPr lang="en-US" sz="1600" dirty="0" smtClean="0">
                <a:solidFill>
                  <a:srgbClr val="00B0F0"/>
                </a:solidFill>
              </a:rPr>
              <a:t>Tucson, Arizona</a:t>
            </a:r>
          </a:p>
          <a:p>
            <a:pPr algn="ctr"/>
            <a:r>
              <a:rPr lang="en-US" sz="1600" dirty="0" smtClean="0">
                <a:solidFill>
                  <a:srgbClr val="00B0F0"/>
                </a:solidFill>
              </a:rPr>
              <a:t>March 3, 2011               </a:t>
            </a:r>
            <a:endParaRPr lang="en-US" sz="1600" dirty="0">
              <a:solidFill>
                <a:srgbClr val="00B0F0"/>
              </a:solidFill>
            </a:endParaRPr>
          </a:p>
        </p:txBody>
      </p:sp>
      <p:sp>
        <p:nvSpPr>
          <p:cNvPr id="4" name="Rectangle 11"/>
          <p:cNvSpPr>
            <a:spLocks noGrp="1" noChangeArrowheads="1"/>
          </p:cNvSpPr>
          <p:nvPr>
            <p:ph type="ctrTitle"/>
          </p:nvPr>
        </p:nvSpPr>
        <p:spPr>
          <a:xfrm>
            <a:off x="4478338" y="224136"/>
            <a:ext cx="4665662" cy="2366664"/>
          </a:xfrm>
          <a:noFill/>
          <a:ln>
            <a:solidFill>
              <a:schemeClr val="bg1"/>
            </a:solidFill>
          </a:ln>
        </p:spPr>
        <p:txBody>
          <a:bodyPr/>
          <a:lstStyle>
            <a:lvl1pPr algn="ctr">
              <a:defRPr sz="3200" b="1" i="1">
                <a:solidFill>
                  <a:srgbClr val="00B0F0"/>
                </a:solidFill>
              </a:defRPr>
            </a:lvl1pPr>
          </a:lstStyle>
          <a:p>
            <a:r>
              <a:rPr lang="en-US" dirty="0" smtClean="0"/>
              <a:t/>
            </a:r>
            <a:br>
              <a:rPr lang="en-US" dirty="0" smtClean="0"/>
            </a:br>
            <a:r>
              <a:rPr lang="en-US" dirty="0" smtClean="0"/>
              <a:t>SMAP Data Products</a:t>
            </a:r>
            <a:br>
              <a:rPr lang="en-US" dirty="0" smtClean="0"/>
            </a:br>
            <a:r>
              <a:rPr lang="en-US" sz="1800" i="1" dirty="0" smtClean="0">
                <a:solidFill>
                  <a:srgbClr val="0000FF"/>
                </a:solidFill>
                <a:cs typeface="Arial" charset="0"/>
              </a:rPr>
              <a:t> </a:t>
            </a:r>
            <a:r>
              <a:rPr lang="en-US" sz="2800" i="1" dirty="0" smtClean="0">
                <a:solidFill>
                  <a:srgbClr val="0000FF"/>
                </a:solidFill>
                <a:cs typeface="Arial" charset="0"/>
              </a:rPr>
              <a:t/>
            </a:r>
            <a:br>
              <a:rPr lang="en-US" sz="2800" i="1" dirty="0" smtClean="0">
                <a:solidFill>
                  <a:srgbClr val="0000FF"/>
                </a:solidFill>
                <a:cs typeface="Arial" charset="0"/>
              </a:rPr>
            </a:br>
            <a:endParaRPr lang="en-US" dirty="0"/>
          </a:p>
        </p:txBody>
      </p:sp>
      <p:sp>
        <p:nvSpPr>
          <p:cNvPr id="5" name="TextBox 4"/>
          <p:cNvSpPr txBox="1"/>
          <p:nvPr/>
        </p:nvSpPr>
        <p:spPr>
          <a:xfrm>
            <a:off x="4478338" y="5181600"/>
            <a:ext cx="4800600" cy="754053"/>
          </a:xfrm>
          <a:prstGeom prst="rect">
            <a:avLst/>
          </a:prstGeom>
          <a:noFill/>
        </p:spPr>
        <p:txBody>
          <a:bodyPr wrap="square" rtlCol="0">
            <a:spAutoFit/>
          </a:bodyPr>
          <a:lstStyle/>
          <a:p>
            <a:r>
              <a:rPr lang="en-US" sz="1100" dirty="0" smtClean="0">
                <a:solidFill>
                  <a:srgbClr val="000000"/>
                </a:solidFill>
                <a:latin typeface="Geneva"/>
                <a:ea typeface="Geneva"/>
                <a:cs typeface="Geneva"/>
              </a:rPr>
              <a:t>Copyright 2011 California Institute of Technology. </a:t>
            </a:r>
          </a:p>
          <a:p>
            <a:r>
              <a:rPr lang="en-US" sz="1100" dirty="0" smtClean="0">
                <a:solidFill>
                  <a:srgbClr val="000000"/>
                </a:solidFill>
                <a:latin typeface="Geneva"/>
                <a:ea typeface="Geneva"/>
                <a:cs typeface="Geneva"/>
              </a:rPr>
              <a:t>Government sponsorship acknowledged. </a:t>
            </a:r>
          </a:p>
          <a:p>
            <a:endParaRPr lang="en-US" sz="1100" dirty="0" smtClean="0">
              <a:solidFill>
                <a:srgbClr val="000000"/>
              </a:solidFill>
              <a:latin typeface="Geneva"/>
              <a:ea typeface="Geneva"/>
              <a:cs typeface="Geneva"/>
            </a:endParaRPr>
          </a:p>
          <a:p>
            <a:r>
              <a:rPr lang="en-US" sz="1000" b="1" dirty="0" smtClean="0"/>
              <a:t>Pre-decisional – for Planning and Discussion Purposes Only</a:t>
            </a:r>
            <a:r>
              <a:rPr lang="en-US" sz="1000" dirty="0" smtClean="0"/>
              <a:t> </a:t>
            </a:r>
            <a:endParaRPr lang="en-US" sz="1000" dirty="0" smtClean="0">
              <a:solidFill>
                <a:srgbClr val="000000"/>
              </a:solidFill>
              <a:latin typeface="Geneva"/>
              <a:ea typeface="Geneva"/>
              <a:cs typeface="Genev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sz="3200" b="1" dirty="0"/>
              <a:t>Level 2 </a:t>
            </a:r>
            <a:r>
              <a:rPr lang="en-US" sz="3200" b="1" dirty="0" smtClean="0"/>
              <a:t>High Resolution </a:t>
            </a:r>
            <a:r>
              <a:rPr lang="en-US" sz="3200" b="1" dirty="0"/>
              <a:t>Radar </a:t>
            </a:r>
            <a:br>
              <a:rPr lang="en-US" sz="3200" b="1" dirty="0"/>
            </a:br>
            <a:r>
              <a:rPr lang="en-US" sz="3200" b="1" dirty="0" smtClean="0"/>
              <a:t>3 km </a:t>
            </a:r>
            <a:r>
              <a:rPr lang="en-US" sz="3200" b="1" dirty="0"/>
              <a:t>Soil Moisture</a:t>
            </a:r>
            <a:r>
              <a:rPr lang="en-US" sz="3200" b="1" dirty="0">
                <a:solidFill>
                  <a:srgbClr val="FF0000"/>
                </a:solidFill>
              </a:rPr>
              <a:t> </a:t>
            </a:r>
            <a:r>
              <a:rPr lang="en-US" sz="3200" b="1" dirty="0"/>
              <a:t>Product</a:t>
            </a:r>
          </a:p>
        </p:txBody>
      </p:sp>
      <p:sp>
        <p:nvSpPr>
          <p:cNvPr id="22531" name="Content Placeholder 5"/>
          <p:cNvSpPr>
            <a:spLocks noGrp="1"/>
          </p:cNvSpPr>
          <p:nvPr>
            <p:ph sz="half" idx="2"/>
          </p:nvPr>
        </p:nvSpPr>
        <p:spPr>
          <a:xfrm>
            <a:off x="4151313" y="990600"/>
            <a:ext cx="4608512" cy="4935538"/>
          </a:xfrm>
        </p:spPr>
        <p:txBody>
          <a:bodyPr>
            <a:noAutofit/>
          </a:bodyPr>
          <a:lstStyle/>
          <a:p>
            <a:pPr eaLnBrk="1" hangingPunct="1">
              <a:defRPr/>
            </a:pPr>
            <a:r>
              <a:rPr lang="en-US" sz="1600" dirty="0" smtClean="0"/>
              <a:t>PM Product </a:t>
            </a:r>
            <a:r>
              <a:rPr lang="en-US" sz="1600" dirty="0" smtClean="0">
                <a:solidFill>
                  <a:srgbClr val="000000"/>
                </a:solidFill>
              </a:rPr>
              <a:t>to cover entire Earth land mass, AM product restricted to land north of 45 North Longitude </a:t>
            </a:r>
          </a:p>
          <a:p>
            <a:pPr eaLnBrk="1" hangingPunct="1">
              <a:defRPr/>
            </a:pPr>
            <a:r>
              <a:rPr lang="en-US" sz="1600" dirty="0" smtClean="0">
                <a:solidFill>
                  <a:srgbClr val="000000"/>
                </a:solidFill>
              </a:rPr>
              <a:t>AM data acquired specifically for freeze-thaw retrievals.</a:t>
            </a:r>
          </a:p>
          <a:p>
            <a:pPr eaLnBrk="1" hangingPunct="1">
              <a:defRPr/>
            </a:pPr>
            <a:r>
              <a:rPr lang="en-US" sz="1600" dirty="0" smtClean="0">
                <a:solidFill>
                  <a:srgbClr val="000000"/>
                </a:solidFill>
              </a:rPr>
              <a:t>To employ 1 km High Resolution radar L1C data averaged over 3 km cylindrical EASE grid cells to reduce </a:t>
            </a:r>
            <a:r>
              <a:rPr lang="en-US" sz="1600" dirty="0" err="1" smtClean="0">
                <a:solidFill>
                  <a:srgbClr val="000000"/>
                </a:solidFill>
              </a:rPr>
              <a:t>Kp</a:t>
            </a:r>
            <a:r>
              <a:rPr lang="en-US" sz="1600" dirty="0" smtClean="0">
                <a:solidFill>
                  <a:srgbClr val="000000"/>
                </a:solidFill>
              </a:rPr>
              <a:t> noise.</a:t>
            </a:r>
          </a:p>
          <a:p>
            <a:pPr eaLnBrk="1" hangingPunct="1">
              <a:defRPr/>
            </a:pPr>
            <a:r>
              <a:rPr lang="en-US" sz="1600" dirty="0" smtClean="0">
                <a:solidFill>
                  <a:srgbClr val="000000"/>
                </a:solidFill>
              </a:rPr>
              <a:t>Soil moisture retrievals to use snapshot and/or time-series algorithms.</a:t>
            </a:r>
          </a:p>
          <a:p>
            <a:pPr eaLnBrk="1" hangingPunct="1">
              <a:defRPr/>
            </a:pPr>
            <a:r>
              <a:rPr lang="en-US" sz="1600" dirty="0" smtClean="0">
                <a:solidFill>
                  <a:srgbClr val="000000"/>
                </a:solidFill>
              </a:rPr>
              <a:t>Depending on the terrain classification, multiple optional models/algorithms may be employed for retrieval.</a:t>
            </a:r>
          </a:p>
          <a:p>
            <a:pPr eaLnBrk="1" hangingPunct="1">
              <a:defRPr/>
            </a:pPr>
            <a:r>
              <a:rPr lang="en-US" sz="1600" dirty="0" smtClean="0">
                <a:solidFill>
                  <a:srgbClr val="000000"/>
                </a:solidFill>
              </a:rPr>
              <a:t>Would provide scene heterogeneity information for the the Level 3 AP algorithm processing.</a:t>
            </a:r>
          </a:p>
          <a:p>
            <a:pPr eaLnBrk="1" hangingPunct="1">
              <a:defRPr/>
            </a:pPr>
            <a:r>
              <a:rPr lang="en-US" sz="1600" dirty="0" smtClean="0">
                <a:solidFill>
                  <a:srgbClr val="000000"/>
                </a:solidFill>
              </a:rPr>
              <a:t>Would provide freeze-thaw state and transient water body information that the other Level 2 soil moisture processes require.</a:t>
            </a:r>
          </a:p>
          <a:p>
            <a:pPr eaLnBrk="1" hangingPunct="1">
              <a:defRPr/>
            </a:pPr>
            <a:r>
              <a:rPr lang="en-US" sz="1600" dirty="0" smtClean="0">
                <a:solidFill>
                  <a:srgbClr val="000000"/>
                </a:solidFill>
                <a:ea typeface="ＭＳ Ｐゴシック" pitchFamily="-111" charset="-128"/>
                <a:cs typeface="ＭＳ Ｐゴシック" pitchFamily="-111" charset="-128"/>
              </a:rPr>
              <a:t>To include quality masks for urban areas, mountainous terrain, dense vegetation, snow and ice.</a:t>
            </a:r>
            <a:endParaRPr lang="en-US" sz="1600" dirty="0" smtClean="0">
              <a:solidFill>
                <a:srgbClr val="000000"/>
              </a:solidFill>
            </a:endParaRPr>
          </a:p>
          <a:p>
            <a:pPr eaLnBrk="1" hangingPunct="1">
              <a:defRPr/>
            </a:pPr>
            <a:endParaRPr lang="en-US" sz="1600" dirty="0" smtClean="0"/>
          </a:p>
        </p:txBody>
      </p:sp>
      <p:sp>
        <p:nvSpPr>
          <p:cNvPr id="25604" name="TextBox 7"/>
          <p:cNvSpPr txBox="1">
            <a:spLocks noChangeArrowheads="1"/>
          </p:cNvSpPr>
          <p:nvPr/>
        </p:nvSpPr>
        <p:spPr bwMode="auto">
          <a:xfrm>
            <a:off x="1108075" y="6143625"/>
            <a:ext cx="2365375" cy="246063"/>
          </a:xfrm>
          <a:prstGeom prst="rect">
            <a:avLst/>
          </a:prstGeom>
          <a:noFill/>
          <a:ln w="9525">
            <a:noFill/>
            <a:miter lim="800000"/>
            <a:headEnd/>
            <a:tailEnd/>
          </a:ln>
        </p:spPr>
        <p:txBody>
          <a:bodyPr wrap="none">
            <a:prstTxWarp prst="textNoShape">
              <a:avLst/>
            </a:prstTxWarp>
            <a:spAutoFit/>
          </a:bodyPr>
          <a:lstStyle/>
          <a:p>
            <a:r>
              <a:rPr lang="en-US" sz="1000" dirty="0"/>
              <a:t>Volumetric Soil Moisture (cm</a:t>
            </a:r>
            <a:r>
              <a:rPr lang="en-US" sz="1000" baseline="30000" dirty="0"/>
              <a:t>3</a:t>
            </a:r>
            <a:r>
              <a:rPr lang="en-US" sz="1000" dirty="0"/>
              <a:t>/cm</a:t>
            </a:r>
            <a:r>
              <a:rPr lang="en-US" sz="1000" baseline="30000" dirty="0"/>
              <a:t>3</a:t>
            </a:r>
            <a:r>
              <a:rPr lang="en-US" sz="1000" dirty="0"/>
              <a:t>)</a:t>
            </a:r>
          </a:p>
        </p:txBody>
      </p:sp>
      <p:pic>
        <p:nvPicPr>
          <p:cNvPr id="25605" name="Picture 6" descr="Picture 4.png"/>
          <p:cNvPicPr>
            <a:picLocks noChangeAspect="1"/>
          </p:cNvPicPr>
          <p:nvPr/>
        </p:nvPicPr>
        <p:blipFill>
          <a:blip r:embed="rId3"/>
          <a:srcRect/>
          <a:stretch>
            <a:fillRect/>
          </a:stretch>
        </p:blipFill>
        <p:spPr bwMode="auto">
          <a:xfrm>
            <a:off x="677863" y="1028700"/>
            <a:ext cx="3319462" cy="5114925"/>
          </a:xfrm>
          <a:prstGeom prst="rect">
            <a:avLst/>
          </a:prstGeom>
          <a:noFill/>
          <a:ln w="9525">
            <a:noFill/>
            <a:miter lim="800000"/>
            <a:headEnd/>
            <a:tailEnd/>
          </a:ln>
        </p:spPr>
      </p:pic>
      <p:pic>
        <p:nvPicPr>
          <p:cNvPr id="25606" name="Picture 7" descr="Picture 3.png"/>
          <p:cNvPicPr>
            <a:picLocks noChangeAspect="1"/>
          </p:cNvPicPr>
          <p:nvPr/>
        </p:nvPicPr>
        <p:blipFill>
          <a:blip r:embed="rId4"/>
          <a:srcRect/>
          <a:stretch>
            <a:fillRect/>
          </a:stretch>
        </p:blipFill>
        <p:spPr bwMode="auto">
          <a:xfrm>
            <a:off x="357188" y="3352800"/>
            <a:ext cx="2514600" cy="2374900"/>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r>
              <a:rPr lang="en-US" smtClean="0"/>
              <a:t>SMAP-</a:t>
            </a:r>
            <a:fld id="{FB5A4BAC-8254-4802-BB16-9D448E19B28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eaLnBrk="1" hangingPunct="1"/>
            <a:r>
              <a:rPr lang="en-US" b="1"/>
              <a:t>Level 2 Radiometer </a:t>
            </a:r>
            <a:br>
              <a:rPr lang="en-US" b="1"/>
            </a:br>
            <a:r>
              <a:rPr lang="en-US" b="1"/>
              <a:t>36 km Soil Moisture Product</a:t>
            </a:r>
          </a:p>
        </p:txBody>
      </p:sp>
      <p:sp>
        <p:nvSpPr>
          <p:cNvPr id="26627" name="Content Placeholder 5"/>
          <p:cNvSpPr>
            <a:spLocks noGrp="1"/>
          </p:cNvSpPr>
          <p:nvPr>
            <p:ph sz="half" idx="2"/>
          </p:nvPr>
        </p:nvSpPr>
        <p:spPr>
          <a:xfrm>
            <a:off x="4648200" y="1217612"/>
            <a:ext cx="4335463" cy="4949825"/>
          </a:xfrm>
        </p:spPr>
        <p:txBody>
          <a:bodyPr/>
          <a:lstStyle/>
          <a:p>
            <a:pPr eaLnBrk="1" hangingPunct="1">
              <a:buNone/>
            </a:pPr>
            <a:r>
              <a:rPr lang="en-US" sz="1800" dirty="0" smtClean="0">
                <a:solidFill>
                  <a:srgbClr val="000000"/>
                </a:solidFill>
              </a:rPr>
              <a:t>Designed to:</a:t>
            </a:r>
          </a:p>
          <a:p>
            <a:pPr eaLnBrk="1" hangingPunct="1"/>
            <a:r>
              <a:rPr lang="en-US" sz="1800" dirty="0" smtClean="0">
                <a:solidFill>
                  <a:srgbClr val="000000"/>
                </a:solidFill>
              </a:rPr>
              <a:t>Provide retrieved soil </a:t>
            </a:r>
            <a:r>
              <a:rPr lang="en-US" sz="1800" dirty="0">
                <a:solidFill>
                  <a:srgbClr val="000000"/>
                </a:solidFill>
              </a:rPr>
              <a:t>moisture</a:t>
            </a:r>
            <a:r>
              <a:rPr lang="en-US" sz="1800" dirty="0" smtClean="0">
                <a:solidFill>
                  <a:srgbClr val="000000"/>
                </a:solidFill>
              </a:rPr>
              <a:t> over </a:t>
            </a:r>
            <a:r>
              <a:rPr lang="en-US" sz="1800" dirty="0">
                <a:solidFill>
                  <a:srgbClr val="000000"/>
                </a:solidFill>
              </a:rPr>
              <a:t>land with 4% accuracy</a:t>
            </a:r>
            <a:r>
              <a:rPr lang="en-US" sz="1800" dirty="0" smtClean="0">
                <a:solidFill>
                  <a:srgbClr val="000000"/>
                </a:solidFill>
              </a:rPr>
              <a:t> for </a:t>
            </a:r>
            <a:r>
              <a:rPr lang="en-US" sz="1800" dirty="0">
                <a:solidFill>
                  <a:srgbClr val="000000"/>
                </a:solidFill>
              </a:rPr>
              <a:t>low-to-moderately vegetated </a:t>
            </a:r>
            <a:r>
              <a:rPr lang="en-US" sz="1800" dirty="0" smtClean="0">
                <a:solidFill>
                  <a:srgbClr val="000000"/>
                </a:solidFill>
              </a:rPr>
              <a:t>areas.</a:t>
            </a:r>
          </a:p>
          <a:p>
            <a:pPr lvl="1" eaLnBrk="1" hangingPunct="1"/>
            <a:r>
              <a:rPr lang="en-US" sz="1400" dirty="0" smtClean="0">
                <a:solidFill>
                  <a:srgbClr val="000000"/>
                </a:solidFill>
              </a:rPr>
              <a:t>Low to moderate vegetation definition is </a:t>
            </a:r>
            <a:r>
              <a:rPr lang="en-US" sz="1400" dirty="0" err="1" smtClean="0">
                <a:solidFill>
                  <a:srgbClr val="000000"/>
                </a:solidFill>
              </a:rPr>
              <a:t>vegetation_water_content</a:t>
            </a:r>
            <a:r>
              <a:rPr lang="en-US" sz="1400" dirty="0" smtClean="0">
                <a:solidFill>
                  <a:srgbClr val="000000"/>
                </a:solidFill>
              </a:rPr>
              <a:t> </a:t>
            </a:r>
            <a:r>
              <a:rPr lang="en-US" sz="1400" dirty="0">
                <a:solidFill>
                  <a:srgbClr val="000000"/>
                </a:solidFill>
              </a:rPr>
              <a:t>&lt;= 5 kg/</a:t>
            </a:r>
            <a:r>
              <a:rPr lang="en-US" sz="1400" dirty="0" smtClean="0">
                <a:solidFill>
                  <a:srgbClr val="000000"/>
                </a:solidFill>
              </a:rPr>
              <a:t>m2.</a:t>
            </a:r>
          </a:p>
          <a:p>
            <a:pPr eaLnBrk="1" hangingPunct="1"/>
            <a:r>
              <a:rPr lang="en-US" sz="1800" dirty="0" smtClean="0">
                <a:solidFill>
                  <a:srgbClr val="000000"/>
                </a:solidFill>
              </a:rPr>
              <a:t>Post on 36 km cylindrical EASE grid cells.</a:t>
            </a:r>
          </a:p>
          <a:p>
            <a:pPr eaLnBrk="1" hangingPunct="1"/>
            <a:r>
              <a:rPr lang="en-US" sz="1800" dirty="0" smtClean="0">
                <a:solidFill>
                  <a:srgbClr val="000000"/>
                </a:solidFill>
              </a:rPr>
              <a:t>Depend upon </a:t>
            </a:r>
            <a:r>
              <a:rPr lang="en-US" sz="1800" dirty="0">
                <a:solidFill>
                  <a:srgbClr val="000000"/>
                </a:solidFill>
              </a:rPr>
              <a:t>transient water body and freeze-thaw state retrievals</a:t>
            </a:r>
            <a:r>
              <a:rPr lang="en-US" sz="1800" dirty="0" smtClean="0">
                <a:solidFill>
                  <a:srgbClr val="000000"/>
                </a:solidFill>
              </a:rPr>
              <a:t> based on High Resolution </a:t>
            </a:r>
            <a:r>
              <a:rPr lang="en-US" sz="1800" dirty="0">
                <a:solidFill>
                  <a:srgbClr val="000000"/>
                </a:solidFill>
              </a:rPr>
              <a:t>radar.</a:t>
            </a:r>
            <a:endParaRPr lang="en-US" sz="1800" dirty="0" smtClean="0">
              <a:solidFill>
                <a:srgbClr val="000000"/>
              </a:solidFill>
            </a:endParaRPr>
          </a:p>
          <a:p>
            <a:pPr eaLnBrk="1" hangingPunct="1"/>
            <a:r>
              <a:rPr lang="en-US" sz="1800" dirty="0" smtClean="0">
                <a:solidFill>
                  <a:srgbClr val="000000"/>
                </a:solidFill>
              </a:rPr>
              <a:t>Estimate soil moisture based on </a:t>
            </a:r>
            <a:r>
              <a:rPr lang="en-US" sz="1800" dirty="0">
                <a:solidFill>
                  <a:srgbClr val="000000"/>
                </a:solidFill>
              </a:rPr>
              <a:t>AM </a:t>
            </a:r>
            <a:r>
              <a:rPr lang="en-US" sz="1800" dirty="0" smtClean="0">
                <a:solidFill>
                  <a:srgbClr val="000000"/>
                </a:solidFill>
              </a:rPr>
              <a:t>observations.  </a:t>
            </a:r>
          </a:p>
          <a:p>
            <a:pPr eaLnBrk="1" hangingPunct="1"/>
            <a:r>
              <a:rPr lang="en-US" sz="1800" dirty="0" smtClean="0">
                <a:solidFill>
                  <a:srgbClr val="000000"/>
                </a:solidFill>
              </a:rPr>
              <a:t>Include quality </a:t>
            </a:r>
            <a:r>
              <a:rPr lang="en-US" sz="1800" dirty="0">
                <a:solidFill>
                  <a:srgbClr val="000000"/>
                </a:solidFill>
              </a:rPr>
              <a:t>masks for urban areas, mountainous terrain, dense vegetation,</a:t>
            </a:r>
            <a:r>
              <a:rPr lang="en-US" sz="1800" dirty="0" smtClean="0">
                <a:solidFill>
                  <a:srgbClr val="000000"/>
                </a:solidFill>
              </a:rPr>
              <a:t> precipitation, snow </a:t>
            </a:r>
            <a:r>
              <a:rPr lang="en-US" sz="1800" dirty="0">
                <a:solidFill>
                  <a:srgbClr val="000000"/>
                </a:solidFill>
              </a:rPr>
              <a:t>and ice.</a:t>
            </a:r>
          </a:p>
          <a:p>
            <a:pPr eaLnBrk="1" hangingPunct="1"/>
            <a:endParaRPr lang="en-US" sz="1800" dirty="0"/>
          </a:p>
        </p:txBody>
      </p:sp>
      <p:pic>
        <p:nvPicPr>
          <p:cNvPr id="26628" name="Picture 5" descr="Picture 4.png"/>
          <p:cNvPicPr>
            <a:picLocks noChangeAspect="1"/>
          </p:cNvPicPr>
          <p:nvPr/>
        </p:nvPicPr>
        <p:blipFill>
          <a:blip r:embed="rId3"/>
          <a:srcRect/>
          <a:stretch>
            <a:fillRect/>
          </a:stretch>
        </p:blipFill>
        <p:spPr bwMode="auto">
          <a:xfrm>
            <a:off x="769938" y="1303338"/>
            <a:ext cx="3544887" cy="4822825"/>
          </a:xfrm>
          <a:prstGeom prst="rect">
            <a:avLst/>
          </a:prstGeom>
          <a:noFill/>
          <a:ln w="9525">
            <a:noFill/>
            <a:miter lim="800000"/>
            <a:headEnd/>
            <a:tailEnd/>
          </a:ln>
        </p:spPr>
      </p:pic>
      <p:sp>
        <p:nvSpPr>
          <p:cNvPr id="26629" name="TextBox 7"/>
          <p:cNvSpPr txBox="1">
            <a:spLocks noChangeArrowheads="1"/>
          </p:cNvSpPr>
          <p:nvPr/>
        </p:nvSpPr>
        <p:spPr bwMode="auto">
          <a:xfrm>
            <a:off x="961231" y="6167437"/>
            <a:ext cx="2954337" cy="307975"/>
          </a:xfrm>
          <a:prstGeom prst="rect">
            <a:avLst/>
          </a:prstGeom>
          <a:noFill/>
          <a:ln w="9525">
            <a:noFill/>
            <a:miter lim="800000"/>
            <a:headEnd/>
            <a:tailEnd/>
          </a:ln>
        </p:spPr>
        <p:txBody>
          <a:bodyPr wrap="none">
            <a:prstTxWarp prst="textNoShape">
              <a:avLst/>
            </a:prstTxWarp>
            <a:spAutoFit/>
          </a:bodyPr>
          <a:lstStyle/>
          <a:p>
            <a:r>
              <a:rPr lang="en-US" sz="1400" dirty="0"/>
              <a:t>Volumetric Soil Moisture (cm</a:t>
            </a:r>
            <a:r>
              <a:rPr lang="en-US" sz="1400" baseline="30000" dirty="0"/>
              <a:t>3</a:t>
            </a:r>
            <a:r>
              <a:rPr lang="en-US" sz="1400" dirty="0"/>
              <a:t>/cm</a:t>
            </a:r>
            <a:r>
              <a:rPr lang="en-US" sz="1400" baseline="30000" dirty="0"/>
              <a:t>3</a:t>
            </a:r>
            <a:r>
              <a:rPr lang="en-US" sz="1400" dirty="0"/>
              <a:t>)</a:t>
            </a:r>
          </a:p>
        </p:txBody>
      </p:sp>
      <p:pic>
        <p:nvPicPr>
          <p:cNvPr id="26630" name="Picture 6" descr="Picture 5.png"/>
          <p:cNvPicPr>
            <a:picLocks noChangeAspect="1"/>
          </p:cNvPicPr>
          <p:nvPr/>
        </p:nvPicPr>
        <p:blipFill>
          <a:blip r:embed="rId4"/>
          <a:srcRect/>
          <a:stretch>
            <a:fillRect/>
          </a:stretch>
        </p:blipFill>
        <p:spPr bwMode="auto">
          <a:xfrm>
            <a:off x="960438" y="3352800"/>
            <a:ext cx="2555875" cy="2403475"/>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r>
              <a:rPr lang="en-US" smtClean="0"/>
              <a:t>SMAP-</a:t>
            </a:r>
            <a:fld id="{FB5A4BAC-8254-4802-BB16-9D448E19B28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sz="3600" b="1"/>
              <a:t>Level 2 Active/Passive </a:t>
            </a:r>
            <a:br>
              <a:rPr lang="en-US" sz="3600" b="1"/>
            </a:br>
            <a:r>
              <a:rPr lang="en-US" sz="3600" b="1"/>
              <a:t>9 km Soil Moisture Product</a:t>
            </a:r>
          </a:p>
        </p:txBody>
      </p:sp>
      <p:sp>
        <p:nvSpPr>
          <p:cNvPr id="27651" name="Content Placeholder 5"/>
          <p:cNvSpPr>
            <a:spLocks noGrp="1"/>
          </p:cNvSpPr>
          <p:nvPr>
            <p:ph sz="half" idx="2"/>
          </p:nvPr>
        </p:nvSpPr>
        <p:spPr>
          <a:xfrm>
            <a:off x="4541838" y="1057275"/>
            <a:ext cx="4433887" cy="5118100"/>
          </a:xfrm>
        </p:spPr>
        <p:txBody>
          <a:bodyPr/>
          <a:lstStyle/>
          <a:p>
            <a:pPr eaLnBrk="1" hangingPunct="1">
              <a:buNone/>
            </a:pPr>
            <a:r>
              <a:rPr lang="en-US" sz="1800" dirty="0" smtClean="0">
                <a:solidFill>
                  <a:srgbClr val="000000"/>
                </a:solidFill>
              </a:rPr>
              <a:t>Designed to:</a:t>
            </a:r>
          </a:p>
          <a:p>
            <a:pPr eaLnBrk="1" hangingPunct="1"/>
            <a:r>
              <a:rPr lang="en-US" sz="1800" dirty="0" smtClean="0">
                <a:solidFill>
                  <a:srgbClr val="000000"/>
                </a:solidFill>
              </a:rPr>
              <a:t>Merge radar and radiometer </a:t>
            </a:r>
            <a:r>
              <a:rPr lang="en-US" sz="1800" dirty="0">
                <a:solidFill>
                  <a:srgbClr val="000000"/>
                </a:solidFill>
              </a:rPr>
              <a:t>channels using a time series algorithm and spatial heterogeneity of L1C radar </a:t>
            </a:r>
            <a:r>
              <a:rPr lang="en-US" sz="1800" dirty="0" smtClean="0">
                <a:solidFill>
                  <a:srgbClr val="000000"/>
                </a:solidFill>
              </a:rPr>
              <a:t>product.</a:t>
            </a:r>
          </a:p>
          <a:p>
            <a:pPr eaLnBrk="1" hangingPunct="1"/>
            <a:r>
              <a:rPr lang="en-US" sz="1800" dirty="0" smtClean="0">
                <a:solidFill>
                  <a:srgbClr val="000000"/>
                </a:solidFill>
              </a:rPr>
              <a:t>Provide retrieved soil moisture </a:t>
            </a:r>
            <a:r>
              <a:rPr lang="en-US" sz="1800" dirty="0">
                <a:solidFill>
                  <a:srgbClr val="000000"/>
                </a:solidFill>
              </a:rPr>
              <a:t>over land</a:t>
            </a:r>
            <a:r>
              <a:rPr lang="en-US" sz="1800" dirty="0" smtClean="0">
                <a:solidFill>
                  <a:srgbClr val="000000"/>
                </a:solidFill>
              </a:rPr>
              <a:t> with 4</a:t>
            </a:r>
            <a:r>
              <a:rPr lang="en-US" sz="1800" dirty="0">
                <a:solidFill>
                  <a:srgbClr val="000000"/>
                </a:solidFill>
              </a:rPr>
              <a:t>% accuracy for low-to-moderately vegetated </a:t>
            </a:r>
            <a:r>
              <a:rPr lang="en-US" sz="1800" dirty="0" smtClean="0">
                <a:solidFill>
                  <a:srgbClr val="000000"/>
                </a:solidFill>
              </a:rPr>
              <a:t>areas.</a:t>
            </a:r>
          </a:p>
          <a:p>
            <a:pPr marL="742950" lvl="2" indent="-342900" eaLnBrk="1" hangingPunct="1"/>
            <a:r>
              <a:rPr lang="en-US" sz="1600" dirty="0" smtClean="0">
                <a:solidFill>
                  <a:srgbClr val="000000"/>
                </a:solidFill>
              </a:rPr>
              <a:t>Low to moderate vegetation definition is </a:t>
            </a:r>
            <a:r>
              <a:rPr lang="en-US" sz="1600" dirty="0" err="1" smtClean="0">
                <a:solidFill>
                  <a:srgbClr val="000000"/>
                </a:solidFill>
              </a:rPr>
              <a:t>vegetation_water_content</a:t>
            </a:r>
            <a:r>
              <a:rPr lang="en-US" sz="1600" dirty="0" smtClean="0">
                <a:solidFill>
                  <a:srgbClr val="000000"/>
                </a:solidFill>
              </a:rPr>
              <a:t> &lt;= 5 kg/m2.</a:t>
            </a:r>
            <a:endParaRPr lang="en-US" sz="1800" dirty="0" smtClean="0">
              <a:solidFill>
                <a:srgbClr val="000000"/>
              </a:solidFill>
            </a:endParaRPr>
          </a:p>
          <a:p>
            <a:pPr eaLnBrk="1" hangingPunct="1"/>
            <a:r>
              <a:rPr lang="en-US" sz="1800" dirty="0" smtClean="0">
                <a:solidFill>
                  <a:srgbClr val="000000"/>
                </a:solidFill>
              </a:rPr>
              <a:t>Post on a 9 km cylindrical EASE grid cells.</a:t>
            </a:r>
          </a:p>
          <a:p>
            <a:pPr eaLnBrk="1" hangingPunct="1"/>
            <a:r>
              <a:rPr lang="en-US" sz="1800" dirty="0" smtClean="0">
                <a:solidFill>
                  <a:srgbClr val="000000"/>
                </a:solidFill>
              </a:rPr>
              <a:t>Employ </a:t>
            </a:r>
            <a:r>
              <a:rPr lang="en-US" sz="1800" dirty="0">
                <a:solidFill>
                  <a:srgbClr val="000000"/>
                </a:solidFill>
              </a:rPr>
              <a:t>transient water body and freeze-thaw state retrievals</a:t>
            </a:r>
            <a:r>
              <a:rPr lang="en-US" sz="1800" dirty="0" smtClean="0">
                <a:solidFill>
                  <a:srgbClr val="000000"/>
                </a:solidFill>
              </a:rPr>
              <a:t> from High Resolution Radar processing.</a:t>
            </a:r>
            <a:endParaRPr lang="en-US" sz="1800" dirty="0">
              <a:solidFill>
                <a:srgbClr val="000000"/>
              </a:solidFill>
            </a:endParaRPr>
          </a:p>
          <a:p>
            <a:pPr eaLnBrk="1" hangingPunct="1"/>
            <a:r>
              <a:rPr lang="en-US" sz="1800" dirty="0" smtClean="0">
                <a:solidFill>
                  <a:srgbClr val="000000"/>
                </a:solidFill>
              </a:rPr>
              <a:t>Include quality </a:t>
            </a:r>
            <a:r>
              <a:rPr lang="en-US" sz="1800" dirty="0">
                <a:solidFill>
                  <a:srgbClr val="000000"/>
                </a:solidFill>
              </a:rPr>
              <a:t>masks for urban areas, mountainous terrain, dense vegetation,</a:t>
            </a:r>
            <a:r>
              <a:rPr lang="en-US" sz="1800" dirty="0" smtClean="0">
                <a:solidFill>
                  <a:srgbClr val="000000"/>
                </a:solidFill>
              </a:rPr>
              <a:t> precipitation, snow </a:t>
            </a:r>
            <a:r>
              <a:rPr lang="en-US" sz="1800" dirty="0">
                <a:solidFill>
                  <a:srgbClr val="000000"/>
                </a:solidFill>
              </a:rPr>
              <a:t>and ice.</a:t>
            </a:r>
          </a:p>
          <a:p>
            <a:pPr eaLnBrk="1" hangingPunct="1"/>
            <a:r>
              <a:rPr lang="en-US" sz="1800" dirty="0">
                <a:solidFill>
                  <a:srgbClr val="000000"/>
                </a:solidFill>
              </a:rPr>
              <a:t>Input to Level 4 soil moisture processing.</a:t>
            </a:r>
          </a:p>
          <a:p>
            <a:pPr eaLnBrk="1" hangingPunct="1"/>
            <a:endParaRPr lang="en-US" sz="1900" dirty="0">
              <a:solidFill>
                <a:srgbClr val="000000"/>
              </a:solidFill>
            </a:endParaRPr>
          </a:p>
        </p:txBody>
      </p:sp>
      <p:pic>
        <p:nvPicPr>
          <p:cNvPr id="27652" name="Picture 5" descr="Picture 4.png"/>
          <p:cNvPicPr>
            <a:picLocks noChangeAspect="1"/>
          </p:cNvPicPr>
          <p:nvPr/>
        </p:nvPicPr>
        <p:blipFill>
          <a:blip r:embed="rId3"/>
          <a:srcRect/>
          <a:stretch>
            <a:fillRect/>
          </a:stretch>
        </p:blipFill>
        <p:spPr bwMode="auto">
          <a:xfrm>
            <a:off x="906463" y="1057275"/>
            <a:ext cx="3321050" cy="5118100"/>
          </a:xfrm>
          <a:prstGeom prst="rect">
            <a:avLst/>
          </a:prstGeom>
          <a:noFill/>
          <a:ln w="9525">
            <a:noFill/>
            <a:miter lim="800000"/>
            <a:headEnd/>
            <a:tailEnd/>
          </a:ln>
        </p:spPr>
      </p:pic>
      <p:pic>
        <p:nvPicPr>
          <p:cNvPr id="27653" name="Picture 6" descr="Picture 9.png"/>
          <p:cNvPicPr>
            <a:picLocks noChangeAspect="1"/>
          </p:cNvPicPr>
          <p:nvPr/>
        </p:nvPicPr>
        <p:blipFill>
          <a:blip r:embed="rId4"/>
          <a:srcRect/>
          <a:stretch>
            <a:fillRect/>
          </a:stretch>
        </p:blipFill>
        <p:spPr bwMode="auto">
          <a:xfrm>
            <a:off x="817562" y="3048000"/>
            <a:ext cx="3241675" cy="2651125"/>
          </a:xfrm>
          <a:prstGeom prst="rect">
            <a:avLst/>
          </a:prstGeom>
          <a:noFill/>
          <a:ln w="9525">
            <a:noFill/>
            <a:miter lim="800000"/>
            <a:headEnd/>
            <a:tailEnd/>
          </a:ln>
        </p:spPr>
      </p:pic>
      <p:pic>
        <p:nvPicPr>
          <p:cNvPr id="27654" name="Picture 7" descr="Picture 8.png"/>
          <p:cNvPicPr>
            <a:picLocks noChangeAspect="1"/>
          </p:cNvPicPr>
          <p:nvPr/>
        </p:nvPicPr>
        <p:blipFill>
          <a:blip r:embed="rId5"/>
          <a:srcRect/>
          <a:stretch>
            <a:fillRect/>
          </a:stretch>
        </p:blipFill>
        <p:spPr bwMode="auto">
          <a:xfrm>
            <a:off x="842963" y="5889625"/>
            <a:ext cx="3384550" cy="285750"/>
          </a:xfrm>
          <a:prstGeom prst="rect">
            <a:avLst/>
          </a:prstGeom>
          <a:noFill/>
          <a:ln w="9525">
            <a:noFill/>
            <a:miter lim="800000"/>
            <a:headEnd/>
            <a:tailEnd/>
          </a:ln>
        </p:spPr>
      </p:pic>
      <p:sp>
        <p:nvSpPr>
          <p:cNvPr id="27655" name="TextBox 7"/>
          <p:cNvSpPr txBox="1">
            <a:spLocks noChangeArrowheads="1"/>
          </p:cNvSpPr>
          <p:nvPr/>
        </p:nvSpPr>
        <p:spPr bwMode="auto">
          <a:xfrm>
            <a:off x="961231" y="6081713"/>
            <a:ext cx="2954338" cy="307975"/>
          </a:xfrm>
          <a:prstGeom prst="rect">
            <a:avLst/>
          </a:prstGeom>
          <a:noFill/>
          <a:ln w="9525">
            <a:noFill/>
            <a:miter lim="800000"/>
            <a:headEnd/>
            <a:tailEnd/>
          </a:ln>
        </p:spPr>
        <p:txBody>
          <a:bodyPr wrap="none">
            <a:prstTxWarp prst="textNoShape">
              <a:avLst/>
            </a:prstTxWarp>
            <a:spAutoFit/>
          </a:bodyPr>
          <a:lstStyle/>
          <a:p>
            <a:r>
              <a:rPr lang="en-US" sz="1400" dirty="0"/>
              <a:t>Volumetric Soil Moisture (cm</a:t>
            </a:r>
            <a:r>
              <a:rPr lang="en-US" sz="1400" baseline="30000" dirty="0"/>
              <a:t>3</a:t>
            </a:r>
            <a:r>
              <a:rPr lang="en-US" sz="1400" dirty="0"/>
              <a:t>/cm</a:t>
            </a:r>
            <a:r>
              <a:rPr lang="en-US" sz="1400" baseline="30000" dirty="0"/>
              <a:t>3</a:t>
            </a:r>
            <a:r>
              <a:rPr lang="en-US" sz="1400" dirty="0"/>
              <a:t>)</a:t>
            </a:r>
          </a:p>
        </p:txBody>
      </p:sp>
      <p:sp>
        <p:nvSpPr>
          <p:cNvPr id="8" name="Slide Number Placeholder 7"/>
          <p:cNvSpPr>
            <a:spLocks noGrp="1"/>
          </p:cNvSpPr>
          <p:nvPr>
            <p:ph type="sldNum" sz="quarter" idx="10"/>
          </p:nvPr>
        </p:nvSpPr>
        <p:spPr/>
        <p:txBody>
          <a:bodyPr/>
          <a:lstStyle/>
          <a:p>
            <a:pPr>
              <a:defRPr/>
            </a:pPr>
            <a:r>
              <a:rPr lang="en-US" smtClean="0"/>
              <a:t>SMAP-</a:t>
            </a:r>
            <a:fld id="{FB5A4BAC-8254-4802-BB16-9D448E19B28F}"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pPr eaLnBrk="1" hangingPunct="1"/>
            <a:r>
              <a:rPr lang="en-US" sz="3600" b="1" dirty="0" smtClean="0"/>
              <a:t>Level 3 High Resolution Radar 3 km Soil Moisture Product</a:t>
            </a:r>
          </a:p>
        </p:txBody>
      </p:sp>
      <p:sp>
        <p:nvSpPr>
          <p:cNvPr id="28675" name="Content Placeholder 5"/>
          <p:cNvSpPr>
            <a:spLocks noGrp="1"/>
          </p:cNvSpPr>
          <p:nvPr>
            <p:ph sz="half" idx="2"/>
          </p:nvPr>
        </p:nvSpPr>
        <p:spPr>
          <a:xfrm>
            <a:off x="4629150" y="1271286"/>
            <a:ext cx="4343400" cy="4549986"/>
          </a:xfrm>
        </p:spPr>
        <p:txBody>
          <a:bodyPr/>
          <a:lstStyle/>
          <a:p>
            <a:pPr eaLnBrk="1" hangingPunct="1"/>
            <a:r>
              <a:rPr lang="en-US" sz="1800" dirty="0" smtClean="0"/>
              <a:t>Composite of all Radar Level 2 half orbit products acquired during the same UTC day.</a:t>
            </a:r>
          </a:p>
          <a:p>
            <a:pPr eaLnBrk="1" hangingPunct="1">
              <a:defRPr/>
            </a:pPr>
            <a:r>
              <a:rPr lang="en-US" sz="1800" dirty="0" smtClean="0"/>
              <a:t>Multiple measurements may overlap at high latitudes.  </a:t>
            </a:r>
            <a:r>
              <a:rPr lang="en-US" sz="1800" dirty="0" smtClean="0">
                <a:solidFill>
                  <a:srgbClr val="000000"/>
                </a:solidFill>
              </a:rPr>
              <a:t>Algorithm to select </a:t>
            </a:r>
            <a:r>
              <a:rPr lang="en-US" sz="1800" dirty="0" smtClean="0"/>
              <a:t>measurements acquired closest to 6 AM solar time.</a:t>
            </a:r>
            <a:endParaRPr lang="en-US" sz="1800" dirty="0" smtClean="0">
              <a:solidFill>
                <a:srgbClr val="1F497D"/>
              </a:solidFill>
            </a:endParaRPr>
          </a:p>
          <a:p>
            <a:pPr eaLnBrk="1" hangingPunct="1">
              <a:defRPr/>
            </a:pPr>
            <a:r>
              <a:rPr lang="en-US" sz="1800" dirty="0" smtClean="0"/>
              <a:t>Posted on cylindrical 3 km EASE grid cells.</a:t>
            </a:r>
          </a:p>
          <a:p>
            <a:pPr eaLnBrk="1" hangingPunct="1">
              <a:defRPr/>
            </a:pPr>
            <a:r>
              <a:rPr lang="en-US" sz="1800" dirty="0" smtClean="0"/>
              <a:t>Soil moisture retrievals use snapshot and/or time-series algorithms.</a:t>
            </a:r>
          </a:p>
          <a:p>
            <a:pPr eaLnBrk="1" hangingPunct="1">
              <a:defRPr/>
            </a:pPr>
            <a:r>
              <a:rPr lang="en-US" sz="1800" dirty="0" smtClean="0"/>
              <a:t>Depending on the terrain classification, multiple optional models/algorithms may be employed for retrieval.</a:t>
            </a:r>
          </a:p>
          <a:p>
            <a:pPr eaLnBrk="1" hangingPunct="1"/>
            <a:r>
              <a:rPr lang="en-US" sz="1800" dirty="0" smtClean="0">
                <a:solidFill>
                  <a:srgbClr val="000000"/>
                </a:solidFill>
              </a:rPr>
              <a:t>Based exclusively on AM data.</a:t>
            </a:r>
          </a:p>
        </p:txBody>
      </p:sp>
      <p:grpSp>
        <p:nvGrpSpPr>
          <p:cNvPr id="2" name="Group 9"/>
          <p:cNvGrpSpPr>
            <a:grpSpLocks/>
          </p:cNvGrpSpPr>
          <p:nvPr/>
        </p:nvGrpSpPr>
        <p:grpSpPr bwMode="auto">
          <a:xfrm>
            <a:off x="217488" y="1512888"/>
            <a:ext cx="4411662" cy="4791180"/>
            <a:chOff x="217488" y="1513411"/>
            <a:chExt cx="4411662" cy="4790673"/>
          </a:xfrm>
        </p:grpSpPr>
        <p:sp>
          <p:nvSpPr>
            <p:cNvPr id="28677" name="TextBox 7"/>
            <p:cNvSpPr txBox="1">
              <a:spLocks noChangeArrowheads="1"/>
            </p:cNvSpPr>
            <p:nvPr/>
          </p:nvSpPr>
          <p:spPr bwMode="auto">
            <a:xfrm>
              <a:off x="938174" y="5996353"/>
              <a:ext cx="2954111" cy="307731"/>
            </a:xfrm>
            <a:prstGeom prst="rect">
              <a:avLst/>
            </a:prstGeom>
            <a:noFill/>
            <a:ln w="9525">
              <a:noFill/>
              <a:miter lim="800000"/>
              <a:headEnd/>
              <a:tailEnd/>
            </a:ln>
          </p:spPr>
          <p:txBody>
            <a:bodyPr wrap="none">
              <a:prstTxWarp prst="textNoShape">
                <a:avLst/>
              </a:prstTxWarp>
              <a:spAutoFit/>
            </a:bodyPr>
            <a:lstStyle/>
            <a:p>
              <a:r>
                <a:rPr lang="en-US" sz="1400" dirty="0"/>
                <a:t>Volumetric Soil Moisture (cm</a:t>
              </a:r>
              <a:r>
                <a:rPr lang="en-US" sz="1400" baseline="30000" dirty="0"/>
                <a:t>3</a:t>
              </a:r>
              <a:r>
                <a:rPr lang="en-US" sz="1400" dirty="0"/>
                <a:t>/cm</a:t>
              </a:r>
              <a:r>
                <a:rPr lang="en-US" sz="1400" baseline="30000" dirty="0"/>
                <a:t>3</a:t>
              </a:r>
              <a:r>
                <a:rPr lang="en-US" sz="1400" dirty="0"/>
                <a:t>)</a:t>
              </a:r>
            </a:p>
          </p:txBody>
        </p:sp>
        <p:pic>
          <p:nvPicPr>
            <p:cNvPr id="28678" name="Picture 6" descr="Picture 5.png"/>
            <p:cNvPicPr>
              <a:picLocks noChangeAspect="1"/>
            </p:cNvPicPr>
            <p:nvPr/>
          </p:nvPicPr>
          <p:blipFill>
            <a:blip r:embed="rId3"/>
            <a:srcRect/>
            <a:stretch>
              <a:fillRect/>
            </a:stretch>
          </p:blipFill>
          <p:spPr bwMode="auto">
            <a:xfrm>
              <a:off x="217489" y="1513411"/>
              <a:ext cx="4411661" cy="2300480"/>
            </a:xfrm>
            <a:prstGeom prst="rect">
              <a:avLst/>
            </a:prstGeom>
            <a:noFill/>
            <a:ln w="9525">
              <a:noFill/>
              <a:miter lim="800000"/>
              <a:headEnd/>
              <a:tailEnd/>
            </a:ln>
          </p:spPr>
        </p:pic>
        <p:pic>
          <p:nvPicPr>
            <p:cNvPr id="28679" name="Picture 7" descr="Picture 7.png"/>
            <p:cNvPicPr>
              <a:picLocks noChangeAspect="1"/>
            </p:cNvPicPr>
            <p:nvPr/>
          </p:nvPicPr>
          <p:blipFill>
            <a:blip r:embed="rId4"/>
            <a:srcRect/>
            <a:stretch>
              <a:fillRect/>
            </a:stretch>
          </p:blipFill>
          <p:spPr bwMode="auto">
            <a:xfrm>
              <a:off x="217488" y="3546587"/>
              <a:ext cx="4411661" cy="2083759"/>
            </a:xfrm>
            <a:prstGeom prst="rect">
              <a:avLst/>
            </a:prstGeom>
            <a:noFill/>
            <a:ln w="9525">
              <a:noFill/>
              <a:miter lim="800000"/>
              <a:headEnd/>
              <a:tailEnd/>
            </a:ln>
          </p:spPr>
        </p:pic>
        <p:pic>
          <p:nvPicPr>
            <p:cNvPr id="28680" name="Picture 8" descr="Picture 8.png"/>
            <p:cNvPicPr>
              <a:picLocks noChangeAspect="1"/>
            </p:cNvPicPr>
            <p:nvPr/>
          </p:nvPicPr>
          <p:blipFill>
            <a:blip r:embed="rId5"/>
            <a:srcRect/>
            <a:stretch>
              <a:fillRect/>
            </a:stretch>
          </p:blipFill>
          <p:spPr bwMode="auto">
            <a:xfrm>
              <a:off x="695578" y="5786301"/>
              <a:ext cx="3384305" cy="285707"/>
            </a:xfrm>
            <a:prstGeom prst="rect">
              <a:avLst/>
            </a:prstGeom>
            <a:noFill/>
            <a:ln w="9525">
              <a:noFill/>
              <a:miter lim="800000"/>
              <a:headEnd/>
              <a:tailEnd/>
            </a:ln>
          </p:spPr>
        </p:pic>
      </p:grpSp>
      <p:sp>
        <p:nvSpPr>
          <p:cNvPr id="9" name="Slide Number Placeholder 8"/>
          <p:cNvSpPr>
            <a:spLocks noGrp="1"/>
          </p:cNvSpPr>
          <p:nvPr>
            <p:ph type="sldNum" sz="quarter" idx="10"/>
          </p:nvPr>
        </p:nvSpPr>
        <p:spPr/>
        <p:txBody>
          <a:bodyPr/>
          <a:lstStyle/>
          <a:p>
            <a:pPr>
              <a:defRPr/>
            </a:pPr>
            <a:r>
              <a:rPr lang="en-US" smtClean="0"/>
              <a:t>SMAP-</a:t>
            </a:r>
            <a:fld id="{FB5A4BAC-8254-4802-BB16-9D448E19B28F}"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b="1" dirty="0"/>
              <a:t>Level 3 Radiometer </a:t>
            </a:r>
            <a:br>
              <a:rPr lang="en-US" b="1" dirty="0"/>
            </a:br>
            <a:r>
              <a:rPr lang="en-US" b="1" dirty="0"/>
              <a:t>36 km Soil Moisture Product</a:t>
            </a:r>
          </a:p>
        </p:txBody>
      </p:sp>
      <p:grpSp>
        <p:nvGrpSpPr>
          <p:cNvPr id="2" name="Group 5"/>
          <p:cNvGrpSpPr>
            <a:grpSpLocks/>
          </p:cNvGrpSpPr>
          <p:nvPr/>
        </p:nvGrpSpPr>
        <p:grpSpPr bwMode="auto">
          <a:xfrm>
            <a:off x="217488" y="1501775"/>
            <a:ext cx="4411662" cy="4877923"/>
            <a:chOff x="217373" y="1501167"/>
            <a:chExt cx="4411981" cy="4878651"/>
          </a:xfrm>
        </p:grpSpPr>
        <p:sp>
          <p:nvSpPr>
            <p:cNvPr id="29706" name="TextBox 7"/>
            <p:cNvSpPr txBox="1">
              <a:spLocks noChangeArrowheads="1"/>
            </p:cNvSpPr>
            <p:nvPr/>
          </p:nvSpPr>
          <p:spPr bwMode="auto">
            <a:xfrm>
              <a:off x="938111" y="6072041"/>
              <a:ext cx="2954325" cy="307777"/>
            </a:xfrm>
            <a:prstGeom prst="rect">
              <a:avLst/>
            </a:prstGeom>
            <a:noFill/>
            <a:ln w="9525">
              <a:noFill/>
              <a:miter lim="800000"/>
              <a:headEnd/>
              <a:tailEnd/>
            </a:ln>
          </p:spPr>
          <p:txBody>
            <a:bodyPr wrap="none">
              <a:prstTxWarp prst="textNoShape">
                <a:avLst/>
              </a:prstTxWarp>
              <a:spAutoFit/>
            </a:bodyPr>
            <a:lstStyle/>
            <a:p>
              <a:r>
                <a:rPr lang="en-US" sz="1400" dirty="0"/>
                <a:t>Volumetric Soil Moisture (cm</a:t>
              </a:r>
              <a:r>
                <a:rPr lang="en-US" sz="1400" baseline="30000" dirty="0"/>
                <a:t>3</a:t>
              </a:r>
              <a:r>
                <a:rPr lang="en-US" sz="1400" dirty="0"/>
                <a:t>/cm</a:t>
              </a:r>
              <a:r>
                <a:rPr lang="en-US" sz="1400" baseline="30000" dirty="0"/>
                <a:t>3</a:t>
              </a:r>
              <a:r>
                <a:rPr lang="en-US" sz="1400" dirty="0"/>
                <a:t>)</a:t>
              </a:r>
            </a:p>
          </p:txBody>
        </p:sp>
        <p:pic>
          <p:nvPicPr>
            <p:cNvPr id="29707" name="Picture 7" descr="Picture 5.png"/>
            <p:cNvPicPr>
              <a:picLocks noChangeAspect="1"/>
            </p:cNvPicPr>
            <p:nvPr/>
          </p:nvPicPr>
          <p:blipFill>
            <a:blip r:embed="rId3"/>
            <a:srcRect/>
            <a:stretch>
              <a:fillRect/>
            </a:stretch>
          </p:blipFill>
          <p:spPr bwMode="auto">
            <a:xfrm>
              <a:off x="217374" y="1501167"/>
              <a:ext cx="4411980" cy="2324100"/>
            </a:xfrm>
            <a:prstGeom prst="rect">
              <a:avLst/>
            </a:prstGeom>
            <a:noFill/>
            <a:ln w="9525">
              <a:noFill/>
              <a:miter lim="800000"/>
              <a:headEnd/>
              <a:tailEnd/>
            </a:ln>
          </p:spPr>
        </p:pic>
        <p:pic>
          <p:nvPicPr>
            <p:cNvPr id="29708" name="Picture 8" descr="Picture 7.png"/>
            <p:cNvPicPr>
              <a:picLocks noChangeAspect="1"/>
            </p:cNvPicPr>
            <p:nvPr/>
          </p:nvPicPr>
          <p:blipFill>
            <a:blip r:embed="rId4"/>
            <a:srcRect/>
            <a:stretch>
              <a:fillRect/>
            </a:stretch>
          </p:blipFill>
          <p:spPr bwMode="auto">
            <a:xfrm>
              <a:off x="217373" y="3546284"/>
              <a:ext cx="4411980" cy="2084070"/>
            </a:xfrm>
            <a:prstGeom prst="rect">
              <a:avLst/>
            </a:prstGeom>
            <a:noFill/>
            <a:ln w="9525">
              <a:noFill/>
              <a:miter lim="800000"/>
              <a:headEnd/>
              <a:tailEnd/>
            </a:ln>
          </p:spPr>
        </p:pic>
        <p:pic>
          <p:nvPicPr>
            <p:cNvPr id="29709" name="Picture 9" descr="Picture 8.png"/>
            <p:cNvPicPr>
              <a:picLocks noChangeAspect="1"/>
            </p:cNvPicPr>
            <p:nvPr/>
          </p:nvPicPr>
          <p:blipFill>
            <a:blip r:embed="rId5"/>
            <a:srcRect/>
            <a:stretch>
              <a:fillRect/>
            </a:stretch>
          </p:blipFill>
          <p:spPr bwMode="auto">
            <a:xfrm>
              <a:off x="695498" y="5786333"/>
              <a:ext cx="3384550" cy="285750"/>
            </a:xfrm>
            <a:prstGeom prst="rect">
              <a:avLst/>
            </a:prstGeom>
            <a:noFill/>
            <a:ln w="9525">
              <a:noFill/>
              <a:miter lim="800000"/>
              <a:headEnd/>
              <a:tailEnd/>
            </a:ln>
          </p:spPr>
        </p:pic>
      </p:grpSp>
      <p:grpSp>
        <p:nvGrpSpPr>
          <p:cNvPr id="3" name="Group 8"/>
          <p:cNvGrpSpPr>
            <a:grpSpLocks/>
          </p:cNvGrpSpPr>
          <p:nvPr/>
        </p:nvGrpSpPr>
        <p:grpSpPr bwMode="auto">
          <a:xfrm>
            <a:off x="217488" y="1512888"/>
            <a:ext cx="4411662" cy="4559079"/>
            <a:chOff x="217488" y="1513411"/>
            <a:chExt cx="4411662" cy="4558597"/>
          </a:xfrm>
        </p:grpSpPr>
        <p:pic>
          <p:nvPicPr>
            <p:cNvPr id="29703" name="Picture 6" descr="Picture 5.png"/>
            <p:cNvPicPr>
              <a:picLocks noChangeAspect="1"/>
            </p:cNvPicPr>
            <p:nvPr/>
          </p:nvPicPr>
          <p:blipFill>
            <a:blip r:embed="rId6"/>
            <a:srcRect/>
            <a:stretch>
              <a:fillRect/>
            </a:stretch>
          </p:blipFill>
          <p:spPr bwMode="auto">
            <a:xfrm>
              <a:off x="217489" y="1513411"/>
              <a:ext cx="4411661" cy="2300480"/>
            </a:xfrm>
            <a:prstGeom prst="rect">
              <a:avLst/>
            </a:prstGeom>
            <a:noFill/>
            <a:ln w="9525">
              <a:noFill/>
              <a:miter lim="800000"/>
              <a:headEnd/>
              <a:tailEnd/>
            </a:ln>
          </p:spPr>
        </p:pic>
        <p:pic>
          <p:nvPicPr>
            <p:cNvPr id="29704" name="Picture 7" descr="Picture 7.png"/>
            <p:cNvPicPr>
              <a:picLocks noChangeAspect="1"/>
            </p:cNvPicPr>
            <p:nvPr/>
          </p:nvPicPr>
          <p:blipFill>
            <a:blip r:embed="rId4"/>
            <a:srcRect/>
            <a:stretch>
              <a:fillRect/>
            </a:stretch>
          </p:blipFill>
          <p:spPr bwMode="auto">
            <a:xfrm>
              <a:off x="217488" y="3546587"/>
              <a:ext cx="4411661" cy="2083759"/>
            </a:xfrm>
            <a:prstGeom prst="rect">
              <a:avLst/>
            </a:prstGeom>
            <a:noFill/>
            <a:ln w="9525">
              <a:noFill/>
              <a:miter lim="800000"/>
              <a:headEnd/>
              <a:tailEnd/>
            </a:ln>
          </p:spPr>
        </p:pic>
        <p:pic>
          <p:nvPicPr>
            <p:cNvPr id="29705" name="Picture 8" descr="Picture 8.png"/>
            <p:cNvPicPr>
              <a:picLocks noChangeAspect="1"/>
            </p:cNvPicPr>
            <p:nvPr/>
          </p:nvPicPr>
          <p:blipFill>
            <a:blip r:embed="rId5"/>
            <a:srcRect/>
            <a:stretch>
              <a:fillRect/>
            </a:stretch>
          </p:blipFill>
          <p:spPr bwMode="auto">
            <a:xfrm>
              <a:off x="695578" y="5786301"/>
              <a:ext cx="3384305" cy="285707"/>
            </a:xfrm>
            <a:prstGeom prst="rect">
              <a:avLst/>
            </a:prstGeom>
            <a:noFill/>
            <a:ln w="9525">
              <a:noFill/>
              <a:miter lim="800000"/>
              <a:headEnd/>
              <a:tailEnd/>
            </a:ln>
          </p:spPr>
        </p:pic>
      </p:grpSp>
      <p:sp>
        <p:nvSpPr>
          <p:cNvPr id="14" name="Slide Number Placeholder 13"/>
          <p:cNvSpPr>
            <a:spLocks noGrp="1"/>
          </p:cNvSpPr>
          <p:nvPr>
            <p:ph type="sldNum" sz="quarter" idx="10"/>
          </p:nvPr>
        </p:nvSpPr>
        <p:spPr/>
        <p:txBody>
          <a:bodyPr/>
          <a:lstStyle/>
          <a:p>
            <a:pPr>
              <a:defRPr/>
            </a:pPr>
            <a:r>
              <a:rPr lang="en-US" smtClean="0"/>
              <a:t>SMAP-</a:t>
            </a:r>
            <a:fld id="{FB5A4BAC-8254-4802-BB16-9D448E19B28F}" type="slidenum">
              <a:rPr lang="en-US" smtClean="0"/>
              <a:pPr>
                <a:defRPr/>
              </a:pPr>
              <a:t>14</a:t>
            </a:fld>
            <a:endParaRPr lang="en-US"/>
          </a:p>
        </p:txBody>
      </p:sp>
      <p:sp>
        <p:nvSpPr>
          <p:cNvPr id="16" name="Content Placeholder 5"/>
          <p:cNvSpPr>
            <a:spLocks noGrp="1"/>
          </p:cNvSpPr>
          <p:nvPr>
            <p:ph sz="half" idx="2"/>
          </p:nvPr>
        </p:nvSpPr>
        <p:spPr>
          <a:xfrm>
            <a:off x="4629150" y="1501775"/>
            <a:ext cx="4286250" cy="4525963"/>
          </a:xfrm>
        </p:spPr>
        <p:txBody>
          <a:bodyPr/>
          <a:lstStyle/>
          <a:p>
            <a:pPr eaLnBrk="1" hangingPunct="1"/>
            <a:r>
              <a:rPr lang="en-US" sz="1800" dirty="0" smtClean="0"/>
              <a:t>Composite of all Radiometer Level 2 half orbit products acquired during the same UTC day.</a:t>
            </a:r>
          </a:p>
          <a:p>
            <a:pPr eaLnBrk="1" hangingPunct="1"/>
            <a:r>
              <a:rPr lang="en-US" sz="1800" dirty="0" smtClean="0"/>
              <a:t>Multiple measurements may overlap at high latitudes.  Algorithm </a:t>
            </a:r>
            <a:r>
              <a:rPr lang="en-US" sz="1800" dirty="0" smtClean="0">
                <a:solidFill>
                  <a:srgbClr val="000000"/>
                </a:solidFill>
              </a:rPr>
              <a:t>to select measurements acquired closest to 6 AM solar time.</a:t>
            </a:r>
          </a:p>
          <a:p>
            <a:pPr eaLnBrk="1" hangingPunct="1"/>
            <a:r>
              <a:rPr lang="en-US" sz="1800" dirty="0" smtClean="0">
                <a:solidFill>
                  <a:srgbClr val="000000"/>
                </a:solidFill>
              </a:rPr>
              <a:t>Posted on 36 km cylindrical EASE grid cells.</a:t>
            </a:r>
          </a:p>
          <a:p>
            <a:pPr eaLnBrk="1" hangingPunct="1"/>
            <a:r>
              <a:rPr lang="en-US" sz="1800" dirty="0" smtClean="0">
                <a:solidFill>
                  <a:srgbClr val="000000"/>
                </a:solidFill>
              </a:rPr>
              <a:t>Would provide retrieved soil moisture over land with 4% accuracy for low-to-moderately vegetated areas.</a:t>
            </a:r>
          </a:p>
          <a:p>
            <a:pPr lvl="1" eaLnBrk="1" hangingPunct="1"/>
            <a:r>
              <a:rPr lang="en-US" sz="1600" dirty="0" smtClean="0">
                <a:solidFill>
                  <a:srgbClr val="000000"/>
                </a:solidFill>
              </a:rPr>
              <a:t>Low to moderate vegetation definition is </a:t>
            </a:r>
            <a:r>
              <a:rPr lang="en-US" sz="1600" dirty="0" err="1" smtClean="0">
                <a:solidFill>
                  <a:srgbClr val="000000"/>
                </a:solidFill>
              </a:rPr>
              <a:t>vegetation_water_content</a:t>
            </a:r>
            <a:r>
              <a:rPr lang="en-US" sz="1600" dirty="0" smtClean="0">
                <a:solidFill>
                  <a:srgbClr val="000000"/>
                </a:solidFill>
              </a:rPr>
              <a:t> &lt;=</a:t>
            </a:r>
            <a:r>
              <a:rPr lang="en-US" sz="1600" dirty="0" smtClean="0"/>
              <a:t> 5 kg/m2.</a:t>
            </a:r>
          </a:p>
          <a:p>
            <a:pPr eaLnBrk="1" hangingPunct="1"/>
            <a:r>
              <a:rPr lang="en-US" sz="1800" dirty="0" smtClean="0">
                <a:solidFill>
                  <a:srgbClr val="000000"/>
                </a:solidFill>
              </a:rPr>
              <a:t>Based exclusively on AM data.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pPr eaLnBrk="1" hangingPunct="1"/>
            <a:r>
              <a:rPr lang="en-US" b="1"/>
              <a:t>Level 3 Active/Passive </a:t>
            </a:r>
            <a:br>
              <a:rPr lang="en-US" b="1"/>
            </a:br>
            <a:r>
              <a:rPr lang="en-US" b="1"/>
              <a:t>9 km Soil Moisture Product</a:t>
            </a:r>
          </a:p>
        </p:txBody>
      </p:sp>
      <p:sp>
        <p:nvSpPr>
          <p:cNvPr id="30723" name="Content Placeholder 5"/>
          <p:cNvSpPr>
            <a:spLocks noGrp="1"/>
          </p:cNvSpPr>
          <p:nvPr>
            <p:ph sz="half" idx="2"/>
          </p:nvPr>
        </p:nvSpPr>
        <p:spPr>
          <a:xfrm>
            <a:off x="4629149" y="1374170"/>
            <a:ext cx="4305300" cy="5083780"/>
          </a:xfrm>
        </p:spPr>
        <p:txBody>
          <a:bodyPr/>
          <a:lstStyle/>
          <a:p>
            <a:pPr eaLnBrk="1" hangingPunct="1"/>
            <a:r>
              <a:rPr lang="en-US" sz="1800" dirty="0" smtClean="0"/>
              <a:t>Composite of all Active/Passive Level 2 half orbit products acquired during the same UTC day.</a:t>
            </a:r>
          </a:p>
          <a:p>
            <a:pPr eaLnBrk="1" hangingPunct="1"/>
            <a:r>
              <a:rPr lang="en-US" sz="1800" dirty="0" smtClean="0"/>
              <a:t>Multiple measurements may overlap at high latitudes.  Algorithm </a:t>
            </a:r>
            <a:r>
              <a:rPr lang="en-US" sz="1800" dirty="0" smtClean="0">
                <a:solidFill>
                  <a:srgbClr val="000000"/>
                </a:solidFill>
              </a:rPr>
              <a:t>to select measurements acquired closest to 6 AM solar time.</a:t>
            </a:r>
          </a:p>
          <a:p>
            <a:pPr eaLnBrk="1" hangingPunct="1"/>
            <a:r>
              <a:rPr lang="en-US" sz="1800" dirty="0" smtClean="0">
                <a:solidFill>
                  <a:srgbClr val="000000"/>
                </a:solidFill>
              </a:rPr>
              <a:t>Posted on 9km cylindrical EASE grid cells.</a:t>
            </a:r>
          </a:p>
          <a:p>
            <a:pPr eaLnBrk="1" hangingPunct="1"/>
            <a:r>
              <a:rPr lang="en-US" sz="1800" dirty="0" smtClean="0">
                <a:solidFill>
                  <a:srgbClr val="000000"/>
                </a:solidFill>
              </a:rPr>
              <a:t>Would provide retrieved soil moisture over land with 4% accuracy for low-to-moderately vegetated areas.</a:t>
            </a:r>
          </a:p>
          <a:p>
            <a:pPr lvl="1" eaLnBrk="1" hangingPunct="1"/>
            <a:r>
              <a:rPr lang="en-US" sz="1600" dirty="0" smtClean="0"/>
              <a:t>Low to moderate vegetation definition is </a:t>
            </a:r>
            <a:r>
              <a:rPr lang="en-US" sz="1600" dirty="0" err="1" smtClean="0"/>
              <a:t>vegetation_water_content</a:t>
            </a:r>
            <a:r>
              <a:rPr lang="en-US" sz="1600" dirty="0" smtClean="0"/>
              <a:t> &lt;= 5 kg/m2.</a:t>
            </a:r>
          </a:p>
          <a:p>
            <a:pPr eaLnBrk="1" hangingPunct="1"/>
            <a:r>
              <a:rPr lang="en-US" sz="1800" dirty="0" smtClean="0">
                <a:solidFill>
                  <a:srgbClr val="000000"/>
                </a:solidFill>
              </a:rPr>
              <a:t>Based exclusively on AM data.</a:t>
            </a:r>
          </a:p>
          <a:p>
            <a:pPr eaLnBrk="1" hangingPunct="1"/>
            <a:r>
              <a:rPr lang="en-US" sz="1800" dirty="0" smtClean="0"/>
              <a:t>Input to Level 4 soil moisture processing.</a:t>
            </a:r>
          </a:p>
          <a:p>
            <a:pPr eaLnBrk="1" hangingPunct="1"/>
            <a:endParaRPr lang="en-US" sz="2000" dirty="0" smtClean="0"/>
          </a:p>
        </p:txBody>
      </p:sp>
      <p:grpSp>
        <p:nvGrpSpPr>
          <p:cNvPr id="2" name="Group 5"/>
          <p:cNvGrpSpPr>
            <a:grpSpLocks/>
          </p:cNvGrpSpPr>
          <p:nvPr/>
        </p:nvGrpSpPr>
        <p:grpSpPr bwMode="auto">
          <a:xfrm>
            <a:off x="217488" y="1501775"/>
            <a:ext cx="4411662" cy="4956175"/>
            <a:chOff x="217373" y="1501167"/>
            <a:chExt cx="4411981" cy="4956915"/>
          </a:xfrm>
        </p:grpSpPr>
        <p:sp>
          <p:nvSpPr>
            <p:cNvPr id="30730" name="TextBox 7"/>
            <p:cNvSpPr txBox="1">
              <a:spLocks noChangeArrowheads="1"/>
            </p:cNvSpPr>
            <p:nvPr/>
          </p:nvSpPr>
          <p:spPr bwMode="auto">
            <a:xfrm>
              <a:off x="938111" y="6150305"/>
              <a:ext cx="2954325" cy="307777"/>
            </a:xfrm>
            <a:prstGeom prst="rect">
              <a:avLst/>
            </a:prstGeom>
            <a:noFill/>
            <a:ln w="9525">
              <a:noFill/>
              <a:miter lim="800000"/>
              <a:headEnd/>
              <a:tailEnd/>
            </a:ln>
          </p:spPr>
          <p:txBody>
            <a:bodyPr wrap="none">
              <a:prstTxWarp prst="textNoShape">
                <a:avLst/>
              </a:prstTxWarp>
              <a:spAutoFit/>
            </a:bodyPr>
            <a:lstStyle/>
            <a:p>
              <a:r>
                <a:rPr lang="en-US" sz="1400"/>
                <a:t>Volumetric Soil Moisture (cm</a:t>
              </a:r>
              <a:r>
                <a:rPr lang="en-US" sz="1400" baseline="30000"/>
                <a:t>3</a:t>
              </a:r>
              <a:r>
                <a:rPr lang="en-US" sz="1400"/>
                <a:t>/cm</a:t>
              </a:r>
              <a:r>
                <a:rPr lang="en-US" sz="1400" baseline="30000"/>
                <a:t>3</a:t>
              </a:r>
              <a:r>
                <a:rPr lang="en-US" sz="1400"/>
                <a:t>)</a:t>
              </a:r>
            </a:p>
          </p:txBody>
        </p:sp>
        <p:pic>
          <p:nvPicPr>
            <p:cNvPr id="30731" name="Picture 7" descr="Picture 5.png"/>
            <p:cNvPicPr>
              <a:picLocks noChangeAspect="1"/>
            </p:cNvPicPr>
            <p:nvPr/>
          </p:nvPicPr>
          <p:blipFill>
            <a:blip r:embed="rId3"/>
            <a:srcRect/>
            <a:stretch>
              <a:fillRect/>
            </a:stretch>
          </p:blipFill>
          <p:spPr bwMode="auto">
            <a:xfrm>
              <a:off x="217374" y="1501167"/>
              <a:ext cx="4411980" cy="2324100"/>
            </a:xfrm>
            <a:prstGeom prst="rect">
              <a:avLst/>
            </a:prstGeom>
            <a:noFill/>
            <a:ln w="9525">
              <a:noFill/>
              <a:miter lim="800000"/>
              <a:headEnd/>
              <a:tailEnd/>
            </a:ln>
          </p:spPr>
        </p:pic>
        <p:pic>
          <p:nvPicPr>
            <p:cNvPr id="30732" name="Picture 8" descr="Picture 7.png"/>
            <p:cNvPicPr>
              <a:picLocks noChangeAspect="1"/>
            </p:cNvPicPr>
            <p:nvPr/>
          </p:nvPicPr>
          <p:blipFill>
            <a:blip r:embed="rId4"/>
            <a:srcRect/>
            <a:stretch>
              <a:fillRect/>
            </a:stretch>
          </p:blipFill>
          <p:spPr bwMode="auto">
            <a:xfrm>
              <a:off x="217373" y="3546284"/>
              <a:ext cx="4411980" cy="2084070"/>
            </a:xfrm>
            <a:prstGeom prst="rect">
              <a:avLst/>
            </a:prstGeom>
            <a:noFill/>
            <a:ln w="9525">
              <a:noFill/>
              <a:miter lim="800000"/>
              <a:headEnd/>
              <a:tailEnd/>
            </a:ln>
          </p:spPr>
        </p:pic>
        <p:pic>
          <p:nvPicPr>
            <p:cNvPr id="30733" name="Picture 9" descr="Picture 8.png"/>
            <p:cNvPicPr>
              <a:picLocks noChangeAspect="1"/>
            </p:cNvPicPr>
            <p:nvPr/>
          </p:nvPicPr>
          <p:blipFill>
            <a:blip r:embed="rId5"/>
            <a:srcRect/>
            <a:stretch>
              <a:fillRect/>
            </a:stretch>
          </p:blipFill>
          <p:spPr bwMode="auto">
            <a:xfrm>
              <a:off x="695498" y="5786333"/>
              <a:ext cx="3384550" cy="285750"/>
            </a:xfrm>
            <a:prstGeom prst="rect">
              <a:avLst/>
            </a:prstGeom>
            <a:noFill/>
            <a:ln w="9525">
              <a:noFill/>
              <a:miter lim="800000"/>
              <a:headEnd/>
              <a:tailEnd/>
            </a:ln>
          </p:spPr>
        </p:pic>
      </p:grpSp>
      <p:grpSp>
        <p:nvGrpSpPr>
          <p:cNvPr id="3" name="Group 8"/>
          <p:cNvGrpSpPr>
            <a:grpSpLocks/>
          </p:cNvGrpSpPr>
          <p:nvPr/>
        </p:nvGrpSpPr>
        <p:grpSpPr bwMode="auto">
          <a:xfrm>
            <a:off x="217488" y="1512888"/>
            <a:ext cx="4411662" cy="4945062"/>
            <a:chOff x="217488" y="1513411"/>
            <a:chExt cx="4411662" cy="4944539"/>
          </a:xfrm>
        </p:grpSpPr>
        <p:sp>
          <p:nvSpPr>
            <p:cNvPr id="30726" name="TextBox 7"/>
            <p:cNvSpPr txBox="1">
              <a:spLocks noChangeArrowheads="1"/>
            </p:cNvSpPr>
            <p:nvPr/>
          </p:nvSpPr>
          <p:spPr bwMode="auto">
            <a:xfrm>
              <a:off x="938174" y="6150219"/>
              <a:ext cx="2954111" cy="307731"/>
            </a:xfrm>
            <a:prstGeom prst="rect">
              <a:avLst/>
            </a:prstGeom>
            <a:noFill/>
            <a:ln w="9525">
              <a:noFill/>
              <a:miter lim="800000"/>
              <a:headEnd/>
              <a:tailEnd/>
            </a:ln>
          </p:spPr>
          <p:txBody>
            <a:bodyPr wrap="none">
              <a:prstTxWarp prst="textNoShape">
                <a:avLst/>
              </a:prstTxWarp>
              <a:spAutoFit/>
            </a:bodyPr>
            <a:lstStyle/>
            <a:p>
              <a:r>
                <a:rPr lang="en-US" sz="1400"/>
                <a:t>Volumetric Soil Moisture (cm</a:t>
              </a:r>
              <a:r>
                <a:rPr lang="en-US" sz="1400" baseline="30000"/>
                <a:t>3</a:t>
              </a:r>
              <a:r>
                <a:rPr lang="en-US" sz="1400"/>
                <a:t>/cm</a:t>
              </a:r>
              <a:r>
                <a:rPr lang="en-US" sz="1400" baseline="30000"/>
                <a:t>3</a:t>
              </a:r>
              <a:r>
                <a:rPr lang="en-US" sz="1400"/>
                <a:t>)</a:t>
              </a:r>
            </a:p>
          </p:txBody>
        </p:sp>
        <p:pic>
          <p:nvPicPr>
            <p:cNvPr id="30727" name="Picture 6" descr="Picture 5.png"/>
            <p:cNvPicPr>
              <a:picLocks noChangeAspect="1"/>
            </p:cNvPicPr>
            <p:nvPr/>
          </p:nvPicPr>
          <p:blipFill>
            <a:blip r:embed="rId6"/>
            <a:srcRect/>
            <a:stretch>
              <a:fillRect/>
            </a:stretch>
          </p:blipFill>
          <p:spPr bwMode="auto">
            <a:xfrm>
              <a:off x="217489" y="1513411"/>
              <a:ext cx="4411661" cy="2300480"/>
            </a:xfrm>
            <a:prstGeom prst="rect">
              <a:avLst/>
            </a:prstGeom>
            <a:noFill/>
            <a:ln w="9525">
              <a:noFill/>
              <a:miter lim="800000"/>
              <a:headEnd/>
              <a:tailEnd/>
            </a:ln>
          </p:spPr>
        </p:pic>
        <p:pic>
          <p:nvPicPr>
            <p:cNvPr id="30728" name="Picture 7" descr="Picture 7.png"/>
            <p:cNvPicPr>
              <a:picLocks noChangeAspect="1"/>
            </p:cNvPicPr>
            <p:nvPr/>
          </p:nvPicPr>
          <p:blipFill>
            <a:blip r:embed="rId4"/>
            <a:srcRect/>
            <a:stretch>
              <a:fillRect/>
            </a:stretch>
          </p:blipFill>
          <p:spPr bwMode="auto">
            <a:xfrm>
              <a:off x="217488" y="3546587"/>
              <a:ext cx="4411661" cy="2083759"/>
            </a:xfrm>
            <a:prstGeom prst="rect">
              <a:avLst/>
            </a:prstGeom>
            <a:noFill/>
            <a:ln w="9525">
              <a:noFill/>
              <a:miter lim="800000"/>
              <a:headEnd/>
              <a:tailEnd/>
            </a:ln>
          </p:spPr>
        </p:pic>
        <p:pic>
          <p:nvPicPr>
            <p:cNvPr id="30729" name="Picture 8" descr="Picture 8.png"/>
            <p:cNvPicPr>
              <a:picLocks noChangeAspect="1"/>
            </p:cNvPicPr>
            <p:nvPr/>
          </p:nvPicPr>
          <p:blipFill>
            <a:blip r:embed="rId5"/>
            <a:srcRect/>
            <a:stretch>
              <a:fillRect/>
            </a:stretch>
          </p:blipFill>
          <p:spPr bwMode="auto">
            <a:xfrm>
              <a:off x="695578" y="5786301"/>
              <a:ext cx="3384305" cy="285707"/>
            </a:xfrm>
            <a:prstGeom prst="rect">
              <a:avLst/>
            </a:prstGeom>
            <a:noFill/>
            <a:ln w="9525">
              <a:noFill/>
              <a:miter lim="800000"/>
              <a:headEnd/>
              <a:tailEnd/>
            </a:ln>
          </p:spPr>
        </p:pic>
      </p:grpSp>
      <p:sp>
        <p:nvSpPr>
          <p:cNvPr id="14" name="Slide Number Placeholder 13"/>
          <p:cNvSpPr>
            <a:spLocks noGrp="1"/>
          </p:cNvSpPr>
          <p:nvPr>
            <p:ph type="sldNum" sz="quarter" idx="10"/>
          </p:nvPr>
        </p:nvSpPr>
        <p:spPr/>
        <p:txBody>
          <a:bodyPr/>
          <a:lstStyle/>
          <a:p>
            <a:pPr>
              <a:defRPr/>
            </a:pPr>
            <a:r>
              <a:rPr lang="en-US" smtClean="0"/>
              <a:t>SMAP-</a:t>
            </a:r>
            <a:fld id="{FB5A4BAC-8254-4802-BB16-9D448E19B28F}"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2" descr="ers98_ftseries"/>
          <p:cNvPicPr>
            <a:picLocks noChangeAspect="1" noChangeArrowheads="1"/>
          </p:cNvPicPr>
          <p:nvPr/>
        </p:nvPicPr>
        <p:blipFill>
          <a:blip r:embed="rId3"/>
          <a:srcRect l="4129" r="4401" b="6197"/>
          <a:stretch>
            <a:fillRect/>
          </a:stretch>
        </p:blipFill>
        <p:spPr bwMode="auto">
          <a:xfrm>
            <a:off x="471488" y="3721101"/>
            <a:ext cx="3773487" cy="2409825"/>
          </a:xfrm>
          <a:prstGeom prst="rect">
            <a:avLst/>
          </a:prstGeom>
          <a:noFill/>
          <a:ln w="9525">
            <a:noFill/>
            <a:miter lim="800000"/>
            <a:headEnd/>
            <a:tailEnd/>
          </a:ln>
        </p:spPr>
      </p:pic>
      <p:sp>
        <p:nvSpPr>
          <p:cNvPr id="31747" name="Title 3"/>
          <p:cNvSpPr>
            <a:spLocks noGrp="1"/>
          </p:cNvSpPr>
          <p:nvPr>
            <p:ph type="title" idx="4294967295"/>
          </p:nvPr>
        </p:nvSpPr>
        <p:spPr>
          <a:xfrm>
            <a:off x="471488" y="131763"/>
            <a:ext cx="8229600" cy="773112"/>
          </a:xfrm>
        </p:spPr>
        <p:txBody>
          <a:bodyPr/>
          <a:lstStyle/>
          <a:p>
            <a:pPr eaLnBrk="1" hangingPunct="1"/>
            <a:r>
              <a:rPr lang="en-US" b="1" dirty="0"/>
              <a:t>Level 3 Freeze/Thaw Product</a:t>
            </a:r>
          </a:p>
        </p:txBody>
      </p:sp>
      <p:sp>
        <p:nvSpPr>
          <p:cNvPr id="31748" name="Content Placeholder 5"/>
          <p:cNvSpPr>
            <a:spLocks noGrp="1"/>
          </p:cNvSpPr>
          <p:nvPr>
            <p:ph sz="half" idx="4294967295"/>
          </p:nvPr>
        </p:nvSpPr>
        <p:spPr>
          <a:xfrm>
            <a:off x="4405313" y="1252538"/>
            <a:ext cx="4321175" cy="5105400"/>
          </a:xfrm>
        </p:spPr>
        <p:txBody>
          <a:bodyPr/>
          <a:lstStyle/>
          <a:p>
            <a:pPr eaLnBrk="1" hangingPunct="1"/>
            <a:r>
              <a:rPr lang="en-US" sz="2000" dirty="0" smtClean="0">
                <a:solidFill>
                  <a:srgbClr val="000000"/>
                </a:solidFill>
              </a:rPr>
              <a:t>Would quantify daily  </a:t>
            </a:r>
            <a:r>
              <a:rPr lang="en-US" sz="2000" dirty="0">
                <a:solidFill>
                  <a:srgbClr val="000000"/>
                </a:solidFill>
              </a:rPr>
              <a:t>freeze/thaw </a:t>
            </a:r>
            <a:r>
              <a:rPr lang="es-PA" sz="2000" dirty="0">
                <a:solidFill>
                  <a:srgbClr val="000000"/>
                </a:solidFill>
              </a:rPr>
              <a:t>state </a:t>
            </a:r>
            <a:r>
              <a:rPr lang="en-US" sz="2000" dirty="0">
                <a:solidFill>
                  <a:srgbClr val="000000"/>
                </a:solidFill>
              </a:rPr>
              <a:t>as a binary condition</a:t>
            </a:r>
            <a:r>
              <a:rPr lang="en-US" sz="2000" dirty="0" smtClean="0">
                <a:solidFill>
                  <a:srgbClr val="000000"/>
                </a:solidFill>
              </a:rPr>
              <a:t> for </a:t>
            </a:r>
            <a:r>
              <a:rPr lang="en-US" sz="2000" dirty="0">
                <a:solidFill>
                  <a:srgbClr val="000000"/>
                </a:solidFill>
              </a:rPr>
              <a:t>land surface.</a:t>
            </a:r>
            <a:endParaRPr lang="en-US" sz="2000" dirty="0" smtClean="0">
              <a:solidFill>
                <a:srgbClr val="000000"/>
              </a:solidFill>
            </a:endParaRPr>
          </a:p>
          <a:p>
            <a:pPr eaLnBrk="1" hangingPunct="1"/>
            <a:r>
              <a:rPr lang="en-US" sz="2000" dirty="0" smtClean="0">
                <a:solidFill>
                  <a:srgbClr val="000000"/>
                </a:solidFill>
              </a:rPr>
              <a:t>Would employ </a:t>
            </a:r>
            <a:r>
              <a:rPr lang="en-US" sz="2000" dirty="0">
                <a:solidFill>
                  <a:srgbClr val="000000"/>
                </a:solidFill>
              </a:rPr>
              <a:t>the </a:t>
            </a:r>
            <a:r>
              <a:rPr lang="en-US" sz="2000" dirty="0" smtClean="0">
                <a:solidFill>
                  <a:srgbClr val="000000"/>
                </a:solidFill>
              </a:rPr>
              <a:t>1 km Level 1C High Resolution Radar </a:t>
            </a:r>
            <a:r>
              <a:rPr lang="en-US" sz="2000" dirty="0">
                <a:solidFill>
                  <a:srgbClr val="000000"/>
                </a:solidFill>
              </a:rPr>
              <a:t>data</a:t>
            </a:r>
            <a:r>
              <a:rPr lang="en-US" sz="2000" dirty="0" smtClean="0">
                <a:solidFill>
                  <a:srgbClr val="000000"/>
                </a:solidFill>
              </a:rPr>
              <a:t> and </a:t>
            </a:r>
            <a:r>
              <a:rPr lang="en-US" sz="2000" dirty="0">
                <a:solidFill>
                  <a:srgbClr val="000000"/>
                </a:solidFill>
              </a:rPr>
              <a:t>a time-series change detection algorithm to infer freeze/thaw state</a:t>
            </a:r>
            <a:r>
              <a:rPr lang="en-US" sz="2000" dirty="0" smtClean="0">
                <a:solidFill>
                  <a:srgbClr val="000000"/>
                </a:solidFill>
              </a:rPr>
              <a:t>.</a:t>
            </a:r>
          </a:p>
          <a:p>
            <a:pPr eaLnBrk="1" hangingPunct="1"/>
            <a:r>
              <a:rPr lang="en-US" sz="2000" dirty="0" smtClean="0">
                <a:solidFill>
                  <a:srgbClr val="000000"/>
                </a:solidFill>
              </a:rPr>
              <a:t>Would provide 80% freeze/thaw state accuracy </a:t>
            </a:r>
          </a:p>
          <a:p>
            <a:pPr eaLnBrk="1" hangingPunct="1"/>
            <a:r>
              <a:rPr lang="en-US" sz="2000" dirty="0" smtClean="0">
                <a:solidFill>
                  <a:srgbClr val="000000"/>
                </a:solidFill>
              </a:rPr>
              <a:t>Would represent 2 day average temporal intervals for regions North of 45°N.</a:t>
            </a:r>
          </a:p>
          <a:p>
            <a:pPr eaLnBrk="1" hangingPunct="1"/>
            <a:r>
              <a:rPr lang="es-PA" sz="2000" dirty="0" smtClean="0">
                <a:solidFill>
                  <a:srgbClr val="000000"/>
                </a:solidFill>
              </a:rPr>
              <a:t>Each </a:t>
            </a:r>
            <a:r>
              <a:rPr lang="es-PA" sz="2000" dirty="0" err="1" smtClean="0">
                <a:solidFill>
                  <a:srgbClr val="000000"/>
                </a:solidFill>
              </a:rPr>
              <a:t>product</a:t>
            </a:r>
            <a:r>
              <a:rPr lang="es-PA" sz="2000" dirty="0" smtClean="0">
                <a:solidFill>
                  <a:srgbClr val="000000"/>
                </a:solidFill>
              </a:rPr>
              <a:t> </a:t>
            </a:r>
            <a:r>
              <a:rPr lang="es-PA" sz="2000" dirty="0" err="1" smtClean="0">
                <a:solidFill>
                  <a:srgbClr val="000000"/>
                </a:solidFill>
              </a:rPr>
              <a:t>would</a:t>
            </a:r>
            <a:r>
              <a:rPr lang="es-PA" sz="2000" dirty="0" smtClean="0">
                <a:solidFill>
                  <a:srgbClr val="000000"/>
                </a:solidFill>
              </a:rPr>
              <a:t> </a:t>
            </a:r>
            <a:r>
              <a:rPr lang="es-PA" sz="2000" dirty="0" err="1" smtClean="0">
                <a:solidFill>
                  <a:srgbClr val="000000"/>
                </a:solidFill>
              </a:rPr>
              <a:t>represent</a:t>
            </a:r>
            <a:r>
              <a:rPr lang="es-PA" sz="2000" dirty="0" smtClean="0">
                <a:solidFill>
                  <a:srgbClr val="000000"/>
                </a:solidFill>
              </a:rPr>
              <a:t> a </a:t>
            </a:r>
            <a:r>
              <a:rPr lang="es-PA" sz="2000" dirty="0" smtClean="0"/>
              <a:t>single calendar day UTC.</a:t>
            </a:r>
          </a:p>
          <a:p>
            <a:pPr eaLnBrk="1" hangingPunct="1"/>
            <a:r>
              <a:rPr lang="es-PA" sz="2000" dirty="0" smtClean="0"/>
              <a:t>Posted to a </a:t>
            </a:r>
            <a:r>
              <a:rPr lang="en-US" sz="2000" dirty="0" smtClean="0"/>
              <a:t>3 km polar EASE grid</a:t>
            </a:r>
            <a:r>
              <a:rPr lang="es-PA" sz="2000" dirty="0" smtClean="0"/>
              <a:t> </a:t>
            </a:r>
            <a:r>
              <a:rPr lang="en-US" sz="2000" dirty="0" smtClean="0"/>
              <a:t>with 1 to 3 km spatial resolution. </a:t>
            </a:r>
          </a:p>
        </p:txBody>
      </p:sp>
      <p:sp>
        <p:nvSpPr>
          <p:cNvPr id="31749" name="Text Box 15"/>
          <p:cNvSpPr txBox="1">
            <a:spLocks noChangeArrowheads="1"/>
          </p:cNvSpPr>
          <p:nvPr/>
        </p:nvSpPr>
        <p:spPr bwMode="auto">
          <a:xfrm>
            <a:off x="1409700" y="6130926"/>
            <a:ext cx="2316163" cy="227012"/>
          </a:xfrm>
          <a:prstGeom prst="rect">
            <a:avLst/>
          </a:prstGeom>
          <a:noFill/>
          <a:ln w="9525">
            <a:noFill/>
            <a:miter lim="800000"/>
            <a:headEnd/>
            <a:tailEnd/>
          </a:ln>
        </p:spPr>
        <p:txBody>
          <a:bodyPr wrap="none" lIns="0" tIns="0" rIns="0" bIns="0">
            <a:prstTxWarp prst="textNoShape">
              <a:avLst/>
            </a:prstTxWarp>
            <a:spAutoFit/>
          </a:bodyPr>
          <a:lstStyle/>
          <a:p>
            <a:pPr defTabSz="914400" hangingPunct="0">
              <a:lnSpc>
                <a:spcPct val="93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a:t>Daily Freeze/Thaw State</a:t>
            </a:r>
          </a:p>
        </p:txBody>
      </p:sp>
      <p:pic>
        <p:nvPicPr>
          <p:cNvPr id="31750" name="Picture 17" descr="Picture 6.png"/>
          <p:cNvPicPr>
            <a:picLocks noChangeAspect="1"/>
          </p:cNvPicPr>
          <p:nvPr/>
        </p:nvPicPr>
        <p:blipFill>
          <a:blip r:embed="rId4"/>
          <a:srcRect/>
          <a:stretch>
            <a:fillRect/>
          </a:stretch>
        </p:blipFill>
        <p:spPr bwMode="auto">
          <a:xfrm>
            <a:off x="914400" y="904875"/>
            <a:ext cx="3130550" cy="3040063"/>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r>
              <a:rPr lang="en-US" smtClean="0"/>
              <a:t>SMAP-</a:t>
            </a:r>
            <a:fld id="{0706C2D0-E882-47A1-834E-C9CD8761BAB4}"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Title 3"/>
          <p:cNvSpPr>
            <a:spLocks noGrp="1"/>
          </p:cNvSpPr>
          <p:nvPr>
            <p:ph type="title"/>
          </p:nvPr>
        </p:nvSpPr>
        <p:spPr/>
        <p:txBody>
          <a:bodyPr rtlCol="0">
            <a:normAutofit fontScale="90000"/>
          </a:bodyPr>
          <a:lstStyle/>
          <a:p>
            <a:pPr fontAlgn="auto">
              <a:spcAft>
                <a:spcPts val="0"/>
              </a:spcAft>
              <a:defRPr/>
            </a:pPr>
            <a:r>
              <a:rPr lang="en-US" b="1" dirty="0" smtClean="0"/>
              <a:t>Level 4 Surface and Root-Zone </a:t>
            </a:r>
            <a:br>
              <a:rPr lang="en-US" b="1" dirty="0" smtClean="0"/>
            </a:br>
            <a:r>
              <a:rPr lang="en-US" b="1" dirty="0" smtClean="0"/>
              <a:t>Soil Moisture Product</a:t>
            </a:r>
          </a:p>
        </p:txBody>
      </p:sp>
      <p:sp>
        <p:nvSpPr>
          <p:cNvPr id="33795" name="Content Placeholder 5"/>
          <p:cNvSpPr>
            <a:spLocks noGrp="1"/>
          </p:cNvSpPr>
          <p:nvPr>
            <p:ph sz="half" idx="2"/>
          </p:nvPr>
        </p:nvSpPr>
        <p:spPr>
          <a:xfrm>
            <a:off x="4800600" y="1600200"/>
            <a:ext cx="3886200" cy="4525963"/>
          </a:xfrm>
        </p:spPr>
        <p:txBody>
          <a:bodyPr/>
          <a:lstStyle/>
          <a:p>
            <a:r>
              <a:rPr lang="en-US" sz="2000" dirty="0"/>
              <a:t>Assimilate SMAP data into a state-of-the-art land surface model to derive global estimates of root-zone moisture.</a:t>
            </a:r>
          </a:p>
          <a:p>
            <a:r>
              <a:rPr lang="en-US" sz="2000" dirty="0" smtClean="0">
                <a:solidFill>
                  <a:srgbClr val="000000"/>
                </a:solidFill>
              </a:rPr>
              <a:t>Would use </a:t>
            </a:r>
            <a:r>
              <a:rPr lang="en-US" sz="2000" dirty="0">
                <a:solidFill>
                  <a:srgbClr val="000000"/>
                </a:solidFill>
              </a:rPr>
              <a:t>L1C Radiometer, </a:t>
            </a:r>
            <a:r>
              <a:rPr lang="en-US" sz="2000" dirty="0" smtClean="0">
                <a:solidFill>
                  <a:srgbClr val="000000"/>
                </a:solidFill>
              </a:rPr>
              <a:t>Level 3 High Resolution </a:t>
            </a:r>
            <a:r>
              <a:rPr lang="en-US" sz="2000" dirty="0">
                <a:solidFill>
                  <a:srgbClr val="000000"/>
                </a:solidFill>
              </a:rPr>
              <a:t>Radar Soil Moisture, and </a:t>
            </a:r>
            <a:r>
              <a:rPr lang="en-US" sz="2000" dirty="0" smtClean="0">
                <a:solidFill>
                  <a:srgbClr val="000000"/>
                </a:solidFill>
              </a:rPr>
              <a:t>Level 3 Freeze/Thaw.</a:t>
            </a:r>
            <a:endParaRPr lang="en-US" sz="2000" dirty="0">
              <a:solidFill>
                <a:srgbClr val="000000"/>
              </a:solidFill>
            </a:endParaRPr>
          </a:p>
          <a:p>
            <a:r>
              <a:rPr lang="en-US" sz="2000" dirty="0" smtClean="0">
                <a:solidFill>
                  <a:srgbClr val="000000"/>
                </a:solidFill>
              </a:rPr>
              <a:t>Global output would represent </a:t>
            </a:r>
            <a:r>
              <a:rPr lang="en-US" sz="2000" dirty="0" smtClean="0"/>
              <a:t>3 hour intervals </a:t>
            </a:r>
            <a:r>
              <a:rPr lang="en-US" sz="2000" dirty="0"/>
              <a:t>at </a:t>
            </a:r>
            <a:r>
              <a:rPr lang="en-US" sz="2000" dirty="0">
                <a:solidFill>
                  <a:srgbClr val="000000"/>
                </a:solidFill>
              </a:rPr>
              <a:t>9 km </a:t>
            </a:r>
            <a:r>
              <a:rPr lang="en-US" sz="2000" dirty="0"/>
              <a:t>resolution with 7-day latency. </a:t>
            </a:r>
          </a:p>
          <a:p>
            <a:endParaRPr lang="en-US" sz="2000" dirty="0"/>
          </a:p>
        </p:txBody>
      </p:sp>
      <p:sp>
        <p:nvSpPr>
          <p:cNvPr id="33796" name="TextBox 8"/>
          <p:cNvSpPr txBox="1">
            <a:spLocks noChangeArrowheads="1"/>
          </p:cNvSpPr>
          <p:nvPr/>
        </p:nvSpPr>
        <p:spPr bwMode="auto">
          <a:xfrm>
            <a:off x="1522413" y="6275388"/>
            <a:ext cx="2260600" cy="307975"/>
          </a:xfrm>
          <a:prstGeom prst="rect">
            <a:avLst/>
          </a:prstGeom>
          <a:solidFill>
            <a:schemeClr val="bg1"/>
          </a:solidFill>
          <a:ln w="9525">
            <a:noFill/>
            <a:miter lim="800000"/>
            <a:headEnd/>
            <a:tailEnd/>
          </a:ln>
        </p:spPr>
        <p:txBody>
          <a:bodyPr wrap="none">
            <a:prstTxWarp prst="textNoShape">
              <a:avLst/>
            </a:prstTxWarp>
            <a:spAutoFit/>
          </a:bodyPr>
          <a:lstStyle/>
          <a:p>
            <a:r>
              <a:rPr lang="en-US" sz="1400">
                <a:latin typeface="Calibri" charset="0"/>
              </a:rPr>
              <a:t>Volumetric Soil Moisture (%)</a:t>
            </a:r>
          </a:p>
        </p:txBody>
      </p:sp>
      <p:sp>
        <p:nvSpPr>
          <p:cNvPr id="7" name="Rectangle 6"/>
          <p:cNvSpPr/>
          <p:nvPr/>
        </p:nvSpPr>
        <p:spPr>
          <a:xfrm>
            <a:off x="2913063" y="1930400"/>
            <a:ext cx="1658937" cy="287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3217863" y="2166938"/>
            <a:ext cx="965200" cy="3905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355600" y="5249863"/>
            <a:ext cx="4267200" cy="55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800" name="Picture 10" descr="Picture 4.png"/>
          <p:cNvPicPr>
            <a:picLocks noChangeAspect="1"/>
          </p:cNvPicPr>
          <p:nvPr/>
        </p:nvPicPr>
        <p:blipFill>
          <a:blip r:embed="rId3"/>
          <a:srcRect/>
          <a:stretch>
            <a:fillRect/>
          </a:stretch>
        </p:blipFill>
        <p:spPr bwMode="auto">
          <a:xfrm>
            <a:off x="188913" y="1493838"/>
            <a:ext cx="4562475" cy="4349750"/>
          </a:xfrm>
          <a:prstGeom prst="rect">
            <a:avLst/>
          </a:prstGeom>
          <a:noFill/>
          <a:ln w="9525">
            <a:noFill/>
            <a:miter lim="800000"/>
            <a:headEnd/>
            <a:tailEnd/>
          </a:ln>
        </p:spPr>
      </p:pic>
      <p:pic>
        <p:nvPicPr>
          <p:cNvPr id="33801" name="Picture 11" descr="Picture 5.png"/>
          <p:cNvPicPr>
            <a:picLocks noChangeAspect="1"/>
          </p:cNvPicPr>
          <p:nvPr/>
        </p:nvPicPr>
        <p:blipFill>
          <a:blip r:embed="rId4"/>
          <a:srcRect/>
          <a:stretch>
            <a:fillRect/>
          </a:stretch>
        </p:blipFill>
        <p:spPr bwMode="auto">
          <a:xfrm>
            <a:off x="703263" y="5916613"/>
            <a:ext cx="3673475" cy="328612"/>
          </a:xfrm>
          <a:prstGeom prst="rect">
            <a:avLst/>
          </a:prstGeom>
          <a:noFill/>
          <a:ln w="9525">
            <a:noFill/>
            <a:miter lim="800000"/>
            <a:headEnd/>
            <a:tailEnd/>
          </a:ln>
        </p:spPr>
      </p:pic>
      <p:sp>
        <p:nvSpPr>
          <p:cNvPr id="10" name="Slide Number Placeholder 9"/>
          <p:cNvSpPr>
            <a:spLocks noGrp="1"/>
          </p:cNvSpPr>
          <p:nvPr>
            <p:ph type="sldNum" sz="quarter" idx="10"/>
          </p:nvPr>
        </p:nvSpPr>
        <p:spPr/>
        <p:txBody>
          <a:bodyPr/>
          <a:lstStyle/>
          <a:p>
            <a:pPr>
              <a:defRPr/>
            </a:pPr>
            <a:r>
              <a:rPr lang="en-US" smtClean="0"/>
              <a:t>SMAP-</a:t>
            </a:r>
            <a:fld id="{FB5A4BAC-8254-4802-BB16-9D448E19B28F}"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pPr eaLnBrk="1" hangingPunct="1"/>
            <a:r>
              <a:rPr lang="en-US" b="1" dirty="0"/>
              <a:t>Level 4 Carbon Product</a:t>
            </a:r>
          </a:p>
        </p:txBody>
      </p:sp>
      <p:sp>
        <p:nvSpPr>
          <p:cNvPr id="34819" name="Content Placeholder 5"/>
          <p:cNvSpPr>
            <a:spLocks noGrp="1"/>
          </p:cNvSpPr>
          <p:nvPr>
            <p:ph sz="half" idx="2"/>
          </p:nvPr>
        </p:nvSpPr>
        <p:spPr>
          <a:xfrm>
            <a:off x="4670425" y="1123950"/>
            <a:ext cx="4038600" cy="5067300"/>
          </a:xfrm>
        </p:spPr>
        <p:txBody>
          <a:bodyPr/>
          <a:lstStyle/>
          <a:p>
            <a:pPr eaLnBrk="1" hangingPunct="1"/>
            <a:r>
              <a:rPr lang="en-US" sz="2000" dirty="0" smtClean="0">
                <a:solidFill>
                  <a:srgbClr val="000000"/>
                </a:solidFill>
              </a:rPr>
              <a:t>Would quantify the </a:t>
            </a:r>
            <a:r>
              <a:rPr lang="en-US" sz="2000" dirty="0">
                <a:solidFill>
                  <a:srgbClr val="000000"/>
                </a:solidFill>
              </a:rPr>
              <a:t>net carbon flux in boreal </a:t>
            </a:r>
            <a:r>
              <a:rPr lang="en-US" sz="2000" dirty="0" smtClean="0">
                <a:solidFill>
                  <a:srgbClr val="000000"/>
                </a:solidFill>
              </a:rPr>
              <a:t>landscapes </a:t>
            </a:r>
          </a:p>
          <a:p>
            <a:pPr eaLnBrk="1" hangingPunct="1"/>
            <a:r>
              <a:rPr lang="en-US" sz="2000" dirty="0" smtClean="0">
                <a:solidFill>
                  <a:srgbClr val="000000"/>
                </a:solidFill>
              </a:rPr>
              <a:t>Would reduce </a:t>
            </a:r>
            <a:r>
              <a:rPr lang="en-US" sz="2000" dirty="0">
                <a:solidFill>
                  <a:srgbClr val="000000"/>
                </a:solidFill>
              </a:rPr>
              <a:t>uncertainty regarding missing carbon sink on land.</a:t>
            </a:r>
          </a:p>
          <a:p>
            <a:pPr eaLnBrk="1" hangingPunct="1"/>
            <a:r>
              <a:rPr lang="en-US" sz="2000" dirty="0" smtClean="0">
                <a:solidFill>
                  <a:srgbClr val="000000"/>
                </a:solidFill>
              </a:rPr>
              <a:t>Applies </a:t>
            </a:r>
            <a:r>
              <a:rPr lang="en-US" sz="2000" dirty="0">
                <a:solidFill>
                  <a:srgbClr val="000000"/>
                </a:solidFill>
              </a:rPr>
              <a:t>a soil decomposition algorithm driven by SMAP L4_SM and </a:t>
            </a:r>
            <a:r>
              <a:rPr lang="en-US" sz="2000" dirty="0" smtClean="0">
                <a:solidFill>
                  <a:srgbClr val="000000"/>
                </a:solidFill>
              </a:rPr>
              <a:t>Gross Primary Production (GPP) </a:t>
            </a:r>
            <a:r>
              <a:rPr lang="en-US" sz="2000" dirty="0">
                <a:solidFill>
                  <a:srgbClr val="000000"/>
                </a:solidFill>
              </a:rPr>
              <a:t>inputs to </a:t>
            </a:r>
            <a:r>
              <a:rPr lang="en-US" sz="2000" dirty="0" smtClean="0">
                <a:solidFill>
                  <a:srgbClr val="000000"/>
                </a:solidFill>
              </a:rPr>
              <a:t>compute net </a:t>
            </a:r>
            <a:r>
              <a:rPr lang="en-US" sz="2000" dirty="0">
                <a:solidFill>
                  <a:srgbClr val="000000"/>
                </a:solidFill>
              </a:rPr>
              <a:t>land-atmosphere CO</a:t>
            </a:r>
            <a:r>
              <a:rPr lang="en-US" sz="2000" baseline="-25000" dirty="0">
                <a:solidFill>
                  <a:srgbClr val="000000"/>
                </a:solidFill>
              </a:rPr>
              <a:t>2</a:t>
            </a:r>
            <a:r>
              <a:rPr lang="en-US" sz="2000" dirty="0">
                <a:solidFill>
                  <a:srgbClr val="000000"/>
                </a:solidFill>
              </a:rPr>
              <a:t> exchange (NEE).</a:t>
            </a:r>
          </a:p>
          <a:p>
            <a:pPr eaLnBrk="1" hangingPunct="1"/>
            <a:r>
              <a:rPr lang="en-US" sz="2000" dirty="0" smtClean="0">
                <a:solidFill>
                  <a:srgbClr val="000000"/>
                </a:solidFill>
              </a:rPr>
              <a:t>Would produce </a:t>
            </a:r>
            <a:r>
              <a:rPr lang="en-US" sz="2000" dirty="0">
                <a:solidFill>
                  <a:srgbClr val="000000"/>
                </a:solidFill>
              </a:rPr>
              <a:t>daily global maps of NEE at 9 km resolution with a 14-day latency.</a:t>
            </a:r>
            <a:r>
              <a:rPr lang="en-US" sz="2000" dirty="0" smtClean="0">
                <a:solidFill>
                  <a:srgbClr val="000000"/>
                </a:solidFill>
              </a:rPr>
              <a:t> </a:t>
            </a:r>
          </a:p>
          <a:p>
            <a:pPr eaLnBrk="1" hangingPunct="1"/>
            <a:r>
              <a:rPr lang="en-US" sz="2000" dirty="0">
                <a:solidFill>
                  <a:srgbClr val="003300"/>
                </a:solidFill>
              </a:rPr>
              <a:t>Accuracy </a:t>
            </a:r>
            <a:r>
              <a:rPr lang="en-US" sz="2000" dirty="0"/>
              <a:t>commensurate with tower based CO</a:t>
            </a:r>
            <a:r>
              <a:rPr lang="en-US" sz="2000" baseline="-25000" dirty="0"/>
              <a:t>2</a:t>
            </a:r>
            <a:r>
              <a:rPr lang="en-US" sz="2000" dirty="0" smtClean="0"/>
              <a:t> observations. </a:t>
            </a:r>
            <a:r>
              <a:rPr lang="en-US" sz="2000" dirty="0"/>
              <a:t>(RMSE </a:t>
            </a:r>
            <a:r>
              <a:rPr lang="en-US" sz="2000" dirty="0">
                <a:ea typeface="Arial" charset="0"/>
                <a:cs typeface="Arial" charset="0"/>
              </a:rPr>
              <a:t>≤ </a:t>
            </a:r>
            <a:r>
              <a:rPr lang="en-US" sz="2000" dirty="0"/>
              <a:t>30 </a:t>
            </a:r>
            <a:r>
              <a:rPr lang="en-US" sz="2000" dirty="0" err="1"/>
              <a:t>g</a:t>
            </a:r>
            <a:r>
              <a:rPr lang="en-US" sz="2000" dirty="0"/>
              <a:t> C m</a:t>
            </a:r>
            <a:r>
              <a:rPr lang="en-US" sz="2000" baseline="30000" dirty="0"/>
              <a:t>-2</a:t>
            </a:r>
            <a:r>
              <a:rPr lang="en-US" sz="2000" dirty="0"/>
              <a:t> yr</a:t>
            </a:r>
            <a:r>
              <a:rPr lang="en-US" sz="2000" baseline="30000" dirty="0"/>
              <a:t>-1</a:t>
            </a:r>
            <a:r>
              <a:rPr lang="en-US" sz="2000" dirty="0"/>
              <a:t>).</a:t>
            </a:r>
          </a:p>
        </p:txBody>
      </p:sp>
      <p:grpSp>
        <p:nvGrpSpPr>
          <p:cNvPr id="2" name="Group 7"/>
          <p:cNvGrpSpPr>
            <a:grpSpLocks/>
          </p:cNvGrpSpPr>
          <p:nvPr/>
        </p:nvGrpSpPr>
        <p:grpSpPr bwMode="auto">
          <a:xfrm>
            <a:off x="206375" y="1030288"/>
            <a:ext cx="4464050" cy="5408613"/>
            <a:chOff x="36" y="556"/>
            <a:chExt cx="2812" cy="3407"/>
          </a:xfrm>
        </p:grpSpPr>
        <p:pic>
          <p:nvPicPr>
            <p:cNvPr id="34822" name="Picture 8" descr="nee8day2003177r1102"/>
            <p:cNvPicPr>
              <a:picLocks noChangeAspect="1" noChangeArrowheads="1"/>
            </p:cNvPicPr>
            <p:nvPr/>
          </p:nvPicPr>
          <p:blipFill>
            <a:blip r:embed="rId3"/>
            <a:srcRect/>
            <a:stretch>
              <a:fillRect/>
            </a:stretch>
          </p:blipFill>
          <p:spPr bwMode="auto">
            <a:xfrm>
              <a:off x="36" y="556"/>
              <a:ext cx="2812" cy="3234"/>
            </a:xfrm>
            <a:prstGeom prst="rect">
              <a:avLst/>
            </a:prstGeom>
            <a:noFill/>
            <a:ln w="9525">
              <a:noFill/>
              <a:miter lim="800000"/>
              <a:headEnd/>
              <a:tailEnd/>
            </a:ln>
          </p:spPr>
        </p:pic>
        <p:sp>
          <p:nvSpPr>
            <p:cNvPr id="34823" name="Rectangle 9"/>
            <p:cNvSpPr>
              <a:spLocks noChangeArrowheads="1"/>
            </p:cNvSpPr>
            <p:nvPr/>
          </p:nvSpPr>
          <p:spPr bwMode="auto">
            <a:xfrm>
              <a:off x="690" y="3753"/>
              <a:ext cx="1477" cy="171"/>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4824" name="Text Box 10"/>
            <p:cNvSpPr txBox="1">
              <a:spLocks noChangeArrowheads="1"/>
            </p:cNvSpPr>
            <p:nvPr/>
          </p:nvSpPr>
          <p:spPr bwMode="auto">
            <a:xfrm>
              <a:off x="727" y="3790"/>
              <a:ext cx="1404" cy="173"/>
            </a:xfrm>
            <a:prstGeom prst="rect">
              <a:avLst/>
            </a:prstGeom>
            <a:noFill/>
            <a:ln w="9525">
              <a:noFill/>
              <a:miter lim="800000"/>
              <a:headEnd/>
              <a:tailEnd/>
            </a:ln>
          </p:spPr>
          <p:txBody>
            <a:bodyPr wrap="none">
              <a:prstTxWarp prst="textNoShape">
                <a:avLst/>
              </a:prstTxWarp>
              <a:spAutoFit/>
            </a:bodyPr>
            <a:lstStyle/>
            <a:p>
              <a:pPr algn="ctr"/>
              <a:r>
                <a:rPr lang="en-US" sz="1200" dirty="0">
                  <a:ea typeface="Arial" charset="0"/>
                  <a:cs typeface="Arial" charset="0"/>
                </a:rPr>
                <a:t>NEE (</a:t>
              </a:r>
              <a:r>
                <a:rPr lang="en-US" sz="1200" dirty="0" err="1">
                  <a:ea typeface="Arial" charset="0"/>
                  <a:cs typeface="Arial" charset="0"/>
                </a:rPr>
                <a:t>g</a:t>
              </a:r>
              <a:r>
                <a:rPr lang="en-US" sz="1200" dirty="0">
                  <a:ea typeface="Arial" charset="0"/>
                  <a:cs typeface="Arial" charset="0"/>
                </a:rPr>
                <a:t> C m</a:t>
              </a:r>
              <a:r>
                <a:rPr lang="en-US" sz="1200" baseline="30000" dirty="0">
                  <a:ea typeface="Arial" charset="0"/>
                  <a:cs typeface="Arial" charset="0"/>
                </a:rPr>
                <a:t>-2</a:t>
              </a:r>
              <a:r>
                <a:rPr lang="en-US" sz="1200" dirty="0">
                  <a:ea typeface="Arial" charset="0"/>
                  <a:cs typeface="Arial" charset="0"/>
                </a:rPr>
                <a:t>) DOY 177, 2004</a:t>
              </a:r>
            </a:p>
          </p:txBody>
        </p:sp>
        <p:sp>
          <p:nvSpPr>
            <p:cNvPr id="34825" name="Text Box 11"/>
            <p:cNvSpPr txBox="1">
              <a:spLocks noChangeArrowheads="1"/>
            </p:cNvSpPr>
            <p:nvPr/>
          </p:nvSpPr>
          <p:spPr bwMode="auto">
            <a:xfrm>
              <a:off x="77" y="3663"/>
              <a:ext cx="2700" cy="144"/>
            </a:xfrm>
            <a:prstGeom prst="rect">
              <a:avLst/>
            </a:prstGeom>
            <a:solidFill>
              <a:schemeClr val="bg1"/>
            </a:solidFill>
            <a:ln w="9525">
              <a:noFill/>
              <a:miter lim="800000"/>
              <a:headEnd/>
              <a:tailEnd/>
            </a:ln>
          </p:spPr>
          <p:txBody>
            <a:bodyPr>
              <a:prstTxWarp prst="textNoShape">
                <a:avLst/>
              </a:prstTxWarp>
            </a:bodyPr>
            <a:lstStyle/>
            <a:p>
              <a:r>
                <a:rPr lang="en-US" sz="900" dirty="0">
                  <a:latin typeface="Comic Sans MS" pitchFamily="-108" charset="0"/>
                  <a:ea typeface="Arial" charset="0"/>
                  <a:cs typeface="Arial" charset="0"/>
                </a:rPr>
                <a:t>&gt;7                4                  2                 0                -2                -4             &lt;-7</a:t>
              </a:r>
            </a:p>
          </p:txBody>
        </p:sp>
      </p:grpSp>
      <p:sp>
        <p:nvSpPr>
          <p:cNvPr id="34821" name="Text Box 12"/>
          <p:cNvSpPr txBox="1">
            <a:spLocks noChangeArrowheads="1"/>
          </p:cNvSpPr>
          <p:nvPr/>
        </p:nvSpPr>
        <p:spPr bwMode="auto">
          <a:xfrm>
            <a:off x="465931" y="969963"/>
            <a:ext cx="3944938" cy="336550"/>
          </a:xfrm>
          <a:prstGeom prst="rect">
            <a:avLst/>
          </a:prstGeom>
          <a:noFill/>
          <a:ln w="9525">
            <a:noFill/>
            <a:miter lim="800000"/>
            <a:headEnd/>
            <a:tailEnd/>
          </a:ln>
        </p:spPr>
        <p:txBody>
          <a:bodyPr>
            <a:prstTxWarp prst="textNoShape">
              <a:avLst/>
            </a:prstTxWarp>
            <a:spAutoFit/>
          </a:bodyPr>
          <a:lstStyle/>
          <a:p>
            <a:pPr algn="ctr" eaLnBrk="0" hangingPunct="0"/>
            <a:r>
              <a:rPr lang="en-US" sz="1600" b="1" dirty="0">
                <a:ea typeface="Arial" charset="0"/>
                <a:cs typeface="Arial" charset="0"/>
              </a:rPr>
              <a:t>Mean Daily net CO</a:t>
            </a:r>
            <a:r>
              <a:rPr lang="en-US" sz="1600" b="1" baseline="-25000" dirty="0">
                <a:ea typeface="Arial" charset="0"/>
                <a:cs typeface="Arial" charset="0"/>
              </a:rPr>
              <a:t>2</a:t>
            </a:r>
            <a:r>
              <a:rPr lang="en-US" sz="1600" b="1" dirty="0">
                <a:ea typeface="Arial" charset="0"/>
                <a:cs typeface="Arial" charset="0"/>
              </a:rPr>
              <a:t> Exchange</a:t>
            </a:r>
          </a:p>
        </p:txBody>
      </p:sp>
      <p:sp>
        <p:nvSpPr>
          <p:cNvPr id="10" name="Slide Number Placeholder 9"/>
          <p:cNvSpPr>
            <a:spLocks noGrp="1"/>
          </p:cNvSpPr>
          <p:nvPr>
            <p:ph type="sldNum" sz="quarter" idx="10"/>
          </p:nvPr>
        </p:nvSpPr>
        <p:spPr/>
        <p:txBody>
          <a:bodyPr/>
          <a:lstStyle/>
          <a:p>
            <a:pPr>
              <a:defRPr/>
            </a:pPr>
            <a:r>
              <a:rPr lang="en-US" dirty="0" smtClean="0"/>
              <a:t>SMAP-</a:t>
            </a:r>
            <a:fld id="{FB5A4BAC-8254-4802-BB16-9D448E19B28F}"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Data Product Design Drivers</a:t>
            </a:r>
            <a:endParaRPr lang="en-US" sz="3200" b="1" dirty="0"/>
          </a:p>
        </p:txBody>
      </p:sp>
      <p:sp>
        <p:nvSpPr>
          <p:cNvPr id="3" name="Content Placeholder 2"/>
          <p:cNvSpPr>
            <a:spLocks noGrp="1"/>
          </p:cNvSpPr>
          <p:nvPr>
            <p:ph idx="1"/>
          </p:nvPr>
        </p:nvSpPr>
        <p:spPr>
          <a:xfrm>
            <a:off x="304800" y="1107439"/>
            <a:ext cx="8534400" cy="5491799"/>
          </a:xfrm>
        </p:spPr>
        <p:txBody>
          <a:bodyPr/>
          <a:lstStyle/>
          <a:p>
            <a:r>
              <a:rPr lang="en-US" sz="2800" dirty="0" smtClean="0"/>
              <a:t>Data design must balance requirements of the mission Science Team with the needs of the User Community</a:t>
            </a:r>
          </a:p>
          <a:p>
            <a:r>
              <a:rPr lang="en-US" sz="2800" dirty="0" smtClean="0"/>
              <a:t>All Data Products must:</a:t>
            </a:r>
          </a:p>
          <a:p>
            <a:pPr lvl="1"/>
            <a:r>
              <a:rPr lang="en-US" sz="2400" dirty="0" smtClean="0"/>
              <a:t>Conform with mission requirements</a:t>
            </a:r>
          </a:p>
          <a:p>
            <a:pPr lvl="1"/>
            <a:r>
              <a:rPr lang="en-US" sz="2400" dirty="0" smtClean="0"/>
              <a:t>Provide users with the information they need</a:t>
            </a:r>
          </a:p>
          <a:p>
            <a:pPr lvl="1"/>
            <a:r>
              <a:rPr lang="en-US" sz="2400" dirty="0" smtClean="0"/>
              <a:t>Have a consistent format and architecture</a:t>
            </a:r>
          </a:p>
          <a:p>
            <a:pPr lvl="1"/>
            <a:r>
              <a:rPr lang="en-US" sz="2400" dirty="0" smtClean="0"/>
              <a:t>Contain adequate self descriptive information</a:t>
            </a:r>
          </a:p>
          <a:p>
            <a:pPr lvl="1"/>
            <a:r>
              <a:rPr lang="en-US" sz="2400" dirty="0" smtClean="0"/>
              <a:t>Be easy to use</a:t>
            </a:r>
          </a:p>
          <a:p>
            <a:pPr lvl="1">
              <a:buNone/>
            </a:pPr>
            <a:endParaRPr lang="en-US" sz="2400" dirty="0" smtClean="0"/>
          </a:p>
          <a:p>
            <a:pPr lvl="1"/>
            <a:endParaRPr lang="en-US" sz="2400" dirty="0" smtClean="0"/>
          </a:p>
          <a:p>
            <a:pPr lvl="1"/>
            <a:endParaRPr lang="en-US" dirty="0"/>
          </a:p>
        </p:txBody>
      </p:sp>
      <p:sp>
        <p:nvSpPr>
          <p:cNvPr id="6" name="Slide Number Placeholder 5"/>
          <p:cNvSpPr>
            <a:spLocks noGrp="1"/>
          </p:cNvSpPr>
          <p:nvPr>
            <p:ph type="sldNum" sz="quarter" idx="10"/>
          </p:nvPr>
        </p:nvSpPr>
        <p:spPr/>
        <p:txBody>
          <a:bodyPr/>
          <a:lstStyle/>
          <a:p>
            <a:pPr>
              <a:defRPr/>
            </a:pPr>
            <a:r>
              <a:rPr lang="en-US" smtClean="0"/>
              <a:t>SMAP-</a:t>
            </a:r>
            <a:fld id="{FB5A4BAC-8254-4802-BB16-9D448E19B28F}"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14300"/>
            <a:ext cx="5830887" cy="685800"/>
          </a:xfrm>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r>
              <a:rPr lang="en-US" dirty="0" smtClean="0"/>
              <a:t>Overview of proposed SMAP Data Products</a:t>
            </a:r>
          </a:p>
          <a:p>
            <a:r>
              <a:rPr lang="en-US" dirty="0" smtClean="0"/>
              <a:t>Data product content</a:t>
            </a:r>
          </a:p>
          <a:p>
            <a:r>
              <a:rPr lang="en-US" dirty="0" smtClean="0"/>
              <a:t>Data Product format and design</a:t>
            </a:r>
          </a:p>
          <a:p>
            <a:r>
              <a:rPr lang="en-US" dirty="0" smtClean="0"/>
              <a:t>SMAP project plans to generate and provide data products</a:t>
            </a:r>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a:defRPr/>
            </a:pPr>
            <a:r>
              <a:rPr lang="en-US" b="1" dirty="0" smtClean="0">
                <a:effectLst>
                  <a:outerShdw blurRad="38100" dist="38100" dir="2700000" algn="tl">
                    <a:srgbClr val="DDDDDD"/>
                  </a:outerShdw>
                </a:effectLst>
                <a:ea typeface="ＭＳ Ｐゴシック" charset="-128"/>
                <a:cs typeface="ＭＳ Ｐゴシック" charset="-128"/>
              </a:rPr>
              <a:t>Product Generation Practice</a:t>
            </a:r>
          </a:p>
        </p:txBody>
      </p:sp>
      <p:sp>
        <p:nvSpPr>
          <p:cNvPr id="14339" name="Rectangle 3"/>
          <p:cNvSpPr>
            <a:spLocks noGrp="1" noChangeArrowheads="1"/>
          </p:cNvSpPr>
          <p:nvPr>
            <p:ph type="body" idx="1"/>
          </p:nvPr>
        </p:nvSpPr>
        <p:spPr>
          <a:xfrm>
            <a:off x="228600" y="1143000"/>
            <a:ext cx="8610600" cy="5410200"/>
          </a:xfrm>
        </p:spPr>
        <p:txBody>
          <a:bodyPr/>
          <a:lstStyle/>
          <a:p>
            <a:pPr marL="363538" indent="-363538" defTabSz="968375">
              <a:lnSpc>
                <a:spcPct val="90000"/>
              </a:lnSpc>
            </a:pPr>
            <a:r>
              <a:rPr lang="en-US" sz="2400" dirty="0" smtClean="0">
                <a:ea typeface="ＭＳ Ｐゴシック" pitchFamily="34" charset="-128"/>
                <a:cs typeface="ＭＳ Ｐゴシック" pitchFamily="34" charset="-128"/>
              </a:rPr>
              <a:t>Within the project - Algorithm Development Team and Science Data System Team collaborate to generate design </a:t>
            </a:r>
            <a:endParaRPr lang="en-US" sz="2400" dirty="0" smtClean="0"/>
          </a:p>
          <a:p>
            <a:pPr marL="763588" lvl="1" indent="-363538" defTabSz="968375">
              <a:lnSpc>
                <a:spcPct val="90000"/>
              </a:lnSpc>
            </a:pPr>
            <a:r>
              <a:rPr lang="en-US" sz="1800" dirty="0" smtClean="0"/>
              <a:t>Develop a complete product design that </a:t>
            </a:r>
            <a:r>
              <a:rPr lang="en-US" sz="1800" dirty="0" smtClean="0">
                <a:solidFill>
                  <a:srgbClr val="000000"/>
                </a:solidFill>
              </a:rPr>
              <a:t>would include essential data as well as valuable ancillary data</a:t>
            </a:r>
          </a:p>
          <a:p>
            <a:pPr marL="763588" lvl="1" indent="-363538" defTabSz="968375">
              <a:lnSpc>
                <a:spcPct val="90000"/>
              </a:lnSpc>
            </a:pPr>
            <a:r>
              <a:rPr lang="en-US" sz="1800" dirty="0" smtClean="0">
                <a:solidFill>
                  <a:srgbClr val="000000"/>
                </a:solidFill>
              </a:rPr>
              <a:t>Coordinate product content to ensure that data required in subsequent processes are documented and available</a:t>
            </a:r>
          </a:p>
          <a:p>
            <a:pPr marL="763588" lvl="1" indent="-363538" defTabSz="968375">
              <a:lnSpc>
                <a:spcPct val="90000"/>
              </a:lnSpc>
            </a:pPr>
            <a:r>
              <a:rPr lang="en-US" sz="1800" dirty="0" smtClean="0">
                <a:solidFill>
                  <a:srgbClr val="000000"/>
                </a:solidFill>
              </a:rPr>
              <a:t>Coordinate naming conventions so that elements that represent same measures have the same or very similar names</a:t>
            </a:r>
          </a:p>
          <a:p>
            <a:pPr marL="763588" lvl="1" indent="-363538" defTabSz="968375">
              <a:lnSpc>
                <a:spcPct val="90000"/>
              </a:lnSpc>
            </a:pPr>
            <a:r>
              <a:rPr lang="en-US" sz="1800" dirty="0" smtClean="0">
                <a:solidFill>
                  <a:srgbClr val="000000"/>
                </a:solidFill>
              </a:rPr>
              <a:t>Ensure that the products provide the data that the science community needs </a:t>
            </a:r>
          </a:p>
          <a:p>
            <a:pPr marL="363538" indent="-363538" defTabSz="968375">
              <a:lnSpc>
                <a:spcPct val="90000"/>
              </a:lnSpc>
            </a:pPr>
            <a:r>
              <a:rPr lang="en-US" sz="2400" dirty="0" smtClean="0">
                <a:solidFill>
                  <a:srgbClr val="000000"/>
                </a:solidFill>
              </a:rPr>
              <a:t>Within the larger community – SMAP Science Data System (SDS) team is actively involved with NASA Earth Science Data Systems Software Process Group (SPG)</a:t>
            </a:r>
          </a:p>
          <a:p>
            <a:pPr marL="763588" lvl="1" indent="-363538" defTabSz="968375">
              <a:lnSpc>
                <a:spcPct val="90000"/>
              </a:lnSpc>
            </a:pPr>
            <a:r>
              <a:rPr lang="en-US" sz="1800" dirty="0" smtClean="0">
                <a:solidFill>
                  <a:srgbClr val="000000"/>
                </a:solidFill>
              </a:rPr>
              <a:t>Ensure that standards are endorsed by the SPG</a:t>
            </a:r>
          </a:p>
          <a:p>
            <a:pPr marL="763588" lvl="1" indent="-363538" defTabSz="968375">
              <a:lnSpc>
                <a:spcPct val="90000"/>
              </a:lnSpc>
            </a:pPr>
            <a:r>
              <a:rPr lang="en-US" sz="1800" dirty="0" smtClean="0">
                <a:solidFill>
                  <a:srgbClr val="000000"/>
                </a:solidFill>
              </a:rPr>
              <a:t>Ensure that products contain essential metadata so that requisite data could be located on multiple systems including the Data Centers and ECHO</a:t>
            </a:r>
          </a:p>
          <a:p>
            <a:pPr marL="763588" lvl="1" indent="-363538" defTabSz="968375">
              <a:lnSpc>
                <a:spcPct val="90000"/>
              </a:lnSpc>
            </a:pPr>
            <a:r>
              <a:rPr lang="en-US" sz="1800" dirty="0" smtClean="0">
                <a:solidFill>
                  <a:srgbClr val="000000"/>
                </a:solidFill>
              </a:rPr>
              <a:t>Track upcoming technologies, incorporate features that would enable adoption of those technologies as they become more widespread </a:t>
            </a:r>
          </a:p>
        </p:txBody>
      </p:sp>
      <p:sp>
        <p:nvSpPr>
          <p:cNvPr id="6" name="Slide Number Placeholder 5"/>
          <p:cNvSpPr>
            <a:spLocks noGrp="1"/>
          </p:cNvSpPr>
          <p:nvPr>
            <p:ph type="sldNum" sz="quarter" idx="10"/>
          </p:nvPr>
        </p:nvSpPr>
        <p:spPr/>
        <p:txBody>
          <a:bodyPr/>
          <a:lstStyle/>
          <a:p>
            <a:pPr>
              <a:defRPr/>
            </a:pPr>
            <a:r>
              <a:rPr lang="en-US" smtClean="0"/>
              <a:t>SMAP-</a:t>
            </a:r>
            <a:fld id="{FB5A4BAC-8254-4802-BB16-9D448E19B28F}"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ea typeface="+mj-ea"/>
                <a:cs typeface="+mj-cs"/>
              </a:rPr>
              <a:t> </a:t>
            </a:r>
            <a:r>
              <a:rPr lang="en-US" b="1" dirty="0" smtClean="0">
                <a:ea typeface="+mj-ea"/>
                <a:cs typeface="+mj-cs"/>
              </a:rPr>
              <a:t>Product Format </a:t>
            </a:r>
            <a:r>
              <a:rPr lang="en-US" dirty="0" smtClean="0">
                <a:ea typeface="+mj-ea"/>
                <a:cs typeface="+mj-cs"/>
              </a:rPr>
              <a:t/>
            </a:r>
            <a:br>
              <a:rPr lang="en-US" dirty="0" smtClean="0">
                <a:ea typeface="+mj-ea"/>
                <a:cs typeface="+mj-cs"/>
              </a:rPr>
            </a:br>
            <a:r>
              <a:rPr lang="en-US" b="1" dirty="0" smtClean="0">
                <a:ea typeface="+mj-ea"/>
                <a:cs typeface="+mj-cs"/>
              </a:rPr>
              <a:t>Hierarchical Data Format (HDF5)</a:t>
            </a:r>
            <a:endParaRPr lang="en-US" b="1" dirty="0">
              <a:ea typeface="+mj-ea"/>
              <a:cs typeface="+mj-cs"/>
            </a:endParaRPr>
          </a:p>
        </p:txBody>
      </p:sp>
      <p:sp>
        <p:nvSpPr>
          <p:cNvPr id="15363" name="Content Placeholder 5"/>
          <p:cNvSpPr>
            <a:spLocks noGrp="1"/>
          </p:cNvSpPr>
          <p:nvPr>
            <p:ph idx="1"/>
          </p:nvPr>
        </p:nvSpPr>
        <p:spPr>
          <a:xfrm>
            <a:off x="304800" y="1194594"/>
            <a:ext cx="8534400" cy="5663406"/>
          </a:xfrm>
        </p:spPr>
        <p:txBody>
          <a:bodyPr/>
          <a:lstStyle/>
          <a:p>
            <a:r>
              <a:rPr lang="en-US" sz="2000" dirty="0" smtClean="0">
                <a:ea typeface="ＭＳ Ｐゴシック" pitchFamily="-108" charset="-128"/>
              </a:rPr>
              <a:t>HDF5 combines a robust data model with a file format and a user library</a:t>
            </a:r>
          </a:p>
          <a:p>
            <a:pPr lvl="1"/>
            <a:r>
              <a:rPr lang="en-US" sz="1800" dirty="0" smtClean="0">
                <a:ea typeface="ＭＳ Ｐゴシック" pitchFamily="-108" charset="-128"/>
              </a:rPr>
              <a:t>Major object components</a:t>
            </a:r>
            <a:r>
              <a:rPr lang="en-US" sz="2000" dirty="0" smtClean="0">
                <a:ea typeface="ＭＳ Ｐゴシック" pitchFamily="-108" charset="-128"/>
              </a:rPr>
              <a:t>:</a:t>
            </a:r>
          </a:p>
          <a:p>
            <a:pPr lvl="2"/>
            <a:r>
              <a:rPr lang="en-US" sz="1600" dirty="0" smtClean="0">
                <a:ea typeface="ＭＳ Ｐゴシック" pitchFamily="-108" charset="-128"/>
              </a:rPr>
              <a:t>Datasets – major product content</a:t>
            </a:r>
          </a:p>
          <a:p>
            <a:pPr lvl="2"/>
            <a:r>
              <a:rPr lang="en-US" sz="1600" dirty="0" err="1" smtClean="0">
                <a:ea typeface="ＭＳ Ｐゴシック" pitchFamily="-108" charset="-128"/>
              </a:rPr>
              <a:t>Dataspace</a:t>
            </a:r>
            <a:r>
              <a:rPr lang="en-US" sz="1600" dirty="0" smtClean="0">
                <a:ea typeface="ＭＳ Ｐゴシック" pitchFamily="-108" charset="-128"/>
              </a:rPr>
              <a:t> – description of product content shapes</a:t>
            </a:r>
          </a:p>
          <a:p>
            <a:pPr lvl="2"/>
            <a:r>
              <a:rPr lang="en-US" sz="1600" dirty="0" err="1" smtClean="0">
                <a:ea typeface="ＭＳ Ｐゴシック" pitchFamily="-108" charset="-128"/>
              </a:rPr>
              <a:t>Datatypes</a:t>
            </a:r>
            <a:r>
              <a:rPr lang="en-US" sz="1600" dirty="0" smtClean="0">
                <a:ea typeface="ＭＳ Ｐゴシック" pitchFamily="-108" charset="-128"/>
              </a:rPr>
              <a:t> – flexible means to type data</a:t>
            </a:r>
          </a:p>
          <a:p>
            <a:pPr lvl="2"/>
            <a:r>
              <a:rPr lang="en-US" sz="1600" dirty="0" smtClean="0">
                <a:ea typeface="ＭＳ Ｐゴシック" pitchFamily="-108" charset="-128"/>
              </a:rPr>
              <a:t>Groups – flexible means to group data</a:t>
            </a:r>
          </a:p>
          <a:p>
            <a:pPr lvl="2"/>
            <a:r>
              <a:rPr lang="en-US" sz="1600" dirty="0" smtClean="0">
                <a:ea typeface="ＭＳ Ｐゴシック" pitchFamily="-108" charset="-128"/>
              </a:rPr>
              <a:t>Attributes – descriptive elements</a:t>
            </a:r>
          </a:p>
          <a:p>
            <a:pPr lvl="1"/>
            <a:r>
              <a:rPr lang="en-US" sz="1800" dirty="0" smtClean="0">
                <a:ea typeface="ＭＳ Ｐゴシック" pitchFamily="-108" charset="-128"/>
              </a:rPr>
              <a:t>Supports a large variety of platforms and common software languages</a:t>
            </a:r>
          </a:p>
          <a:p>
            <a:pPr lvl="2"/>
            <a:r>
              <a:rPr lang="en-US" sz="1400" dirty="0" smtClean="0">
                <a:ea typeface="ＭＳ Ｐゴシック" pitchFamily="-108" charset="-128"/>
              </a:rPr>
              <a:t>IDL and </a:t>
            </a:r>
            <a:r>
              <a:rPr lang="en-US" sz="1400" dirty="0" err="1" smtClean="0">
                <a:ea typeface="ＭＳ Ｐゴシック" pitchFamily="-108" charset="-128"/>
              </a:rPr>
              <a:t>Matlab</a:t>
            </a:r>
            <a:r>
              <a:rPr lang="en-US" sz="1400" dirty="0" smtClean="0">
                <a:ea typeface="ＭＳ Ｐゴシック" pitchFamily="-108" charset="-128"/>
              </a:rPr>
              <a:t> both have well defined and easy to use HDF5 interfaces</a:t>
            </a:r>
          </a:p>
          <a:p>
            <a:pPr lvl="1"/>
            <a:r>
              <a:rPr lang="en-US" sz="1800" dirty="0" smtClean="0">
                <a:ea typeface="ＭＳ Ｐゴシック" pitchFamily="-108" charset="-128"/>
              </a:rPr>
              <a:t>Has considerable heritage – introduced in 1999-2000 </a:t>
            </a:r>
          </a:p>
          <a:p>
            <a:pPr lvl="1"/>
            <a:r>
              <a:rPr lang="en-US" sz="1800" dirty="0" smtClean="0">
                <a:ea typeface="ＭＳ Ｐゴシック" pitchFamily="-108" charset="-128"/>
              </a:rPr>
              <a:t>Provides a highly flexible architecture to read, extract and write data</a:t>
            </a:r>
          </a:p>
          <a:p>
            <a:pPr lvl="1"/>
            <a:r>
              <a:rPr lang="en-US" sz="1800" dirty="0" smtClean="0">
                <a:ea typeface="ＭＳ Ｐゴシック" pitchFamily="-108" charset="-128"/>
              </a:rPr>
              <a:t>Operates efficiently with very large data sets</a:t>
            </a:r>
          </a:p>
          <a:p>
            <a:pPr lvl="1"/>
            <a:r>
              <a:rPr lang="en-US" sz="1800" dirty="0" smtClean="0">
                <a:ea typeface="ＭＳ Ｐゴシック" pitchFamily="-108" charset="-128"/>
              </a:rPr>
              <a:t>Large numbers of new technology data service providers function well with HDF5</a:t>
            </a:r>
          </a:p>
          <a:p>
            <a:r>
              <a:rPr lang="en-US" sz="2000" dirty="0" smtClean="0">
                <a:ea typeface="ＭＳ Ｐゴシック" pitchFamily="-108" charset="-128"/>
              </a:rPr>
              <a:t>Support available through the HDF Group.</a:t>
            </a:r>
          </a:p>
          <a:p>
            <a:pPr lvl="1"/>
            <a:r>
              <a:rPr lang="en-US" sz="1800" dirty="0" smtClean="0">
                <a:ea typeface="ＭＳ Ｐゴシック" pitchFamily="-108" charset="-128"/>
              </a:rPr>
              <a:t> Website at </a:t>
            </a:r>
            <a:r>
              <a:rPr lang="en-US" sz="1800" dirty="0" smtClean="0">
                <a:ea typeface="ＭＳ Ｐゴシック" pitchFamily="-108" charset="-128"/>
                <a:hlinkClick r:id="rId3"/>
              </a:rPr>
              <a:t>http://www.hdfgroup.org/</a:t>
            </a:r>
            <a:endParaRPr lang="en-US" sz="2000" dirty="0" smtClean="0">
              <a:ea typeface="ＭＳ Ｐゴシック" pitchFamily="-108" charset="-128"/>
            </a:endParaRPr>
          </a:p>
          <a:p>
            <a:pPr lvl="1"/>
            <a:endParaRPr lang="en-US" dirty="0" smtClean="0">
              <a:ea typeface="ＭＳ Ｐゴシック" pitchFamily="-108" charset="-128"/>
            </a:endParaRPr>
          </a:p>
          <a:p>
            <a:pPr lvl="1"/>
            <a:endParaRPr lang="en-US" dirty="0" smtClean="0">
              <a:ea typeface="ＭＳ Ｐゴシック" pitchFamily="-108" charset="-128"/>
            </a:endParaRPr>
          </a:p>
          <a:p>
            <a:endParaRPr lang="en-US" dirty="0"/>
          </a:p>
          <a:p>
            <a:pPr lvl="1"/>
            <a:endParaRPr lang="en-US" dirty="0">
              <a:ea typeface="ＭＳ Ｐゴシック" pitchFamily="-108" charset="-128"/>
            </a:endParaRPr>
          </a:p>
          <a:p>
            <a:endParaRPr lang="en-US" dirty="0"/>
          </a:p>
        </p:txBody>
      </p:sp>
      <p:sp>
        <p:nvSpPr>
          <p:cNvPr id="6" name="Slide Number Placeholder 5"/>
          <p:cNvSpPr>
            <a:spLocks noGrp="1"/>
          </p:cNvSpPr>
          <p:nvPr>
            <p:ph type="sldNum" sz="quarter" idx="10"/>
          </p:nvPr>
        </p:nvSpPr>
        <p:spPr/>
        <p:txBody>
          <a:bodyPr/>
          <a:lstStyle/>
          <a:p>
            <a:pPr>
              <a:defRPr/>
            </a:pPr>
            <a:r>
              <a:rPr lang="en-US" smtClean="0"/>
              <a:t>SMAP-</a:t>
            </a:r>
            <a:fld id="{FB5A4BAC-8254-4802-BB16-9D448E19B28F}"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2057400" y="139700"/>
            <a:ext cx="6858000" cy="685800"/>
          </a:xfrm>
        </p:spPr>
        <p:txBody>
          <a:bodyPr/>
          <a:lstStyle/>
          <a:p>
            <a:pPr>
              <a:defRPr/>
            </a:pPr>
            <a:r>
              <a:rPr lang="en-US" sz="2400" dirty="0" smtClean="0">
                <a:effectLst>
                  <a:outerShdw blurRad="38100" dist="38100" dir="2700000" algn="tl">
                    <a:srgbClr val="DDDDDD"/>
                  </a:outerShdw>
                </a:effectLst>
                <a:ea typeface="ＭＳ Ｐゴシック" charset="-128"/>
                <a:cs typeface="ＭＳ Ｐゴシック" charset="-128"/>
              </a:rPr>
              <a:t> </a:t>
            </a:r>
            <a:br>
              <a:rPr lang="en-US" sz="2400" dirty="0" smtClean="0">
                <a:effectLst>
                  <a:outerShdw blurRad="38100" dist="38100" dir="2700000" algn="tl">
                    <a:srgbClr val="DDDDDD"/>
                  </a:outerShdw>
                </a:effectLst>
                <a:ea typeface="ＭＳ Ｐゴシック" charset="-128"/>
                <a:cs typeface="ＭＳ Ｐゴシック" charset="-128"/>
              </a:rPr>
            </a:br>
            <a:r>
              <a:rPr lang="en-US" b="1" dirty="0" smtClean="0">
                <a:effectLst>
                  <a:outerShdw blurRad="38100" dist="38100" dir="2700000" algn="tl">
                    <a:srgbClr val="DDDDDD"/>
                  </a:outerShdw>
                </a:effectLst>
                <a:ea typeface="ＭＳ Ｐゴシック" charset="-128"/>
                <a:cs typeface="ＭＳ Ｐゴシック" charset="-128"/>
              </a:rPr>
              <a:t>SMAP Data Product Design  </a:t>
            </a:r>
            <a:r>
              <a:rPr lang="en-US" sz="2400" dirty="0" smtClean="0">
                <a:effectLst>
                  <a:outerShdw blurRad="38100" dist="38100" dir="2700000" algn="tl">
                    <a:srgbClr val="DDDDDD"/>
                  </a:outerShdw>
                </a:effectLst>
                <a:ea typeface="ＭＳ Ｐゴシック" charset="-128"/>
                <a:cs typeface="ＭＳ Ｐゴシック" charset="-128"/>
              </a:rPr>
              <a:t/>
            </a:r>
            <a:br>
              <a:rPr lang="en-US" sz="2400" dirty="0" smtClean="0">
                <a:effectLst>
                  <a:outerShdw blurRad="38100" dist="38100" dir="2700000" algn="tl">
                    <a:srgbClr val="DDDDDD"/>
                  </a:outerShdw>
                </a:effectLst>
                <a:ea typeface="ＭＳ Ｐゴシック" charset="-128"/>
                <a:cs typeface="ＭＳ Ｐゴシック" charset="-128"/>
              </a:rPr>
            </a:br>
            <a:r>
              <a:rPr lang="en-US" b="1" dirty="0" smtClean="0">
                <a:effectLst>
                  <a:outerShdw blurRad="38100" dist="38100" dir="2700000" algn="tl">
                    <a:srgbClr val="DDDDDD"/>
                  </a:outerShdw>
                </a:effectLst>
                <a:ea typeface="ＭＳ Ｐゴシック" charset="-128"/>
                <a:cs typeface="ＭＳ Ｐゴシック" charset="-128"/>
              </a:rPr>
              <a:t>A Consistent and Simple Standard</a:t>
            </a:r>
          </a:p>
        </p:txBody>
      </p:sp>
      <p:sp>
        <p:nvSpPr>
          <p:cNvPr id="7171" name="Rectangle 3"/>
          <p:cNvSpPr>
            <a:spLocks noGrp="1" noChangeArrowheads="1"/>
          </p:cNvSpPr>
          <p:nvPr>
            <p:ph type="body" idx="1"/>
          </p:nvPr>
        </p:nvSpPr>
        <p:spPr>
          <a:xfrm>
            <a:off x="304800" y="1435100"/>
            <a:ext cx="8610600" cy="5334000"/>
          </a:xfrm>
        </p:spPr>
        <p:txBody>
          <a:bodyPr/>
          <a:lstStyle/>
          <a:p>
            <a:pPr marL="363538" indent="-363538" defTabSz="968375">
              <a:lnSpc>
                <a:spcPct val="90000"/>
              </a:lnSpc>
            </a:pPr>
            <a:r>
              <a:rPr lang="en-US" sz="1800" b="1" dirty="0">
                <a:ea typeface="ＭＳ Ｐゴシック" pitchFamily="34" charset="-128"/>
                <a:cs typeface="ＭＳ Ｐゴシック" pitchFamily="34" charset="-128"/>
              </a:rPr>
              <a:t>Data product </a:t>
            </a:r>
            <a:r>
              <a:rPr lang="en-US" sz="1800" b="1" dirty="0" smtClean="0">
                <a:ea typeface="ＭＳ Ｐゴシック" pitchFamily="34" charset="-128"/>
                <a:cs typeface="ＭＳ Ｐゴシック" pitchFamily="34" charset="-128"/>
              </a:rPr>
              <a:t>types or collections</a:t>
            </a:r>
          </a:p>
          <a:p>
            <a:pPr marL="763588" lvl="1" indent="-363538" defTabSz="968375">
              <a:lnSpc>
                <a:spcPct val="90000"/>
              </a:lnSpc>
            </a:pPr>
            <a:r>
              <a:rPr lang="en-US" sz="1800" dirty="0"/>
              <a:t>Set of files with conformant output </a:t>
            </a:r>
            <a:r>
              <a:rPr lang="en-US" sz="1800" dirty="0" smtClean="0"/>
              <a:t>generated using </a:t>
            </a:r>
            <a:r>
              <a:rPr lang="en-US" sz="1800" dirty="0"/>
              <a:t>the same</a:t>
            </a:r>
            <a:r>
              <a:rPr lang="en-US" sz="1800" dirty="0" smtClean="0"/>
              <a:t> Science Processing Software (SPS)</a:t>
            </a:r>
            <a:endParaRPr lang="en-US" sz="1800" dirty="0"/>
          </a:p>
          <a:p>
            <a:pPr marL="763588" lvl="1" indent="-363538" defTabSz="968375">
              <a:lnSpc>
                <a:spcPct val="90000"/>
              </a:lnSpc>
            </a:pPr>
            <a:r>
              <a:rPr lang="en-US" sz="1800" dirty="0"/>
              <a:t>All</a:t>
            </a:r>
            <a:r>
              <a:rPr lang="en-US" sz="1800" dirty="0" smtClean="0"/>
              <a:t> data </a:t>
            </a:r>
            <a:r>
              <a:rPr lang="en-US" sz="1800" dirty="0"/>
              <a:t>product types</a:t>
            </a:r>
            <a:r>
              <a:rPr lang="en-US" sz="1800" dirty="0" smtClean="0"/>
              <a:t> should employ a single standard format  </a:t>
            </a:r>
            <a:endParaRPr lang="en-US" sz="1800" dirty="0"/>
          </a:p>
          <a:p>
            <a:pPr marL="363538" indent="-363538" defTabSz="968375">
              <a:lnSpc>
                <a:spcPct val="90000"/>
              </a:lnSpc>
            </a:pPr>
            <a:r>
              <a:rPr lang="en-US" sz="1800" b="1" dirty="0">
                <a:ea typeface="ＭＳ Ｐゴシック" pitchFamily="34" charset="-128"/>
                <a:cs typeface="ＭＳ Ｐゴシック" pitchFamily="34" charset="-128"/>
              </a:rPr>
              <a:t>Data </a:t>
            </a:r>
            <a:r>
              <a:rPr lang="en-US" sz="1800" b="1" dirty="0" smtClean="0">
                <a:ea typeface="ＭＳ Ｐゴシック" pitchFamily="34" charset="-128"/>
                <a:cs typeface="ＭＳ Ｐゴシック" pitchFamily="34" charset="-128"/>
              </a:rPr>
              <a:t>granule or file </a:t>
            </a:r>
            <a:endParaRPr lang="en-US" sz="1800" b="1" dirty="0">
              <a:ea typeface="ＭＳ Ｐゴシック" pitchFamily="34" charset="-128"/>
              <a:cs typeface="ＭＳ Ｐゴシック" pitchFamily="34" charset="-128"/>
            </a:endParaRPr>
          </a:p>
          <a:p>
            <a:pPr marL="763588" lvl="1" indent="-363538" defTabSz="968375">
              <a:lnSpc>
                <a:spcPct val="90000"/>
              </a:lnSpc>
            </a:pPr>
            <a:r>
              <a:rPr lang="en-US" sz="1800" dirty="0"/>
              <a:t>An instance of a data product type</a:t>
            </a:r>
            <a:endParaRPr lang="en-US" sz="1800" dirty="0" smtClean="0"/>
          </a:p>
          <a:p>
            <a:pPr marL="363538" indent="-363538" defTabSz="968375">
              <a:lnSpc>
                <a:spcPct val="90000"/>
              </a:lnSpc>
            </a:pPr>
            <a:r>
              <a:rPr lang="en-US" sz="1800" b="1" dirty="0" smtClean="0">
                <a:ea typeface="ＭＳ Ｐゴシック" pitchFamily="34" charset="-128"/>
                <a:cs typeface="ＭＳ Ｐゴシック" pitchFamily="34" charset="-128"/>
              </a:rPr>
              <a:t>Product </a:t>
            </a:r>
            <a:r>
              <a:rPr lang="en-US" sz="1800" b="1" dirty="0">
                <a:ea typeface="ＭＳ Ｐゴシック" pitchFamily="34" charset="-128"/>
                <a:cs typeface="ＭＳ Ｐゴシック" pitchFamily="34" charset="-128"/>
              </a:rPr>
              <a:t>data</a:t>
            </a:r>
          </a:p>
          <a:p>
            <a:pPr marL="763588" lvl="1" indent="-363538" defTabSz="968375">
              <a:lnSpc>
                <a:spcPct val="90000"/>
              </a:lnSpc>
            </a:pPr>
            <a:r>
              <a:rPr lang="en-US" sz="1800" dirty="0"/>
              <a:t>Includes both algorithmic output as well as valuable ancillary data</a:t>
            </a:r>
          </a:p>
          <a:p>
            <a:pPr marL="763588" lvl="1" indent="-363538" defTabSz="968375">
              <a:lnSpc>
                <a:spcPct val="90000"/>
              </a:lnSpc>
            </a:pPr>
            <a:r>
              <a:rPr lang="en-US" sz="1800" dirty="0"/>
              <a:t>Separated into distinct groups of </a:t>
            </a:r>
            <a:r>
              <a:rPr lang="en-US" sz="1800" dirty="0" smtClean="0"/>
              <a:t>arrays</a:t>
            </a:r>
          </a:p>
          <a:p>
            <a:pPr marL="1163638" lvl="2" indent="-363538" defTabSz="968375">
              <a:lnSpc>
                <a:spcPct val="90000"/>
              </a:lnSpc>
            </a:pPr>
            <a:r>
              <a:rPr lang="en-US" sz="1800" dirty="0"/>
              <a:t>Arrays within each group are conceptually related</a:t>
            </a:r>
          </a:p>
          <a:p>
            <a:pPr marL="1163638" lvl="2" indent="-363538" defTabSz="968375">
              <a:lnSpc>
                <a:spcPct val="90000"/>
              </a:lnSpc>
            </a:pPr>
            <a:r>
              <a:rPr lang="en-US" sz="1800" dirty="0"/>
              <a:t>Within each group, arrays have the same or very similar dimension shapes</a:t>
            </a:r>
          </a:p>
          <a:p>
            <a:pPr marL="1163638" lvl="2" indent="-363538" defTabSz="968375">
              <a:lnSpc>
                <a:spcPct val="90000"/>
              </a:lnSpc>
            </a:pPr>
            <a:r>
              <a:rPr lang="en-US" sz="1800" dirty="0"/>
              <a:t>Within each group, array elements with the same dimension indices apply to the same measurement or retrieval </a:t>
            </a:r>
            <a:r>
              <a:rPr lang="en-US" sz="1800" dirty="0" smtClean="0"/>
              <a:t>instance</a:t>
            </a:r>
          </a:p>
          <a:p>
            <a:pPr marL="363538" indent="-363538" defTabSz="968375">
              <a:lnSpc>
                <a:spcPct val="90000"/>
              </a:lnSpc>
            </a:pPr>
            <a:r>
              <a:rPr lang="en-US" sz="1800" b="1" dirty="0" smtClean="0">
                <a:ea typeface="ＭＳ Ｐゴシック" pitchFamily="34" charset="-128"/>
                <a:cs typeface="ＭＳ Ｐゴシック" pitchFamily="34" charset="-128"/>
              </a:rPr>
              <a:t>Metadata</a:t>
            </a:r>
          </a:p>
          <a:p>
            <a:pPr marL="763588" lvl="1" indent="-363538" defTabSz="968375">
              <a:lnSpc>
                <a:spcPct val="90000"/>
              </a:lnSpc>
            </a:pPr>
            <a:r>
              <a:rPr lang="en-US" sz="1800" dirty="0" smtClean="0">
                <a:ea typeface="ＭＳ Ｐゴシック" pitchFamily="34" charset="-128"/>
                <a:cs typeface="ＭＳ Ｐゴシック" pitchFamily="34" charset="-128"/>
              </a:rPr>
              <a:t>Product metadata –</a:t>
            </a:r>
            <a:r>
              <a:rPr lang="en-US" sz="1800" dirty="0" smtClean="0"/>
              <a:t> applies to the entire content of a data granule</a:t>
            </a:r>
          </a:p>
          <a:p>
            <a:pPr marL="763588" lvl="1" indent="-363538" defTabSz="968375">
              <a:lnSpc>
                <a:spcPct val="90000"/>
              </a:lnSpc>
            </a:pPr>
            <a:r>
              <a:rPr lang="en-US" sz="1800" dirty="0" smtClean="0"/>
              <a:t>Local metadata – applies to a particular element in the product</a:t>
            </a:r>
          </a:p>
          <a:p>
            <a:pPr marL="763588" lvl="1" indent="-363538" defTabSz="968375">
              <a:lnSpc>
                <a:spcPct val="90000"/>
              </a:lnSpc>
            </a:pPr>
            <a:endParaRPr lang="en-US" sz="1800" dirty="0" smtClean="0"/>
          </a:p>
          <a:p>
            <a:pPr marL="1163638" lvl="2" indent="-363538" defTabSz="968375">
              <a:lnSpc>
                <a:spcPct val="90000"/>
              </a:lnSpc>
            </a:pPr>
            <a:endParaRPr lang="en-US" sz="1800" dirty="0"/>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2133600" y="114300"/>
            <a:ext cx="6135687" cy="685800"/>
          </a:xfrm>
        </p:spPr>
        <p:txBody>
          <a:bodyPr/>
          <a:lstStyle/>
          <a:p>
            <a:pPr>
              <a:defRPr/>
            </a:pPr>
            <a:r>
              <a:rPr lang="en-US" b="1" dirty="0" smtClean="0">
                <a:effectLst>
                  <a:outerShdw blurRad="38100" dist="38100" dir="2700000" algn="tl">
                    <a:srgbClr val="DDDDDD"/>
                  </a:outerShdw>
                </a:effectLst>
                <a:ea typeface="ＭＳ Ｐゴシック" charset="-128"/>
                <a:cs typeface="ＭＳ Ｐゴシック" charset="-128"/>
              </a:rPr>
              <a:t>Data Correlation in </a:t>
            </a:r>
            <a:br>
              <a:rPr lang="en-US" b="1" dirty="0" smtClean="0">
                <a:effectLst>
                  <a:outerShdw blurRad="38100" dist="38100" dir="2700000" algn="tl">
                    <a:srgbClr val="DDDDDD"/>
                  </a:outerShdw>
                </a:effectLst>
                <a:ea typeface="ＭＳ Ｐゴシック" charset="-128"/>
                <a:cs typeface="ＭＳ Ｐゴシック" charset="-128"/>
              </a:rPr>
            </a:br>
            <a:r>
              <a:rPr lang="en-US" b="1" dirty="0" smtClean="0">
                <a:effectLst>
                  <a:outerShdw blurRad="38100" dist="38100" dir="2700000" algn="tl">
                    <a:srgbClr val="DDDDDD"/>
                  </a:outerShdw>
                </a:effectLst>
                <a:ea typeface="ＭＳ Ｐゴシック" charset="-128"/>
                <a:cs typeface="ＭＳ Ｐゴシック" charset="-128"/>
              </a:rPr>
              <a:t>SMAP Product </a:t>
            </a:r>
            <a:r>
              <a:rPr lang="en-US" b="1" dirty="0" smtClean="0">
                <a:solidFill>
                  <a:srgbClr val="000000"/>
                </a:solidFill>
                <a:effectLst>
                  <a:outerShdw blurRad="38100" dist="38100" dir="2700000" algn="tl">
                    <a:srgbClr val="DDDDDD"/>
                  </a:outerShdw>
                </a:effectLst>
                <a:ea typeface="ＭＳ Ｐゴシック" charset="-128"/>
                <a:cs typeface="ＭＳ Ｐゴシック" charset="-128"/>
              </a:rPr>
              <a:t>Design</a:t>
            </a:r>
          </a:p>
        </p:txBody>
      </p:sp>
      <p:sp>
        <p:nvSpPr>
          <p:cNvPr id="12291" name="Rectangle 3"/>
          <p:cNvSpPr>
            <a:spLocks noGrp="1" noChangeArrowheads="1"/>
          </p:cNvSpPr>
          <p:nvPr>
            <p:ph type="body" idx="1"/>
          </p:nvPr>
        </p:nvSpPr>
        <p:spPr>
          <a:xfrm>
            <a:off x="228600" y="1066800"/>
            <a:ext cx="8610600" cy="5638800"/>
          </a:xfrm>
        </p:spPr>
        <p:txBody>
          <a:bodyPr/>
          <a:lstStyle/>
          <a:p>
            <a:pPr marL="363538" indent="-363538" defTabSz="968375">
              <a:lnSpc>
                <a:spcPct val="90000"/>
              </a:lnSpc>
              <a:buFontTx/>
              <a:buNone/>
            </a:pPr>
            <a:r>
              <a:rPr lang="en-US" sz="1600" dirty="0" smtClean="0">
                <a:ea typeface="ＭＳ Ｐゴシック" pitchFamily="34" charset="-128"/>
                <a:cs typeface="ＭＳ Ｐゴシック" pitchFamily="34" charset="-128"/>
              </a:rPr>
              <a:t>Three data groups appear in the prototype Radar Level 1B Product design:</a:t>
            </a:r>
          </a:p>
          <a:p>
            <a:pPr marL="363538" indent="-363538" defTabSz="968375">
              <a:lnSpc>
                <a:spcPct val="90000"/>
              </a:lnSpc>
              <a:buFontTx/>
              <a:buNone/>
            </a:pPr>
            <a:r>
              <a:rPr lang="en-US" sz="1400" u="sng" dirty="0" smtClean="0">
                <a:ea typeface="ＭＳ Ｐゴシック" pitchFamily="34" charset="-128"/>
                <a:cs typeface="ＭＳ Ｐゴシック" pitchFamily="34" charset="-128"/>
              </a:rPr>
              <a:t>Attitude and Ephemeris Group</a:t>
            </a:r>
          </a:p>
          <a:p>
            <a:pPr marL="363538" indent="-363538" defTabSz="968375">
              <a:lnSpc>
                <a:spcPct val="90000"/>
              </a:lnSpc>
              <a:buFontTx/>
              <a:buNone/>
            </a:pPr>
            <a:r>
              <a:rPr lang="en-US" sz="1400" dirty="0" smtClean="0">
                <a:ea typeface="ＭＳ Ｐゴシック" pitchFamily="34" charset="-128"/>
                <a:cs typeface="ＭＳ Ｐゴシック" pitchFamily="34" charset="-128"/>
              </a:rPr>
              <a:t>	Each of the arrays in this group contains one representative element for each antenna rotation.  The following array elements are examples of spacecraft positions and attitudes with a representative time at </a:t>
            </a:r>
            <a:r>
              <a:rPr lang="en-US" sz="1400" b="1" i="1" dirty="0" smtClean="0">
                <a:ea typeface="ＭＳ Ｐゴシック" pitchFamily="34" charset="-128"/>
                <a:cs typeface="ＭＳ Ｐゴシック" pitchFamily="34" charset="-128"/>
              </a:rPr>
              <a:t>antenna_scan_time_utc[1000]</a:t>
            </a:r>
            <a:r>
              <a:rPr lang="en-US" sz="1400" dirty="0" smtClean="0">
                <a:ea typeface="ＭＳ Ｐゴシック" pitchFamily="34" charset="-128"/>
                <a:cs typeface="ＭＳ Ｐゴシック" pitchFamily="34" charset="-128"/>
              </a:rPr>
              <a:t>:</a:t>
            </a:r>
            <a:endParaRPr lang="en-US" sz="1400" b="1" i="1" dirty="0" smtClean="0">
              <a:ea typeface="ＭＳ Ｐゴシック" pitchFamily="34" charset="-128"/>
              <a:cs typeface="ＭＳ Ｐゴシック" pitchFamily="34" charset="-128"/>
            </a:endParaRPr>
          </a:p>
          <a:p>
            <a:pPr marL="363538" indent="-363538" defTabSz="968375">
              <a:lnSpc>
                <a:spcPct val="90000"/>
              </a:lnSpc>
            </a:pPr>
            <a:r>
              <a:rPr lang="en-US" sz="1400" b="1" i="1" dirty="0" smtClean="0">
                <a:ea typeface="ＭＳ Ｐゴシック" pitchFamily="34" charset="-128"/>
                <a:cs typeface="ＭＳ Ｐゴシック" pitchFamily="34" charset="-128"/>
              </a:rPr>
              <a:t>sc_nadir_lon[1000]</a:t>
            </a:r>
          </a:p>
          <a:p>
            <a:pPr marL="363538" indent="-363538" defTabSz="968375">
              <a:lnSpc>
                <a:spcPct val="90000"/>
              </a:lnSpc>
            </a:pPr>
            <a:r>
              <a:rPr lang="en-US" sz="1400" b="1" i="1" dirty="0" smtClean="0">
                <a:ea typeface="ＭＳ Ｐゴシック" pitchFamily="34" charset="-128"/>
                <a:cs typeface="ＭＳ Ｐゴシック" pitchFamily="34" charset="-128"/>
              </a:rPr>
              <a:t>y_pos[1000]</a:t>
            </a:r>
          </a:p>
          <a:p>
            <a:pPr marL="363538" indent="-363538" defTabSz="968375">
              <a:lnSpc>
                <a:spcPct val="90000"/>
              </a:lnSpc>
              <a:buFontTx/>
              <a:buNone/>
            </a:pPr>
            <a:endParaRPr lang="en-US" sz="1400" dirty="0" smtClean="0">
              <a:ea typeface="ＭＳ Ｐゴシック" pitchFamily="34" charset="-128"/>
              <a:cs typeface="ＭＳ Ｐゴシック" pitchFamily="34" charset="-128"/>
            </a:endParaRPr>
          </a:p>
          <a:p>
            <a:pPr marL="363538" indent="-363538" defTabSz="968375">
              <a:lnSpc>
                <a:spcPct val="90000"/>
              </a:lnSpc>
              <a:buFontTx/>
              <a:buNone/>
            </a:pPr>
            <a:r>
              <a:rPr lang="en-US" sz="1400" u="sng" dirty="0" smtClean="0">
                <a:ea typeface="ＭＳ Ｐゴシック" pitchFamily="34" charset="-128"/>
                <a:cs typeface="ＭＳ Ｐゴシック" pitchFamily="34" charset="-128"/>
              </a:rPr>
              <a:t>Sigma0 Data Group</a:t>
            </a:r>
            <a:endParaRPr lang="en-US" sz="1400" dirty="0" smtClean="0">
              <a:ea typeface="ＭＳ Ｐゴシック" pitchFamily="34" charset="-128"/>
              <a:cs typeface="ＭＳ Ｐゴシック" pitchFamily="34" charset="-128"/>
            </a:endParaRPr>
          </a:p>
          <a:p>
            <a:pPr marL="363538" indent="-363538" defTabSz="968375">
              <a:lnSpc>
                <a:spcPct val="90000"/>
              </a:lnSpc>
              <a:buFontTx/>
              <a:buNone/>
            </a:pPr>
            <a:r>
              <a:rPr lang="en-US" sz="1400" dirty="0" smtClean="0">
                <a:ea typeface="ＭＳ Ｐゴシック" pitchFamily="34" charset="-128"/>
                <a:cs typeface="ＭＳ Ｐゴシック" pitchFamily="34" charset="-128"/>
              </a:rPr>
              <a:t>	Each of the arrays in this group contains one representative element for each low resolution sigma0.  The following array elements are examples of measurements for the low resolution sigma0 with a representative time at </a:t>
            </a:r>
            <a:r>
              <a:rPr lang="en-US" sz="1400" b="1" i="1" dirty="0" smtClean="0">
                <a:ea typeface="ＭＳ Ｐゴシック" pitchFamily="34" charset="-128"/>
                <a:cs typeface="ＭＳ Ｐゴシック" pitchFamily="34" charset="-128"/>
              </a:rPr>
              <a:t>sigma0_time_utc[20000] </a:t>
            </a:r>
            <a:r>
              <a:rPr lang="en-US" sz="1400" dirty="0" smtClean="0">
                <a:ea typeface="ＭＳ Ｐゴシック" pitchFamily="34" charset="-128"/>
                <a:cs typeface="ＭＳ Ｐゴシック" pitchFamily="34" charset="-128"/>
              </a:rPr>
              <a:t>:</a:t>
            </a:r>
          </a:p>
          <a:p>
            <a:pPr marL="363538" indent="-363538" defTabSz="968375">
              <a:lnSpc>
                <a:spcPct val="90000"/>
              </a:lnSpc>
            </a:pPr>
            <a:r>
              <a:rPr lang="en-US" sz="1400" b="1" i="1" dirty="0" smtClean="0">
                <a:ea typeface="ＭＳ Ｐゴシック" pitchFamily="34" charset="-128"/>
                <a:cs typeface="ＭＳ Ｐゴシック" pitchFamily="34" charset="-128"/>
              </a:rPr>
              <a:t>antenna_boresight_azimuth[20000]</a:t>
            </a:r>
          </a:p>
          <a:p>
            <a:pPr marL="363538" indent="-363538" defTabSz="968375">
              <a:lnSpc>
                <a:spcPct val="90000"/>
              </a:lnSpc>
            </a:pPr>
            <a:r>
              <a:rPr lang="en-US" sz="1400" b="1" i="1" dirty="0" smtClean="0">
                <a:ea typeface="ＭＳ Ｐゴシック" pitchFamily="34" charset="-128"/>
                <a:cs typeface="ＭＳ Ｐゴシック" pitchFamily="34" charset="-128"/>
              </a:rPr>
              <a:t>sigma0_hh[20000]</a:t>
            </a:r>
          </a:p>
          <a:p>
            <a:pPr marL="363538" indent="-363538" defTabSz="968375">
              <a:lnSpc>
                <a:spcPct val="90000"/>
              </a:lnSpc>
              <a:buFontTx/>
              <a:buNone/>
            </a:pPr>
            <a:r>
              <a:rPr lang="en-US" sz="1400" b="1" i="1" dirty="0" smtClean="0">
                <a:ea typeface="ＭＳ Ｐゴシック" pitchFamily="34" charset="-128"/>
                <a:cs typeface="ＭＳ Ｐゴシック" pitchFamily="34" charset="-128"/>
              </a:rPr>
              <a:t>	</a:t>
            </a:r>
          </a:p>
          <a:p>
            <a:pPr marL="363538" indent="-363538" defTabSz="968375">
              <a:lnSpc>
                <a:spcPct val="90000"/>
              </a:lnSpc>
              <a:buFontTx/>
              <a:buNone/>
            </a:pPr>
            <a:r>
              <a:rPr lang="en-US" sz="1400" u="sng" dirty="0" smtClean="0">
                <a:ea typeface="ＭＳ Ｐゴシック" pitchFamily="34" charset="-128"/>
                <a:cs typeface="ＭＳ Ｐゴシック" pitchFamily="34" charset="-128"/>
              </a:rPr>
              <a:t>Sigma0 Slice Data Group</a:t>
            </a:r>
          </a:p>
          <a:p>
            <a:pPr marL="363538" indent="-363538" defTabSz="968375">
              <a:lnSpc>
                <a:spcPct val="90000"/>
              </a:lnSpc>
              <a:buFontTx/>
              <a:buNone/>
            </a:pPr>
            <a:r>
              <a:rPr lang="en-US" sz="1400" dirty="0" smtClean="0">
                <a:ea typeface="ＭＳ Ｐゴシック" pitchFamily="34" charset="-128"/>
                <a:cs typeface="ＭＳ Ｐゴシック" pitchFamily="34" charset="-128"/>
              </a:rPr>
              <a:t>	Each of the arrays in this group contains one representative element for a slice in each low resolution sigma0.  The following array elements are examples of measurements for the 7</a:t>
            </a:r>
            <a:r>
              <a:rPr lang="en-US" sz="1400" baseline="30000" dirty="0" smtClean="0">
                <a:ea typeface="ＭＳ Ｐゴシック" pitchFamily="34" charset="-128"/>
                <a:cs typeface="ＭＳ Ｐゴシック" pitchFamily="34" charset="-128"/>
              </a:rPr>
              <a:t>th</a:t>
            </a:r>
            <a:r>
              <a:rPr lang="en-US" sz="1400" dirty="0" smtClean="0">
                <a:ea typeface="ＭＳ Ｐゴシック" pitchFamily="34" charset="-128"/>
                <a:cs typeface="ＭＳ Ｐゴシック" pitchFamily="34" charset="-128"/>
              </a:rPr>
              <a:t> slice of the low resolution sigma0 with a representative time at </a:t>
            </a:r>
            <a:r>
              <a:rPr lang="en-US" sz="1400" b="1" i="1" dirty="0" smtClean="0">
                <a:ea typeface="ＭＳ Ｐゴシック" pitchFamily="34" charset="-128"/>
                <a:cs typeface="ＭＳ Ｐゴシック" pitchFamily="34" charset="-128"/>
              </a:rPr>
              <a:t>sigma0_time_utc[20000]</a:t>
            </a:r>
            <a:r>
              <a:rPr lang="en-US" sz="1400" dirty="0" smtClean="0">
                <a:ea typeface="ＭＳ Ｐゴシック" pitchFamily="34" charset="-128"/>
                <a:cs typeface="ＭＳ Ｐゴシック" pitchFamily="34" charset="-128"/>
              </a:rPr>
              <a:t>:</a:t>
            </a:r>
          </a:p>
          <a:p>
            <a:pPr marL="363538" indent="-363538" defTabSz="968375">
              <a:lnSpc>
                <a:spcPct val="90000"/>
              </a:lnSpc>
            </a:pPr>
            <a:r>
              <a:rPr lang="en-US" sz="1400" b="1" i="1" dirty="0" smtClean="0">
                <a:ea typeface="ＭＳ Ｐゴシック" pitchFamily="34" charset="-128"/>
                <a:cs typeface="ＭＳ Ｐゴシック" pitchFamily="34" charset="-128"/>
              </a:rPr>
              <a:t>Slice_slant_range[20000][6]			</a:t>
            </a:r>
          </a:p>
          <a:p>
            <a:pPr marL="363538" indent="-363538" defTabSz="968375">
              <a:lnSpc>
                <a:spcPct val="90000"/>
              </a:lnSpc>
            </a:pPr>
            <a:r>
              <a:rPr lang="en-US" sz="1400" b="1" i="1" dirty="0" smtClean="0">
                <a:ea typeface="ＭＳ Ｐゴシック" pitchFamily="34" charset="-128"/>
                <a:cs typeface="ＭＳ Ｐゴシック" pitchFamily="34" charset="-128"/>
              </a:rPr>
              <a:t>slice_sigma0_vv[20000][6]		</a:t>
            </a:r>
          </a:p>
        </p:txBody>
      </p:sp>
      <p:sp>
        <p:nvSpPr>
          <p:cNvPr id="4" name="Slide Number Placeholder 3"/>
          <p:cNvSpPr>
            <a:spLocks noGrp="1"/>
          </p:cNvSpPr>
          <p:nvPr>
            <p:ph type="sldNum" sz="quarter" idx="10"/>
          </p:nvPr>
        </p:nvSpPr>
        <p:spPr/>
        <p:txBody>
          <a:bodyPr/>
          <a:lstStyle/>
          <a:p>
            <a:pPr>
              <a:defRPr/>
            </a:pPr>
            <a:r>
              <a:rPr lang="en-US" smtClean="0"/>
              <a:t>SMAP-</a:t>
            </a:r>
            <a:fld id="{FB5A4BAC-8254-4802-BB16-9D448E19B28F}"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2286000" y="114300"/>
            <a:ext cx="6211887" cy="685800"/>
          </a:xfrm>
        </p:spPr>
        <p:txBody>
          <a:bodyPr/>
          <a:lstStyle/>
          <a:p>
            <a:pPr>
              <a:defRPr/>
            </a:pPr>
            <a:r>
              <a:rPr lang="en-US" b="1" dirty="0" smtClean="0">
                <a:effectLst>
                  <a:outerShdw blurRad="38100" dist="38100" dir="2700000" algn="tl">
                    <a:srgbClr val="DDDDDD"/>
                  </a:outerShdw>
                </a:effectLst>
                <a:ea typeface="ＭＳ Ｐゴシック" charset="-128"/>
                <a:cs typeface="ＭＳ Ｐゴシック" charset="-128"/>
              </a:rPr>
              <a:t>Metadata Categories and Coverage </a:t>
            </a:r>
          </a:p>
        </p:txBody>
      </p:sp>
      <p:sp>
        <p:nvSpPr>
          <p:cNvPr id="9219" name="Rectangle 3"/>
          <p:cNvSpPr>
            <a:spLocks noGrp="1" noChangeArrowheads="1"/>
          </p:cNvSpPr>
          <p:nvPr>
            <p:ph type="body" idx="1"/>
          </p:nvPr>
        </p:nvSpPr>
        <p:spPr>
          <a:xfrm>
            <a:off x="228600" y="1143000"/>
            <a:ext cx="8610600" cy="5181600"/>
          </a:xfrm>
        </p:spPr>
        <p:txBody>
          <a:bodyPr/>
          <a:lstStyle/>
          <a:p>
            <a:pPr marL="363538" indent="-363538" defTabSz="968375">
              <a:lnSpc>
                <a:spcPct val="90000"/>
              </a:lnSpc>
            </a:pPr>
            <a:r>
              <a:rPr lang="en-US" sz="2400" b="1" dirty="0" smtClean="0">
                <a:ea typeface="ＭＳ Ｐゴシック" pitchFamily="34" charset="-128"/>
                <a:cs typeface="ＭＳ Ｐゴシック" pitchFamily="34" charset="-128"/>
              </a:rPr>
              <a:t>Product metadata – </a:t>
            </a:r>
            <a:r>
              <a:rPr lang="en-US" sz="2400" b="1" dirty="0" smtClean="0"/>
              <a:t>applies to the entire content of a data granule</a:t>
            </a:r>
            <a:r>
              <a:rPr lang="en-US" sz="2400" b="1" dirty="0" smtClean="0">
                <a:ea typeface="ＭＳ Ｐゴシック" pitchFamily="34" charset="-128"/>
                <a:cs typeface="ＭＳ Ｐゴシック" pitchFamily="34" charset="-128"/>
              </a:rPr>
              <a:t> </a:t>
            </a:r>
          </a:p>
          <a:p>
            <a:pPr marL="763588" lvl="1" indent="-363538" defTabSz="968375">
              <a:lnSpc>
                <a:spcPct val="90000"/>
              </a:lnSpc>
            </a:pPr>
            <a:r>
              <a:rPr lang="en-US" sz="1600" dirty="0" smtClean="0"/>
              <a:t>Mission specific information</a:t>
            </a:r>
          </a:p>
          <a:p>
            <a:pPr marL="763588" lvl="1" indent="-363538" defTabSz="968375">
              <a:lnSpc>
                <a:spcPct val="90000"/>
              </a:lnSpc>
            </a:pPr>
            <a:r>
              <a:rPr lang="en-US" sz="1600" dirty="0" smtClean="0"/>
              <a:t>Spatial and time boundary information</a:t>
            </a:r>
          </a:p>
          <a:p>
            <a:pPr marL="763588" lvl="1" indent="-363538" defTabSz="968375">
              <a:lnSpc>
                <a:spcPct val="90000"/>
              </a:lnSpc>
            </a:pPr>
            <a:r>
              <a:rPr lang="en-US" sz="1600" dirty="0" smtClean="0"/>
              <a:t>Data version information – algorithm, Science Processing Software (SPS), Science Data System (SDS) release, HDF5 version</a:t>
            </a:r>
          </a:p>
          <a:p>
            <a:pPr marL="763588" lvl="1" indent="-363538" defTabSz="968375">
              <a:lnSpc>
                <a:spcPct val="90000"/>
              </a:lnSpc>
            </a:pPr>
            <a:r>
              <a:rPr lang="en-US" sz="1600" dirty="0" smtClean="0"/>
              <a:t>Granule pedigree or lineage</a:t>
            </a:r>
          </a:p>
          <a:p>
            <a:pPr marL="1163638" lvl="2" indent="-363538" defTabSz="968375">
              <a:lnSpc>
                <a:spcPct val="90000"/>
              </a:lnSpc>
            </a:pPr>
            <a:r>
              <a:rPr lang="en-US" sz="1600" dirty="0" smtClean="0"/>
              <a:t>Lists of the input that were used to generate a data granule</a:t>
            </a:r>
          </a:p>
          <a:p>
            <a:pPr marL="763588" lvl="1" indent="-363538" defTabSz="968375">
              <a:lnSpc>
                <a:spcPct val="90000"/>
              </a:lnSpc>
            </a:pPr>
            <a:r>
              <a:rPr lang="en-US" sz="1600" dirty="0" smtClean="0"/>
              <a:t>Technical parameters that apply to the entire data granule</a:t>
            </a:r>
          </a:p>
          <a:p>
            <a:pPr marL="1163638" lvl="2" indent="-363538" defTabSz="968375">
              <a:lnSpc>
                <a:spcPct val="90000"/>
              </a:lnSpc>
            </a:pPr>
            <a:r>
              <a:rPr lang="en-US" sz="1600" dirty="0" smtClean="0"/>
              <a:t>Orbit mechanical data</a:t>
            </a:r>
          </a:p>
          <a:p>
            <a:pPr marL="1163638" lvl="2" indent="-363538" defTabSz="968375">
              <a:lnSpc>
                <a:spcPct val="90000"/>
              </a:lnSpc>
            </a:pPr>
            <a:r>
              <a:rPr lang="en-US" sz="1600" dirty="0" smtClean="0"/>
              <a:t>Instrument specific information</a:t>
            </a:r>
          </a:p>
          <a:p>
            <a:pPr marL="1163638" lvl="2" indent="-363538" defTabSz="968375">
              <a:lnSpc>
                <a:spcPct val="90000"/>
              </a:lnSpc>
            </a:pPr>
            <a:r>
              <a:rPr lang="en-US" sz="1600" dirty="0" smtClean="0"/>
              <a:t>Small tables of calibration and/or algorithmic coefficients</a:t>
            </a:r>
          </a:p>
          <a:p>
            <a:pPr marL="1163638" lvl="2" indent="-363538" defTabSz="968375">
              <a:lnSpc>
                <a:spcPct val="90000"/>
              </a:lnSpc>
            </a:pPr>
            <a:r>
              <a:rPr lang="en-US" sz="1600" dirty="0" smtClean="0"/>
              <a:t>Algorithmic parameters and options</a:t>
            </a:r>
          </a:p>
          <a:p>
            <a:pPr marL="763588" lvl="1" indent="-363538" defTabSz="968375">
              <a:lnSpc>
                <a:spcPct val="90000"/>
              </a:lnSpc>
            </a:pPr>
            <a:r>
              <a:rPr lang="en-US" sz="1600" dirty="0" smtClean="0"/>
              <a:t>Data quality and completeness </a:t>
            </a:r>
          </a:p>
          <a:p>
            <a:pPr marL="763588" lvl="1" indent="-363538" defTabSz="968375">
              <a:lnSpc>
                <a:spcPct val="90000"/>
              </a:lnSpc>
            </a:pPr>
            <a:r>
              <a:rPr lang="en-US" sz="1600" dirty="0" smtClean="0"/>
              <a:t>References to related documentation</a:t>
            </a:r>
          </a:p>
          <a:p>
            <a:pPr marL="363538" indent="-363538" defTabSz="968375">
              <a:lnSpc>
                <a:spcPct val="90000"/>
              </a:lnSpc>
            </a:pPr>
            <a:r>
              <a:rPr lang="en-US" sz="2400" b="1" dirty="0" smtClean="0"/>
              <a:t>Local metadata – applies to particular arrays in the product.</a:t>
            </a:r>
          </a:p>
          <a:p>
            <a:pPr marL="763588" lvl="1" indent="-363538" defTabSz="968375">
              <a:lnSpc>
                <a:spcPct val="90000"/>
              </a:lnSpc>
            </a:pPr>
            <a:r>
              <a:rPr lang="en-US" sz="1600" dirty="0" smtClean="0"/>
              <a:t>Maxima, minima, units, dimension definitions, identification of statistical methods</a:t>
            </a:r>
          </a:p>
        </p:txBody>
      </p:sp>
      <p:sp>
        <p:nvSpPr>
          <p:cNvPr id="6" name="Slide Number Placeholder 5"/>
          <p:cNvSpPr>
            <a:spLocks noGrp="1"/>
          </p:cNvSpPr>
          <p:nvPr>
            <p:ph type="sldNum" sz="quarter" idx="10"/>
          </p:nvPr>
        </p:nvSpPr>
        <p:spPr/>
        <p:txBody>
          <a:bodyPr/>
          <a:lstStyle/>
          <a:p>
            <a:pPr>
              <a:defRPr/>
            </a:pPr>
            <a:r>
              <a:rPr lang="en-US" smtClean="0"/>
              <a:t>SMAP-</a:t>
            </a:r>
            <a:fld id="{FB5A4BAC-8254-4802-BB16-9D448E19B28F}"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Quality Information</a:t>
            </a:r>
            <a:endParaRPr lang="en-US" b="1" dirty="0"/>
          </a:p>
        </p:txBody>
      </p:sp>
      <p:sp>
        <p:nvSpPr>
          <p:cNvPr id="3" name="Content Placeholder 2"/>
          <p:cNvSpPr>
            <a:spLocks noGrp="1"/>
          </p:cNvSpPr>
          <p:nvPr>
            <p:ph idx="1"/>
          </p:nvPr>
        </p:nvSpPr>
        <p:spPr>
          <a:xfrm>
            <a:off x="304800" y="1066800"/>
            <a:ext cx="8534400" cy="5337175"/>
          </a:xfrm>
        </p:spPr>
        <p:txBody>
          <a:bodyPr/>
          <a:lstStyle/>
          <a:p>
            <a:r>
              <a:rPr lang="en-US" sz="2400" dirty="0" smtClean="0"/>
              <a:t>Product metadata – covers the content of the entire product</a:t>
            </a:r>
          </a:p>
          <a:p>
            <a:pPr lvl="1"/>
            <a:r>
              <a:rPr lang="en-US" sz="2000" dirty="0" smtClean="0"/>
              <a:t>Overall quality information for entire product content</a:t>
            </a:r>
          </a:p>
          <a:p>
            <a:pPr lvl="2"/>
            <a:r>
              <a:rPr lang="en-US" sz="1800" dirty="0" smtClean="0"/>
              <a:t>Completeness – fraction of expected data that appears in the product</a:t>
            </a:r>
          </a:p>
          <a:p>
            <a:pPr lvl="2"/>
            <a:r>
              <a:rPr lang="en-US" sz="1800" dirty="0" smtClean="0"/>
              <a:t>Range Check – fraction of data pixels that fall within an acceptable range</a:t>
            </a:r>
          </a:p>
          <a:p>
            <a:pPr lvl="2"/>
            <a:r>
              <a:rPr lang="en-US" sz="1800" dirty="0" smtClean="0"/>
              <a:t>Quality Check – fraction of data pixels that are deemed acceptable quality</a:t>
            </a:r>
          </a:p>
          <a:p>
            <a:r>
              <a:rPr lang="en-US" sz="2400" dirty="0" smtClean="0"/>
              <a:t>Associated with each pixel – enables users to assess quality of each individual element</a:t>
            </a:r>
          </a:p>
          <a:p>
            <a:pPr lvl="1"/>
            <a:r>
              <a:rPr lang="en-US" sz="2000" dirty="0" smtClean="0"/>
              <a:t>Quantitative error bar whenever possible</a:t>
            </a:r>
          </a:p>
          <a:p>
            <a:pPr lvl="1"/>
            <a:r>
              <a:rPr lang="en-US" sz="2000" dirty="0" smtClean="0"/>
              <a:t>Bit flags for qualitative information</a:t>
            </a:r>
          </a:p>
          <a:p>
            <a:pPr lvl="2"/>
            <a:r>
              <a:rPr lang="en-US" sz="1800" dirty="0" smtClean="0"/>
              <a:t>Individual bits flag individual conditions</a:t>
            </a:r>
          </a:p>
          <a:p>
            <a:pPr lvl="2"/>
            <a:r>
              <a:rPr lang="en-US" sz="1800" dirty="0" smtClean="0"/>
              <a:t>In general, ‘0’ indicates desirable conditions, ‘1’ represents questionable or undesirable conditions</a:t>
            </a:r>
          </a:p>
          <a:p>
            <a:pPr lvl="2"/>
            <a:r>
              <a:rPr lang="en-US" sz="1800" dirty="0" smtClean="0"/>
              <a:t>When the overall bit flag value is zero, the data are clean</a:t>
            </a:r>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Ancillary Data in SMAP Products</a:t>
            </a:r>
            <a:endParaRPr lang="en-US" b="1" dirty="0"/>
          </a:p>
        </p:txBody>
      </p:sp>
      <p:sp>
        <p:nvSpPr>
          <p:cNvPr id="3" name="Content Placeholder 2"/>
          <p:cNvSpPr>
            <a:spLocks noGrp="1"/>
          </p:cNvSpPr>
          <p:nvPr>
            <p:ph idx="1"/>
          </p:nvPr>
        </p:nvSpPr>
        <p:spPr/>
        <p:txBody>
          <a:bodyPr/>
          <a:lstStyle/>
          <a:p>
            <a:r>
              <a:rPr lang="en-US" sz="2800" dirty="0" smtClean="0">
                <a:solidFill>
                  <a:srgbClr val="000000"/>
                </a:solidFill>
              </a:rPr>
              <a:t>SMAP processing algorithms plan to use a considerable amount of ancillary data.  Some examples are:</a:t>
            </a:r>
          </a:p>
          <a:p>
            <a:pPr lvl="1"/>
            <a:r>
              <a:rPr lang="en-US" sz="2000" dirty="0" smtClean="0">
                <a:solidFill>
                  <a:srgbClr val="000000"/>
                </a:solidFill>
              </a:rPr>
              <a:t>Meteorological data from ECMWF</a:t>
            </a:r>
          </a:p>
          <a:p>
            <a:pPr lvl="1"/>
            <a:r>
              <a:rPr lang="en-US" sz="2000" dirty="0" smtClean="0">
                <a:solidFill>
                  <a:srgbClr val="000000"/>
                </a:solidFill>
              </a:rPr>
              <a:t>Surface information from MODIS</a:t>
            </a:r>
          </a:p>
          <a:p>
            <a:pPr lvl="1"/>
            <a:r>
              <a:rPr lang="en-US" sz="2000" dirty="0" smtClean="0">
                <a:solidFill>
                  <a:srgbClr val="000000"/>
                </a:solidFill>
              </a:rPr>
              <a:t>Digital Elevation Map based on multiple sources</a:t>
            </a:r>
          </a:p>
          <a:p>
            <a:r>
              <a:rPr lang="en-US" sz="2800" dirty="0" smtClean="0">
                <a:solidFill>
                  <a:srgbClr val="000000"/>
                </a:solidFill>
              </a:rPr>
              <a:t>The proposed SMAP strategy for inclusion of ancillary data is:</a:t>
            </a:r>
          </a:p>
          <a:p>
            <a:pPr lvl="1"/>
            <a:r>
              <a:rPr lang="en-US" sz="2400" dirty="0" smtClean="0">
                <a:solidFill>
                  <a:srgbClr val="000000"/>
                </a:solidFill>
              </a:rPr>
              <a:t>Dynamic ancillary data needed for algorithmic use would appear in SMAP products</a:t>
            </a:r>
          </a:p>
          <a:p>
            <a:pPr lvl="1"/>
            <a:r>
              <a:rPr lang="en-US" sz="2400" dirty="0" smtClean="0">
                <a:solidFill>
                  <a:srgbClr val="000000"/>
                </a:solidFill>
              </a:rPr>
              <a:t>Static ancillary data needed for algorithmic use may appear in distributable tables rather than in the data products</a:t>
            </a:r>
          </a:p>
          <a:p>
            <a:pPr lvl="2"/>
            <a:r>
              <a:rPr lang="en-US" sz="2000" dirty="0" smtClean="0">
                <a:solidFill>
                  <a:srgbClr val="000000"/>
                </a:solidFill>
              </a:rPr>
              <a:t>The project to provide these tables to Early Adopters before launch</a:t>
            </a:r>
          </a:p>
          <a:p>
            <a:pPr lvl="2"/>
            <a:r>
              <a:rPr lang="en-US" sz="2000" dirty="0" smtClean="0">
                <a:solidFill>
                  <a:srgbClr val="000000"/>
                </a:solidFill>
              </a:rPr>
              <a:t>Data Center to provide tables after launch</a:t>
            </a:r>
            <a:endParaRPr lang="en-US" sz="2000" dirty="0">
              <a:solidFill>
                <a:srgbClr val="000000"/>
              </a:solidFill>
            </a:endParaRPr>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93913" y="114300"/>
            <a:ext cx="5830887" cy="685800"/>
          </a:xfrm>
        </p:spPr>
        <p:txBody>
          <a:bodyPr/>
          <a:lstStyle/>
          <a:p>
            <a:r>
              <a:rPr lang="en-US" b="1" dirty="0" smtClean="0">
                <a:solidFill>
                  <a:srgbClr val="000000"/>
                </a:solidFill>
              </a:rPr>
              <a:t>Proposed SMAP </a:t>
            </a:r>
            <a:r>
              <a:rPr lang="en-US" b="1" dirty="0" smtClean="0"/>
              <a:t/>
            </a:r>
            <a:br>
              <a:rPr lang="en-US" b="1" dirty="0" smtClean="0"/>
            </a:br>
            <a:r>
              <a:rPr lang="en-US" b="1" dirty="0" smtClean="0"/>
              <a:t>Data Product Structure</a:t>
            </a:r>
            <a:endParaRPr lang="en-US" b="1" dirty="0"/>
          </a:p>
        </p:txBody>
      </p:sp>
      <p:sp>
        <p:nvSpPr>
          <p:cNvPr id="6" name="Rounded Rectangle 5"/>
          <p:cNvSpPr/>
          <p:nvPr/>
        </p:nvSpPr>
        <p:spPr bwMode="auto">
          <a:xfrm>
            <a:off x="533400" y="952500"/>
            <a:ext cx="8229600" cy="53721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pitchFamily="28" charset="-128"/>
              </a:rPr>
              <a:t>…….</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28" charset="-128"/>
              </a:rPr>
              <a:t>…….</a:t>
            </a:r>
            <a:endParaRPr lang="en-US" sz="1400" dirty="0" smtClean="0">
              <a:solidFill>
                <a:schemeClr val="tx1"/>
              </a:solidFill>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7" name="Rounded Rectangle 6"/>
          <p:cNvSpPr/>
          <p:nvPr/>
        </p:nvSpPr>
        <p:spPr bwMode="auto">
          <a:xfrm>
            <a:off x="1143000" y="1104900"/>
            <a:ext cx="7086600" cy="419100"/>
          </a:xfrm>
          <a:prstGeom prst="roundRect">
            <a:avLst/>
          </a:prstGeom>
          <a:ln w="12700" cap="flat" cmpd="sng" algn="ctr">
            <a:solidFill>
              <a:schemeClr val="accent2">
                <a:shade val="95000"/>
                <a:satMod val="105000"/>
              </a:schemeClr>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28" charset="-128"/>
              </a:rPr>
              <a:t>Product Metadata </a:t>
            </a:r>
            <a:r>
              <a:rPr kumimoji="0" lang="en-US" sz="1400" b="0" i="0" u="none" strike="noStrike" cap="none" normalizeH="0" baseline="0" dirty="0" smtClean="0">
                <a:ln>
                  <a:noFill/>
                </a:ln>
                <a:solidFill>
                  <a:schemeClr val="tx1"/>
                </a:solidFill>
                <a:effectLst/>
                <a:latin typeface="Arial" charset="0"/>
                <a:ea typeface="ＭＳ Ｐゴシック" pitchFamily="28" charset="-128"/>
              </a:rPr>
              <a:t>–</a:t>
            </a:r>
            <a:r>
              <a:rPr lang="en-US" sz="1400" dirty="0" smtClean="0">
                <a:solidFill>
                  <a:schemeClr val="tx1"/>
                </a:solidFill>
                <a:latin typeface="Arial" charset="0"/>
                <a:ea typeface="ＭＳ Ｐゴシック" pitchFamily="28" charset="-128"/>
              </a:rPr>
              <a:t> Stored in attributes in the HDF5 Metadata Group.</a:t>
            </a:r>
            <a:r>
              <a:rPr kumimoji="0" lang="en-US" sz="1400" b="0" i="0" u="none" strike="noStrike" cap="none" normalizeH="0" baseline="0" dirty="0" smtClean="0">
                <a:ln>
                  <a:noFill/>
                </a:ln>
                <a:solidFill>
                  <a:schemeClr val="tx1"/>
                </a:solidFill>
                <a:effectLst/>
                <a:latin typeface="Arial" charset="0"/>
                <a:ea typeface="ＭＳ Ｐゴシック" pitchFamily="28" charset="-128"/>
              </a:rPr>
              <a:t> </a:t>
            </a:r>
          </a:p>
        </p:txBody>
      </p:sp>
      <p:sp>
        <p:nvSpPr>
          <p:cNvPr id="8" name="Rounded Rectangle 7"/>
          <p:cNvSpPr/>
          <p:nvPr/>
        </p:nvSpPr>
        <p:spPr bwMode="auto">
          <a:xfrm>
            <a:off x="1143000" y="1600200"/>
            <a:ext cx="7086600" cy="3048000"/>
          </a:xfrm>
          <a:prstGeom prst="roundRect">
            <a:avLst/>
          </a:prstGeom>
          <a:ln w="12700" cap="flat" cmpd="sng" algn="ctr">
            <a:solidFill>
              <a:schemeClr val="accent4"/>
            </a:solidFill>
            <a:prstDash val="solid"/>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chemeClr val="tx1"/>
                </a:solidFill>
                <a:latin typeface="Arial" charset="0"/>
                <a:ea typeface="ＭＳ Ｐゴシック" pitchFamily="28" charset="-128"/>
              </a:rPr>
              <a:t>HDF5 Data Group 1 – </a:t>
            </a:r>
            <a:r>
              <a:rPr lang="en-US" sz="1400" dirty="0" smtClean="0">
                <a:solidFill>
                  <a:schemeClr val="tx1"/>
                </a:solidFill>
                <a:latin typeface="Arial" charset="0"/>
                <a:ea typeface="ＭＳ Ｐゴシック" pitchFamily="28" charset="-128"/>
              </a:rPr>
              <a:t>One of multiple HDF5 groups.  </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pitchFamily="28" charset="-128"/>
              </a:rPr>
              <a:t>	</a:t>
            </a:r>
            <a:r>
              <a:rPr lang="en-US" sz="1200" dirty="0" smtClean="0">
                <a:solidFill>
                  <a:schemeClr val="tx1"/>
                </a:solidFill>
                <a:latin typeface="Arial" charset="0"/>
                <a:ea typeface="ＭＳ Ｐゴシック" pitchFamily="28" charset="-128"/>
              </a:rPr>
              <a:t>All data sets in this group have corresponding array indices.</a:t>
            </a: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smtClean="0">
              <a:solidFill>
                <a:schemeClr val="tx1"/>
              </a:solidFill>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smtClean="0">
              <a:solidFill>
                <a:schemeClr val="tx1"/>
              </a:solidFill>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smtClean="0">
              <a:solidFill>
                <a:schemeClr val="tx1"/>
              </a:solidFill>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28" charset="-128"/>
              </a:rPr>
              <a: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ea typeface="ＭＳ Ｐゴシック" pitchFamily="28" charset="-128"/>
              </a:rPr>
              <a: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p:txBody>
      </p:sp>
      <p:grpSp>
        <p:nvGrpSpPr>
          <p:cNvPr id="3" name="Group 11"/>
          <p:cNvGrpSpPr/>
          <p:nvPr/>
        </p:nvGrpSpPr>
        <p:grpSpPr>
          <a:xfrm>
            <a:off x="1295400" y="2438400"/>
            <a:ext cx="6629400" cy="838200"/>
            <a:chOff x="1295400" y="2590800"/>
            <a:chExt cx="6629400" cy="838200"/>
          </a:xfrm>
        </p:grpSpPr>
        <p:sp>
          <p:nvSpPr>
            <p:cNvPr id="9" name="Rounded Rectangle 8"/>
            <p:cNvSpPr/>
            <p:nvPr/>
          </p:nvSpPr>
          <p:spPr bwMode="auto">
            <a:xfrm>
              <a:off x="1295400" y="2590800"/>
              <a:ext cx="66294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28" charset="-128"/>
                </a:rPr>
                <a:t>HDF5 Data </a:t>
              </a:r>
              <a:r>
                <a:rPr lang="en-US" sz="1600" dirty="0" smtClean="0">
                  <a:latin typeface="Arial" charset="0"/>
                  <a:ea typeface="ＭＳ Ｐゴシック" pitchFamily="28" charset="-128"/>
                </a:rPr>
                <a:t>Set 1 – Array of Product 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11" name="Rounded Rectangle 10"/>
            <p:cNvSpPr/>
            <p:nvPr/>
          </p:nvSpPr>
          <p:spPr bwMode="auto">
            <a:xfrm>
              <a:off x="1447800" y="2971800"/>
              <a:ext cx="6400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charset="0"/>
                  <a:ea typeface="ＭＳ Ｐゴシック" pitchFamily="28" charset="-128"/>
                </a:rPr>
                <a:t>Local Metadata – Max, min, units, dimension sizes, statistical methods, etc. – CF compliant</a:t>
              </a:r>
              <a:endParaRPr kumimoji="0" lang="en-US" sz="1100" b="0" i="0" u="none" strike="noStrike" cap="none" normalizeH="0" baseline="0" dirty="0" smtClean="0">
                <a:ln>
                  <a:noFill/>
                </a:ln>
                <a:solidFill>
                  <a:schemeClr val="tx1"/>
                </a:solidFill>
                <a:effectLst/>
                <a:latin typeface="Arial" charset="0"/>
                <a:ea typeface="ＭＳ Ｐゴシック" pitchFamily="28" charset="-128"/>
              </a:endParaRPr>
            </a:p>
          </p:txBody>
        </p:sp>
      </p:grpSp>
      <p:sp>
        <p:nvSpPr>
          <p:cNvPr id="14" name="Rounded Rectangle 13"/>
          <p:cNvSpPr/>
          <p:nvPr/>
        </p:nvSpPr>
        <p:spPr bwMode="auto">
          <a:xfrm>
            <a:off x="1371600" y="3581400"/>
            <a:ext cx="66294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28" charset="-128"/>
              </a:rPr>
              <a:t>HDF5 Data </a:t>
            </a:r>
            <a:r>
              <a:rPr lang="en-US" sz="1600" dirty="0" smtClean="0">
                <a:latin typeface="Arial" charset="0"/>
                <a:ea typeface="ＭＳ Ｐゴシック" pitchFamily="28" charset="-128"/>
              </a:rPr>
              <a:t>Set J – Array of Product 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16" name="Rounded Rectangle 15"/>
          <p:cNvSpPr/>
          <p:nvPr/>
        </p:nvSpPr>
        <p:spPr bwMode="auto">
          <a:xfrm>
            <a:off x="1143000" y="4800600"/>
            <a:ext cx="7086600" cy="140970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r>
              <a:rPr lang="en-US" sz="1600" dirty="0" smtClean="0">
                <a:latin typeface="Arial" charset="0"/>
                <a:ea typeface="ＭＳ Ｐゴシック" pitchFamily="28" charset="-128"/>
              </a:rPr>
              <a:t>HDF5 Data Group N – </a:t>
            </a:r>
            <a:r>
              <a:rPr lang="en-US" sz="1200" dirty="0" smtClean="0">
                <a:ea typeface="ＭＳ Ｐゴシック" pitchFamily="28" charset="-128"/>
              </a:rPr>
              <a:t>All data sets in this group have corresponding array indices</a:t>
            </a:r>
            <a:r>
              <a:rPr lang="en-US" sz="1200" dirty="0" smtClean="0">
                <a:latin typeface="Arial" charset="0"/>
                <a:ea typeface="ＭＳ Ｐゴシック" pitchFamily="28" charset="-128"/>
              </a:rPr>
              <a:t>.</a:t>
            </a:r>
            <a:endParaRPr kumimoji="0" lang="en-US" sz="12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18" name="Rounded Rectangle 17"/>
          <p:cNvSpPr/>
          <p:nvPr/>
        </p:nvSpPr>
        <p:spPr bwMode="auto">
          <a:xfrm>
            <a:off x="1371600" y="5181600"/>
            <a:ext cx="66294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28" charset="-128"/>
              </a:rPr>
              <a:t>HDF5 Data </a:t>
            </a:r>
            <a:r>
              <a:rPr lang="en-US" sz="1600" dirty="0" smtClean="0">
                <a:latin typeface="Arial" charset="0"/>
                <a:ea typeface="ＭＳ Ｐゴシック" pitchFamily="28" charset="-128"/>
              </a:rPr>
              <a:t>Set M – Array of Product 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2" name="Rounded Rectangle 21"/>
          <p:cNvSpPr/>
          <p:nvPr/>
        </p:nvSpPr>
        <p:spPr bwMode="auto">
          <a:xfrm>
            <a:off x="1447800" y="3962400"/>
            <a:ext cx="6400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charset="0"/>
                <a:ea typeface="ＭＳ Ｐゴシック" pitchFamily="28" charset="-128"/>
              </a:rPr>
              <a:t>Local Metadata – Max, min, units, dimension sizes, statistical methods, etc. – CF compliant</a:t>
            </a:r>
            <a:endParaRPr kumimoji="0" lang="en-US" sz="11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3" name="Rounded Rectangle 22"/>
          <p:cNvSpPr/>
          <p:nvPr/>
        </p:nvSpPr>
        <p:spPr bwMode="auto">
          <a:xfrm>
            <a:off x="1524000" y="5638800"/>
            <a:ext cx="6400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charset="0"/>
                <a:ea typeface="ＭＳ Ｐゴシック" pitchFamily="28" charset="-128"/>
              </a:rPr>
              <a:t>Local Metadata – Max, min, units, dimension sizes, statistical methods, etc. – CF compliant</a:t>
            </a:r>
            <a:endParaRPr kumimoji="0" lang="en-US" sz="11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17" name="Slide Number Placeholder 16"/>
          <p:cNvSpPr>
            <a:spLocks noGrp="1"/>
          </p:cNvSpPr>
          <p:nvPr>
            <p:ph type="sldNum" sz="quarter" idx="10"/>
          </p:nvPr>
        </p:nvSpPr>
        <p:spPr/>
        <p:txBody>
          <a:bodyPr/>
          <a:lstStyle/>
          <a:p>
            <a:pPr>
              <a:defRPr/>
            </a:pPr>
            <a:r>
              <a:rPr lang="en-US" smtClean="0"/>
              <a:t>SMAP-</a:t>
            </a:r>
            <a:fld id="{FB5A4BAC-8254-4802-BB16-9D448E19B28F}"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SMAP Product Development Plan</a:t>
            </a:r>
            <a:endParaRPr lang="en-US" dirty="0"/>
          </a:p>
        </p:txBody>
      </p:sp>
      <p:sp>
        <p:nvSpPr>
          <p:cNvPr id="3" name="Content Placeholder 2"/>
          <p:cNvSpPr>
            <a:spLocks noGrp="1"/>
          </p:cNvSpPr>
          <p:nvPr>
            <p:ph idx="1"/>
          </p:nvPr>
        </p:nvSpPr>
        <p:spPr/>
        <p:txBody>
          <a:bodyPr/>
          <a:lstStyle/>
          <a:p>
            <a:r>
              <a:rPr lang="en-US" dirty="0" smtClean="0"/>
              <a:t>Data Product Availability and Volumes</a:t>
            </a:r>
          </a:p>
          <a:p>
            <a:r>
              <a:rPr lang="en-US" dirty="0" smtClean="0"/>
              <a:t>Generation of Model SMAP Products</a:t>
            </a:r>
          </a:p>
          <a:p>
            <a:r>
              <a:rPr lang="en-US" dirty="0" smtClean="0"/>
              <a:t>Current Data Product Simulation</a:t>
            </a:r>
          </a:p>
          <a:p>
            <a:pPr>
              <a:buNone/>
            </a:pPr>
            <a:endParaRPr lang="en-US" dirty="0" smtClean="0"/>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752600" y="152400"/>
            <a:ext cx="6553200" cy="685800"/>
          </a:xfrm>
        </p:spPr>
        <p:txBody>
          <a:bodyPr/>
          <a:lstStyle/>
          <a:p>
            <a:r>
              <a:rPr lang="en-US" b="1" dirty="0" smtClean="0"/>
              <a:t>Proposed SMAP Data Product Availability</a:t>
            </a:r>
          </a:p>
        </p:txBody>
      </p:sp>
      <p:sp>
        <p:nvSpPr>
          <p:cNvPr id="8" name="Rectangle 3"/>
          <p:cNvSpPr txBox="1">
            <a:spLocks noChangeArrowheads="1"/>
          </p:cNvSpPr>
          <p:nvPr/>
        </p:nvSpPr>
        <p:spPr bwMode="auto">
          <a:xfrm>
            <a:off x="304800" y="1057275"/>
            <a:ext cx="8534400" cy="535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4675" lvl="1" indent="52388" defTabSz="914400" eaLnBrk="0" hangingPunct="0">
              <a:spcBef>
                <a:spcPct val="20000"/>
              </a:spcBef>
              <a:defRPr/>
            </a:pPr>
            <a:endParaRPr lang="en-US" sz="2000" b="1" kern="0" dirty="0" smtClean="0">
              <a:latin typeface="+mn-lt"/>
              <a:ea typeface="+mn-ea"/>
              <a:cs typeface="ＭＳ Ｐゴシック"/>
            </a:endParaRPr>
          </a:p>
          <a:p>
            <a:pPr marL="781050" marR="0" lvl="1" indent="-3810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ＭＳ Ｐゴシック"/>
            </a:endParaRPr>
          </a:p>
        </p:txBody>
      </p:sp>
      <p:graphicFrame>
        <p:nvGraphicFramePr>
          <p:cNvPr id="6" name="Group 52"/>
          <p:cNvGraphicFramePr>
            <a:graphicFrameLocks noGrp="1"/>
          </p:cNvGraphicFramePr>
          <p:nvPr/>
        </p:nvGraphicFramePr>
        <p:xfrm>
          <a:off x="457200" y="1219200"/>
          <a:ext cx="8153400" cy="4995545"/>
        </p:xfrm>
        <a:graphic>
          <a:graphicData uri="http://schemas.openxmlformats.org/drawingml/2006/table">
            <a:tbl>
              <a:tblPr/>
              <a:tblGrid>
                <a:gridCol w="1495024"/>
                <a:gridCol w="3838976"/>
                <a:gridCol w="1524000"/>
                <a:gridCol w="1295400"/>
              </a:tblGrid>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pitchFamily="-108" charset="0"/>
                          <a:ea typeface="ＭＳ Ｐゴシック" pitchFamily="-108" charset="-128"/>
                          <a:cs typeface="ＭＳ Ｐゴシック" pitchFamily="-108" charset="-128"/>
                        </a:rPr>
                        <a:t>Data Product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pitchFamily="-108" charset="0"/>
                          <a:ea typeface="ＭＳ Ｐゴシック" pitchFamily="-108" charset="-128"/>
                          <a:cs typeface="ＭＳ Ｐゴシック" pitchFamily="-108" charset="-128"/>
                        </a:rPr>
                        <a:t>Short Name</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pitchFamily="-108" charset="0"/>
                          <a:ea typeface="ＭＳ Ｐゴシック" pitchFamily="-108" charset="-128"/>
                          <a:cs typeface="ＭＳ Ｐゴシック" pitchFamily="-108" charset="-128"/>
                        </a:rPr>
                        <a:t>Description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Initial Availability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After Launch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Latency after Acquisition</a:t>
                      </a:r>
                      <a:endParaRPr kumimoji="0" lang="en-US" sz="1400" b="1" i="0" u="none" strike="noStrike" cap="none" normalizeH="0" baseline="0" dirty="0">
                        <a:ln>
                          <a:noFill/>
                        </a:ln>
                        <a:solidFill>
                          <a:srgbClr val="000000"/>
                        </a:solidFill>
                        <a:effectLst/>
                        <a:latin typeface="Times New Roman" pitchFamily="-108" charset="0"/>
                        <a:ea typeface="ＭＳ Ｐゴシック" pitchFamily="-108" charset="-128"/>
                        <a:cs typeface="ＭＳ Ｐゴシック" pitchFamily="-108" charset="-128"/>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L1B_S0_LoRes</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Low Resolution Radar </a:t>
                      </a:r>
                      <a:r>
                        <a:rPr kumimoji="0" lang="en-US" sz="1300" b="1" i="0" u="none" strike="noStrike" cap="none" normalizeH="0" baseline="0" dirty="0" err="1">
                          <a:ln>
                            <a:noFill/>
                          </a:ln>
                          <a:solidFill>
                            <a:schemeClr val="tx1"/>
                          </a:solidFill>
                          <a:effectLst/>
                          <a:latin typeface="Times New Roman" pitchFamily="-108" charset="0"/>
                          <a:ea typeface="ＭＳ Ｐゴシック" pitchFamily="-108" charset="-128"/>
                          <a:cs typeface="ＭＳ Ｐゴシック" pitchFamily="-108" charset="-128"/>
                        </a:rPr>
                        <a:t>σ</a:t>
                      </a:r>
                      <a:r>
                        <a:rPr kumimoji="0" lang="en-US" sz="1300" b="1" i="0" u="none" strike="noStrike" cap="none" normalizeH="0" baseline="-25000" dirty="0" err="1">
                          <a:ln>
                            <a:noFill/>
                          </a:ln>
                          <a:solidFill>
                            <a:schemeClr val="tx1"/>
                          </a:solidFill>
                          <a:effectLst/>
                          <a:latin typeface="Times New Roman" pitchFamily="-108" charset="0"/>
                          <a:ea typeface="ＭＳ Ｐゴシック" pitchFamily="-108" charset="-128"/>
                          <a:cs typeface="ＭＳ Ｐゴシック" pitchFamily="-108" charset="-128"/>
                        </a:rPr>
                        <a:t>o</a:t>
                      </a: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 in Time Order</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6 months</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12 hours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L1C_S0_HiRes</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High Resolution Radar </a:t>
                      </a:r>
                      <a:r>
                        <a:rPr kumimoji="0" lang="en-US" sz="1300" b="1" i="0" u="none" strike="noStrike" cap="none" normalizeH="0" baseline="0" dirty="0" err="1">
                          <a:ln>
                            <a:noFill/>
                          </a:ln>
                          <a:solidFill>
                            <a:schemeClr val="tx1"/>
                          </a:solidFill>
                          <a:effectLst/>
                          <a:latin typeface="Times New Roman" pitchFamily="-108" charset="0"/>
                          <a:ea typeface="ＭＳ Ｐゴシック" pitchFamily="-108" charset="-128"/>
                          <a:cs typeface="ＭＳ Ｐゴシック" pitchFamily="-108" charset="-128"/>
                        </a:rPr>
                        <a:t>σ</a:t>
                      </a:r>
                      <a:r>
                        <a:rPr kumimoji="0" lang="en-US" sz="1300" b="1" i="0" u="none" strike="noStrike" cap="none" normalizeH="0" baseline="-25000" dirty="0" err="1">
                          <a:ln>
                            <a:noFill/>
                          </a:ln>
                          <a:solidFill>
                            <a:schemeClr val="tx1"/>
                          </a:solidFill>
                          <a:effectLst/>
                          <a:latin typeface="Times New Roman" pitchFamily="-108" charset="0"/>
                          <a:ea typeface="ＭＳ Ｐゴシック" pitchFamily="-108" charset="-128"/>
                          <a:cs typeface="ＭＳ Ｐゴシック" pitchFamily="-108" charset="-128"/>
                        </a:rPr>
                        <a:t>o</a:t>
                      </a: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 on Swath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6 months</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12 hours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L1B_TB</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Radiometer T</a:t>
                      </a:r>
                      <a:r>
                        <a:rPr kumimoji="0" lang="en-US" sz="1300" b="1" i="0" u="none" strike="noStrike" cap="none" normalizeH="0" baseline="-30000" dirty="0">
                          <a:ln>
                            <a:noFill/>
                          </a:ln>
                          <a:solidFill>
                            <a:schemeClr val="tx1"/>
                          </a:solidFill>
                          <a:effectLst/>
                          <a:latin typeface="Times New Roman" pitchFamily="-108" charset="0"/>
                          <a:ea typeface="ＭＳ Ｐゴシック" pitchFamily="-108" charset="-128"/>
                          <a:cs typeface="ＭＳ Ｐゴシック" pitchFamily="-108" charset="-128"/>
                        </a:rPr>
                        <a:t>B</a:t>
                      </a: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 in Time Order</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6 months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12 hours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8EB4E3"/>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L1C_TB</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Radiometer T</a:t>
                      </a:r>
                      <a:r>
                        <a:rPr kumimoji="0" lang="en-US" sz="1300" b="1" i="0" u="none" strike="noStrike" cap="none" normalizeH="0" baseline="-30000" dirty="0">
                          <a:ln>
                            <a:noFill/>
                          </a:ln>
                          <a:solidFill>
                            <a:schemeClr val="tx1"/>
                          </a:solidFill>
                          <a:effectLst/>
                          <a:latin typeface="Times New Roman" pitchFamily="-108" charset="0"/>
                          <a:ea typeface="ＭＳ Ｐゴシック" pitchFamily="-108" charset="-128"/>
                          <a:cs typeface="ＭＳ Ｐゴシック" pitchFamily="-108" charset="-128"/>
                        </a:rPr>
                        <a:t>B</a:t>
                      </a: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6 months</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12 hours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L2_SM_A</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Radar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6 months</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24 </a:t>
                      </a: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hours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L2_SM_P</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Radiometer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6 months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24 </a:t>
                      </a: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hours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L2_SM_AP</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Active-Passive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6 months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24 </a:t>
                      </a: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hours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FFFF00"/>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L3_FT_A</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Daily Freeze/Thaw State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9 months</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49 hours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L3_SM_A</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Daily Radar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9 months</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49 hours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L3_SM_P</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Daily Radiometer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9 months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49 hours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L3_SM_AP</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Daily Active-Passive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9 months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49 hours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63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L4_SM</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Surface  &amp; Root Zone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9 months</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7 days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L4_C</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Carbon Net Ecosystem Exchange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9 months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14 days</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sp>
        <p:nvSpPr>
          <p:cNvPr id="9" name="Slide Number Placeholder 8"/>
          <p:cNvSpPr>
            <a:spLocks noGrp="1"/>
          </p:cNvSpPr>
          <p:nvPr>
            <p:ph type="sldNum" sz="quarter" idx="10"/>
          </p:nvPr>
        </p:nvSpPr>
        <p:spPr/>
        <p:txBody>
          <a:bodyPr/>
          <a:lstStyle/>
          <a:p>
            <a:pPr>
              <a:defRPr/>
            </a:pPr>
            <a:r>
              <a:rPr lang="en-US" smtClean="0"/>
              <a:t>SMAP-</a:t>
            </a:r>
            <a:fld id="{FB5A4BAC-8254-4802-BB16-9D448E19B28F}"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752600" y="65314"/>
            <a:ext cx="6553200" cy="685800"/>
          </a:xfrm>
        </p:spPr>
        <p:txBody>
          <a:bodyPr/>
          <a:lstStyle/>
          <a:p>
            <a:r>
              <a:rPr lang="en-US" dirty="0" smtClean="0"/>
              <a:t>Proposed SMAP Data Products</a:t>
            </a:r>
          </a:p>
        </p:txBody>
      </p:sp>
      <p:sp>
        <p:nvSpPr>
          <p:cNvPr id="8" name="Rectangle 3"/>
          <p:cNvSpPr txBox="1">
            <a:spLocks noChangeArrowheads="1"/>
          </p:cNvSpPr>
          <p:nvPr/>
        </p:nvSpPr>
        <p:spPr bwMode="auto">
          <a:xfrm>
            <a:off x="304800" y="1057275"/>
            <a:ext cx="8534400" cy="535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4675" lvl="1" indent="52388" defTabSz="914400" eaLnBrk="0" hangingPunct="0">
              <a:spcBef>
                <a:spcPct val="20000"/>
              </a:spcBef>
              <a:defRPr/>
            </a:pPr>
            <a:endParaRPr lang="en-US" sz="2000" b="1" kern="0" dirty="0" smtClean="0">
              <a:latin typeface="+mn-lt"/>
              <a:ea typeface="+mn-ea"/>
              <a:cs typeface="ＭＳ Ｐゴシック"/>
            </a:endParaRPr>
          </a:p>
          <a:p>
            <a:pPr marL="781050" marR="0" lvl="1" indent="-3810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ＭＳ Ｐゴシック"/>
            </a:endParaRPr>
          </a:p>
        </p:txBody>
      </p:sp>
      <p:graphicFrame>
        <p:nvGraphicFramePr>
          <p:cNvPr id="14" name="Group 52"/>
          <p:cNvGraphicFramePr>
            <a:graphicFrameLocks noGrp="1"/>
          </p:cNvGraphicFramePr>
          <p:nvPr/>
        </p:nvGraphicFramePr>
        <p:xfrm>
          <a:off x="368300" y="1295400"/>
          <a:ext cx="8420100" cy="4907597"/>
        </p:xfrm>
        <a:graphic>
          <a:graphicData uri="http://schemas.openxmlformats.org/drawingml/2006/table">
            <a:tbl>
              <a:tblPr/>
              <a:tblGrid>
                <a:gridCol w="1339850"/>
                <a:gridCol w="3916363"/>
                <a:gridCol w="1004887"/>
                <a:gridCol w="914400"/>
                <a:gridCol w="1244600"/>
              </a:tblGrid>
              <a:tr h="146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Data Product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charset="0"/>
                          <a:ea typeface="ＭＳ Ｐゴシック" charset="-128"/>
                          <a:cs typeface="ＭＳ Ｐゴシック" charset="-128"/>
                        </a:rPr>
                        <a:t>Short Name</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charset="0"/>
                          <a:ea typeface="ＭＳ Ｐゴシック" charset="-128"/>
                          <a:cs typeface="ＭＳ Ｐゴシック" charset="-128"/>
                        </a:rPr>
                        <a:t>Description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charset="0"/>
                          <a:ea typeface="ＭＳ Ｐゴシック" charset="-128"/>
                          <a:cs typeface="ＭＳ Ｐゴシック" charset="-128"/>
                        </a:rPr>
                        <a:t>Data Resolution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charset="0"/>
                          <a:ea typeface="ＭＳ Ｐゴシック" charset="-128"/>
                          <a:cs typeface="ＭＳ Ｐゴシック" charset="-128"/>
                        </a:rPr>
                        <a:t>Grid Spacing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charset="0"/>
                          <a:ea typeface="ＭＳ Ｐゴシック" charset="-128"/>
                          <a:cs typeface="ＭＳ Ｐゴシック" charset="-128"/>
                        </a:rPr>
                        <a:t>Granule Extent</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L1B_S0_LoRes</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Low Resolution Radar </a:t>
                      </a:r>
                      <a:r>
                        <a:rPr kumimoji="0" lang="en-US" sz="1300" b="1" i="1" u="none" strike="noStrike" cap="none" normalizeH="0" baseline="0">
                          <a:ln>
                            <a:noFill/>
                          </a:ln>
                          <a:solidFill>
                            <a:schemeClr val="tx1"/>
                          </a:solidFill>
                          <a:effectLst/>
                          <a:latin typeface="Times New Roman" charset="0"/>
                          <a:ea typeface="ＭＳ Ｐゴシック" charset="-128"/>
                          <a:cs typeface="ＭＳ Ｐゴシック" charset="-128"/>
                        </a:rPr>
                        <a:t>σ</a:t>
                      </a:r>
                      <a:r>
                        <a:rPr kumimoji="0" lang="en-US" sz="1300" b="1" i="1" u="none" strike="noStrike" cap="none" normalizeH="0" baseline="-25000">
                          <a:ln>
                            <a:noFill/>
                          </a:ln>
                          <a:solidFill>
                            <a:schemeClr val="tx1"/>
                          </a:solidFill>
                          <a:effectLst/>
                          <a:latin typeface="Times New Roman" charset="0"/>
                          <a:ea typeface="ＭＳ Ｐゴシック" charset="-128"/>
                          <a:cs typeface="ＭＳ Ｐゴシック" charset="-128"/>
                        </a:rPr>
                        <a:t>o</a:t>
                      </a: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 in Time Order</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5x30 km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(10 slices)</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5x30 km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(10 slices)</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Half Orbit</a:t>
                      </a:r>
                      <a:endPar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L1C_S0_HiRes</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High Resolution Radar </a:t>
                      </a:r>
                      <a:r>
                        <a:rPr kumimoji="0" lang="en-US" sz="1300" b="1" i="1" u="none" strike="noStrike" cap="none" normalizeH="0" baseline="0">
                          <a:ln>
                            <a:noFill/>
                          </a:ln>
                          <a:solidFill>
                            <a:schemeClr val="tx1"/>
                          </a:solidFill>
                          <a:effectLst/>
                          <a:latin typeface="Times New Roman" charset="0"/>
                          <a:ea typeface="ＭＳ Ｐゴシック" charset="-128"/>
                          <a:cs typeface="ＭＳ Ｐゴシック" charset="-128"/>
                        </a:rPr>
                        <a:t>σ</a:t>
                      </a:r>
                      <a:r>
                        <a:rPr kumimoji="0" lang="en-US" sz="1300" b="1" i="1" u="none" strike="noStrike" cap="none" normalizeH="0" baseline="-25000">
                          <a:ln>
                            <a:noFill/>
                          </a:ln>
                          <a:solidFill>
                            <a:schemeClr val="tx1"/>
                          </a:solidFill>
                          <a:effectLst/>
                          <a:latin typeface="Times New Roman" charset="0"/>
                          <a:ea typeface="ＭＳ Ｐゴシック" charset="-128"/>
                          <a:cs typeface="ＭＳ Ｐゴシック" charset="-128"/>
                        </a:rPr>
                        <a:t>o</a:t>
                      </a: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 on Swath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1-3 km</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1 km</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Half Orbit</a:t>
                      </a:r>
                      <a:endPar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L1B_TB</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Radiometer </a:t>
                      </a:r>
                      <a:r>
                        <a:rPr kumimoji="0" lang="en-US" sz="1300" b="1" i="1" u="none" strike="noStrike" cap="none" normalizeH="0" baseline="0">
                          <a:ln>
                            <a:noFill/>
                          </a:ln>
                          <a:solidFill>
                            <a:schemeClr val="tx1"/>
                          </a:solidFill>
                          <a:effectLst/>
                          <a:latin typeface="Times New Roman" charset="0"/>
                          <a:ea typeface="ＭＳ Ｐゴシック" charset="-128"/>
                          <a:cs typeface="ＭＳ Ｐゴシック" charset="-128"/>
                        </a:rPr>
                        <a:t>T</a:t>
                      </a:r>
                      <a:r>
                        <a:rPr kumimoji="0" lang="en-US" sz="1300" b="1" i="1" u="none" strike="noStrike" cap="none" normalizeH="0" baseline="-30000">
                          <a:ln>
                            <a:noFill/>
                          </a:ln>
                          <a:solidFill>
                            <a:schemeClr val="tx1"/>
                          </a:solidFill>
                          <a:effectLst/>
                          <a:latin typeface="Times New Roman" charset="0"/>
                          <a:ea typeface="ＭＳ Ｐゴシック" charset="-128"/>
                          <a:cs typeface="ＭＳ Ｐゴシック" charset="-128"/>
                        </a:rPr>
                        <a:t>B</a:t>
                      </a: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 in Time Order</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36x47 km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36x47 km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Half Orbit</a:t>
                      </a:r>
                      <a:endPar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L1C_TB</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Radiometer T</a:t>
                      </a:r>
                      <a:r>
                        <a:rPr kumimoji="0" lang="en-US" sz="1300" b="1" i="0" u="none" strike="noStrike" cap="none" normalizeH="0" baseline="-30000">
                          <a:ln>
                            <a:noFill/>
                          </a:ln>
                          <a:solidFill>
                            <a:schemeClr val="tx1"/>
                          </a:solidFill>
                          <a:effectLst/>
                          <a:latin typeface="Times New Roman" charset="0"/>
                          <a:ea typeface="ＭＳ Ｐゴシック" charset="-128"/>
                          <a:cs typeface="ＭＳ Ｐゴシック" charset="-128"/>
                        </a:rPr>
                        <a:t>B</a:t>
                      </a: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36 km</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Half Orbit</a:t>
                      </a:r>
                      <a:endPar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L2_SM_A</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Radar Soil Moisture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3 km</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Times New Roman" charset="0"/>
                          <a:ea typeface="ＭＳ Ｐゴシック" charset="-128"/>
                          <a:cs typeface="ＭＳ Ｐゴシック" charset="-128"/>
                        </a:rPr>
                        <a:t>Half Orbit</a:t>
                      </a:r>
                      <a:endPar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endParaRP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L2_SM_P</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Radiometer Soil Moisture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36 km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Times New Roman" charset="0"/>
                          <a:ea typeface="ＭＳ Ｐゴシック" charset="-128"/>
                          <a:cs typeface="ＭＳ Ｐゴシック" charset="-128"/>
                        </a:rPr>
                        <a:t>Half Orbit</a:t>
                      </a:r>
                      <a:endPar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endParaRP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L2_SM_AP</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Active-Passive Soil Moisture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9 km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Times New Roman" charset="0"/>
                          <a:ea typeface="ＭＳ Ｐゴシック" charset="-128"/>
                          <a:cs typeface="ＭＳ Ｐゴシック" charset="-128"/>
                        </a:rPr>
                        <a:t>Half Orbit</a:t>
                      </a:r>
                      <a:endPar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endParaRP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L3_FT_A</a:t>
                      </a:r>
                      <a:endPar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Daily Global Composite Freeze/Thaw State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3 km</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rPr>
                        <a:t>3</a:t>
                      </a: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 </a:t>
                      </a:r>
                      <a:r>
                        <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rPr>
                        <a:t>km</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North of 45° N</a:t>
                      </a: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L3_SM_A</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Daily Global Composite Radar Soil Moisture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rPr>
                        <a:t>3 km</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Global</a:t>
                      </a: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L3_SM_P</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Daily Global Composite Radiometer Soil Moisture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36 km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Global</a:t>
                      </a: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L3_SM_AP</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Daily Global Composite Active-Passive Soil Moisture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9 km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Global</a:t>
                      </a: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rPr>
                        <a:t>L4_SM</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ＭＳ Ｐゴシック" charset="-128"/>
                          <a:cs typeface="ＭＳ Ｐゴシック" charset="-128"/>
                        </a:rPr>
                        <a:t>Surface  &amp; Root Zone Soil Moisture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9 km</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Global</a:t>
                      </a:r>
                      <a:endPar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rPr>
                        <a:t>L4_C</a:t>
                      </a:r>
                    </a:p>
                  </a:txBody>
                  <a:tcPr marT="18288" marB="182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charset="0"/>
                          <a:ea typeface="ＭＳ Ｐゴシック" charset="-128"/>
                          <a:cs typeface="ＭＳ Ｐゴシック" charset="-128"/>
                        </a:rPr>
                        <a:t>Carbon Net Ecosystem Exchange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charset="0"/>
                          <a:ea typeface="ＭＳ Ｐゴシック" charset="-128"/>
                          <a:cs typeface="ＭＳ Ｐゴシック" charset="-128"/>
                        </a:rPr>
                        <a:t>--</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9 km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cap="none" normalizeH="0" baseline="0" dirty="0" smtClean="0">
                          <a:ln>
                            <a:noFill/>
                          </a:ln>
                          <a:solidFill>
                            <a:schemeClr val="tx1"/>
                          </a:solidFill>
                          <a:effectLst/>
                          <a:latin typeface="Times New Roman" charset="0"/>
                          <a:ea typeface="ＭＳ Ｐゴシック" charset="-128"/>
                          <a:cs typeface="ＭＳ Ｐゴシック" charset="-128"/>
                        </a:rPr>
                        <a:t>North of 45° N</a:t>
                      </a:r>
                    </a:p>
                  </a:txBody>
                  <a:tcPr marT="18288" marB="182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sp>
        <p:nvSpPr>
          <p:cNvPr id="6" name="Slide Number Placeholder 5"/>
          <p:cNvSpPr>
            <a:spLocks noGrp="1"/>
          </p:cNvSpPr>
          <p:nvPr>
            <p:ph type="sldNum" sz="quarter" idx="10"/>
          </p:nvPr>
        </p:nvSpPr>
        <p:spPr/>
        <p:txBody>
          <a:bodyPr/>
          <a:lstStyle/>
          <a:p>
            <a:pPr>
              <a:defRPr/>
            </a:pPr>
            <a:r>
              <a:rPr lang="en-US" smtClean="0"/>
              <a:t>SMAP-</a:t>
            </a:r>
            <a:fld id="{FB5A4BAC-8254-4802-BB16-9D448E19B28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752600" y="65314"/>
            <a:ext cx="6553200" cy="685800"/>
          </a:xfrm>
        </p:spPr>
        <p:txBody>
          <a:bodyPr/>
          <a:lstStyle/>
          <a:p>
            <a:r>
              <a:rPr lang="en-US" b="1" dirty="0" smtClean="0"/>
              <a:t>Anticipated SMAP </a:t>
            </a:r>
            <a:br>
              <a:rPr lang="en-US" b="1" dirty="0" smtClean="0"/>
            </a:br>
            <a:r>
              <a:rPr lang="en-US" b="1" dirty="0" smtClean="0"/>
              <a:t>Data Product Volumes</a:t>
            </a:r>
          </a:p>
        </p:txBody>
      </p:sp>
      <p:sp>
        <p:nvSpPr>
          <p:cNvPr id="8" name="Rectangle 3"/>
          <p:cNvSpPr txBox="1">
            <a:spLocks noChangeArrowheads="1"/>
          </p:cNvSpPr>
          <p:nvPr/>
        </p:nvSpPr>
        <p:spPr bwMode="auto">
          <a:xfrm>
            <a:off x="304800" y="1057275"/>
            <a:ext cx="8534400" cy="535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4675" lvl="1" indent="52388" defTabSz="914400" eaLnBrk="0" hangingPunct="0">
              <a:spcBef>
                <a:spcPct val="20000"/>
              </a:spcBef>
              <a:defRPr/>
            </a:pPr>
            <a:endParaRPr lang="en-US" sz="2000" b="1" kern="0" dirty="0" smtClean="0">
              <a:latin typeface="+mn-lt"/>
              <a:ea typeface="+mn-ea"/>
              <a:cs typeface="ＭＳ Ｐゴシック"/>
            </a:endParaRPr>
          </a:p>
          <a:p>
            <a:pPr marL="781050" marR="0" lvl="1" indent="-3810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ＭＳ Ｐゴシック"/>
            </a:endParaRPr>
          </a:p>
        </p:txBody>
      </p:sp>
      <p:graphicFrame>
        <p:nvGraphicFramePr>
          <p:cNvPr id="6" name="Group 52"/>
          <p:cNvGraphicFramePr>
            <a:graphicFrameLocks noGrp="1"/>
          </p:cNvGraphicFramePr>
          <p:nvPr/>
        </p:nvGraphicFramePr>
        <p:xfrm>
          <a:off x="304800" y="1057275"/>
          <a:ext cx="8534400" cy="4786312"/>
        </p:xfrm>
        <a:graphic>
          <a:graphicData uri="http://schemas.openxmlformats.org/drawingml/2006/table">
            <a:tbl>
              <a:tblPr/>
              <a:tblGrid>
                <a:gridCol w="1564884"/>
                <a:gridCol w="4018368"/>
                <a:gridCol w="1479700"/>
                <a:gridCol w="1471448"/>
              </a:tblGrid>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pitchFamily="-108" charset="0"/>
                          <a:ea typeface="ＭＳ Ｐゴシック" pitchFamily="-108" charset="-128"/>
                          <a:cs typeface="ＭＳ Ｐゴシック" pitchFamily="-108" charset="-128"/>
                        </a:rPr>
                        <a:t>Data Product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pitchFamily="-108" charset="0"/>
                          <a:ea typeface="ＭＳ Ｐゴシック" pitchFamily="-108" charset="-128"/>
                          <a:cs typeface="ＭＳ Ｐゴシック" pitchFamily="-108" charset="-128"/>
                        </a:rPr>
                        <a:t>Short Name</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pitchFamily="-108" charset="0"/>
                          <a:ea typeface="ＭＳ Ｐゴシック" pitchFamily="-108" charset="-128"/>
                          <a:cs typeface="ＭＳ Ｐゴシック" pitchFamily="-108" charset="-128"/>
                        </a:rPr>
                        <a:t>Description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Daily Volume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a:t>
                      </a:r>
                      <a:r>
                        <a:rPr kumimoji="0" lang="en-US" sz="1400" b="1" i="0" u="none" strike="noStrike" cap="none" normalizeH="0" baseline="0" dirty="0" err="1" smtClean="0">
                          <a:ln>
                            <a:noFill/>
                          </a:ln>
                          <a:solidFill>
                            <a:srgbClr val="000000"/>
                          </a:solidFill>
                          <a:effectLst/>
                          <a:latin typeface="Times New Roman" pitchFamily="-108" charset="0"/>
                          <a:ea typeface="ＭＳ Ｐゴシック" pitchFamily="-108" charset="-128"/>
                          <a:cs typeface="ＭＳ Ｐゴシック" pitchFamily="-108" charset="-128"/>
                        </a:rPr>
                        <a:t>GBytes</a:t>
                      </a:r>
                      <a:r>
                        <a:rPr kumimoji="0" lang="en-US" sz="14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Yearly Volume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a:t>
                      </a:r>
                      <a:r>
                        <a:rPr kumimoji="0" lang="en-US" sz="1400" b="1" i="0" u="none" strike="noStrike" cap="none" normalizeH="0" baseline="0" dirty="0" err="1" smtClean="0">
                          <a:ln>
                            <a:noFill/>
                          </a:ln>
                          <a:solidFill>
                            <a:srgbClr val="000000"/>
                          </a:solidFill>
                          <a:effectLst/>
                          <a:latin typeface="Times New Roman" pitchFamily="-108" charset="0"/>
                          <a:ea typeface="ＭＳ Ｐゴシック" pitchFamily="-108" charset="-128"/>
                          <a:cs typeface="ＭＳ Ｐゴシック" pitchFamily="-108" charset="-128"/>
                        </a:rPr>
                        <a:t>TBytes</a:t>
                      </a:r>
                      <a:r>
                        <a:rPr kumimoji="0" lang="en-US" sz="1400" b="1" i="0" u="none" strike="noStrike" cap="none" normalizeH="0" baseline="0" dirty="0" smtClean="0">
                          <a:ln>
                            <a:noFill/>
                          </a:ln>
                          <a:solidFill>
                            <a:srgbClr val="000000"/>
                          </a:solidFill>
                          <a:effectLst/>
                          <a:latin typeface="Times New Roman" pitchFamily="-108" charset="0"/>
                          <a:ea typeface="ＭＳ Ｐゴシック" pitchFamily="-108" charset="-128"/>
                          <a:cs typeface="ＭＳ Ｐゴシック" pitchFamily="-108" charset="-128"/>
                        </a:rPr>
                        <a:t>)</a:t>
                      </a:r>
                      <a:endParaRPr kumimoji="0" lang="en-US" sz="1400" b="1" i="0" u="none" strike="noStrike" cap="none" normalizeH="0" baseline="0" dirty="0">
                        <a:ln>
                          <a:noFill/>
                        </a:ln>
                        <a:solidFill>
                          <a:srgbClr val="000000"/>
                        </a:solidFill>
                        <a:effectLst/>
                        <a:latin typeface="Times New Roman" pitchFamily="-108" charset="0"/>
                        <a:ea typeface="ＭＳ Ｐゴシック" pitchFamily="-108" charset="-128"/>
                        <a:cs typeface="ＭＳ Ｐゴシック" pitchFamily="-108" charset="-128"/>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0C0C0">
                        <a:alpha val="50195"/>
                      </a:srgbClr>
                    </a:solidFill>
                  </a:tcPr>
                </a:tc>
              </a:tr>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L1B_S0_LoRes</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Low Resolution Radar </a:t>
                      </a:r>
                      <a:r>
                        <a:rPr kumimoji="0" lang="en-US" sz="1300" b="1" i="0" u="none" strike="noStrike" cap="none" normalizeH="0" baseline="0" dirty="0" err="1">
                          <a:ln>
                            <a:noFill/>
                          </a:ln>
                          <a:solidFill>
                            <a:schemeClr val="tx1"/>
                          </a:solidFill>
                          <a:effectLst/>
                          <a:latin typeface="Times New Roman" pitchFamily="-108" charset="0"/>
                          <a:ea typeface="ＭＳ Ｐゴシック" pitchFamily="-108" charset="-128"/>
                          <a:cs typeface="ＭＳ Ｐゴシック" pitchFamily="-108" charset="-128"/>
                        </a:rPr>
                        <a:t>σ</a:t>
                      </a:r>
                      <a:r>
                        <a:rPr kumimoji="0" lang="en-US" sz="1300" b="1" i="0" u="none" strike="noStrike" cap="none" normalizeH="0" baseline="-25000" dirty="0" err="1">
                          <a:ln>
                            <a:noFill/>
                          </a:ln>
                          <a:solidFill>
                            <a:schemeClr val="tx1"/>
                          </a:solidFill>
                          <a:effectLst/>
                          <a:latin typeface="Times New Roman" pitchFamily="-108" charset="0"/>
                          <a:ea typeface="ＭＳ Ｐゴシック" pitchFamily="-108" charset="-128"/>
                          <a:cs typeface="ＭＳ Ｐゴシック" pitchFamily="-108" charset="-128"/>
                        </a:rPr>
                        <a:t>o</a:t>
                      </a: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 in Time Order</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9.002</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3.288</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L1C_S0_HiRes</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High Resolution Radar </a:t>
                      </a:r>
                      <a:r>
                        <a:rPr kumimoji="0" lang="en-US" sz="1300" b="1" i="0" u="none" strike="noStrike" cap="none" normalizeH="0" baseline="0" dirty="0" err="1">
                          <a:ln>
                            <a:noFill/>
                          </a:ln>
                          <a:solidFill>
                            <a:schemeClr val="tx1"/>
                          </a:solidFill>
                          <a:effectLst/>
                          <a:latin typeface="Times New Roman" pitchFamily="-108" charset="0"/>
                          <a:ea typeface="ＭＳ Ｐゴシック" pitchFamily="-108" charset="-128"/>
                          <a:cs typeface="ＭＳ Ｐゴシック" pitchFamily="-108" charset="-128"/>
                        </a:rPr>
                        <a:t>σ</a:t>
                      </a:r>
                      <a:r>
                        <a:rPr kumimoji="0" lang="en-US" sz="1300" b="1" i="0" u="none" strike="noStrike" cap="none" normalizeH="0" baseline="-25000" dirty="0" err="1">
                          <a:ln>
                            <a:noFill/>
                          </a:ln>
                          <a:solidFill>
                            <a:schemeClr val="tx1"/>
                          </a:solidFill>
                          <a:effectLst/>
                          <a:latin typeface="Times New Roman" pitchFamily="-108" charset="0"/>
                          <a:ea typeface="ＭＳ Ｐゴシック" pitchFamily="-108" charset="-128"/>
                          <a:cs typeface="ＭＳ Ｐゴシック" pitchFamily="-108" charset="-128"/>
                        </a:rPr>
                        <a:t>o</a:t>
                      </a: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 on Swath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45.281</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16.539</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L1B_TB</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Radiometer T</a:t>
                      </a:r>
                      <a:r>
                        <a:rPr kumimoji="0" lang="en-US" sz="1300" b="1" i="0" u="none" strike="noStrike" cap="none" normalizeH="0" baseline="-30000" dirty="0">
                          <a:ln>
                            <a:noFill/>
                          </a:ln>
                          <a:solidFill>
                            <a:schemeClr val="tx1"/>
                          </a:solidFill>
                          <a:effectLst/>
                          <a:latin typeface="Times New Roman" pitchFamily="-108" charset="0"/>
                          <a:ea typeface="ＭＳ Ｐゴシック" pitchFamily="-108" charset="-128"/>
                          <a:cs typeface="ＭＳ Ｐゴシック" pitchFamily="-108" charset="-128"/>
                        </a:rPr>
                        <a:t>B</a:t>
                      </a: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 in Time Order</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 1.607</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0.587</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8EB4E3"/>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L1C_TB</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Radiometer T</a:t>
                      </a:r>
                      <a:r>
                        <a:rPr kumimoji="0" lang="en-US" sz="1300" b="1" i="0" u="none" strike="noStrike" cap="none" normalizeH="0" baseline="-30000" dirty="0">
                          <a:ln>
                            <a:noFill/>
                          </a:ln>
                          <a:solidFill>
                            <a:schemeClr val="tx1"/>
                          </a:solidFill>
                          <a:effectLst/>
                          <a:latin typeface="Times New Roman" pitchFamily="-108" charset="0"/>
                          <a:ea typeface="ＭＳ Ｐゴシック" pitchFamily="-108" charset="-128"/>
                          <a:cs typeface="ＭＳ Ｐゴシック" pitchFamily="-108" charset="-128"/>
                        </a:rPr>
                        <a:t>B</a:t>
                      </a: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0.270</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0.099</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L2_SM_A</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Radar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2.132</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0.779</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L2_SM_P</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Radiometer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 0.014</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0.005</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L2_SM_AP</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Active-Passive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 1.004</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0.367</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rgbClr val="FFFF00"/>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L3_FT_A</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Daily Freeze/Thaw State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2.331</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0.569</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L3_SM_A</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Daily Radar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9.958</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3.637</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L3_SM_P</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Daily Radiometer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 0.037</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0.014</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L3_SM_AP</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Daily Active-Passive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0.578 </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0.552</a:t>
                      </a: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63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L4_SM</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Surface  &amp; Root Zone Soil Moisture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0.604</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0.220</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L4_C</a:t>
                      </a:r>
                    </a:p>
                  </a:txBody>
                  <a:tcPr marT="18288" marB="1828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rPr>
                        <a:t>Carbon Net Ecosystem Exchange on Earth Grid</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08" charset="0"/>
                          <a:ea typeface="ＭＳ Ｐゴシック" pitchFamily="-108" charset="-128"/>
                          <a:cs typeface="ＭＳ Ｐゴシック" pitchFamily="-108" charset="-128"/>
                        </a:rPr>
                        <a:t> 17.331</a:t>
                      </a:r>
                    </a:p>
                  </a:txBody>
                  <a:tcPr marT="18288" marB="182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08" charset="0"/>
                          <a:ea typeface="ＭＳ Ｐゴシック" pitchFamily="-108" charset="-128"/>
                          <a:cs typeface="ＭＳ Ｐゴシック" pitchFamily="-108" charset="-128"/>
                        </a:rPr>
                        <a:t>6.331</a:t>
                      </a:r>
                      <a:endParaRPr kumimoji="0" lang="en-US" sz="1300" b="1" i="0" u="none" strike="noStrike" cap="none" normalizeH="0" baseline="0" dirty="0">
                        <a:ln>
                          <a:noFill/>
                        </a:ln>
                        <a:solidFill>
                          <a:schemeClr val="tx1"/>
                        </a:solidFill>
                        <a:effectLst/>
                        <a:latin typeface="Times New Roman" pitchFamily="-108" charset="0"/>
                        <a:ea typeface="ＭＳ Ｐゴシック" pitchFamily="-108" charset="-128"/>
                        <a:cs typeface="ＭＳ Ｐゴシック" pitchFamily="-108" charset="-128"/>
                      </a:endParaRPr>
                    </a:p>
                  </a:txBody>
                  <a:tcPr marT="18288" marB="1828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sp>
        <p:nvSpPr>
          <p:cNvPr id="9" name="Slide Number Placeholder 8"/>
          <p:cNvSpPr>
            <a:spLocks noGrp="1"/>
          </p:cNvSpPr>
          <p:nvPr>
            <p:ph type="sldNum" sz="quarter" idx="10"/>
          </p:nvPr>
        </p:nvSpPr>
        <p:spPr/>
        <p:txBody>
          <a:bodyPr/>
          <a:lstStyle/>
          <a:p>
            <a:pPr>
              <a:defRPr/>
            </a:pPr>
            <a:r>
              <a:rPr lang="en-US" smtClean="0"/>
              <a:t>SMAP-</a:t>
            </a:r>
            <a:fld id="{FB5A4BAC-8254-4802-BB16-9D448E19B28F}"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SMAP Product Simulations</a:t>
            </a:r>
            <a:endParaRPr lang="en-US" dirty="0"/>
          </a:p>
        </p:txBody>
      </p:sp>
      <p:sp>
        <p:nvSpPr>
          <p:cNvPr id="3" name="Content Placeholder 2"/>
          <p:cNvSpPr>
            <a:spLocks noGrp="1"/>
          </p:cNvSpPr>
          <p:nvPr>
            <p:ph idx="1"/>
          </p:nvPr>
        </p:nvSpPr>
        <p:spPr>
          <a:xfrm>
            <a:off x="0" y="800100"/>
            <a:ext cx="9144000" cy="5337175"/>
          </a:xfrm>
        </p:spPr>
        <p:txBody>
          <a:bodyPr/>
          <a:lstStyle/>
          <a:p>
            <a:r>
              <a:rPr lang="en-US" sz="2400" dirty="0" smtClean="0"/>
              <a:t>The team is currently generating simulated data products</a:t>
            </a:r>
          </a:p>
          <a:p>
            <a:pPr lvl="1"/>
            <a:r>
              <a:rPr lang="en-US" sz="2000" dirty="0" smtClean="0"/>
              <a:t>Contents are not complete, but are adequate to test algorithms</a:t>
            </a:r>
          </a:p>
          <a:p>
            <a:r>
              <a:rPr lang="en-US" sz="2400" dirty="0" smtClean="0"/>
              <a:t>The project processes these simulated data sets into HDF5 format that conforms with SMAP product design</a:t>
            </a:r>
          </a:p>
          <a:p>
            <a:pPr lvl="1"/>
            <a:r>
              <a:rPr lang="en-US" sz="2000" dirty="0" smtClean="0"/>
              <a:t>Project places these model products on a data server, along with plots and descriptive information</a:t>
            </a:r>
          </a:p>
          <a:p>
            <a:pPr lvl="1"/>
            <a:r>
              <a:rPr lang="en-US" sz="2000" dirty="0" smtClean="0"/>
              <a:t>Use of HDF5 products enables users to: </a:t>
            </a:r>
          </a:p>
          <a:p>
            <a:pPr lvl="2"/>
            <a:r>
              <a:rPr lang="en-US" sz="1800" dirty="0" smtClean="0"/>
              <a:t>Generate software now that </a:t>
            </a:r>
            <a:r>
              <a:rPr lang="en-US" sz="1800" dirty="0" smtClean="0">
                <a:solidFill>
                  <a:srgbClr val="000000"/>
                </a:solidFill>
              </a:rPr>
              <a:t>would function after launch </a:t>
            </a:r>
          </a:p>
          <a:p>
            <a:pPr lvl="2"/>
            <a:r>
              <a:rPr lang="en-US" sz="1800" dirty="0" smtClean="0">
                <a:solidFill>
                  <a:srgbClr val="000000"/>
                </a:solidFill>
              </a:rPr>
              <a:t>Provide feedback about product format and design</a:t>
            </a:r>
          </a:p>
          <a:p>
            <a:pPr lvl="1"/>
            <a:r>
              <a:rPr lang="en-US" sz="2000" dirty="0" smtClean="0">
                <a:solidFill>
                  <a:srgbClr val="000000"/>
                </a:solidFill>
              </a:rPr>
              <a:t>The following data sets are currently on the server:</a:t>
            </a:r>
          </a:p>
          <a:p>
            <a:pPr lvl="2"/>
            <a:r>
              <a:rPr lang="en-US" sz="1800" dirty="0" smtClean="0">
                <a:solidFill>
                  <a:srgbClr val="000000"/>
                </a:solidFill>
              </a:rPr>
              <a:t>One year of SMAP L2_SM_P data – all of calendar year 2003</a:t>
            </a:r>
          </a:p>
          <a:p>
            <a:pPr lvl="2"/>
            <a:r>
              <a:rPr lang="en-US" sz="1800" dirty="0" smtClean="0">
                <a:solidFill>
                  <a:srgbClr val="000000"/>
                </a:solidFill>
              </a:rPr>
              <a:t>Two months of SMAP L2_SM_A data – March 14, 2003 to May 17, 2003</a:t>
            </a:r>
          </a:p>
          <a:p>
            <a:pPr lvl="2"/>
            <a:r>
              <a:rPr lang="en-US" sz="1800" dirty="0" smtClean="0">
                <a:solidFill>
                  <a:srgbClr val="000000"/>
                </a:solidFill>
              </a:rPr>
              <a:t>Two months of SMAP L2_SM_AP data – March 14, 2003 to May 17, 2003</a:t>
            </a:r>
          </a:p>
          <a:p>
            <a:pPr lvl="2"/>
            <a:r>
              <a:rPr lang="en-US" sz="1800" dirty="0" smtClean="0">
                <a:solidFill>
                  <a:srgbClr val="000000"/>
                </a:solidFill>
              </a:rPr>
              <a:t>Seven SMAP_L3_FT_A files – seven representative dates in spring 2003</a:t>
            </a:r>
          </a:p>
          <a:p>
            <a:r>
              <a:rPr lang="en-US" sz="2400" dirty="0" smtClean="0">
                <a:solidFill>
                  <a:srgbClr val="000000"/>
                </a:solidFill>
              </a:rPr>
              <a:t>Project would make the above products </a:t>
            </a:r>
            <a:r>
              <a:rPr lang="en-US" sz="2400" dirty="0" smtClean="0"/>
              <a:t>available to early adopters</a:t>
            </a:r>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SMAP Data Simulation Plans</a:t>
            </a:r>
            <a:endParaRPr lang="en-US" b="1" dirty="0"/>
          </a:p>
        </p:txBody>
      </p:sp>
      <p:sp>
        <p:nvSpPr>
          <p:cNvPr id="3" name="Content Placeholder 2"/>
          <p:cNvSpPr>
            <a:spLocks noGrp="1"/>
          </p:cNvSpPr>
          <p:nvPr>
            <p:ph idx="1"/>
          </p:nvPr>
        </p:nvSpPr>
        <p:spPr>
          <a:xfrm>
            <a:off x="304800" y="1063625"/>
            <a:ext cx="8534400" cy="5337175"/>
          </a:xfrm>
        </p:spPr>
        <p:txBody>
          <a:bodyPr/>
          <a:lstStyle/>
          <a:p>
            <a:r>
              <a:rPr lang="en-US" sz="2400" dirty="0" smtClean="0"/>
              <a:t>GloSim1 data are available now</a:t>
            </a:r>
          </a:p>
          <a:p>
            <a:pPr lvl="1"/>
            <a:r>
              <a:rPr lang="en-US" sz="2000" dirty="0" smtClean="0"/>
              <a:t>Combines 0.01 degree North American dataset with a 0.25 GLDAS dataset.</a:t>
            </a:r>
          </a:p>
          <a:p>
            <a:pPr lvl="1"/>
            <a:r>
              <a:rPr lang="en-US" sz="2000" dirty="0" smtClean="0"/>
              <a:t>Radiometer soil moisture data available for year</a:t>
            </a:r>
          </a:p>
          <a:p>
            <a:pPr lvl="1"/>
            <a:r>
              <a:rPr lang="en-US" sz="2000" dirty="0" smtClean="0"/>
              <a:t>Radar soil moisture </a:t>
            </a:r>
            <a:r>
              <a:rPr lang="en-US" sz="2000" dirty="0" smtClean="0">
                <a:solidFill>
                  <a:srgbClr val="000000"/>
                </a:solidFill>
              </a:rPr>
              <a:t>data available for 10 weeks </a:t>
            </a:r>
          </a:p>
          <a:p>
            <a:r>
              <a:rPr lang="en-US" sz="2400" dirty="0" smtClean="0">
                <a:solidFill>
                  <a:srgbClr val="000000"/>
                </a:solidFill>
              </a:rPr>
              <a:t>GloSim2 Plans</a:t>
            </a:r>
          </a:p>
          <a:p>
            <a:pPr lvl="1"/>
            <a:r>
              <a:rPr lang="en-US" sz="2000" dirty="0" smtClean="0">
                <a:solidFill>
                  <a:srgbClr val="000000"/>
                </a:solidFill>
              </a:rPr>
              <a:t>These data would enable end</a:t>
            </a:r>
            <a:r>
              <a:rPr lang="en-US" sz="2000" dirty="0" smtClean="0"/>
              <a:t>-to-end tests into Level 4 modeling, and thus provide more realistic scientific results</a:t>
            </a:r>
          </a:p>
          <a:p>
            <a:pPr lvl="1"/>
            <a:r>
              <a:rPr lang="en-US" sz="2000" dirty="0" smtClean="0"/>
              <a:t>Team goal is to generate these data by the end of the September</a:t>
            </a:r>
          </a:p>
          <a:p>
            <a:pPr lvl="1"/>
            <a:r>
              <a:rPr lang="en-US" sz="2000" dirty="0" smtClean="0"/>
              <a:t>Would generate Radar Level 1C and Radiometer Level 1B Products based on these simulations as well</a:t>
            </a:r>
          </a:p>
          <a:p>
            <a:pPr lvl="1"/>
            <a:r>
              <a:rPr lang="en-US" sz="2000" dirty="0" smtClean="0"/>
              <a:t>Preparation is </a:t>
            </a:r>
            <a:r>
              <a:rPr lang="en-US" sz="1800" dirty="0" smtClean="0"/>
              <a:t>dependent on the receipt of land surface model </a:t>
            </a:r>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 Gain Access </a:t>
            </a:r>
            <a:br>
              <a:rPr lang="en-US" b="1" dirty="0" smtClean="0"/>
            </a:br>
            <a:r>
              <a:rPr lang="en-US" b="1" dirty="0" smtClean="0"/>
              <a:t>to Simulated Data Products</a:t>
            </a:r>
            <a:endParaRPr lang="en-US" b="1" dirty="0"/>
          </a:p>
        </p:txBody>
      </p:sp>
      <p:sp>
        <p:nvSpPr>
          <p:cNvPr id="3" name="Content Placeholder 2"/>
          <p:cNvSpPr>
            <a:spLocks noGrp="1"/>
          </p:cNvSpPr>
          <p:nvPr>
            <p:ph idx="1"/>
          </p:nvPr>
        </p:nvSpPr>
        <p:spPr/>
        <p:txBody>
          <a:bodyPr/>
          <a:lstStyle/>
          <a:p>
            <a:r>
              <a:rPr lang="en-US" sz="2400" dirty="0" smtClean="0"/>
              <a:t>Access to simulated data products </a:t>
            </a:r>
            <a:r>
              <a:rPr lang="en-US" sz="2400" dirty="0" smtClean="0">
                <a:solidFill>
                  <a:srgbClr val="000000"/>
                </a:solidFill>
              </a:rPr>
              <a:t>would be limited to members of the SMAP Science Definition Team and Early Adopters</a:t>
            </a:r>
          </a:p>
          <a:p>
            <a:pPr lvl="1"/>
            <a:r>
              <a:rPr lang="en-US" sz="2000" dirty="0" smtClean="0">
                <a:solidFill>
                  <a:srgbClr val="000000"/>
                </a:solidFill>
              </a:rPr>
              <a:t>Currently available on the web server</a:t>
            </a:r>
          </a:p>
          <a:p>
            <a:pPr lvl="1"/>
            <a:r>
              <a:rPr lang="en-US" sz="2000" dirty="0" smtClean="0">
                <a:solidFill>
                  <a:srgbClr val="000000"/>
                </a:solidFill>
              </a:rPr>
              <a:t>After a Data Center is selected, and the project reaches an agreement with that Data Center, they would provide model data products</a:t>
            </a:r>
          </a:p>
          <a:p>
            <a:pPr lvl="1"/>
            <a:r>
              <a:rPr lang="en-US" sz="2000" dirty="0" smtClean="0">
                <a:solidFill>
                  <a:srgbClr val="000000"/>
                </a:solidFill>
              </a:rPr>
              <a:t>Susan Moran distributed a template Memorandum of Agreement for Early Adopters</a:t>
            </a:r>
          </a:p>
          <a:p>
            <a:pPr lvl="1"/>
            <a:r>
              <a:rPr lang="en-US" sz="2000" dirty="0" smtClean="0">
                <a:solidFill>
                  <a:srgbClr val="000000"/>
                </a:solidFill>
              </a:rPr>
              <a:t>Once that agreement is complete, the SMAP SDS encourages Early Adopters to submit an E2190 form.</a:t>
            </a:r>
          </a:p>
          <a:p>
            <a:pPr lvl="2"/>
            <a:r>
              <a:rPr lang="en-US" sz="2000" dirty="0" smtClean="0">
                <a:solidFill>
                  <a:srgbClr val="000000"/>
                </a:solidFill>
              </a:rPr>
              <a:t>Required to get a JPL username and password.</a:t>
            </a:r>
          </a:p>
          <a:p>
            <a:pPr lvl="2"/>
            <a:r>
              <a:rPr lang="en-US" sz="2000" dirty="0" smtClean="0">
                <a:solidFill>
                  <a:srgbClr val="000000"/>
                </a:solidFill>
              </a:rPr>
              <a:t>Given the JPL username and password, the SDS would provide new users with instructions to access data on the web server</a:t>
            </a:r>
          </a:p>
          <a:p>
            <a:pPr lvl="2"/>
            <a:r>
              <a:rPr lang="en-US" sz="2000" dirty="0" smtClean="0"/>
              <a:t>Contacts for E2190 include:</a:t>
            </a:r>
          </a:p>
          <a:p>
            <a:pPr lvl="3"/>
            <a:r>
              <a:rPr lang="en-US" sz="1600" dirty="0" smtClean="0">
                <a:hlinkClick r:id="rId3"/>
              </a:rPr>
              <a:t>Robert.D.Toaz@jpl.nasa.gov</a:t>
            </a:r>
            <a:r>
              <a:rPr lang="en-US" sz="1600" dirty="0" smtClean="0"/>
              <a:t>, </a:t>
            </a:r>
            <a:r>
              <a:rPr lang="en-US" sz="1600" dirty="0" smtClean="0">
                <a:hlinkClick r:id="rId4"/>
              </a:rPr>
              <a:t>Jennifer.W.Cruz@jpl.nasa.gov</a:t>
            </a:r>
            <a:r>
              <a:rPr lang="en-US" sz="1600" dirty="0" smtClean="0"/>
              <a:t>, </a:t>
            </a:r>
            <a:r>
              <a:rPr lang="en-US" sz="1600" dirty="0" smtClean="0">
                <a:hlinkClick r:id="rId5"/>
              </a:rPr>
              <a:t>Barry.H.Weiss@jpl.nasa.gov</a:t>
            </a:r>
            <a:endParaRPr lang="en-US" sz="1600" dirty="0" smtClean="0"/>
          </a:p>
          <a:p>
            <a:pPr lvl="3">
              <a:buNone/>
            </a:pPr>
            <a:r>
              <a:rPr lang="en-US" sz="1600" dirty="0" smtClean="0"/>
              <a:t>  </a:t>
            </a:r>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algn="ctr">
              <a:buNone/>
            </a:pPr>
            <a:r>
              <a:rPr lang="en-US" sz="4800" dirty="0" smtClean="0"/>
              <a:t>Backup</a:t>
            </a:r>
            <a:endParaRPr lang="en-US" sz="4800" dirty="0"/>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Overview</a:t>
            </a:r>
            <a:endParaRPr lang="en-US" dirty="0"/>
          </a:p>
        </p:txBody>
      </p:sp>
      <p:graphicFrame>
        <p:nvGraphicFramePr>
          <p:cNvPr id="6" name="Group 36"/>
          <p:cNvGraphicFramePr>
            <a:graphicFrameLocks noGrp="1"/>
          </p:cNvGraphicFramePr>
          <p:nvPr/>
        </p:nvGraphicFramePr>
        <p:xfrm>
          <a:off x="3810000" y="3810000"/>
          <a:ext cx="5029200" cy="2514599"/>
        </p:xfrm>
        <a:graphic>
          <a:graphicData uri="http://schemas.openxmlformats.org/drawingml/2006/table">
            <a:tbl>
              <a:tblPr/>
              <a:tblGrid>
                <a:gridCol w="895462"/>
                <a:gridCol w="4133738"/>
              </a:tblGrid>
              <a:tr h="6132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Partners</a:t>
                      </a:r>
                    </a:p>
                  </a:txBody>
                  <a:tcPr marL="96253" marR="96253" marT="48986" marB="489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	JPL (project &amp; payload mgmt, science, spacecraft, radar, mission operations, science processing)</a:t>
                      </a:r>
                    </a:p>
                    <a:p>
                      <a:pPr marL="228600" marR="0" lvl="0" indent="-22860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	GSFC (science, radiometer, science processing)</a:t>
                      </a:r>
                    </a:p>
                  </a:txBody>
                  <a:tcPr marL="96253" marR="96253" marT="48986" marB="489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4385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mn-lt"/>
                          <a:ea typeface="ＭＳ Ｐゴシック" charset="-128"/>
                          <a:cs typeface="Times New Roman" charset="0"/>
                        </a:rPr>
                        <a:t>Risk</a:t>
                      </a:r>
                    </a:p>
                  </a:txBody>
                  <a:tcPr marL="96253" marR="96253" marT="48986" marB="489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	7120.5D Category 2; 8705.4 Payload Risk Class “C”</a:t>
                      </a:r>
                    </a:p>
                  </a:txBody>
                  <a:tcPr marL="96253" marR="96253" marT="48986" marB="489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832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Launch</a:t>
                      </a:r>
                    </a:p>
                  </a:txBody>
                  <a:tcPr marL="96253" marR="96253" marT="48986" marB="489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	</a:t>
                      </a:r>
                      <a:r>
                        <a:rPr kumimoji="0" lang="en-US" sz="1200" b="0" i="0" u="none" strike="noStrike" cap="none" normalizeH="0" baseline="0" dirty="0" smtClean="0">
                          <a:ln>
                            <a:noFill/>
                          </a:ln>
                          <a:solidFill>
                            <a:schemeClr val="tx1"/>
                          </a:solidFill>
                          <a:effectLst/>
                          <a:latin typeface="+mn-lt"/>
                          <a:ea typeface="ＭＳ Ｐゴシック" charset="-128"/>
                          <a:cs typeface="Times New Roman" charset="0"/>
                        </a:rPr>
                        <a:t>Nov. 2014, </a:t>
                      </a:r>
                      <a:r>
                        <a:rPr kumimoji="0" lang="en-US" sz="1200" b="0" i="0" u="none" strike="noStrike" cap="none" normalizeH="0" baseline="0" dirty="0" smtClean="0">
                          <a:ln>
                            <a:noFill/>
                          </a:ln>
                          <a:solidFill>
                            <a:srgbClr val="0000FF"/>
                          </a:solidFill>
                          <a:effectLst/>
                          <a:latin typeface="+mn-lt"/>
                          <a:ea typeface="ＭＳ Ｐゴシック" charset="-128"/>
                          <a:cs typeface="Times New Roman" charset="0"/>
                        </a:rPr>
                        <a:t>Launch </a:t>
                      </a:r>
                      <a:r>
                        <a:rPr kumimoji="0" lang="en-US" sz="1200" b="0" i="0" u="none" strike="noStrike" cap="none" normalizeH="0" baseline="0" dirty="0">
                          <a:ln>
                            <a:noFill/>
                          </a:ln>
                          <a:solidFill>
                            <a:srgbClr val="0000FF"/>
                          </a:solidFill>
                          <a:effectLst/>
                          <a:latin typeface="+mn-lt"/>
                          <a:ea typeface="ＭＳ Ｐゴシック" charset="-128"/>
                          <a:cs typeface="Times New Roman" charset="0"/>
                        </a:rPr>
                        <a:t>Vehicle is TBD</a:t>
                      </a:r>
                    </a:p>
                  </a:txBody>
                  <a:tcPr marL="96253" marR="96253" marT="48986" marB="489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832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Orbit</a:t>
                      </a:r>
                    </a:p>
                  </a:txBody>
                  <a:tcPr marL="96253" marR="96253" marT="48986" marB="489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	Polar sun synchronous; 685 km altitude</a:t>
                      </a:r>
                    </a:p>
                  </a:txBody>
                  <a:tcPr marL="96253" marR="96253" marT="48986" marB="489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832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Duration</a:t>
                      </a:r>
                    </a:p>
                  </a:txBody>
                  <a:tcPr marL="96253" marR="96253" marT="48986" marB="489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	3 years</a:t>
                      </a:r>
                    </a:p>
                  </a:txBody>
                  <a:tcPr marL="96253" marR="96253" marT="48986" marB="489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6132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Payload</a:t>
                      </a:r>
                    </a:p>
                  </a:txBody>
                  <a:tcPr marL="96253" marR="96253" marT="48986" marB="489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	L-band SAR (JPL)</a:t>
                      </a:r>
                    </a:p>
                    <a:p>
                      <a:pPr marL="228600" marR="0" lvl="0" indent="-22860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	L-band radiometer (GSFC)</a:t>
                      </a:r>
                    </a:p>
                    <a:p>
                      <a:pPr marL="228600" marR="0" lvl="0" indent="-22860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ＭＳ Ｐゴシック" charset="-128"/>
                          <a:cs typeface="Times New Roman" charset="0"/>
                        </a:rPr>
                        <a:t>•	Shared 6m rotating (15 rpm) antenna (JPL)</a:t>
                      </a:r>
                    </a:p>
                  </a:txBody>
                  <a:tcPr marL="96253" marR="96253" marT="48986" marB="489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7" name="Rectangle 13"/>
          <p:cNvSpPr>
            <a:spLocks noChangeArrowheads="1"/>
          </p:cNvSpPr>
          <p:nvPr/>
        </p:nvSpPr>
        <p:spPr bwMode="auto">
          <a:xfrm>
            <a:off x="2971800" y="1689100"/>
            <a:ext cx="5943600" cy="1619371"/>
          </a:xfrm>
          <a:prstGeom prst="rect">
            <a:avLst/>
          </a:prstGeom>
          <a:solidFill>
            <a:schemeClr val="accent3">
              <a:lumMod val="20000"/>
              <a:lumOff val="80000"/>
            </a:schemeClr>
          </a:solidFill>
          <a:ln w="28575" cap="flat" cmpd="sng" algn="ctr">
            <a:solidFill>
              <a:srgbClr val="0000FF"/>
            </a:solidFill>
            <a:prstDash val="solid"/>
            <a:miter lim="800000"/>
            <a:headEnd type="none" w="med" len="med"/>
            <a:tailEnd type="none" w="med" len="med"/>
          </a:ln>
        </p:spPr>
        <p:txBody>
          <a:bodyPr wrap="square" lIns="96981" tIns="48491" rIns="96981" bIns="48491">
            <a:spAutoFit/>
          </a:bodyPr>
          <a:lstStyle/>
          <a:p>
            <a:pPr marL="241300" indent="-241300">
              <a:lnSpc>
                <a:spcPct val="80000"/>
              </a:lnSpc>
              <a:spcBef>
                <a:spcPct val="20000"/>
              </a:spcBef>
              <a:tabLst>
                <a:tab pos="1270000" algn="l"/>
              </a:tabLst>
              <a:defRPr/>
            </a:pPr>
            <a:r>
              <a:rPr lang="en-US" sz="1400" dirty="0">
                <a:solidFill>
                  <a:srgbClr val="3333CC"/>
                </a:solidFill>
                <a:latin typeface="+mn-lt"/>
                <a:ea typeface="Times New Roman" charset="0"/>
                <a:cs typeface="Times New Roman" charset="0"/>
              </a:rPr>
              <a:t>Primary Science Objectives :</a:t>
            </a:r>
            <a:r>
              <a:rPr lang="en-US" sz="1200" dirty="0">
                <a:solidFill>
                  <a:srgbClr val="3333CC"/>
                </a:solidFill>
                <a:latin typeface="+mn-lt"/>
                <a:ea typeface="Times New Roman" charset="0"/>
                <a:cs typeface="Times New Roman" charset="0"/>
              </a:rPr>
              <a:t> </a:t>
            </a:r>
            <a:endParaRPr lang="en-US" sz="1200" dirty="0">
              <a:solidFill>
                <a:srgbClr val="000000"/>
              </a:solidFill>
              <a:latin typeface="+mn-lt"/>
              <a:ea typeface="Times New Roman" charset="0"/>
              <a:cs typeface="Times New Roman" charset="0"/>
            </a:endParaRPr>
          </a:p>
          <a:p>
            <a:pPr marL="241300" indent="-241300">
              <a:lnSpc>
                <a:spcPct val="80000"/>
              </a:lnSpc>
              <a:spcBef>
                <a:spcPts val="425"/>
              </a:spcBef>
              <a:tabLst>
                <a:tab pos="1270000" algn="l"/>
              </a:tabLst>
              <a:defRPr/>
            </a:pPr>
            <a:r>
              <a:rPr lang="en-US" sz="1400" dirty="0">
                <a:solidFill>
                  <a:srgbClr val="000000"/>
                </a:solidFill>
                <a:latin typeface="+mn-lt"/>
                <a:ea typeface="Times New Roman" charset="0"/>
                <a:cs typeface="Times New Roman" charset="0"/>
              </a:rPr>
              <a:t>Global, high-resolution mapping of</a:t>
            </a:r>
            <a:r>
              <a:rPr lang="en-US" sz="1400" dirty="0">
                <a:solidFill>
                  <a:srgbClr val="008000"/>
                </a:solidFill>
                <a:latin typeface="+mn-lt"/>
                <a:ea typeface="Times New Roman" charset="0"/>
                <a:cs typeface="Times New Roman" charset="0"/>
              </a:rPr>
              <a:t> </a:t>
            </a:r>
            <a:r>
              <a:rPr lang="en-US" sz="1400" dirty="0">
                <a:solidFill>
                  <a:srgbClr val="000000"/>
                </a:solidFill>
                <a:latin typeface="+mn-lt"/>
                <a:ea typeface="Times New Roman" charset="0"/>
                <a:cs typeface="Times New Roman" charset="0"/>
              </a:rPr>
              <a:t>soil moisture and its freeze/thaw state to:</a:t>
            </a:r>
          </a:p>
          <a:p>
            <a:pPr marL="614363" lvl="1" indent="-250825">
              <a:lnSpc>
                <a:spcPct val="80000"/>
              </a:lnSpc>
              <a:spcBef>
                <a:spcPts val="425"/>
              </a:spcBef>
              <a:buFont typeface="Symbol" charset="2"/>
              <a:buChar char=""/>
              <a:tabLst>
                <a:tab pos="1270000" algn="l"/>
              </a:tabLst>
              <a:defRPr/>
            </a:pPr>
            <a:r>
              <a:rPr lang="en-US" sz="1400" dirty="0">
                <a:solidFill>
                  <a:srgbClr val="000000"/>
                </a:solidFill>
                <a:latin typeface="+mn-lt"/>
                <a:ea typeface="Times New Roman" charset="0"/>
                <a:cs typeface="Times New Roman" charset="0"/>
              </a:rPr>
              <a:t>Link terrestrial water, energy and carbon cycle processes</a:t>
            </a:r>
          </a:p>
          <a:p>
            <a:pPr marL="614363" lvl="1" indent="-250825">
              <a:lnSpc>
                <a:spcPct val="80000"/>
              </a:lnSpc>
              <a:spcBef>
                <a:spcPts val="425"/>
              </a:spcBef>
              <a:buFont typeface="Symbol" charset="2"/>
              <a:buChar char=""/>
              <a:tabLst>
                <a:tab pos="1270000" algn="l"/>
              </a:tabLst>
              <a:defRPr/>
            </a:pPr>
            <a:r>
              <a:rPr lang="en-US" sz="1400" dirty="0">
                <a:solidFill>
                  <a:srgbClr val="000000"/>
                </a:solidFill>
                <a:latin typeface="+mn-lt"/>
                <a:ea typeface="Times New Roman" charset="0"/>
                <a:cs typeface="Times New Roman" charset="0"/>
              </a:rPr>
              <a:t>Estimate global water and energy fluxes at the land surface</a:t>
            </a:r>
          </a:p>
          <a:p>
            <a:pPr marL="614363" lvl="1" indent="-250825">
              <a:lnSpc>
                <a:spcPct val="80000"/>
              </a:lnSpc>
              <a:spcBef>
                <a:spcPts val="425"/>
              </a:spcBef>
              <a:buFont typeface="Symbol" charset="2"/>
              <a:buChar char=""/>
              <a:tabLst>
                <a:tab pos="1270000" algn="l"/>
              </a:tabLst>
              <a:defRPr/>
            </a:pPr>
            <a:r>
              <a:rPr lang="en-US" sz="1400" dirty="0">
                <a:solidFill>
                  <a:srgbClr val="000000"/>
                </a:solidFill>
                <a:latin typeface="+mn-lt"/>
                <a:ea typeface="Times New Roman" charset="0"/>
                <a:cs typeface="Times New Roman" charset="0"/>
              </a:rPr>
              <a:t>Quantify net carbon flux in boreal landscapes</a:t>
            </a:r>
          </a:p>
          <a:p>
            <a:pPr marL="614363" lvl="1" indent="-250825">
              <a:lnSpc>
                <a:spcPct val="80000"/>
              </a:lnSpc>
              <a:spcBef>
                <a:spcPts val="425"/>
              </a:spcBef>
              <a:buFont typeface="Symbol" charset="2"/>
              <a:buChar char=""/>
              <a:tabLst>
                <a:tab pos="1270000" algn="l"/>
              </a:tabLst>
              <a:defRPr/>
            </a:pPr>
            <a:r>
              <a:rPr lang="en-US" sz="1400" dirty="0">
                <a:solidFill>
                  <a:srgbClr val="000000"/>
                </a:solidFill>
                <a:latin typeface="+mn-lt"/>
                <a:ea typeface="Times New Roman" charset="0"/>
                <a:cs typeface="Times New Roman" charset="0"/>
              </a:rPr>
              <a:t>Extend weather and climate forecast skill </a:t>
            </a:r>
          </a:p>
          <a:p>
            <a:pPr marL="614363" lvl="1" indent="-250825">
              <a:lnSpc>
                <a:spcPct val="80000"/>
              </a:lnSpc>
              <a:spcBef>
                <a:spcPts val="425"/>
              </a:spcBef>
              <a:buFont typeface="Symbol" charset="2"/>
              <a:buChar char=""/>
              <a:tabLst>
                <a:tab pos="1270000" algn="l"/>
              </a:tabLst>
              <a:defRPr/>
            </a:pPr>
            <a:r>
              <a:rPr lang="en-US" sz="1400" dirty="0">
                <a:solidFill>
                  <a:srgbClr val="000000"/>
                </a:solidFill>
                <a:latin typeface="+mn-lt"/>
                <a:ea typeface="Times New Roman" charset="0"/>
                <a:cs typeface="Times New Roman" charset="0"/>
              </a:rPr>
              <a:t>Develop improved flood and drought prediction capability</a:t>
            </a:r>
          </a:p>
        </p:txBody>
      </p:sp>
      <p:sp>
        <p:nvSpPr>
          <p:cNvPr id="8" name="Rectangle 14"/>
          <p:cNvSpPr>
            <a:spLocks noChangeArrowheads="1"/>
          </p:cNvSpPr>
          <p:nvPr/>
        </p:nvSpPr>
        <p:spPr bwMode="auto">
          <a:xfrm>
            <a:off x="2971800" y="1050925"/>
            <a:ext cx="5943600" cy="590550"/>
          </a:xfrm>
          <a:prstGeom prst="rect">
            <a:avLst/>
          </a:prstGeom>
          <a:solidFill>
            <a:srgbClr val="CCFFCC"/>
          </a:solidFill>
          <a:ln w="12700">
            <a:solidFill>
              <a:schemeClr val="tx1"/>
            </a:solidFill>
            <a:miter lim="800000"/>
            <a:headEnd/>
            <a:tailEnd/>
          </a:ln>
        </p:spPr>
        <p:txBody>
          <a:bodyPr wrap="square" lIns="96981" tIns="48491" rIns="96981" bIns="48491">
            <a:spAutoFit/>
          </a:bodyPr>
          <a:lstStyle/>
          <a:p>
            <a:pPr algn="ctr">
              <a:buFont typeface="Symbol" pitchFamily="18" charset="2"/>
              <a:buNone/>
            </a:pPr>
            <a:r>
              <a:rPr lang="en-US" sz="1600" dirty="0" smtClean="0">
                <a:solidFill>
                  <a:srgbClr val="3333CC"/>
                </a:solidFill>
                <a:latin typeface="+mn-lt"/>
                <a:cs typeface="Times New Roman" pitchFamily="18" charset="0"/>
              </a:rPr>
              <a:t>The proposed SMAP </a:t>
            </a:r>
            <a:r>
              <a:rPr lang="en-US" sz="1600" dirty="0" smtClean="0">
                <a:solidFill>
                  <a:srgbClr val="3333CC"/>
                </a:solidFill>
                <a:latin typeface="+mn-lt"/>
                <a:cs typeface="Times New Roman" pitchFamily="18" charset="0"/>
              </a:rPr>
              <a:t>mission</a:t>
            </a:r>
            <a:r>
              <a:rPr lang="en-US" sz="1600" dirty="0" smtClean="0">
                <a:solidFill>
                  <a:srgbClr val="3333CC"/>
                </a:solidFill>
                <a:latin typeface="+mn-lt"/>
                <a:cs typeface="Times New Roman" pitchFamily="18" charset="0"/>
              </a:rPr>
              <a:t> was</a:t>
            </a:r>
            <a:r>
              <a:rPr lang="en-US" sz="1600" dirty="0" smtClean="0">
                <a:solidFill>
                  <a:srgbClr val="FF0000"/>
                </a:solidFill>
                <a:latin typeface="+mn-lt"/>
                <a:cs typeface="Times New Roman" pitchFamily="18" charset="0"/>
              </a:rPr>
              <a:t> </a:t>
            </a:r>
            <a:r>
              <a:rPr lang="en-US" sz="1600" dirty="0" smtClean="0">
                <a:solidFill>
                  <a:srgbClr val="3333CC"/>
                </a:solidFill>
                <a:latin typeface="+mn-lt"/>
                <a:cs typeface="Times New Roman" pitchFamily="18" charset="0"/>
              </a:rPr>
              <a:t>in the first tier </a:t>
            </a:r>
            <a:r>
              <a:rPr lang="en-US" sz="1600" dirty="0">
                <a:solidFill>
                  <a:srgbClr val="3333CC"/>
                </a:solidFill>
                <a:latin typeface="+mn-lt"/>
                <a:cs typeface="Times New Roman" pitchFamily="18" charset="0"/>
              </a:rPr>
              <a:t>recommended by 2007 NRC Earth Science Decadal Survey</a:t>
            </a:r>
          </a:p>
        </p:txBody>
      </p:sp>
      <p:sp>
        <p:nvSpPr>
          <p:cNvPr id="9" name="Text Box 15"/>
          <p:cNvSpPr txBox="1">
            <a:spLocks noChangeArrowheads="1"/>
          </p:cNvSpPr>
          <p:nvPr/>
        </p:nvSpPr>
        <p:spPr bwMode="auto">
          <a:xfrm>
            <a:off x="3810000" y="3505200"/>
            <a:ext cx="5029200" cy="228600"/>
          </a:xfrm>
          <a:prstGeom prst="rect">
            <a:avLst/>
          </a:prstGeom>
          <a:noFill/>
          <a:ln w="19050">
            <a:noFill/>
            <a:miter lim="800000"/>
            <a:headEnd/>
            <a:tailEnd type="none" w="med" len="lg"/>
          </a:ln>
        </p:spPr>
        <p:txBody>
          <a:bodyPr lIns="96981" tIns="48491" rIns="96981" bIns="48491"/>
          <a:lstStyle/>
          <a:p>
            <a:r>
              <a:rPr lang="en-US" sz="1600" b="1" i="1" dirty="0" smtClean="0">
                <a:solidFill>
                  <a:srgbClr val="3333CC"/>
                </a:solidFill>
                <a:latin typeface="Times New Roman" pitchFamily="18" charset="0"/>
                <a:cs typeface="Times New Roman" pitchFamily="18" charset="0"/>
              </a:rPr>
              <a:t>Proposed Mission </a:t>
            </a:r>
            <a:r>
              <a:rPr lang="en-US" sz="1600" b="1" i="1" dirty="0">
                <a:solidFill>
                  <a:srgbClr val="3333CC"/>
                </a:solidFill>
                <a:latin typeface="Times New Roman" pitchFamily="18" charset="0"/>
                <a:cs typeface="Times New Roman" pitchFamily="18" charset="0"/>
              </a:rPr>
              <a:t>Implementation:</a:t>
            </a:r>
          </a:p>
          <a:p>
            <a:pPr>
              <a:buFont typeface="Wingdings" pitchFamily="2" charset="2"/>
              <a:buChar char=""/>
            </a:pPr>
            <a:endParaRPr lang="en-US" sz="1600" b="1" i="1" dirty="0">
              <a:solidFill>
                <a:srgbClr val="3333CC"/>
              </a:solidFill>
              <a:latin typeface="Times New Roman" pitchFamily="18" charset="0"/>
              <a:cs typeface="Times New Roman" pitchFamily="18" charset="0"/>
            </a:endParaRPr>
          </a:p>
        </p:txBody>
      </p:sp>
      <p:pic>
        <p:nvPicPr>
          <p:cNvPr id="10" name="Picture 2" descr="C:\Documents and Settings\mabid\Desktop\SMAP_May2010.jpg"/>
          <p:cNvPicPr>
            <a:picLocks noChangeAspect="1" noChangeArrowheads="1"/>
          </p:cNvPicPr>
          <p:nvPr/>
        </p:nvPicPr>
        <p:blipFill>
          <a:blip r:embed="rId3" cstate="print"/>
          <a:srcRect l="14989" t="7555" r="21310"/>
          <a:stretch>
            <a:fillRect/>
          </a:stretch>
        </p:blipFill>
        <p:spPr bwMode="auto">
          <a:xfrm>
            <a:off x="228600" y="914400"/>
            <a:ext cx="2209800" cy="2819400"/>
          </a:xfrm>
          <a:prstGeom prst="rect">
            <a:avLst/>
          </a:prstGeom>
          <a:noFill/>
          <a:ln w="9525">
            <a:noFill/>
            <a:miter lim="800000"/>
            <a:headEnd/>
            <a:tailEnd/>
          </a:ln>
        </p:spPr>
      </p:pic>
      <p:sp>
        <p:nvSpPr>
          <p:cNvPr id="11" name="Content Placeholder 3"/>
          <p:cNvSpPr>
            <a:spLocks noGrp="1"/>
          </p:cNvSpPr>
          <p:nvPr/>
        </p:nvSpPr>
        <p:spPr bwMode="auto">
          <a:xfrm>
            <a:off x="228600" y="4038600"/>
            <a:ext cx="3429000" cy="2362200"/>
          </a:xfrm>
          <a:prstGeom prst="rect">
            <a:avLst/>
          </a:prstGeom>
          <a:solidFill>
            <a:schemeClr val="accent6">
              <a:lumMod val="20000"/>
              <a:lumOff val="80000"/>
            </a:schemeClr>
          </a:solidFill>
          <a:ln w="28575" cap="flat" cmpd="sng" algn="ctr">
            <a:solidFill>
              <a:srgbClr val="0000FF"/>
            </a:solidFill>
            <a:prstDash val="solid"/>
            <a:miter lim="800000"/>
            <a:headEnd type="none" w="med" len="med"/>
            <a:tailEnd type="none" w="med" len="med"/>
          </a:ln>
        </p:spPr>
        <p:txBody>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ＭＳ Ｐゴシック" pitchFamily="-112" charset="-128"/>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Arial" pitchFamily="34" charset="0"/>
                <a:ea typeface="ＭＳ Ｐゴシック" pitchFamily="-112" charset="-128"/>
                <a:cs typeface="ＭＳ Ｐゴシック" pitchFamily="1" charset="-128"/>
              </a:defRPr>
            </a:lvl2pPr>
            <a:lvl3pPr marL="1143000" indent="-228600" algn="l" rtl="0" eaLnBrk="0" fontAlgn="base" hangingPunct="0">
              <a:spcBef>
                <a:spcPct val="20000"/>
              </a:spcBef>
              <a:spcAft>
                <a:spcPct val="0"/>
              </a:spcAft>
              <a:buChar char="•"/>
              <a:defRPr sz="2000">
                <a:solidFill>
                  <a:schemeClr val="tx1"/>
                </a:solidFill>
                <a:latin typeface="Arial" pitchFamily="34" charset="0"/>
                <a:ea typeface="ＭＳ Ｐゴシック" pitchFamily="-112" charset="-128"/>
                <a:cs typeface="ＭＳ Ｐゴシック" pitchFamily="1" charset="-128"/>
              </a:defRPr>
            </a:lvl3pPr>
            <a:lvl4pPr marL="1600200" indent="-228600" algn="l" rtl="0" eaLnBrk="0" fontAlgn="base" hangingPunct="0">
              <a:spcBef>
                <a:spcPct val="20000"/>
              </a:spcBef>
              <a:spcAft>
                <a:spcPct val="0"/>
              </a:spcAft>
              <a:buChar char="–"/>
              <a:defRPr sz="1800">
                <a:solidFill>
                  <a:schemeClr val="tx1"/>
                </a:solidFill>
                <a:latin typeface="Arial" pitchFamily="34" charset="0"/>
                <a:ea typeface="ＭＳ Ｐゴシック" pitchFamily="-112" charset="-128"/>
                <a:cs typeface="ＭＳ Ｐゴシック" pitchFamily="1" charset="-128"/>
              </a:defRPr>
            </a:lvl4pPr>
            <a:lvl5pPr marL="2057400" indent="-228600" algn="l" rtl="0" eaLnBrk="0" fontAlgn="base" hangingPunct="0">
              <a:spcBef>
                <a:spcPct val="20000"/>
              </a:spcBef>
              <a:spcAft>
                <a:spcPct val="0"/>
              </a:spcAft>
              <a:buChar char="»"/>
              <a:defRPr sz="1800">
                <a:solidFill>
                  <a:schemeClr val="tx1"/>
                </a:solidFill>
                <a:latin typeface="Arial" pitchFamily="34" charset="0"/>
                <a:ea typeface="ＭＳ Ｐゴシック" pitchFamily="-112" charset="-128"/>
                <a:cs typeface="ＭＳ Ｐゴシック" pitchFamily="1" charset="-128"/>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182880" indent="-164592">
              <a:lnSpc>
                <a:spcPct val="80000"/>
              </a:lnSpc>
              <a:spcBef>
                <a:spcPts val="300"/>
              </a:spcBef>
              <a:spcAft>
                <a:spcPts val="0"/>
              </a:spcAft>
              <a:defRPr/>
            </a:pPr>
            <a:r>
              <a:rPr lang="en-US" sz="1200" dirty="0" smtClean="0">
                <a:solidFill>
                  <a:srgbClr val="000000"/>
                </a:solidFill>
              </a:rPr>
              <a:t>3-axis stabilized spacecraft with zero momentum biased attitude control</a:t>
            </a:r>
          </a:p>
          <a:p>
            <a:pPr marL="182880" indent="-164592">
              <a:lnSpc>
                <a:spcPct val="80000"/>
              </a:lnSpc>
              <a:spcBef>
                <a:spcPts val="300"/>
              </a:spcBef>
              <a:spcAft>
                <a:spcPts val="0"/>
              </a:spcAft>
              <a:defRPr/>
            </a:pPr>
            <a:r>
              <a:rPr lang="en-US" sz="1200" dirty="0" smtClean="0">
                <a:solidFill>
                  <a:srgbClr val="000000"/>
                </a:solidFill>
              </a:rPr>
              <a:t>Single string avionics and power control/distribution electronics</a:t>
            </a:r>
          </a:p>
          <a:p>
            <a:pPr marL="182880" indent="-164592">
              <a:lnSpc>
                <a:spcPct val="80000"/>
              </a:lnSpc>
              <a:spcBef>
                <a:spcPts val="300"/>
              </a:spcBef>
              <a:spcAft>
                <a:spcPts val="0"/>
              </a:spcAft>
              <a:defRPr/>
            </a:pPr>
            <a:r>
              <a:rPr lang="en-US" sz="1200" dirty="0" smtClean="0">
                <a:solidFill>
                  <a:srgbClr val="000000"/>
                </a:solidFill>
              </a:rPr>
              <a:t>Selected redundancy in ACS sensors, actuators, and telecom radios</a:t>
            </a:r>
          </a:p>
          <a:p>
            <a:pPr marL="182880" indent="-164592">
              <a:lnSpc>
                <a:spcPct val="80000"/>
              </a:lnSpc>
              <a:spcBef>
                <a:spcPts val="300"/>
              </a:spcBef>
              <a:spcAft>
                <a:spcPts val="0"/>
              </a:spcAft>
              <a:defRPr/>
            </a:pPr>
            <a:r>
              <a:rPr lang="en-US" sz="1200" dirty="0" smtClean="0">
                <a:solidFill>
                  <a:srgbClr val="000000"/>
                </a:solidFill>
              </a:rPr>
              <a:t>Deployable fixed solar array</a:t>
            </a:r>
          </a:p>
          <a:p>
            <a:pPr marL="182880" indent="-164592">
              <a:lnSpc>
                <a:spcPct val="80000"/>
              </a:lnSpc>
              <a:spcBef>
                <a:spcPts val="300"/>
              </a:spcBef>
              <a:spcAft>
                <a:spcPts val="0"/>
              </a:spcAft>
              <a:defRPr/>
            </a:pPr>
            <a:r>
              <a:rPr lang="en-US" sz="1200" dirty="0" smtClean="0">
                <a:solidFill>
                  <a:srgbClr val="000000"/>
                </a:solidFill>
              </a:rPr>
              <a:t>Command Telemetry &amp; Doppler via S-band to NEN &amp; SN</a:t>
            </a:r>
          </a:p>
          <a:p>
            <a:pPr marL="182880" indent="-164592">
              <a:lnSpc>
                <a:spcPct val="80000"/>
              </a:lnSpc>
              <a:spcBef>
                <a:spcPts val="300"/>
              </a:spcBef>
              <a:spcAft>
                <a:spcPts val="0"/>
              </a:spcAft>
              <a:defRPr/>
            </a:pPr>
            <a:r>
              <a:rPr lang="en-US" sz="1200" dirty="0" smtClean="0">
                <a:solidFill>
                  <a:srgbClr val="000000"/>
                </a:solidFill>
              </a:rPr>
              <a:t>Science data return at 130 Mbps via an X-band link to the NEN</a:t>
            </a:r>
          </a:p>
          <a:p>
            <a:pPr marL="182880" indent="-164592">
              <a:lnSpc>
                <a:spcPct val="80000"/>
              </a:lnSpc>
              <a:spcBef>
                <a:spcPts val="300"/>
              </a:spcBef>
              <a:spcAft>
                <a:spcPts val="0"/>
              </a:spcAft>
              <a:defRPr/>
            </a:pPr>
            <a:r>
              <a:rPr lang="en-US" sz="1200" dirty="0" smtClean="0">
                <a:solidFill>
                  <a:srgbClr val="000000"/>
                </a:solidFill>
              </a:rPr>
              <a:t>Hydrazine blow-down propulsion</a:t>
            </a:r>
            <a:endParaRPr lang="en-US" sz="1200" dirty="0">
              <a:solidFill>
                <a:srgbClr val="000000"/>
              </a:solidFill>
              <a:latin typeface="Arial" pitchFamily="27" charset="0"/>
            </a:endParaRPr>
          </a:p>
        </p:txBody>
      </p:sp>
      <p:sp>
        <p:nvSpPr>
          <p:cNvPr id="14" name="Rectangle 10"/>
          <p:cNvSpPr>
            <a:spLocks noChangeArrowheads="1"/>
          </p:cNvSpPr>
          <p:nvPr/>
        </p:nvSpPr>
        <p:spPr bwMode="auto">
          <a:xfrm>
            <a:off x="152400" y="3733800"/>
            <a:ext cx="2096172" cy="338554"/>
          </a:xfrm>
          <a:prstGeom prst="rect">
            <a:avLst/>
          </a:prstGeom>
          <a:noFill/>
          <a:ln w="9525">
            <a:noFill/>
            <a:miter lim="800000"/>
            <a:headEnd/>
            <a:tailEnd/>
          </a:ln>
        </p:spPr>
        <p:txBody>
          <a:bodyPr wrap="none">
            <a:spAutoFit/>
          </a:bodyPr>
          <a:lstStyle/>
          <a:p>
            <a:r>
              <a:rPr lang="en-US" sz="1600" b="1" i="1" dirty="0">
                <a:solidFill>
                  <a:srgbClr val="3333CC"/>
                </a:solidFill>
                <a:latin typeface="Times New Roman" pitchFamily="18" charset="0"/>
                <a:cs typeface="Times New Roman" pitchFamily="18" charset="0"/>
              </a:rPr>
              <a:t>Observatory </a:t>
            </a:r>
            <a:r>
              <a:rPr lang="en-US" sz="1600" b="1" i="1" dirty="0" smtClean="0">
                <a:solidFill>
                  <a:srgbClr val="3333CC"/>
                </a:solidFill>
                <a:latin typeface="Times New Roman" pitchFamily="18" charset="0"/>
                <a:cs typeface="Times New Roman" pitchFamily="18" charset="0"/>
              </a:rPr>
              <a:t>Features:</a:t>
            </a:r>
            <a:endParaRPr lang="en-US" sz="1600" dirty="0"/>
          </a:p>
        </p:txBody>
      </p:sp>
      <p:sp>
        <p:nvSpPr>
          <p:cNvPr id="12" name="Slide Number Placeholder 11"/>
          <p:cNvSpPr>
            <a:spLocks noGrp="1"/>
          </p:cNvSpPr>
          <p:nvPr>
            <p:ph type="sldNum" sz="quarter" idx="10"/>
          </p:nvPr>
        </p:nvSpPr>
        <p:spPr/>
        <p:txBody>
          <a:bodyPr/>
          <a:lstStyle/>
          <a:p>
            <a:pPr>
              <a:defRPr/>
            </a:pPr>
            <a:r>
              <a:rPr lang="en-US" smtClean="0"/>
              <a:t>SMAP-</a:t>
            </a:r>
            <a:fld id="{FB5A4BAC-8254-4802-BB16-9D448E19B28F}"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676400" y="152400"/>
            <a:ext cx="7467600" cy="565150"/>
          </a:xfrm>
        </p:spPr>
        <p:txBody>
          <a:bodyPr/>
          <a:lstStyle/>
          <a:p>
            <a:r>
              <a:rPr lang="en-US" dirty="0" smtClean="0"/>
              <a:t>Instrument </a:t>
            </a:r>
            <a:r>
              <a:rPr lang="en-US" dirty="0"/>
              <a:t>Key Features</a:t>
            </a:r>
          </a:p>
        </p:txBody>
      </p:sp>
      <p:pic>
        <p:nvPicPr>
          <p:cNvPr id="87043" name="Picture 3"/>
          <p:cNvPicPr>
            <a:picLocks noChangeAspect="1" noChangeArrowheads="1"/>
          </p:cNvPicPr>
          <p:nvPr/>
        </p:nvPicPr>
        <p:blipFill>
          <a:blip r:embed="rId3" cstate="print"/>
          <a:srcRect/>
          <a:stretch>
            <a:fillRect/>
          </a:stretch>
        </p:blipFill>
        <p:spPr bwMode="auto">
          <a:xfrm>
            <a:off x="304800" y="2895600"/>
            <a:ext cx="4800600" cy="3222625"/>
          </a:xfrm>
          <a:prstGeom prst="rect">
            <a:avLst/>
          </a:prstGeom>
          <a:noFill/>
        </p:spPr>
      </p:pic>
      <p:sp>
        <p:nvSpPr>
          <p:cNvPr id="87044" name="Line 4"/>
          <p:cNvSpPr>
            <a:spLocks noChangeShapeType="1"/>
          </p:cNvSpPr>
          <p:nvPr/>
        </p:nvSpPr>
        <p:spPr bwMode="auto">
          <a:xfrm>
            <a:off x="228600" y="5108575"/>
            <a:ext cx="1617663" cy="1009650"/>
          </a:xfrm>
          <a:prstGeom prst="line">
            <a:avLst/>
          </a:prstGeom>
          <a:noFill/>
          <a:ln w="28575">
            <a:solidFill>
              <a:schemeClr val="tx1"/>
            </a:solidFill>
            <a:round/>
            <a:headEnd/>
            <a:tailEnd/>
          </a:ln>
          <a:effectLst/>
        </p:spPr>
        <p:txBody>
          <a:bodyPr wrap="none" anchor="ctr"/>
          <a:lstStyle/>
          <a:p>
            <a:endParaRPr lang="en-US"/>
          </a:p>
        </p:txBody>
      </p:sp>
      <p:sp>
        <p:nvSpPr>
          <p:cNvPr id="87045" name="Text Box 5"/>
          <p:cNvSpPr txBox="1">
            <a:spLocks noChangeArrowheads="1"/>
          </p:cNvSpPr>
          <p:nvPr/>
        </p:nvSpPr>
        <p:spPr bwMode="auto">
          <a:xfrm rot="2091696">
            <a:off x="485775" y="5511800"/>
            <a:ext cx="811213" cy="304800"/>
          </a:xfrm>
          <a:prstGeom prst="rect">
            <a:avLst/>
          </a:prstGeom>
          <a:noFill/>
          <a:ln w="9525">
            <a:noFill/>
            <a:miter lim="800000"/>
            <a:headEnd/>
            <a:tailEnd/>
          </a:ln>
          <a:effectLst/>
        </p:spPr>
        <p:txBody>
          <a:bodyPr wrap="none">
            <a:spAutoFit/>
          </a:bodyPr>
          <a:lstStyle/>
          <a:p>
            <a:pPr eaLnBrk="0" hangingPunct="0"/>
            <a:r>
              <a:rPr lang="en-US" sz="1400">
                <a:latin typeface="Times" pitchFamily="-110" charset="0"/>
              </a:rPr>
              <a:t>1000 km</a:t>
            </a:r>
          </a:p>
        </p:txBody>
      </p:sp>
      <p:sp>
        <p:nvSpPr>
          <p:cNvPr id="87046" name="Rectangle 6"/>
          <p:cNvSpPr>
            <a:spLocks noChangeArrowheads="1"/>
          </p:cNvSpPr>
          <p:nvPr/>
        </p:nvSpPr>
        <p:spPr bwMode="auto">
          <a:xfrm>
            <a:off x="304800" y="1066800"/>
            <a:ext cx="8610600" cy="1905000"/>
          </a:xfrm>
          <a:prstGeom prst="rect">
            <a:avLst/>
          </a:prstGeom>
          <a:noFill/>
          <a:ln w="9525">
            <a:noFill/>
            <a:miter lim="800000"/>
            <a:headEnd/>
            <a:tailEnd/>
          </a:ln>
        </p:spPr>
        <p:txBody>
          <a:bodyPr/>
          <a:lstStyle/>
          <a:p>
            <a:pPr marL="342900" indent="-342900">
              <a:spcBef>
                <a:spcPct val="20000"/>
              </a:spcBef>
              <a:buFontTx/>
              <a:buChar char="•"/>
            </a:pPr>
            <a:r>
              <a:rPr lang="en-US" sz="1800" dirty="0">
                <a:effectLst>
                  <a:outerShdw blurRad="38100" dist="38100" dir="2700000" algn="tl">
                    <a:srgbClr val="C0C0C0"/>
                  </a:outerShdw>
                </a:effectLst>
                <a:ea typeface="ＭＳ Ｐゴシック" pitchFamily="-110" charset="-128"/>
              </a:rPr>
              <a:t>To meet requirement for 3-day revisit time at AM local time… </a:t>
            </a:r>
          </a:p>
          <a:p>
            <a:pPr marL="742950" lvl="1" indent="-285750">
              <a:spcBef>
                <a:spcPct val="20000"/>
              </a:spcBef>
              <a:buFont typeface="Symbol" pitchFamily="18" charset="2"/>
              <a:buChar char=""/>
            </a:pPr>
            <a:r>
              <a:rPr lang="en-US" sz="1800" i="1" dirty="0">
                <a:effectLst>
                  <a:outerShdw blurRad="38100" dist="38100" dir="2700000" algn="tl">
                    <a:srgbClr val="C0C0C0"/>
                  </a:outerShdw>
                </a:effectLst>
                <a:ea typeface="ＭＳ Ｐゴシック" pitchFamily="-110" charset="-128"/>
              </a:rPr>
              <a:t>1000 km swath at 670 - </a:t>
            </a:r>
            <a:r>
              <a:rPr lang="en-US" sz="1800" i="1" dirty="0" smtClean="0">
                <a:effectLst>
                  <a:outerShdw blurRad="38100" dist="38100" dir="2700000" algn="tl">
                    <a:srgbClr val="C0C0C0"/>
                  </a:outerShdw>
                </a:effectLst>
                <a:ea typeface="ＭＳ Ｐゴシック" pitchFamily="-110" charset="-128"/>
              </a:rPr>
              <a:t>685 </a:t>
            </a:r>
            <a:r>
              <a:rPr lang="en-US" sz="1800" i="1" dirty="0">
                <a:effectLst>
                  <a:outerShdw blurRad="38100" dist="38100" dir="2700000" algn="tl">
                    <a:srgbClr val="C0C0C0"/>
                  </a:outerShdw>
                </a:effectLst>
                <a:ea typeface="ＭＳ Ｐゴシック" pitchFamily="-110" charset="-128"/>
              </a:rPr>
              <a:t>km dawn/dusk sun-synchronous orbit.</a:t>
            </a:r>
            <a:endParaRPr lang="en-US" sz="1800" dirty="0">
              <a:effectLst>
                <a:outerShdw blurRad="38100" dist="38100" dir="2700000" algn="tl">
                  <a:srgbClr val="C0C0C0"/>
                </a:outerShdw>
              </a:effectLst>
              <a:ea typeface="ＭＳ Ｐゴシック" pitchFamily="-110" charset="-128"/>
            </a:endParaRPr>
          </a:p>
          <a:p>
            <a:pPr marL="342900" indent="-342900">
              <a:spcBef>
                <a:spcPct val="20000"/>
              </a:spcBef>
              <a:buFontTx/>
              <a:buChar char="•"/>
            </a:pPr>
            <a:r>
              <a:rPr lang="en-US" sz="1800" dirty="0">
                <a:effectLst>
                  <a:outerShdw blurRad="38100" dist="38100" dir="2700000" algn="tl">
                    <a:srgbClr val="C0C0C0"/>
                  </a:outerShdw>
                </a:effectLst>
                <a:ea typeface="ＭＳ Ｐゴシック" pitchFamily="-110" charset="-128"/>
              </a:rPr>
              <a:t>For wide measurement swath of combined L-Band active and passive measurements…</a:t>
            </a:r>
          </a:p>
          <a:p>
            <a:pPr marL="742950" lvl="1" indent="-285750">
              <a:spcBef>
                <a:spcPct val="20000"/>
              </a:spcBef>
              <a:buFont typeface="Symbol" pitchFamily="18" charset="2"/>
              <a:buChar char=""/>
            </a:pPr>
            <a:r>
              <a:rPr lang="en-US" sz="1800" dirty="0">
                <a:effectLst>
                  <a:outerShdw blurRad="38100" dist="38100" dir="2700000" algn="tl">
                    <a:srgbClr val="C0C0C0"/>
                  </a:outerShdw>
                </a:effectLst>
                <a:ea typeface="ＭＳ Ｐゴシック" pitchFamily="-110" charset="-128"/>
              </a:rPr>
              <a:t> </a:t>
            </a:r>
            <a:r>
              <a:rPr lang="en-US" sz="1800" i="1" dirty="0">
                <a:effectLst>
                  <a:outerShdw blurRad="38100" dist="38100" dir="2700000" algn="tl">
                    <a:srgbClr val="C0C0C0"/>
                  </a:outerShdw>
                </a:effectLst>
                <a:ea typeface="ＭＳ Ｐゴシック" pitchFamily="-110" charset="-128"/>
              </a:rPr>
              <a:t>Conically scanning reflector antenna.</a:t>
            </a:r>
            <a:endParaRPr lang="en-US" sz="2000" i="1" dirty="0">
              <a:ea typeface="ＭＳ Ｐゴシック" pitchFamily="-110" charset="-128"/>
            </a:endParaRPr>
          </a:p>
        </p:txBody>
      </p:sp>
      <p:sp>
        <p:nvSpPr>
          <p:cNvPr id="87047" name="Rectangle 7"/>
          <p:cNvSpPr>
            <a:spLocks noChangeArrowheads="1"/>
          </p:cNvSpPr>
          <p:nvPr/>
        </p:nvSpPr>
        <p:spPr bwMode="auto">
          <a:xfrm>
            <a:off x="4953000" y="2743200"/>
            <a:ext cx="3962400" cy="3886200"/>
          </a:xfrm>
          <a:prstGeom prst="rect">
            <a:avLst/>
          </a:prstGeom>
          <a:noFill/>
          <a:ln w="9525">
            <a:noFill/>
            <a:miter lim="800000"/>
            <a:headEnd/>
            <a:tailEnd/>
          </a:ln>
        </p:spPr>
        <p:txBody>
          <a:bodyPr/>
          <a:lstStyle/>
          <a:p>
            <a:pPr marL="223838" indent="-223838">
              <a:spcBef>
                <a:spcPct val="20000"/>
              </a:spcBef>
              <a:buFontTx/>
              <a:buChar char="•"/>
            </a:pPr>
            <a:r>
              <a:rPr lang="en-US" sz="1800" dirty="0">
                <a:effectLst>
                  <a:outerShdw blurRad="38100" dist="38100" dir="2700000" algn="tl">
                    <a:srgbClr val="C0C0C0"/>
                  </a:outerShdw>
                </a:effectLst>
                <a:ea typeface="ＭＳ Ｐゴシック" pitchFamily="-110" charset="-128"/>
              </a:rPr>
              <a:t>To achieve L-Band passive resolution of 40 km and and active resolution of 3 km …</a:t>
            </a:r>
            <a:endParaRPr lang="en-US" sz="1800" dirty="0">
              <a:ea typeface="ＭＳ Ｐゴシック" pitchFamily="-110" charset="-128"/>
            </a:endParaRPr>
          </a:p>
          <a:p>
            <a:pPr marL="623888" lvl="1" indent="-282575">
              <a:spcBef>
                <a:spcPct val="20000"/>
              </a:spcBef>
              <a:buFont typeface="Symbol" pitchFamily="18" charset="2"/>
              <a:buChar char=""/>
            </a:pPr>
            <a:r>
              <a:rPr lang="en-US" sz="1800" i="1" dirty="0">
                <a:ea typeface="ＭＳ Ｐゴシック" pitchFamily="-110" charset="-128"/>
              </a:rPr>
              <a:t>6 meter aperture antenna</a:t>
            </a:r>
          </a:p>
          <a:p>
            <a:pPr marL="623888" lvl="1" indent="-282575">
              <a:spcBef>
                <a:spcPct val="20000"/>
              </a:spcBef>
              <a:buFont typeface="Symbol" pitchFamily="18" charset="2"/>
              <a:buChar char=""/>
            </a:pPr>
            <a:r>
              <a:rPr lang="en-US" sz="1800" i="1" dirty="0">
                <a:ea typeface="ＭＳ Ｐゴシック" pitchFamily="-110" charset="-128"/>
              </a:rPr>
              <a:t>14.6 rpm rotation rate</a:t>
            </a:r>
          </a:p>
          <a:p>
            <a:pPr marL="623888" lvl="1" indent="-282575">
              <a:spcBef>
                <a:spcPct val="20000"/>
              </a:spcBef>
              <a:buFont typeface="Symbol" pitchFamily="18" charset="2"/>
              <a:buChar char=""/>
            </a:pPr>
            <a:r>
              <a:rPr lang="en-US" sz="1800" i="1" dirty="0">
                <a:ea typeface="ＭＳ Ｐゴシック" pitchFamily="-110" charset="-128"/>
              </a:rPr>
              <a:t>Real-aperture radiometer</a:t>
            </a:r>
          </a:p>
          <a:p>
            <a:pPr marL="623888" lvl="1" indent="-282575">
              <a:spcBef>
                <a:spcPct val="20000"/>
              </a:spcBef>
              <a:buFont typeface="Symbol" pitchFamily="18" charset="2"/>
              <a:buChar char=""/>
            </a:pPr>
            <a:r>
              <a:rPr lang="en-US" sz="1800" i="1" dirty="0">
                <a:ea typeface="ＭＳ Ｐゴシック" pitchFamily="-110" charset="-128"/>
              </a:rPr>
              <a:t>Synthetic-aperture radar processing</a:t>
            </a:r>
            <a:endParaRPr lang="en-US" sz="1800" dirty="0">
              <a:ea typeface="ＭＳ Ｐゴシック" pitchFamily="-110" charset="-128"/>
            </a:endParaRPr>
          </a:p>
          <a:p>
            <a:pPr marL="223838" indent="-223838">
              <a:spcBef>
                <a:spcPct val="20000"/>
              </a:spcBef>
              <a:buFontTx/>
              <a:buChar char="•"/>
            </a:pPr>
            <a:r>
              <a:rPr lang="en-US" sz="1800" dirty="0">
                <a:ea typeface="ＭＳ Ｐゴシック" pitchFamily="-110" charset="-128"/>
              </a:rPr>
              <a:t>Incidence angle</a:t>
            </a:r>
          </a:p>
          <a:p>
            <a:pPr marL="623888" lvl="1" indent="-282575">
              <a:spcBef>
                <a:spcPct val="20000"/>
              </a:spcBef>
              <a:buFont typeface="Symbol" pitchFamily="18" charset="2"/>
              <a:buChar char=""/>
            </a:pPr>
            <a:r>
              <a:rPr lang="en-US" sz="1800" i="1" dirty="0">
                <a:ea typeface="ＭＳ Ｐゴシック" pitchFamily="-110" charset="-128"/>
              </a:rPr>
              <a:t>Near-constant 40 deg incidence angle</a:t>
            </a:r>
            <a:r>
              <a:rPr lang="en-US" sz="2000" dirty="0">
                <a:ea typeface="ＭＳ Ｐゴシック" pitchFamily="-110" charset="-128"/>
              </a:rPr>
              <a:t>  </a:t>
            </a:r>
            <a:endParaRPr lang="en-US" sz="1800" dirty="0">
              <a:ea typeface="ＭＳ Ｐゴシック" pitchFamily="-110" charset="-128"/>
            </a:endParaRPr>
          </a:p>
        </p:txBody>
      </p:sp>
      <p:sp>
        <p:nvSpPr>
          <p:cNvPr id="9" name="Slide Number Placeholder 8"/>
          <p:cNvSpPr>
            <a:spLocks noGrp="1"/>
          </p:cNvSpPr>
          <p:nvPr>
            <p:ph type="sldNum" sz="quarter" idx="10"/>
          </p:nvPr>
        </p:nvSpPr>
        <p:spPr/>
        <p:txBody>
          <a:bodyPr/>
          <a:lstStyle/>
          <a:p>
            <a:pPr>
              <a:defRPr/>
            </a:pPr>
            <a:r>
              <a:rPr lang="en-US" smtClean="0"/>
              <a:t>SMAP-</a:t>
            </a:r>
            <a:fld id="{FB5A4BAC-8254-4802-BB16-9D448E19B28F}"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11"/>
          <p:cNvSpPr>
            <a:spLocks noGrp="1" noChangeArrowheads="1"/>
          </p:cNvSpPr>
          <p:nvPr>
            <p:ph type="title"/>
          </p:nvPr>
        </p:nvSpPr>
        <p:spPr bwMode="auto">
          <a:xfrm>
            <a:off x="2438400" y="114300"/>
            <a:ext cx="5524500" cy="5842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ea typeface="Times New Roman" charset="0"/>
                <a:cs typeface="Times New Roman" charset="0"/>
              </a:rPr>
              <a:t>Science </a:t>
            </a:r>
            <a:r>
              <a:rPr lang="en-US" sz="2800" dirty="0">
                <a:ea typeface="Times New Roman" charset="0"/>
                <a:cs typeface="Times New Roman" charset="0"/>
              </a:rPr>
              <a:t>Objectives</a:t>
            </a:r>
          </a:p>
        </p:txBody>
      </p:sp>
      <p:sp>
        <p:nvSpPr>
          <p:cNvPr id="18435" name="Rectangle 12"/>
          <p:cNvSpPr>
            <a:spLocks noGrp="1" noChangeArrowheads="1"/>
          </p:cNvSpPr>
          <p:nvPr>
            <p:ph type="body" idx="1"/>
          </p:nvPr>
        </p:nvSpPr>
        <p:spPr bwMode="auto">
          <a:xfrm>
            <a:off x="304800" y="1219200"/>
            <a:ext cx="8686800" cy="4724400"/>
          </a:xfrm>
          <a:noFill/>
          <a:ln>
            <a:miter lim="800000"/>
            <a:headEnd/>
            <a:tailEnd/>
          </a:ln>
        </p:spPr>
        <p:txBody>
          <a:bodyPr vert="horz" wrap="square" lIns="91440" tIns="45720" rIns="91440" bIns="45720" numCol="1" anchor="t" anchorCtr="0" compatLnSpc="1">
            <a:prstTxWarp prst="textNoShape">
              <a:avLst/>
            </a:prstTxWarp>
          </a:bodyPr>
          <a:lstStyle/>
          <a:p>
            <a:pPr>
              <a:spcBef>
                <a:spcPct val="70000"/>
              </a:spcBef>
              <a:buNone/>
            </a:pPr>
            <a:r>
              <a:rPr lang="en-US" sz="2400" b="0" dirty="0" smtClean="0">
                <a:ea typeface="Times New Roman" charset="0"/>
                <a:cs typeface="Times New Roman" charset="0"/>
              </a:rPr>
              <a:t>	</a:t>
            </a:r>
            <a:r>
              <a:rPr lang="en-US" sz="2800" b="0" dirty="0" smtClean="0">
                <a:ea typeface="Times New Roman" charset="0"/>
                <a:cs typeface="Times New Roman" charset="0"/>
              </a:rPr>
              <a:t>The proposed SMAP mission </a:t>
            </a:r>
            <a:r>
              <a:rPr lang="en-US" sz="2800" dirty="0" smtClean="0">
                <a:ea typeface="Times New Roman" charset="0"/>
                <a:cs typeface="Times New Roman" charset="0"/>
              </a:rPr>
              <a:t>plans to</a:t>
            </a:r>
            <a:r>
              <a:rPr lang="en-US" sz="2800" b="0" dirty="0" smtClean="0">
                <a:ea typeface="Times New Roman" charset="0"/>
                <a:cs typeface="Times New Roman" charset="0"/>
              </a:rPr>
              <a:t> acquire global soil moisture and freeze thaw data </a:t>
            </a:r>
            <a:r>
              <a:rPr lang="en-US" sz="2800" dirty="0" smtClean="0">
                <a:ea typeface="Times New Roman" charset="0"/>
                <a:cs typeface="Times New Roman" charset="0"/>
              </a:rPr>
              <a:t>to</a:t>
            </a:r>
            <a:r>
              <a:rPr lang="en-US" sz="2800" b="0" dirty="0" smtClean="0">
                <a:ea typeface="Times New Roman" charset="0"/>
                <a:cs typeface="Times New Roman" charset="0"/>
              </a:rPr>
              <a:t> enhance the capability of science applications developers to:</a:t>
            </a:r>
            <a:endParaRPr lang="en-US" sz="2800" b="0" dirty="0">
              <a:ea typeface="Times New Roman" charset="0"/>
              <a:cs typeface="Times New Roman" charset="0"/>
            </a:endParaRPr>
          </a:p>
          <a:p>
            <a:pPr marL="1023938" lvl="1" indent="-390525">
              <a:spcBef>
                <a:spcPct val="100000"/>
              </a:spcBef>
              <a:buFontTx/>
              <a:buNone/>
            </a:pPr>
            <a:r>
              <a:rPr lang="en-US" sz="2000" dirty="0">
                <a:ea typeface="Times New Roman" charset="0"/>
                <a:cs typeface="Times New Roman" charset="0"/>
              </a:rPr>
              <a:t>1.	Understand</a:t>
            </a:r>
            <a:r>
              <a:rPr lang="en-US" sz="2000" dirty="0" smtClean="0">
                <a:ea typeface="Times New Roman" charset="0"/>
                <a:cs typeface="Times New Roman" charset="0"/>
              </a:rPr>
              <a:t> the processes </a:t>
            </a:r>
            <a:r>
              <a:rPr lang="en-US" sz="2000" dirty="0">
                <a:ea typeface="Times New Roman" charset="0"/>
                <a:cs typeface="Times New Roman" charset="0"/>
              </a:rPr>
              <a:t>that link the terrestrial water, energy and carbon cycles</a:t>
            </a:r>
          </a:p>
          <a:p>
            <a:pPr marL="1023938" lvl="1" indent="-390525">
              <a:spcBef>
                <a:spcPct val="70000"/>
              </a:spcBef>
              <a:buFontTx/>
              <a:buNone/>
            </a:pPr>
            <a:r>
              <a:rPr lang="en-US" sz="2000" dirty="0">
                <a:ea typeface="Times New Roman" charset="0"/>
                <a:cs typeface="Times New Roman" charset="0"/>
              </a:rPr>
              <a:t>2. 	Estimate global water and energy fluxes at the land surface</a:t>
            </a:r>
          </a:p>
          <a:p>
            <a:pPr marL="1023938" lvl="1" indent="-390525">
              <a:spcBef>
                <a:spcPct val="70000"/>
              </a:spcBef>
              <a:buFontTx/>
              <a:buNone/>
            </a:pPr>
            <a:r>
              <a:rPr lang="en-US" sz="2000" dirty="0">
                <a:ea typeface="Times New Roman" charset="0"/>
                <a:cs typeface="Times New Roman" charset="0"/>
              </a:rPr>
              <a:t>3. 	Quantify net carbon flux in boreal landscapes</a:t>
            </a:r>
          </a:p>
          <a:p>
            <a:pPr marL="1023938" lvl="1" indent="-390525">
              <a:spcBef>
                <a:spcPct val="70000"/>
              </a:spcBef>
              <a:buFontTx/>
              <a:buNone/>
            </a:pPr>
            <a:r>
              <a:rPr lang="en-US" sz="2000" dirty="0">
                <a:ea typeface="Times New Roman" charset="0"/>
                <a:cs typeface="Times New Roman" charset="0"/>
              </a:rPr>
              <a:t>4. 	Enhance weather and climate forecast skill</a:t>
            </a:r>
          </a:p>
          <a:p>
            <a:pPr marL="1023938" lvl="1" indent="-390525">
              <a:spcBef>
                <a:spcPct val="70000"/>
              </a:spcBef>
              <a:buFontTx/>
              <a:buNone/>
            </a:pPr>
            <a:r>
              <a:rPr lang="en-US" sz="2000" dirty="0">
                <a:ea typeface="Times New Roman" charset="0"/>
                <a:cs typeface="Times New Roman" charset="0"/>
              </a:rPr>
              <a:t>5. 	Develop improved flood prediction and drought monitoring capability</a:t>
            </a:r>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438400" y="152400"/>
            <a:ext cx="5740400" cy="5207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ea typeface="Times New Roman" charset="0"/>
                <a:cs typeface="Times New Roman" charset="0"/>
              </a:rPr>
              <a:t>Radar Resolution Approach</a:t>
            </a:r>
            <a:endParaRPr lang="en-US" sz="2800" dirty="0">
              <a:ea typeface="Times New Roman" charset="0"/>
              <a:cs typeface="Times New Roman" charset="0"/>
            </a:endParaRPr>
          </a:p>
        </p:txBody>
      </p:sp>
      <p:sp>
        <p:nvSpPr>
          <p:cNvPr id="26627" name="Rectangle 3"/>
          <p:cNvSpPr>
            <a:spLocks noGrp="1" noChangeArrowheads="1"/>
          </p:cNvSpPr>
          <p:nvPr>
            <p:ph type="body" idx="1"/>
          </p:nvPr>
        </p:nvSpPr>
        <p:spPr bwMode="auto">
          <a:xfrm>
            <a:off x="304800" y="4800600"/>
            <a:ext cx="8382000" cy="1828800"/>
          </a:xfrm>
          <a:noFill/>
          <a:ln>
            <a:miter lim="800000"/>
            <a:headEnd/>
            <a:tailEnd/>
          </a:ln>
        </p:spPr>
        <p:txBody>
          <a:bodyPr vert="horz" wrap="square" lIns="91440" tIns="45720" rIns="91440" bIns="45720" numCol="1" anchor="t" anchorCtr="0" compatLnSpc="1">
            <a:prstTxWarp prst="textNoShape">
              <a:avLst/>
            </a:prstTxWarp>
          </a:bodyPr>
          <a:lstStyle/>
          <a:p>
            <a:r>
              <a:rPr lang="en-US" sz="1800" b="0" dirty="0">
                <a:ea typeface="Times New Roman" charset="0"/>
                <a:cs typeface="Times New Roman" charset="0"/>
              </a:rPr>
              <a:t>Unfocused SAR processing.</a:t>
            </a:r>
          </a:p>
          <a:p>
            <a:r>
              <a:rPr lang="en-US" sz="1800" b="0" dirty="0">
                <a:ea typeface="Times New Roman" charset="0"/>
                <a:cs typeface="Times New Roman" charset="0"/>
              </a:rPr>
              <a:t>Azimuth resolution, and number of azimuth looks, driven by unique scanning geometry.</a:t>
            </a:r>
          </a:p>
          <a:p>
            <a:r>
              <a:rPr lang="en-US" sz="1800" b="0" dirty="0">
                <a:ea typeface="Times New Roman" charset="0"/>
                <a:cs typeface="Times New Roman" charset="0"/>
              </a:rPr>
              <a:t>High-resolution SAR data that</a:t>
            </a:r>
            <a:r>
              <a:rPr lang="en-US" sz="1800" b="0" dirty="0" smtClean="0">
                <a:ea typeface="Times New Roman" charset="0"/>
                <a:cs typeface="Times New Roman" charset="0"/>
              </a:rPr>
              <a:t> </a:t>
            </a:r>
            <a:r>
              <a:rPr lang="en-US" sz="1800" dirty="0" smtClean="0">
                <a:ea typeface="Times New Roman" charset="0"/>
                <a:cs typeface="Times New Roman" charset="0"/>
              </a:rPr>
              <a:t>can meet the proposed</a:t>
            </a:r>
            <a:r>
              <a:rPr lang="en-US" sz="1800" b="0" dirty="0" smtClean="0">
                <a:ea typeface="Times New Roman" charset="0"/>
                <a:cs typeface="Times New Roman" charset="0"/>
              </a:rPr>
              <a:t> </a:t>
            </a:r>
            <a:r>
              <a:rPr lang="en-US" sz="1800" b="0" dirty="0">
                <a:ea typeface="Times New Roman" charset="0"/>
                <a:cs typeface="Times New Roman" charset="0"/>
              </a:rPr>
              <a:t>science requirements for resolution and accuracy</a:t>
            </a:r>
            <a:r>
              <a:rPr lang="en-US" sz="1800" b="0" dirty="0" smtClean="0">
                <a:ea typeface="Times New Roman" charset="0"/>
                <a:cs typeface="Times New Roman" charset="0"/>
              </a:rPr>
              <a:t> </a:t>
            </a:r>
            <a:r>
              <a:rPr lang="en-US" sz="1800" dirty="0" smtClean="0">
                <a:ea typeface="Times New Roman" charset="0"/>
                <a:cs typeface="Times New Roman" charset="0"/>
              </a:rPr>
              <a:t>appears</a:t>
            </a:r>
            <a:r>
              <a:rPr lang="en-US" sz="1800" b="0" dirty="0" smtClean="0">
                <a:ea typeface="Times New Roman" charset="0"/>
                <a:cs typeface="Times New Roman" charset="0"/>
              </a:rPr>
              <a:t> </a:t>
            </a:r>
            <a:r>
              <a:rPr lang="en-US" sz="1800" b="0" dirty="0">
                <a:ea typeface="Times New Roman" charset="0"/>
                <a:cs typeface="Times New Roman" charset="0"/>
              </a:rPr>
              <a:t>over outer 70% of the measurement swath.</a:t>
            </a:r>
          </a:p>
        </p:txBody>
      </p:sp>
      <p:pic>
        <p:nvPicPr>
          <p:cNvPr id="26628" name="Picture 4"/>
          <p:cNvPicPr>
            <a:picLocks noChangeAspect="1" noChangeArrowheads="1"/>
          </p:cNvPicPr>
          <p:nvPr/>
        </p:nvPicPr>
        <p:blipFill>
          <a:blip r:embed="rId3"/>
          <a:srcRect/>
          <a:stretch>
            <a:fillRect/>
          </a:stretch>
        </p:blipFill>
        <p:spPr bwMode="auto">
          <a:xfrm>
            <a:off x="152400" y="1219200"/>
            <a:ext cx="4572000" cy="3400425"/>
          </a:xfrm>
          <a:prstGeom prst="rect">
            <a:avLst/>
          </a:prstGeom>
          <a:noFill/>
          <a:ln w="9525">
            <a:noFill/>
            <a:miter lim="800000"/>
            <a:headEnd/>
            <a:tailEnd/>
          </a:ln>
        </p:spPr>
      </p:pic>
      <p:pic>
        <p:nvPicPr>
          <p:cNvPr id="26629" name="Picture 5"/>
          <p:cNvPicPr>
            <a:picLocks noChangeAspect="1" noChangeArrowheads="1"/>
          </p:cNvPicPr>
          <p:nvPr/>
        </p:nvPicPr>
        <p:blipFill>
          <a:blip r:embed="rId4"/>
          <a:srcRect/>
          <a:stretch>
            <a:fillRect/>
          </a:stretch>
        </p:blipFill>
        <p:spPr bwMode="auto">
          <a:xfrm>
            <a:off x="4927600" y="1219200"/>
            <a:ext cx="4064000" cy="3376613"/>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r>
              <a:rPr lang="en-US" smtClean="0"/>
              <a:t>SMAP-</a:t>
            </a:r>
            <a:fld id="{FB5A4BAC-8254-4802-BB16-9D448E19B28F}"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133600" y="0"/>
            <a:ext cx="5830887" cy="685800"/>
          </a:xfrm>
        </p:spPr>
        <p:txBody>
          <a:bodyPr/>
          <a:lstStyle/>
          <a:p>
            <a:r>
              <a:rPr lang="en-US" dirty="0"/>
              <a:t>Radar Measurement Geometry</a:t>
            </a:r>
          </a:p>
        </p:txBody>
      </p:sp>
      <p:pic>
        <p:nvPicPr>
          <p:cNvPr id="32771" name="Picture 3"/>
          <p:cNvPicPr>
            <a:picLocks noGrp="1" noChangeAspect="1" noChangeArrowheads="1"/>
          </p:cNvPicPr>
          <p:nvPr>
            <p:ph type="body" idx="1"/>
          </p:nvPr>
        </p:nvPicPr>
        <p:blipFill>
          <a:blip r:embed="rId3" cstate="print"/>
          <a:srcRect/>
          <a:stretch>
            <a:fillRect/>
          </a:stretch>
        </p:blipFill>
        <p:spPr>
          <a:xfrm>
            <a:off x="838200" y="533400"/>
            <a:ext cx="7772400" cy="4827069"/>
          </a:xfrm>
          <a:noFill/>
          <a:ln/>
        </p:spPr>
      </p:pic>
      <p:pic>
        <p:nvPicPr>
          <p:cNvPr id="32772" name="Picture 4"/>
          <p:cNvPicPr>
            <a:picLocks noChangeAspect="1" noChangeArrowheads="1"/>
          </p:cNvPicPr>
          <p:nvPr/>
        </p:nvPicPr>
        <p:blipFill>
          <a:blip r:embed="rId4" cstate="print"/>
          <a:srcRect/>
          <a:stretch>
            <a:fillRect/>
          </a:stretch>
        </p:blipFill>
        <p:spPr bwMode="auto">
          <a:xfrm>
            <a:off x="838200" y="5298154"/>
            <a:ext cx="7772400" cy="1293146"/>
          </a:xfrm>
          <a:prstGeom prst="rect">
            <a:avLst/>
          </a:prstGeom>
          <a:noFill/>
          <a:ln w="9525">
            <a:noFill/>
            <a:miter lim="800000"/>
            <a:headEnd/>
            <a:tailEnd/>
          </a:ln>
          <a:effectLst/>
        </p:spPr>
      </p:pic>
      <p:sp>
        <p:nvSpPr>
          <p:cNvPr id="6" name="Slide Number Placeholder 5"/>
          <p:cNvSpPr>
            <a:spLocks noGrp="1"/>
          </p:cNvSpPr>
          <p:nvPr>
            <p:ph type="sldNum" sz="quarter" idx="10"/>
          </p:nvPr>
        </p:nvSpPr>
        <p:spPr/>
        <p:txBody>
          <a:bodyPr/>
          <a:lstStyle/>
          <a:p>
            <a:pPr>
              <a:defRPr/>
            </a:pPr>
            <a:r>
              <a:rPr lang="en-US" smtClean="0"/>
              <a:t>SMAP-</a:t>
            </a:r>
            <a:fld id="{FB5A4BAC-8254-4802-BB16-9D448E19B28F}"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14"/>
          <p:cNvSpPr>
            <a:spLocks noGrp="1" noChangeArrowheads="1"/>
          </p:cNvSpPr>
          <p:nvPr>
            <p:ph type="title"/>
          </p:nvPr>
        </p:nvSpPr>
        <p:spPr bwMode="auto">
          <a:xfrm>
            <a:off x="1752600" y="139700"/>
            <a:ext cx="69342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000000"/>
                </a:solidFill>
                <a:ea typeface="Times New Roman" charset="0"/>
                <a:cs typeface="Times New Roman"/>
              </a:rPr>
              <a:t>Proposed SMAP </a:t>
            </a:r>
            <a:r>
              <a:rPr lang="en-US" sz="2800" dirty="0">
                <a:ea typeface="Times New Roman" charset="0"/>
                <a:cs typeface="Times New Roman"/>
              </a:rPr>
              <a:t>Measurement Approach</a:t>
            </a:r>
          </a:p>
        </p:txBody>
      </p:sp>
      <p:sp>
        <p:nvSpPr>
          <p:cNvPr id="23555" name="Rectangle 15"/>
          <p:cNvSpPr>
            <a:spLocks noGrp="1" noChangeArrowheads="1"/>
          </p:cNvSpPr>
          <p:nvPr>
            <p:ph type="body" sz="half" idx="1"/>
          </p:nvPr>
        </p:nvSpPr>
        <p:spPr bwMode="auto">
          <a:xfrm>
            <a:off x="304800" y="990600"/>
            <a:ext cx="4711700" cy="5257800"/>
          </a:xfrm>
          <a:noFill/>
          <a:ln>
            <a:miter lim="800000"/>
            <a:headEnd/>
            <a:tailEnd/>
          </a:ln>
        </p:spPr>
        <p:txBody>
          <a:bodyPr vert="horz" wrap="square" lIns="91440" tIns="45720" rIns="91440" bIns="45720" numCol="1" anchor="t" anchorCtr="0" compatLnSpc="1">
            <a:prstTxWarp prst="textNoShape">
              <a:avLst/>
            </a:prstTxWarp>
          </a:bodyPr>
          <a:lstStyle/>
          <a:p>
            <a:pPr marL="228600" indent="-228600" eaLnBrk="1" hangingPunct="1">
              <a:lnSpc>
                <a:spcPct val="80000"/>
              </a:lnSpc>
            </a:pPr>
            <a:r>
              <a:rPr lang="en-US" sz="2000" b="0" dirty="0" smtClean="0">
                <a:ea typeface="Times New Roman" charset="0"/>
                <a:cs typeface="Times New Roman" charset="0"/>
              </a:rPr>
              <a:t>Instruments</a:t>
            </a:r>
            <a:r>
              <a:rPr lang="en-US" sz="2000" b="0" dirty="0">
                <a:ea typeface="Times New Roman" charset="0"/>
                <a:cs typeface="Times New Roman" charset="0"/>
              </a:rPr>
              <a:t>:</a:t>
            </a:r>
            <a:endParaRPr lang="en-US" sz="2000" b="0" dirty="0" smtClean="0">
              <a:ea typeface="Times New Roman" charset="0"/>
              <a:cs typeface="Times New Roman" charset="0"/>
            </a:endParaRPr>
          </a:p>
          <a:p>
            <a:pPr marL="520700" lvl="1" indent="-228600" eaLnBrk="1" hangingPunct="1">
              <a:spcBef>
                <a:spcPts val="900"/>
              </a:spcBef>
              <a:buSzPct val="70000"/>
            </a:pPr>
            <a:r>
              <a:rPr lang="en-US" sz="1800" dirty="0" smtClean="0">
                <a:ea typeface="Times New Roman" charset="0"/>
                <a:cs typeface="Times New Roman" charset="0"/>
              </a:rPr>
              <a:t>Radar</a:t>
            </a:r>
            <a:r>
              <a:rPr lang="en-US" sz="1800" dirty="0">
                <a:ea typeface="Times New Roman" charset="0"/>
                <a:cs typeface="Times New Roman" charset="0"/>
              </a:rPr>
              <a:t>: L-band (1.26 GHz)</a:t>
            </a:r>
          </a:p>
          <a:p>
            <a:pPr marL="749300" lvl="2" indent="-165100" eaLnBrk="1" hangingPunct="1">
              <a:lnSpc>
                <a:spcPct val="80000"/>
              </a:lnSpc>
              <a:spcBef>
                <a:spcPts val="900"/>
              </a:spcBef>
            </a:pPr>
            <a:r>
              <a:rPr lang="en-US" sz="1600" dirty="0">
                <a:ea typeface="Times New Roman" charset="0"/>
                <a:cs typeface="Times New Roman" charset="0"/>
              </a:rPr>
              <a:t>High resolution, moderate accuracy soil moisture</a:t>
            </a:r>
          </a:p>
          <a:p>
            <a:pPr marL="749300" lvl="2" indent="-165100" eaLnBrk="1" hangingPunct="1">
              <a:lnSpc>
                <a:spcPct val="80000"/>
              </a:lnSpc>
              <a:spcBef>
                <a:spcPts val="900"/>
              </a:spcBef>
            </a:pPr>
            <a:r>
              <a:rPr lang="en-US" sz="1600" dirty="0">
                <a:ea typeface="Times New Roman" charset="0"/>
                <a:cs typeface="Times New Roman" charset="0"/>
              </a:rPr>
              <a:t>Freeze/thaw state detection</a:t>
            </a:r>
          </a:p>
          <a:p>
            <a:pPr marL="749300" lvl="2" indent="-165100" eaLnBrk="1" hangingPunct="1">
              <a:lnSpc>
                <a:spcPct val="80000"/>
              </a:lnSpc>
              <a:spcBef>
                <a:spcPts val="900"/>
              </a:spcBef>
            </a:pPr>
            <a:r>
              <a:rPr lang="en-US" sz="1600" dirty="0">
                <a:ea typeface="Times New Roman" charset="0"/>
                <a:cs typeface="Times New Roman" charset="0"/>
              </a:rPr>
              <a:t>SAR mode: 3 km resolution</a:t>
            </a:r>
          </a:p>
          <a:p>
            <a:pPr marL="749300" lvl="2" indent="-165100" eaLnBrk="1" hangingPunct="1">
              <a:lnSpc>
                <a:spcPct val="80000"/>
              </a:lnSpc>
              <a:spcBef>
                <a:spcPts val="900"/>
              </a:spcBef>
            </a:pPr>
            <a:r>
              <a:rPr lang="en-US" sz="1600" dirty="0">
                <a:ea typeface="Times New Roman" charset="0"/>
                <a:cs typeface="Times New Roman" charset="0"/>
              </a:rPr>
              <a:t>Real-aperture mode: 30 </a:t>
            </a:r>
            <a:r>
              <a:rPr lang="en-US" sz="1600" dirty="0" err="1">
                <a:ea typeface="Times New Roman" charset="0"/>
                <a:cs typeface="Times New Roman" charset="0"/>
              </a:rPr>
              <a:t>x</a:t>
            </a:r>
            <a:r>
              <a:rPr lang="en-US" sz="1600" dirty="0">
                <a:ea typeface="Times New Roman" charset="0"/>
                <a:cs typeface="Times New Roman" charset="0"/>
              </a:rPr>
              <a:t> 6 km resolution</a:t>
            </a:r>
          </a:p>
          <a:p>
            <a:pPr marL="520700" lvl="1" indent="-228600" eaLnBrk="1" hangingPunct="1">
              <a:lnSpc>
                <a:spcPct val="80000"/>
              </a:lnSpc>
              <a:spcBef>
                <a:spcPts val="900"/>
              </a:spcBef>
              <a:buSzPct val="70000"/>
            </a:pPr>
            <a:r>
              <a:rPr lang="en-US" sz="1800" dirty="0">
                <a:ea typeface="Times New Roman" charset="0"/>
                <a:cs typeface="Times New Roman" charset="0"/>
              </a:rPr>
              <a:t>Radiometer:  L-band (1.4 GHz) </a:t>
            </a:r>
          </a:p>
          <a:p>
            <a:pPr marL="749300" lvl="2" indent="-165100" eaLnBrk="1" hangingPunct="1">
              <a:lnSpc>
                <a:spcPct val="80000"/>
              </a:lnSpc>
              <a:spcBef>
                <a:spcPts val="900"/>
              </a:spcBef>
            </a:pPr>
            <a:r>
              <a:rPr lang="en-US" sz="1600" dirty="0">
                <a:ea typeface="Times New Roman" charset="0"/>
                <a:cs typeface="Times New Roman" charset="0"/>
              </a:rPr>
              <a:t>Moderate resolution, high accuracy soil moisture</a:t>
            </a:r>
          </a:p>
          <a:p>
            <a:pPr marL="749300" lvl="2" indent="-165100" eaLnBrk="1" hangingPunct="1">
              <a:lnSpc>
                <a:spcPct val="80000"/>
              </a:lnSpc>
              <a:spcBef>
                <a:spcPts val="900"/>
              </a:spcBef>
            </a:pPr>
            <a:r>
              <a:rPr lang="en-US" sz="1600" dirty="0">
                <a:ea typeface="Times New Roman" charset="0"/>
                <a:cs typeface="Times New Roman" charset="0"/>
              </a:rPr>
              <a:t>40 km resolution</a:t>
            </a:r>
          </a:p>
          <a:p>
            <a:pPr marL="520700" lvl="1" indent="-228600" eaLnBrk="1" hangingPunct="1">
              <a:lnSpc>
                <a:spcPct val="80000"/>
              </a:lnSpc>
              <a:spcBef>
                <a:spcPts val="900"/>
              </a:spcBef>
              <a:buSzPct val="70000"/>
            </a:pPr>
            <a:r>
              <a:rPr lang="en-US" sz="1800" dirty="0">
                <a:ea typeface="Times New Roman" charset="0"/>
                <a:cs typeface="Times New Roman" charset="0"/>
              </a:rPr>
              <a:t>Shared Antenna</a:t>
            </a:r>
          </a:p>
          <a:p>
            <a:pPr marL="749300" lvl="2" indent="-165100" eaLnBrk="1" hangingPunct="1">
              <a:lnSpc>
                <a:spcPct val="80000"/>
              </a:lnSpc>
              <a:spcBef>
                <a:spcPts val="900"/>
              </a:spcBef>
            </a:pPr>
            <a:r>
              <a:rPr lang="en-US" sz="1600" dirty="0">
                <a:ea typeface="Times New Roman" charset="0"/>
                <a:cs typeface="Times New Roman" charset="0"/>
              </a:rPr>
              <a:t>6-m diameter deployable mesh antenna</a:t>
            </a:r>
          </a:p>
          <a:p>
            <a:pPr marL="749300" lvl="2" indent="-165100" eaLnBrk="1" hangingPunct="1">
              <a:lnSpc>
                <a:spcPct val="80000"/>
              </a:lnSpc>
              <a:spcBef>
                <a:spcPts val="900"/>
              </a:spcBef>
            </a:pPr>
            <a:r>
              <a:rPr lang="en-US" sz="1600" dirty="0">
                <a:ea typeface="Times New Roman" charset="0"/>
                <a:cs typeface="Times New Roman" charset="0"/>
              </a:rPr>
              <a:t>Conical scan at 14.6 rpm</a:t>
            </a:r>
          </a:p>
          <a:p>
            <a:pPr marL="749300" lvl="2" indent="-165100" eaLnBrk="1" hangingPunct="1">
              <a:lnSpc>
                <a:spcPct val="80000"/>
              </a:lnSpc>
              <a:spcBef>
                <a:spcPts val="900"/>
              </a:spcBef>
            </a:pPr>
            <a:r>
              <a:rPr lang="en-US" sz="1600" dirty="0">
                <a:ea typeface="Times New Roman" charset="0"/>
                <a:cs typeface="Times New Roman" charset="0"/>
              </a:rPr>
              <a:t>Constant incidence angle: 40 degrees</a:t>
            </a:r>
          </a:p>
          <a:p>
            <a:pPr marL="1028700" lvl="3" indent="-165100" eaLnBrk="1" hangingPunct="1">
              <a:lnSpc>
                <a:spcPct val="80000"/>
              </a:lnSpc>
              <a:spcBef>
                <a:spcPts val="900"/>
              </a:spcBef>
            </a:pPr>
            <a:r>
              <a:rPr lang="en-US" sz="1400" dirty="0">
                <a:ea typeface="Times New Roman" charset="0"/>
                <a:cs typeface="Times New Roman" charset="0"/>
              </a:rPr>
              <a:t>1000 km-wide </a:t>
            </a:r>
            <a:r>
              <a:rPr lang="en-US" sz="1400" dirty="0" smtClean="0">
                <a:ea typeface="Times New Roman" charset="0"/>
                <a:cs typeface="Times New Roman" charset="0"/>
              </a:rPr>
              <a:t>swath</a:t>
            </a:r>
          </a:p>
        </p:txBody>
      </p:sp>
      <p:sp>
        <p:nvSpPr>
          <p:cNvPr id="23556" name="Rectangle 17"/>
          <p:cNvSpPr>
            <a:spLocks noGrp="1" noChangeArrowheads="1"/>
          </p:cNvSpPr>
          <p:nvPr>
            <p:ph type="body" sz="half" idx="2"/>
          </p:nvPr>
        </p:nvSpPr>
        <p:spPr bwMode="auto">
          <a:xfrm>
            <a:off x="4800600" y="465137"/>
            <a:ext cx="4114800" cy="55753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endParaRPr lang="en-US" sz="2000" dirty="0">
              <a:latin typeface="Times New Roman" charset="0"/>
              <a:ea typeface="Times New Roman" charset="0"/>
              <a:cs typeface="Times New Roman" charset="0"/>
            </a:endParaRPr>
          </a:p>
          <a:p>
            <a:pPr eaLnBrk="1" hangingPunct="1">
              <a:lnSpc>
                <a:spcPct val="80000"/>
              </a:lnSpc>
            </a:pPr>
            <a:endParaRPr lang="en-US" sz="2000" dirty="0">
              <a:latin typeface="Times New Roman" charset="0"/>
              <a:ea typeface="Times New Roman" charset="0"/>
              <a:cs typeface="Times New Roman" charset="0"/>
            </a:endParaRPr>
          </a:p>
          <a:p>
            <a:pPr eaLnBrk="1" hangingPunct="1">
              <a:lnSpc>
                <a:spcPct val="80000"/>
              </a:lnSpc>
            </a:pPr>
            <a:endParaRPr lang="en-US" sz="2000" dirty="0">
              <a:latin typeface="Times New Roman" charset="0"/>
              <a:ea typeface="Times New Roman" charset="0"/>
              <a:cs typeface="Times New Roman" charset="0"/>
            </a:endParaRPr>
          </a:p>
          <a:p>
            <a:pPr eaLnBrk="1" hangingPunct="1">
              <a:lnSpc>
                <a:spcPct val="80000"/>
              </a:lnSpc>
            </a:pPr>
            <a:endParaRPr lang="en-US" sz="2000" dirty="0">
              <a:latin typeface="Times New Roman" charset="0"/>
              <a:ea typeface="Times New Roman" charset="0"/>
              <a:cs typeface="Times New Roman" charset="0"/>
            </a:endParaRPr>
          </a:p>
          <a:p>
            <a:pPr eaLnBrk="1" hangingPunct="1">
              <a:lnSpc>
                <a:spcPct val="80000"/>
              </a:lnSpc>
            </a:pPr>
            <a:endParaRPr lang="en-US" sz="2000" dirty="0">
              <a:latin typeface="Times New Roman" charset="0"/>
              <a:ea typeface="Times New Roman" charset="0"/>
              <a:cs typeface="Times New Roman" charset="0"/>
            </a:endParaRPr>
          </a:p>
          <a:p>
            <a:pPr eaLnBrk="1" hangingPunct="1">
              <a:lnSpc>
                <a:spcPct val="80000"/>
              </a:lnSpc>
            </a:pPr>
            <a:endParaRPr lang="en-US" sz="2000" dirty="0">
              <a:latin typeface="Times New Roman" charset="0"/>
              <a:ea typeface="Times New Roman" charset="0"/>
              <a:cs typeface="Times New Roman" charset="0"/>
            </a:endParaRPr>
          </a:p>
          <a:p>
            <a:pPr eaLnBrk="1" hangingPunct="1">
              <a:lnSpc>
                <a:spcPct val="80000"/>
              </a:lnSpc>
            </a:pPr>
            <a:endParaRPr lang="en-US" sz="2000" dirty="0">
              <a:latin typeface="Times New Roman" charset="0"/>
              <a:ea typeface="Times New Roman" charset="0"/>
              <a:cs typeface="Times New Roman" charset="0"/>
            </a:endParaRPr>
          </a:p>
          <a:p>
            <a:pPr eaLnBrk="1" hangingPunct="1">
              <a:lnSpc>
                <a:spcPct val="80000"/>
              </a:lnSpc>
            </a:pPr>
            <a:endParaRPr lang="en-US" sz="2000" dirty="0" smtClean="0">
              <a:latin typeface="Times New Roman" charset="0"/>
              <a:ea typeface="Times New Roman" charset="0"/>
              <a:cs typeface="Times New Roman" charset="0"/>
            </a:endParaRPr>
          </a:p>
          <a:p>
            <a:pPr eaLnBrk="1" hangingPunct="1">
              <a:lnSpc>
                <a:spcPct val="80000"/>
              </a:lnSpc>
              <a:buNone/>
            </a:pPr>
            <a:endParaRPr lang="en-US" sz="2000" dirty="0" smtClean="0">
              <a:latin typeface="Times New Roman" charset="0"/>
              <a:ea typeface="Times New Roman" charset="0"/>
              <a:cs typeface="Times New Roman" charset="0"/>
            </a:endParaRPr>
          </a:p>
          <a:p>
            <a:pPr eaLnBrk="1" hangingPunct="1">
              <a:lnSpc>
                <a:spcPct val="80000"/>
              </a:lnSpc>
            </a:pPr>
            <a:r>
              <a:rPr lang="en-US" sz="2000" b="0" dirty="0">
                <a:ea typeface="Times New Roman" charset="0"/>
                <a:cs typeface="Times New Roman" charset="0"/>
              </a:rPr>
              <a:t>Orbit:</a:t>
            </a:r>
          </a:p>
          <a:p>
            <a:pPr marL="520700" lvl="1" indent="-228600" eaLnBrk="1" hangingPunct="1">
              <a:lnSpc>
                <a:spcPct val="80000"/>
              </a:lnSpc>
              <a:spcBef>
                <a:spcPts val="900"/>
              </a:spcBef>
              <a:buSzPct val="70000"/>
            </a:pPr>
            <a:r>
              <a:rPr lang="en-US" sz="1800" dirty="0">
                <a:ea typeface="Times New Roman" charset="0"/>
                <a:cs typeface="Times New Roman" charset="0"/>
              </a:rPr>
              <a:t>Sun-</a:t>
            </a:r>
            <a:r>
              <a:rPr lang="en-US" sz="1800" dirty="0" smtClean="0">
                <a:ea typeface="Times New Roman" charset="0"/>
                <a:cs typeface="Times New Roman" charset="0"/>
              </a:rPr>
              <a:t>synchronous orbit </a:t>
            </a:r>
          </a:p>
          <a:p>
            <a:pPr marL="520700" lvl="1" indent="-228600" eaLnBrk="1" hangingPunct="1">
              <a:lnSpc>
                <a:spcPct val="80000"/>
              </a:lnSpc>
              <a:spcBef>
                <a:spcPts val="900"/>
              </a:spcBef>
              <a:buSzPct val="70000"/>
            </a:pPr>
            <a:r>
              <a:rPr lang="en-US" sz="1800" dirty="0" smtClean="0">
                <a:ea typeface="Times New Roman" charset="0"/>
                <a:cs typeface="Times New Roman" charset="0"/>
              </a:rPr>
              <a:t>6 am local time descending </a:t>
            </a:r>
          </a:p>
          <a:p>
            <a:pPr marL="520700" lvl="1" indent="-228600" eaLnBrk="1" hangingPunct="1">
              <a:lnSpc>
                <a:spcPct val="80000"/>
              </a:lnSpc>
              <a:spcBef>
                <a:spcPts val="900"/>
              </a:spcBef>
              <a:buSzPct val="70000"/>
            </a:pPr>
            <a:r>
              <a:rPr lang="en-US" sz="1800" dirty="0" smtClean="0">
                <a:ea typeface="Times New Roman" charset="0"/>
                <a:cs typeface="Times New Roman" charset="0"/>
              </a:rPr>
              <a:t>6 pm local time ascending</a:t>
            </a:r>
          </a:p>
          <a:p>
            <a:pPr marL="520700" lvl="1" indent="-228600" eaLnBrk="1" hangingPunct="1">
              <a:lnSpc>
                <a:spcPct val="80000"/>
              </a:lnSpc>
              <a:spcBef>
                <a:spcPts val="900"/>
              </a:spcBef>
              <a:buSzPct val="70000"/>
            </a:pPr>
            <a:r>
              <a:rPr lang="en-US" sz="1800" dirty="0" smtClean="0">
                <a:ea typeface="Times New Roman" charset="0"/>
                <a:cs typeface="Times New Roman" charset="0"/>
              </a:rPr>
              <a:t>685 </a:t>
            </a:r>
            <a:r>
              <a:rPr lang="en-US" sz="1800" dirty="0">
                <a:ea typeface="Times New Roman" charset="0"/>
                <a:cs typeface="Times New Roman" charset="0"/>
              </a:rPr>
              <a:t>km </a:t>
            </a:r>
            <a:r>
              <a:rPr lang="en-US" sz="1800" dirty="0" smtClean="0">
                <a:ea typeface="Times New Roman" charset="0"/>
                <a:cs typeface="Times New Roman" charset="0"/>
              </a:rPr>
              <a:t>altitude</a:t>
            </a:r>
          </a:p>
          <a:p>
            <a:pPr marL="520700" lvl="1" indent="-228600" eaLnBrk="1" hangingPunct="1">
              <a:lnSpc>
                <a:spcPct val="80000"/>
              </a:lnSpc>
              <a:spcBef>
                <a:spcPts val="900"/>
              </a:spcBef>
              <a:buSzPct val="70000"/>
            </a:pPr>
            <a:r>
              <a:rPr lang="en-US" sz="1800" dirty="0" smtClean="0">
                <a:ea typeface="Times New Roman" charset="0"/>
                <a:cs typeface="Times New Roman" charset="0"/>
              </a:rPr>
              <a:t>Global coverage once every three days</a:t>
            </a:r>
          </a:p>
          <a:p>
            <a:pPr eaLnBrk="1" hangingPunct="1">
              <a:lnSpc>
                <a:spcPct val="80000"/>
              </a:lnSpc>
            </a:pPr>
            <a:r>
              <a:rPr lang="en-US" sz="2000" b="0" dirty="0">
                <a:ea typeface="Times New Roman" charset="0"/>
                <a:cs typeface="Times New Roman" charset="0"/>
              </a:rPr>
              <a:t>Mission Operations:</a:t>
            </a:r>
          </a:p>
          <a:p>
            <a:pPr marL="520700" lvl="1" indent="-228600" eaLnBrk="1" hangingPunct="1">
              <a:lnSpc>
                <a:spcPct val="80000"/>
              </a:lnSpc>
              <a:spcBef>
                <a:spcPts val="900"/>
              </a:spcBef>
              <a:buSzPct val="70000"/>
            </a:pPr>
            <a:r>
              <a:rPr lang="en-US" sz="1800" dirty="0">
                <a:ea typeface="Times New Roman" charset="0"/>
                <a:cs typeface="Times New Roman" charset="0"/>
              </a:rPr>
              <a:t>3-year baseline mission</a:t>
            </a:r>
          </a:p>
          <a:p>
            <a:pPr eaLnBrk="1" hangingPunct="1">
              <a:lnSpc>
                <a:spcPct val="80000"/>
              </a:lnSpc>
            </a:pPr>
            <a:endParaRPr lang="en-US" sz="2000" b="0" dirty="0">
              <a:ea typeface="Times New Roman" charset="0"/>
              <a:cs typeface="Times New Roman" charset="0"/>
            </a:endParaRPr>
          </a:p>
        </p:txBody>
      </p:sp>
      <p:pic>
        <p:nvPicPr>
          <p:cNvPr id="23557" name="Picture 7"/>
          <p:cNvPicPr>
            <a:picLocks noChangeAspect="1" noChangeArrowheads="1"/>
          </p:cNvPicPr>
          <p:nvPr/>
        </p:nvPicPr>
        <p:blipFill>
          <a:blip r:embed="rId3"/>
          <a:srcRect/>
          <a:stretch>
            <a:fillRect/>
          </a:stretch>
        </p:blipFill>
        <p:spPr bwMode="auto">
          <a:xfrm>
            <a:off x="4800600" y="673100"/>
            <a:ext cx="3481387" cy="2579687"/>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r>
              <a:rPr lang="en-US" smtClean="0"/>
              <a:t>SMAP-</a:t>
            </a:r>
            <a:fld id="{FB5A4BAC-8254-4802-BB16-9D448E19B28F}"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2438400" y="203200"/>
            <a:ext cx="5854700" cy="5969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ea typeface="Times New Roman" charset="0"/>
                <a:cs typeface="Times New Roman" charset="0"/>
              </a:rPr>
              <a:t>Radar </a:t>
            </a:r>
            <a:r>
              <a:rPr lang="en-US" sz="2800" dirty="0">
                <a:ea typeface="Times New Roman" charset="0"/>
                <a:cs typeface="Times New Roman" charset="0"/>
              </a:rPr>
              <a:t>Data Products</a:t>
            </a:r>
          </a:p>
        </p:txBody>
      </p:sp>
      <p:pic>
        <p:nvPicPr>
          <p:cNvPr id="27651" name="Picture 3"/>
          <p:cNvPicPr>
            <a:picLocks noChangeAspect="1" noChangeArrowheads="1"/>
          </p:cNvPicPr>
          <p:nvPr/>
        </p:nvPicPr>
        <p:blipFill>
          <a:blip r:embed="rId3"/>
          <a:srcRect/>
          <a:stretch>
            <a:fillRect/>
          </a:stretch>
        </p:blipFill>
        <p:spPr bwMode="auto">
          <a:xfrm>
            <a:off x="762000" y="1143000"/>
            <a:ext cx="2203450" cy="3751263"/>
          </a:xfrm>
          <a:prstGeom prst="rect">
            <a:avLst/>
          </a:prstGeom>
          <a:noFill/>
          <a:ln w="9525">
            <a:noFill/>
            <a:miter lim="800000"/>
            <a:headEnd/>
            <a:tailEnd/>
          </a:ln>
        </p:spPr>
      </p:pic>
      <p:pic>
        <p:nvPicPr>
          <p:cNvPr id="27652" name="Picture 4"/>
          <p:cNvPicPr>
            <a:picLocks noChangeAspect="1" noChangeArrowheads="1"/>
          </p:cNvPicPr>
          <p:nvPr/>
        </p:nvPicPr>
        <p:blipFill>
          <a:blip r:embed="rId4"/>
          <a:srcRect/>
          <a:stretch>
            <a:fillRect/>
          </a:stretch>
        </p:blipFill>
        <p:spPr bwMode="auto">
          <a:xfrm>
            <a:off x="3657600" y="1371600"/>
            <a:ext cx="2057400" cy="3290888"/>
          </a:xfrm>
          <a:prstGeom prst="rect">
            <a:avLst/>
          </a:prstGeom>
          <a:noFill/>
          <a:ln w="9525">
            <a:noFill/>
            <a:miter lim="800000"/>
            <a:headEnd/>
            <a:tailEnd/>
          </a:ln>
        </p:spPr>
      </p:pic>
      <p:pic>
        <p:nvPicPr>
          <p:cNvPr id="27653" name="Picture 5"/>
          <p:cNvPicPr>
            <a:picLocks noChangeAspect="1" noChangeArrowheads="1"/>
          </p:cNvPicPr>
          <p:nvPr/>
        </p:nvPicPr>
        <p:blipFill>
          <a:blip r:embed="rId5"/>
          <a:srcRect/>
          <a:stretch>
            <a:fillRect/>
          </a:stretch>
        </p:blipFill>
        <p:spPr bwMode="auto">
          <a:xfrm>
            <a:off x="6324600" y="1371600"/>
            <a:ext cx="2057400" cy="3290888"/>
          </a:xfrm>
          <a:prstGeom prst="rect">
            <a:avLst/>
          </a:prstGeom>
          <a:noFill/>
          <a:ln w="9525">
            <a:noFill/>
            <a:miter lim="800000"/>
            <a:headEnd/>
            <a:tailEnd/>
          </a:ln>
        </p:spPr>
      </p:pic>
      <p:sp>
        <p:nvSpPr>
          <p:cNvPr id="27654" name="Text Box 6"/>
          <p:cNvSpPr txBox="1">
            <a:spLocks noChangeArrowheads="1"/>
          </p:cNvSpPr>
          <p:nvPr/>
        </p:nvSpPr>
        <p:spPr bwMode="auto">
          <a:xfrm>
            <a:off x="669925" y="5029200"/>
            <a:ext cx="2682875" cy="1384995"/>
          </a:xfrm>
          <a:prstGeom prst="rect">
            <a:avLst/>
          </a:prstGeom>
          <a:noFill/>
          <a:ln w="9525">
            <a:noFill/>
            <a:miter lim="800000"/>
            <a:headEnd/>
            <a:tailEnd/>
          </a:ln>
        </p:spPr>
        <p:txBody>
          <a:bodyPr>
            <a:prstTxWarp prst="textNoShape">
              <a:avLst/>
            </a:prstTxWarp>
            <a:spAutoFit/>
          </a:bodyPr>
          <a:lstStyle/>
          <a:p>
            <a:pPr marL="228600" indent="-228600"/>
            <a:r>
              <a:rPr lang="en-US" sz="1200" u="sng" dirty="0"/>
              <a:t>Single-Look, Time-Ordered Data</a:t>
            </a:r>
          </a:p>
          <a:p>
            <a:pPr marL="228600" indent="-228600">
              <a:buFontTx/>
              <a:buChar char="•"/>
            </a:pPr>
            <a:r>
              <a:rPr lang="en-US" sz="1200" dirty="0"/>
              <a:t>Native resolution: 250 </a:t>
            </a:r>
            <a:r>
              <a:rPr lang="en-US" sz="1200" dirty="0" err="1"/>
              <a:t>m</a:t>
            </a:r>
            <a:r>
              <a:rPr lang="en-US" sz="1200" dirty="0"/>
              <a:t> in range, 400+ </a:t>
            </a:r>
            <a:r>
              <a:rPr lang="en-US" sz="1200" dirty="0" err="1"/>
              <a:t>m</a:t>
            </a:r>
            <a:r>
              <a:rPr lang="en-US" sz="1200" dirty="0"/>
              <a:t> resolution in azimuth.</a:t>
            </a:r>
          </a:p>
          <a:p>
            <a:pPr marL="228600" indent="-228600">
              <a:buFontTx/>
              <a:buChar char="•"/>
            </a:pPr>
            <a:r>
              <a:rPr lang="en-US" sz="1200" dirty="0"/>
              <a:t>Each resolution element constitutes one independent “look” at surface.</a:t>
            </a:r>
          </a:p>
        </p:txBody>
      </p:sp>
      <p:sp>
        <p:nvSpPr>
          <p:cNvPr id="27655" name="Text Box 7"/>
          <p:cNvSpPr txBox="1">
            <a:spLocks noChangeArrowheads="1"/>
          </p:cNvSpPr>
          <p:nvPr/>
        </p:nvSpPr>
        <p:spPr bwMode="auto">
          <a:xfrm>
            <a:off x="3375025" y="5029200"/>
            <a:ext cx="2682875" cy="1569660"/>
          </a:xfrm>
          <a:prstGeom prst="rect">
            <a:avLst/>
          </a:prstGeom>
          <a:noFill/>
          <a:ln w="9525">
            <a:noFill/>
            <a:miter lim="800000"/>
            <a:headEnd/>
            <a:tailEnd/>
          </a:ln>
        </p:spPr>
        <p:txBody>
          <a:bodyPr>
            <a:prstTxWarp prst="textNoShape">
              <a:avLst/>
            </a:prstTxWarp>
            <a:spAutoFit/>
          </a:bodyPr>
          <a:lstStyle/>
          <a:p>
            <a:pPr marL="228600" indent="-228600"/>
            <a:r>
              <a:rPr lang="en-US" sz="1200" u="sng" dirty="0"/>
              <a:t>1 km Gridded, Re-Sampled Data</a:t>
            </a:r>
            <a:endParaRPr lang="en-US" sz="1200" dirty="0"/>
          </a:p>
          <a:p>
            <a:pPr marL="228600" indent="-228600">
              <a:buFontTx/>
              <a:buChar char="•"/>
            </a:pPr>
            <a:r>
              <a:rPr lang="en-US" sz="1200" dirty="0"/>
              <a:t>Data </a:t>
            </a:r>
            <a:r>
              <a:rPr lang="en-US" sz="1200" dirty="0" err="1"/>
              <a:t>resampled</a:t>
            </a:r>
            <a:r>
              <a:rPr lang="en-US" sz="1200" dirty="0"/>
              <a:t> and posted on 1 km grid, resolution may still be &gt; 1 km near nadir.</a:t>
            </a:r>
          </a:p>
          <a:p>
            <a:pPr marL="228600" indent="-228600">
              <a:buFontTx/>
              <a:buChar char="•"/>
            </a:pPr>
            <a:r>
              <a:rPr lang="en-US" sz="1200" dirty="0"/>
              <a:t>Each resolution cell now has multiple “looks” at surface, decreased measurement variance.</a:t>
            </a:r>
          </a:p>
        </p:txBody>
      </p:sp>
      <p:sp>
        <p:nvSpPr>
          <p:cNvPr id="27656" name="Text Box 8"/>
          <p:cNvSpPr txBox="1">
            <a:spLocks noChangeArrowheads="1"/>
          </p:cNvSpPr>
          <p:nvPr/>
        </p:nvSpPr>
        <p:spPr bwMode="auto">
          <a:xfrm>
            <a:off x="6092825" y="5029200"/>
            <a:ext cx="2682875" cy="1384995"/>
          </a:xfrm>
          <a:prstGeom prst="rect">
            <a:avLst/>
          </a:prstGeom>
          <a:noFill/>
          <a:ln w="9525">
            <a:noFill/>
            <a:miter lim="800000"/>
            <a:headEnd/>
            <a:tailEnd/>
          </a:ln>
        </p:spPr>
        <p:txBody>
          <a:bodyPr>
            <a:prstTxWarp prst="textNoShape">
              <a:avLst/>
            </a:prstTxWarp>
            <a:spAutoFit/>
          </a:bodyPr>
          <a:lstStyle/>
          <a:p>
            <a:pPr marL="228600" indent="-228600"/>
            <a:r>
              <a:rPr lang="en-US" sz="1200" u="sng" dirty="0"/>
              <a:t>3 km Averaged Data</a:t>
            </a:r>
            <a:endParaRPr lang="en-US" sz="1200" dirty="0"/>
          </a:p>
          <a:p>
            <a:pPr marL="228600" indent="-228600">
              <a:buFontTx/>
              <a:buChar char="•"/>
            </a:pPr>
            <a:r>
              <a:rPr lang="en-US" sz="1200" dirty="0"/>
              <a:t>1 km posted product can be averaged up to 3 km, 10 km, etc. by investigators.</a:t>
            </a:r>
          </a:p>
          <a:p>
            <a:pPr marL="228600" indent="-228600">
              <a:buFontTx/>
              <a:buChar char="•"/>
            </a:pPr>
            <a:r>
              <a:rPr lang="en-US" sz="1200" dirty="0"/>
              <a:t>Improved number of looks (and hence precision) at expense of spatial resolution.</a:t>
            </a:r>
          </a:p>
        </p:txBody>
      </p:sp>
      <p:sp>
        <p:nvSpPr>
          <p:cNvPr id="27657" name="Line 9"/>
          <p:cNvSpPr>
            <a:spLocks noChangeShapeType="1"/>
          </p:cNvSpPr>
          <p:nvPr/>
        </p:nvSpPr>
        <p:spPr bwMode="auto">
          <a:xfrm>
            <a:off x="3124200" y="2514600"/>
            <a:ext cx="2286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27658" name="Line 10"/>
          <p:cNvSpPr>
            <a:spLocks noChangeShapeType="1"/>
          </p:cNvSpPr>
          <p:nvPr/>
        </p:nvSpPr>
        <p:spPr bwMode="auto">
          <a:xfrm>
            <a:off x="5867400" y="2514600"/>
            <a:ext cx="2286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2" name="Slide Number Placeholder 11"/>
          <p:cNvSpPr>
            <a:spLocks noGrp="1"/>
          </p:cNvSpPr>
          <p:nvPr>
            <p:ph type="sldNum" sz="quarter" idx="10"/>
          </p:nvPr>
        </p:nvSpPr>
        <p:spPr/>
        <p:txBody>
          <a:bodyPr/>
          <a:lstStyle/>
          <a:p>
            <a:pPr>
              <a:defRPr/>
            </a:pPr>
            <a:r>
              <a:rPr lang="en-US" smtClean="0"/>
              <a:t>SMAP-</a:t>
            </a:r>
            <a:fld id="{FB5A4BAC-8254-4802-BB16-9D448E19B28F}"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Rectangle 99"/>
          <p:cNvSpPr>
            <a:spLocks noGrp="1" noChangeArrowheads="1"/>
          </p:cNvSpPr>
          <p:nvPr>
            <p:ph type="title" idx="4294967295"/>
          </p:nvPr>
        </p:nvSpPr>
        <p:spPr>
          <a:xfrm>
            <a:off x="2328862" y="173038"/>
            <a:ext cx="6477545" cy="557212"/>
          </a:xfrm>
        </p:spPr>
        <p:txBody>
          <a:bodyPr/>
          <a:lstStyle/>
          <a:p>
            <a:r>
              <a:rPr lang="en-US" altLang="ko-KR" sz="2400" dirty="0" smtClean="0">
                <a:ea typeface="굴림" charset="-127"/>
              </a:rPr>
              <a:t>Proposed Science Data System (SDS) </a:t>
            </a:r>
            <a:br>
              <a:rPr lang="en-US" altLang="ko-KR" sz="2400" dirty="0" smtClean="0">
                <a:ea typeface="굴림" charset="-127"/>
              </a:rPr>
            </a:br>
            <a:r>
              <a:rPr lang="en-US" altLang="ko-KR" sz="2400" dirty="0" smtClean="0">
                <a:ea typeface="굴림" charset="-127"/>
              </a:rPr>
              <a:t>Operations Architecture</a:t>
            </a:r>
            <a:endParaRPr lang="en-US" sz="2400" dirty="0" smtClean="0"/>
          </a:p>
        </p:txBody>
      </p:sp>
      <p:grpSp>
        <p:nvGrpSpPr>
          <p:cNvPr id="2" name="Group 127"/>
          <p:cNvGrpSpPr/>
          <p:nvPr/>
        </p:nvGrpSpPr>
        <p:grpSpPr>
          <a:xfrm>
            <a:off x="5651500" y="1676401"/>
            <a:ext cx="952221" cy="1158874"/>
            <a:chOff x="5651500" y="1676401"/>
            <a:chExt cx="952221" cy="1158874"/>
          </a:xfrm>
        </p:grpSpPr>
        <p:sp>
          <p:nvSpPr>
            <p:cNvPr id="2055" name="Text Box 20"/>
            <p:cNvSpPr txBox="1">
              <a:spLocks noChangeArrowheads="1"/>
            </p:cNvSpPr>
            <p:nvPr/>
          </p:nvSpPr>
          <p:spPr bwMode="auto">
            <a:xfrm>
              <a:off x="5651500" y="1676401"/>
              <a:ext cx="882035" cy="646111"/>
            </a:xfrm>
            <a:prstGeom prst="rect">
              <a:avLst/>
            </a:prstGeom>
            <a:solidFill>
              <a:srgbClr val="C628CA"/>
            </a:solidFill>
            <a:ln w="19050">
              <a:solidFill>
                <a:schemeClr val="tx1"/>
              </a:solidFill>
              <a:miter lim="800000"/>
              <a:headEnd/>
              <a:tailEnd/>
            </a:ln>
          </p:spPr>
          <p:txBody>
            <a:bodyPr lIns="0" tIns="0" rIns="0" bIns="0" anchor="ctr" anchorCtr="1"/>
            <a:lstStyle/>
            <a:p>
              <a:pPr algn="ctr"/>
              <a:r>
                <a:rPr lang="en-US" sz="1000" b="1" dirty="0">
                  <a:latin typeface="Arial" pitchFamily="34" charset="0"/>
                  <a:cs typeface="Arial" pitchFamily="34" charset="0"/>
                </a:rPr>
                <a:t>L4 </a:t>
              </a:r>
              <a:r>
                <a:rPr lang="en-US" sz="1000" b="1" dirty="0" smtClean="0">
                  <a:latin typeface="Arial" pitchFamily="34" charset="0"/>
                  <a:cs typeface="Arial" pitchFamily="34" charset="0"/>
                </a:rPr>
                <a:t>_SM SPS</a:t>
              </a:r>
            </a:p>
            <a:p>
              <a:pPr algn="ctr"/>
              <a:r>
                <a:rPr lang="en-US" sz="1000" b="1" dirty="0" smtClean="0">
                  <a:latin typeface="Arial" pitchFamily="34" charset="0"/>
                  <a:cs typeface="Arial" pitchFamily="34" charset="0"/>
                </a:rPr>
                <a:t>L4_C SPS</a:t>
              </a:r>
              <a:endParaRPr lang="en-US" sz="1000" b="1" dirty="0">
                <a:latin typeface="Arial" pitchFamily="34" charset="0"/>
                <a:cs typeface="Arial" pitchFamily="34" charset="0"/>
              </a:endParaRPr>
            </a:p>
          </p:txBody>
        </p:sp>
        <p:sp>
          <p:nvSpPr>
            <p:cNvPr id="2072" name="Text Box 99"/>
            <p:cNvSpPr txBox="1">
              <a:spLocks noChangeArrowheads="1"/>
            </p:cNvSpPr>
            <p:nvPr/>
          </p:nvSpPr>
          <p:spPr bwMode="auto">
            <a:xfrm>
              <a:off x="5707239" y="2448826"/>
              <a:ext cx="465137" cy="290513"/>
            </a:xfrm>
            <a:prstGeom prst="rect">
              <a:avLst/>
            </a:prstGeom>
            <a:noFill/>
            <a:ln w="9525">
              <a:noFill/>
              <a:miter lim="800000"/>
              <a:headEnd/>
              <a:tailEnd/>
            </a:ln>
          </p:spPr>
          <p:txBody>
            <a:bodyPr lIns="0" tIns="0" rIns="0" bIns="0" anchor="ctr" anchorCtr="1"/>
            <a:lstStyle/>
            <a:p>
              <a:r>
                <a:rPr lang="en-US" sz="1000" dirty="0">
                  <a:latin typeface="Arial Narrow" pitchFamily="34" charset="0"/>
                </a:rPr>
                <a:t>L1, </a:t>
              </a:r>
            </a:p>
            <a:p>
              <a:r>
                <a:rPr lang="en-US" sz="1000" dirty="0">
                  <a:latin typeface="Arial Narrow" pitchFamily="34" charset="0"/>
                </a:rPr>
                <a:t>L2/3</a:t>
              </a:r>
            </a:p>
          </p:txBody>
        </p:sp>
        <p:sp>
          <p:nvSpPr>
            <p:cNvPr id="2073" name="Text Box 97"/>
            <p:cNvSpPr txBox="1">
              <a:spLocks noChangeArrowheads="1"/>
            </p:cNvSpPr>
            <p:nvPr/>
          </p:nvSpPr>
          <p:spPr bwMode="auto">
            <a:xfrm>
              <a:off x="6186209" y="2463456"/>
              <a:ext cx="417512" cy="304800"/>
            </a:xfrm>
            <a:prstGeom prst="rect">
              <a:avLst/>
            </a:prstGeom>
            <a:noFill/>
            <a:ln w="9525">
              <a:noFill/>
              <a:miter lim="800000"/>
              <a:headEnd/>
              <a:tailEnd/>
            </a:ln>
          </p:spPr>
          <p:txBody>
            <a:bodyPr lIns="0" tIns="0" rIns="0" bIns="0" anchor="ctr" anchorCtr="1"/>
            <a:lstStyle/>
            <a:p>
              <a:pPr algn="ctr"/>
              <a:r>
                <a:rPr lang="en-US" sz="1000" dirty="0">
                  <a:latin typeface="Arial Narrow" pitchFamily="34" charset="0"/>
                </a:rPr>
                <a:t>L4</a:t>
              </a:r>
            </a:p>
          </p:txBody>
        </p:sp>
        <p:cxnSp>
          <p:nvCxnSpPr>
            <p:cNvPr id="2092" name="Straight Arrow Connector 115"/>
            <p:cNvCxnSpPr>
              <a:cxnSpLocks noChangeShapeType="1"/>
            </p:cNvCxnSpPr>
            <p:nvPr/>
          </p:nvCxnSpPr>
          <p:spPr bwMode="auto">
            <a:xfrm rot="5400000">
              <a:off x="5514181" y="2569368"/>
              <a:ext cx="520700" cy="1587"/>
            </a:xfrm>
            <a:prstGeom prst="straightConnector1">
              <a:avLst/>
            </a:prstGeom>
            <a:noFill/>
            <a:ln w="25400" algn="ctr">
              <a:solidFill>
                <a:schemeClr val="tx1"/>
              </a:solidFill>
              <a:round/>
              <a:headEnd type="triangle" w="med" len="med"/>
              <a:tailEnd/>
            </a:ln>
          </p:spPr>
        </p:cxnSp>
        <p:cxnSp>
          <p:nvCxnSpPr>
            <p:cNvPr id="2093" name="Straight Arrow Connector 114"/>
            <p:cNvCxnSpPr>
              <a:cxnSpLocks noChangeShapeType="1"/>
            </p:cNvCxnSpPr>
            <p:nvPr/>
          </p:nvCxnSpPr>
          <p:spPr bwMode="auto">
            <a:xfrm rot="16200000" flipH="1">
              <a:off x="6003131" y="2574131"/>
              <a:ext cx="519113" cy="3175"/>
            </a:xfrm>
            <a:prstGeom prst="straightConnector1">
              <a:avLst/>
            </a:prstGeom>
            <a:noFill/>
            <a:ln w="25400" algn="ctr">
              <a:solidFill>
                <a:schemeClr val="tx1"/>
              </a:solidFill>
              <a:round/>
              <a:headEnd/>
              <a:tailEnd type="triangle" w="med" len="med"/>
            </a:ln>
          </p:spPr>
        </p:cxnSp>
      </p:grpSp>
      <p:grpSp>
        <p:nvGrpSpPr>
          <p:cNvPr id="3" name="Group 118"/>
          <p:cNvGrpSpPr>
            <a:grpSpLocks/>
          </p:cNvGrpSpPr>
          <p:nvPr/>
        </p:nvGrpSpPr>
        <p:grpSpPr bwMode="auto">
          <a:xfrm>
            <a:off x="7417647" y="4557713"/>
            <a:ext cx="1534834" cy="614283"/>
            <a:chOff x="4971" y="1246"/>
            <a:chExt cx="725" cy="299"/>
          </a:xfrm>
          <a:solidFill>
            <a:schemeClr val="bg2">
              <a:lumMod val="40000"/>
              <a:lumOff val="60000"/>
            </a:schemeClr>
          </a:solidFill>
        </p:grpSpPr>
        <p:sp>
          <p:nvSpPr>
            <p:cNvPr id="503867" name="Text Box 59"/>
            <p:cNvSpPr txBox="1">
              <a:spLocks noChangeArrowheads="1"/>
            </p:cNvSpPr>
            <p:nvPr/>
          </p:nvSpPr>
          <p:spPr bwMode="auto">
            <a:xfrm>
              <a:off x="5061" y="1246"/>
              <a:ext cx="635" cy="242"/>
            </a:xfrm>
            <a:prstGeom prst="rect">
              <a:avLst/>
            </a:prstGeom>
            <a:grpFill/>
            <a:ln w="19050">
              <a:solidFill>
                <a:schemeClr val="tx1"/>
              </a:solidFill>
              <a:miter lim="800000"/>
              <a:headEnd/>
              <a:tailEnd/>
            </a:ln>
            <a:effectLst/>
          </p:spPr>
          <p:txBody>
            <a:bodyPr>
              <a:spAutoFit/>
            </a:bodyPr>
            <a:lstStyle/>
            <a:p>
              <a:pPr algn="ctr">
                <a:defRPr/>
              </a:pPr>
              <a:endParaRPr lang="en-US" sz="900">
                <a:latin typeface="Arial" charset="0"/>
                <a:ea typeface="ＭＳ Ｐゴシック" pitchFamily="34" charset="-128"/>
              </a:endParaRPr>
            </a:p>
            <a:p>
              <a:pPr algn="ctr">
                <a:defRPr/>
              </a:pPr>
              <a:endParaRPr lang="en-US" sz="900">
                <a:latin typeface="Arial" charset="0"/>
                <a:ea typeface="ＭＳ Ｐゴシック" pitchFamily="34" charset="-128"/>
              </a:endParaRPr>
            </a:p>
          </p:txBody>
        </p:sp>
        <p:sp>
          <p:nvSpPr>
            <p:cNvPr id="503868" name="Text Box 60"/>
            <p:cNvSpPr txBox="1">
              <a:spLocks noChangeArrowheads="1"/>
            </p:cNvSpPr>
            <p:nvPr/>
          </p:nvSpPr>
          <p:spPr bwMode="auto">
            <a:xfrm>
              <a:off x="5020" y="1296"/>
              <a:ext cx="644" cy="242"/>
            </a:xfrm>
            <a:prstGeom prst="rect">
              <a:avLst/>
            </a:prstGeom>
            <a:grpFill/>
            <a:ln w="19050">
              <a:solidFill>
                <a:schemeClr val="tx1"/>
              </a:solidFill>
              <a:miter lim="800000"/>
              <a:headEnd/>
              <a:tailEnd/>
            </a:ln>
            <a:effectLst/>
          </p:spPr>
          <p:txBody>
            <a:bodyPr>
              <a:spAutoFit/>
            </a:bodyPr>
            <a:lstStyle/>
            <a:p>
              <a:pPr algn="ctr">
                <a:defRPr/>
              </a:pPr>
              <a:endParaRPr lang="en-US" sz="900">
                <a:latin typeface="Arial" charset="0"/>
                <a:ea typeface="ＭＳ Ｐゴシック" pitchFamily="34" charset="-128"/>
              </a:endParaRPr>
            </a:p>
            <a:p>
              <a:pPr algn="ctr">
                <a:defRPr/>
              </a:pPr>
              <a:endParaRPr lang="en-US" sz="900">
                <a:latin typeface="Arial" charset="0"/>
                <a:ea typeface="ＭＳ Ｐゴシック" pitchFamily="34" charset="-128"/>
              </a:endParaRPr>
            </a:p>
          </p:txBody>
        </p:sp>
        <p:sp>
          <p:nvSpPr>
            <p:cNvPr id="503869" name="Text Box 61"/>
            <p:cNvSpPr txBox="1">
              <a:spLocks noChangeArrowheads="1"/>
            </p:cNvSpPr>
            <p:nvPr/>
          </p:nvSpPr>
          <p:spPr bwMode="auto">
            <a:xfrm>
              <a:off x="4971" y="1350"/>
              <a:ext cx="656" cy="195"/>
            </a:xfrm>
            <a:prstGeom prst="rect">
              <a:avLst/>
            </a:prstGeom>
            <a:solidFill>
              <a:schemeClr val="bg2">
                <a:lumMod val="40000"/>
                <a:lumOff val="60000"/>
              </a:schemeClr>
            </a:solidFill>
            <a:ln w="19050">
              <a:solidFill>
                <a:schemeClr val="tx1"/>
              </a:solidFill>
              <a:miter lim="800000"/>
              <a:headEnd/>
              <a:tailEnd/>
            </a:ln>
            <a:effectLst/>
          </p:spPr>
          <p:txBody>
            <a:bodyPr>
              <a:spAutoFit/>
            </a:bodyPr>
            <a:lstStyle/>
            <a:p>
              <a:pPr algn="ctr">
                <a:defRPr/>
              </a:pPr>
              <a:r>
                <a:rPr lang="en-US" sz="1000" b="1" dirty="0">
                  <a:latin typeface="Arial" pitchFamily="34" charset="0"/>
                  <a:ea typeface="ＭＳ Ｐゴシック" pitchFamily="34" charset="-128"/>
                  <a:cs typeface="Arial" pitchFamily="34" charset="0"/>
                </a:rPr>
                <a:t>Distributed</a:t>
              </a:r>
            </a:p>
            <a:p>
              <a:pPr algn="ctr">
                <a:defRPr/>
              </a:pPr>
              <a:r>
                <a:rPr lang="en-US" sz="1000" b="1" dirty="0">
                  <a:latin typeface="Arial" pitchFamily="34" charset="0"/>
                  <a:ea typeface="ＭＳ Ｐゴシック" pitchFamily="34" charset="-128"/>
                  <a:cs typeface="Arial" pitchFamily="34" charset="0"/>
                </a:rPr>
                <a:t>Users</a:t>
              </a:r>
            </a:p>
          </p:txBody>
        </p:sp>
      </p:grpSp>
      <p:sp>
        <p:nvSpPr>
          <p:cNvPr id="503870" name="Text Box 62"/>
          <p:cNvSpPr txBox="1">
            <a:spLocks noChangeArrowheads="1"/>
          </p:cNvSpPr>
          <p:nvPr/>
        </p:nvSpPr>
        <p:spPr bwMode="auto">
          <a:xfrm>
            <a:off x="7516813" y="2819400"/>
            <a:ext cx="1519237" cy="442913"/>
          </a:xfrm>
          <a:prstGeom prst="rect">
            <a:avLst/>
          </a:prstGeom>
          <a:solidFill>
            <a:schemeClr val="bg2">
              <a:lumMod val="40000"/>
              <a:lumOff val="60000"/>
            </a:schemeClr>
          </a:solidFill>
          <a:ln w="19050">
            <a:solidFill>
              <a:schemeClr val="tx1"/>
            </a:solidFill>
            <a:miter lim="800000"/>
            <a:headEnd/>
            <a:tailEnd/>
          </a:ln>
          <a:effectLst/>
        </p:spPr>
        <p:txBody>
          <a:bodyPr/>
          <a:lstStyle/>
          <a:p>
            <a:pPr algn="ctr"/>
            <a:r>
              <a:rPr lang="en-US" sz="1000" b="1" dirty="0">
                <a:latin typeface="Arial" pitchFamily="34" charset="0"/>
                <a:cs typeface="Arial" pitchFamily="34" charset="0"/>
              </a:rPr>
              <a:t>Project and Science Team Users</a:t>
            </a:r>
          </a:p>
          <a:p>
            <a:pPr algn="ctr"/>
            <a:endParaRPr lang="en-US" sz="1000" b="1" dirty="0">
              <a:latin typeface="Arial Narrow" pitchFamily="34" charset="0"/>
            </a:endParaRPr>
          </a:p>
        </p:txBody>
      </p:sp>
      <p:sp>
        <p:nvSpPr>
          <p:cNvPr id="503871" name="Text Box 63"/>
          <p:cNvSpPr txBox="1">
            <a:spLocks noChangeArrowheads="1"/>
          </p:cNvSpPr>
          <p:nvPr/>
        </p:nvSpPr>
        <p:spPr bwMode="auto">
          <a:xfrm>
            <a:off x="7516813" y="3509963"/>
            <a:ext cx="1524000" cy="641350"/>
          </a:xfrm>
          <a:prstGeom prst="rect">
            <a:avLst/>
          </a:prstGeom>
          <a:solidFill>
            <a:schemeClr val="bg2">
              <a:lumMod val="40000"/>
              <a:lumOff val="60000"/>
            </a:schemeClr>
          </a:solidFill>
          <a:ln w="19050">
            <a:solidFill>
              <a:schemeClr val="tx1"/>
            </a:solidFill>
            <a:miter lim="800000"/>
            <a:headEnd/>
            <a:tailEnd/>
          </a:ln>
          <a:effectLst/>
        </p:spPr>
        <p:txBody>
          <a:bodyPr anchor="ctr" anchorCtr="1"/>
          <a:lstStyle/>
          <a:p>
            <a:pPr algn="ctr"/>
            <a:r>
              <a:rPr lang="en-US" sz="1000" b="1" dirty="0" smtClean="0">
                <a:latin typeface="Arial" pitchFamily="34" charset="0"/>
                <a:cs typeface="Arial" pitchFamily="34" charset="0"/>
              </a:rPr>
              <a:t>SMAP Data Center  (DAAC)</a:t>
            </a:r>
            <a:endParaRPr lang="en-US" sz="1000" b="1" dirty="0">
              <a:latin typeface="Arial" pitchFamily="34" charset="0"/>
              <a:cs typeface="Arial" pitchFamily="34" charset="0"/>
            </a:endParaRPr>
          </a:p>
        </p:txBody>
      </p:sp>
      <p:sp>
        <p:nvSpPr>
          <p:cNvPr id="2074" name="Text Box 99"/>
          <p:cNvSpPr txBox="1">
            <a:spLocks noChangeArrowheads="1"/>
          </p:cNvSpPr>
          <p:nvPr/>
        </p:nvSpPr>
        <p:spPr bwMode="auto">
          <a:xfrm>
            <a:off x="6553200" y="3238726"/>
            <a:ext cx="1001713" cy="331788"/>
          </a:xfrm>
          <a:prstGeom prst="rect">
            <a:avLst/>
          </a:prstGeom>
          <a:noFill/>
          <a:ln w="9525">
            <a:noFill/>
            <a:miter lim="800000"/>
            <a:headEnd/>
            <a:tailEnd/>
          </a:ln>
        </p:spPr>
        <p:txBody>
          <a:bodyPr lIns="0" tIns="0" rIns="0" bIns="0" anchor="ctr" anchorCtr="1"/>
          <a:lstStyle/>
          <a:p>
            <a:r>
              <a:rPr lang="en-US" sz="1000" dirty="0">
                <a:latin typeface="Arial" pitchFamily="34" charset="0"/>
                <a:cs typeface="Arial" pitchFamily="34" charset="0"/>
              </a:rPr>
              <a:t>Validated</a:t>
            </a:r>
          </a:p>
          <a:p>
            <a:r>
              <a:rPr lang="en-US" sz="1000" dirty="0">
                <a:latin typeface="Arial" pitchFamily="34" charset="0"/>
                <a:cs typeface="Arial" pitchFamily="34" charset="0"/>
              </a:rPr>
              <a:t>Products</a:t>
            </a:r>
          </a:p>
        </p:txBody>
      </p:sp>
      <p:sp>
        <p:nvSpPr>
          <p:cNvPr id="2075" name="Text Box 99"/>
          <p:cNvSpPr txBox="1">
            <a:spLocks noChangeArrowheads="1"/>
          </p:cNvSpPr>
          <p:nvPr/>
        </p:nvSpPr>
        <p:spPr bwMode="auto">
          <a:xfrm>
            <a:off x="6650492" y="2698502"/>
            <a:ext cx="871537" cy="331788"/>
          </a:xfrm>
          <a:prstGeom prst="rect">
            <a:avLst/>
          </a:prstGeom>
          <a:noFill/>
          <a:ln w="9525">
            <a:noFill/>
            <a:miter lim="800000"/>
            <a:headEnd/>
            <a:tailEnd/>
          </a:ln>
        </p:spPr>
        <p:txBody>
          <a:bodyPr lIns="0" tIns="0" rIns="0" bIns="0" anchor="ctr" anchorCtr="1"/>
          <a:lstStyle/>
          <a:p>
            <a:r>
              <a:rPr lang="en-US" sz="1000" dirty="0" smtClean="0">
                <a:latin typeface="Arial" pitchFamily="34" charset="0"/>
                <a:cs typeface="Arial" pitchFamily="34" charset="0"/>
              </a:rPr>
              <a:t>All Products</a:t>
            </a:r>
            <a:endParaRPr lang="en-US" sz="1000" dirty="0">
              <a:latin typeface="Arial" pitchFamily="34" charset="0"/>
              <a:cs typeface="Arial" pitchFamily="34" charset="0"/>
            </a:endParaRPr>
          </a:p>
        </p:txBody>
      </p:sp>
      <p:cxnSp>
        <p:nvCxnSpPr>
          <p:cNvPr id="2102" name="Straight Arrow Connector 124"/>
          <p:cNvCxnSpPr>
            <a:cxnSpLocks noChangeShapeType="1"/>
            <a:stCxn id="503867" idx="0"/>
            <a:endCxn id="503871" idx="2"/>
          </p:cNvCxnSpPr>
          <p:nvPr/>
        </p:nvCxnSpPr>
        <p:spPr bwMode="auto">
          <a:xfrm rot="16200000" flipV="1">
            <a:off x="8076372" y="4353754"/>
            <a:ext cx="406400" cy="1517"/>
          </a:xfrm>
          <a:prstGeom prst="straightConnector1">
            <a:avLst/>
          </a:prstGeom>
          <a:noFill/>
          <a:ln w="25400" algn="ctr">
            <a:solidFill>
              <a:schemeClr val="tx1"/>
            </a:solidFill>
            <a:round/>
            <a:headEnd type="triangle" w="med" len="med"/>
            <a:tailEnd/>
          </a:ln>
        </p:spPr>
      </p:cxnSp>
      <p:cxnSp>
        <p:nvCxnSpPr>
          <p:cNvPr id="2105" name="Straight Connector 224"/>
          <p:cNvCxnSpPr>
            <a:cxnSpLocks noChangeShapeType="1"/>
          </p:cNvCxnSpPr>
          <p:nvPr/>
        </p:nvCxnSpPr>
        <p:spPr bwMode="auto">
          <a:xfrm>
            <a:off x="6524625" y="3581400"/>
            <a:ext cx="996950" cy="0"/>
          </a:xfrm>
          <a:prstGeom prst="line">
            <a:avLst/>
          </a:prstGeom>
          <a:noFill/>
          <a:ln w="19050" algn="ctr">
            <a:solidFill>
              <a:schemeClr val="tx1"/>
            </a:solidFill>
            <a:round/>
            <a:headEnd/>
            <a:tailEnd type="triangle" w="med" len="med"/>
          </a:ln>
        </p:spPr>
      </p:cxnSp>
      <p:cxnSp>
        <p:nvCxnSpPr>
          <p:cNvPr id="2116" name="Straight Arrow Connector 115"/>
          <p:cNvCxnSpPr>
            <a:cxnSpLocks noChangeShapeType="1"/>
            <a:stCxn id="503870" idx="2"/>
            <a:endCxn id="503871" idx="0"/>
          </p:cNvCxnSpPr>
          <p:nvPr/>
        </p:nvCxnSpPr>
        <p:spPr bwMode="auto">
          <a:xfrm rot="16200000" flipH="1">
            <a:off x="8153797" y="3384947"/>
            <a:ext cx="247650" cy="2381"/>
          </a:xfrm>
          <a:prstGeom prst="straightConnector1">
            <a:avLst/>
          </a:prstGeom>
          <a:noFill/>
          <a:ln w="25400" algn="ctr">
            <a:solidFill>
              <a:schemeClr val="tx1"/>
            </a:solidFill>
            <a:round/>
            <a:headEnd type="triangle" w="med" len="med"/>
            <a:tailEnd/>
          </a:ln>
        </p:spPr>
      </p:cxnSp>
      <p:cxnSp>
        <p:nvCxnSpPr>
          <p:cNvPr id="2117" name="Straight Connector 103"/>
          <p:cNvCxnSpPr>
            <a:cxnSpLocks noChangeShapeType="1"/>
          </p:cNvCxnSpPr>
          <p:nvPr/>
        </p:nvCxnSpPr>
        <p:spPr bwMode="auto">
          <a:xfrm>
            <a:off x="6524625" y="2965450"/>
            <a:ext cx="998538" cy="1587"/>
          </a:xfrm>
          <a:prstGeom prst="line">
            <a:avLst/>
          </a:prstGeom>
          <a:noFill/>
          <a:ln w="19050" algn="ctr">
            <a:solidFill>
              <a:schemeClr val="tx1"/>
            </a:solidFill>
            <a:round/>
            <a:headEnd/>
            <a:tailEnd type="triangle" w="med" len="med"/>
          </a:ln>
        </p:spPr>
      </p:cxnSp>
      <p:sp>
        <p:nvSpPr>
          <p:cNvPr id="2091" name="TextBox 93"/>
          <p:cNvSpPr txBox="1">
            <a:spLocks noChangeArrowheads="1"/>
          </p:cNvSpPr>
          <p:nvPr/>
        </p:nvSpPr>
        <p:spPr bwMode="auto">
          <a:xfrm>
            <a:off x="431889" y="5358489"/>
            <a:ext cx="2844710" cy="461665"/>
          </a:xfrm>
          <a:prstGeom prst="rect">
            <a:avLst/>
          </a:prstGeom>
          <a:noFill/>
          <a:ln w="9525">
            <a:noFill/>
            <a:miter lim="800000"/>
            <a:headEnd/>
            <a:tailEnd/>
          </a:ln>
        </p:spPr>
        <p:txBody>
          <a:bodyPr wrap="square">
            <a:spAutoFit/>
          </a:bodyPr>
          <a:lstStyle/>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SPS</a:t>
            </a:r>
            <a:r>
              <a:rPr lang="en-US" sz="1200" dirty="0" smtClean="0">
                <a:latin typeface="Arial" pitchFamily="34" charset="0"/>
                <a:cs typeface="Arial" pitchFamily="34" charset="0"/>
              </a:rPr>
              <a:t> </a:t>
            </a:r>
            <a:r>
              <a:rPr lang="en-US" sz="1200" dirty="0">
                <a:latin typeface="Arial" pitchFamily="34" charset="0"/>
                <a:cs typeface="Arial" pitchFamily="34" charset="0"/>
              </a:rPr>
              <a:t>– </a:t>
            </a:r>
            <a:r>
              <a:rPr lang="en-US" sz="1200" dirty="0" smtClean="0">
                <a:latin typeface="Arial" pitchFamily="34" charset="0"/>
                <a:cs typeface="Arial" pitchFamily="34" charset="0"/>
              </a:rPr>
              <a:t>Science Production Software</a:t>
            </a:r>
            <a:r>
              <a:rPr lang="en-US" sz="1200" dirty="0" smtClean="0">
                <a:latin typeface="Arial Narrow" pitchFamily="34" charset="0"/>
              </a:rPr>
              <a:t> </a:t>
            </a:r>
            <a:endParaRPr lang="en-US" sz="1200" dirty="0">
              <a:latin typeface="Arial Narrow" pitchFamily="34" charset="0"/>
            </a:endParaRPr>
          </a:p>
        </p:txBody>
      </p:sp>
      <p:grpSp>
        <p:nvGrpSpPr>
          <p:cNvPr id="4" name="Group 126"/>
          <p:cNvGrpSpPr/>
          <p:nvPr/>
        </p:nvGrpSpPr>
        <p:grpSpPr>
          <a:xfrm>
            <a:off x="2832101" y="1676400"/>
            <a:ext cx="3870324" cy="3257820"/>
            <a:chOff x="2832101" y="1676400"/>
            <a:chExt cx="3870324" cy="3257820"/>
          </a:xfrm>
        </p:grpSpPr>
        <p:grpSp>
          <p:nvGrpSpPr>
            <p:cNvPr id="5" name="Group 125"/>
            <p:cNvGrpSpPr/>
            <p:nvPr/>
          </p:nvGrpSpPr>
          <p:grpSpPr>
            <a:xfrm>
              <a:off x="5126037" y="3701848"/>
              <a:ext cx="1576388" cy="1232372"/>
              <a:chOff x="5126037" y="3701848"/>
              <a:chExt cx="1576388" cy="1232372"/>
            </a:xfrm>
          </p:grpSpPr>
          <p:sp>
            <p:nvSpPr>
              <p:cNvPr id="2068" name="Text Box 70"/>
              <p:cNvSpPr txBox="1">
                <a:spLocks noChangeArrowheads="1"/>
              </p:cNvSpPr>
              <p:nvPr/>
            </p:nvSpPr>
            <p:spPr bwMode="auto">
              <a:xfrm>
                <a:off x="5126037" y="4240212"/>
                <a:ext cx="1398587" cy="694008"/>
              </a:xfrm>
              <a:prstGeom prst="rect">
                <a:avLst/>
              </a:prstGeom>
              <a:solidFill>
                <a:srgbClr val="00B0F0"/>
              </a:solidFill>
              <a:ln w="19050">
                <a:solidFill>
                  <a:schemeClr val="tx1"/>
                </a:solidFill>
                <a:miter lim="800000"/>
                <a:headEnd/>
                <a:tailEnd/>
              </a:ln>
            </p:spPr>
            <p:txBody>
              <a:bodyPr anchor="t" anchorCtr="0"/>
              <a:lstStyle/>
              <a:p>
                <a:pPr algn="ctr"/>
                <a:r>
                  <a:rPr lang="en-US" sz="1000" b="1" dirty="0" smtClean="0">
                    <a:latin typeface="Arial Narrow" pitchFamily="34" charset="0"/>
                  </a:rPr>
                  <a:t> </a:t>
                </a:r>
                <a:r>
                  <a:rPr lang="en-US" sz="1000" b="1" dirty="0" smtClean="0">
                    <a:latin typeface="Arial" pitchFamily="34" charset="0"/>
                    <a:cs typeface="Arial" pitchFamily="34" charset="0"/>
                  </a:rPr>
                  <a:t>Science </a:t>
                </a:r>
                <a:r>
                  <a:rPr lang="en-US" sz="1000" b="1" dirty="0">
                    <a:latin typeface="Arial" pitchFamily="34" charset="0"/>
                    <a:cs typeface="Arial" pitchFamily="34" charset="0"/>
                  </a:rPr>
                  <a:t>Data </a:t>
                </a:r>
                <a:r>
                  <a:rPr lang="en-US" sz="1000" b="1" dirty="0" smtClean="0">
                    <a:latin typeface="Arial" pitchFamily="34" charset="0"/>
                    <a:cs typeface="Arial" pitchFamily="34" charset="0"/>
                  </a:rPr>
                  <a:t>Analysis</a:t>
                </a:r>
              </a:p>
              <a:p>
                <a:pPr algn="ctr"/>
                <a:endParaRPr lang="en-US" sz="1000" b="1" dirty="0">
                  <a:latin typeface="Arial Narrow" pitchFamily="34" charset="0"/>
                </a:endParaRPr>
              </a:p>
            </p:txBody>
          </p:sp>
          <p:cxnSp>
            <p:nvCxnSpPr>
              <p:cNvPr id="2087" name="Straight Arrow Connector 143"/>
              <p:cNvCxnSpPr>
                <a:cxnSpLocks noChangeShapeType="1"/>
              </p:cNvCxnSpPr>
              <p:nvPr/>
            </p:nvCxnSpPr>
            <p:spPr bwMode="auto">
              <a:xfrm rot="5400000">
                <a:off x="5011739" y="3973512"/>
                <a:ext cx="533400" cy="1"/>
              </a:xfrm>
              <a:prstGeom prst="straightConnector1">
                <a:avLst/>
              </a:prstGeom>
              <a:noFill/>
              <a:ln w="25400" algn="ctr">
                <a:solidFill>
                  <a:schemeClr val="tx1"/>
                </a:solidFill>
                <a:round/>
                <a:headEnd/>
                <a:tailEnd type="triangle" w="med" len="med"/>
              </a:ln>
            </p:spPr>
          </p:cxnSp>
          <p:cxnSp>
            <p:nvCxnSpPr>
              <p:cNvPr id="2088" name="Straight Arrow Connector 144"/>
              <p:cNvCxnSpPr>
                <a:cxnSpLocks noChangeShapeType="1"/>
              </p:cNvCxnSpPr>
              <p:nvPr/>
            </p:nvCxnSpPr>
            <p:spPr bwMode="auto">
              <a:xfrm rot="16200000" flipH="1">
                <a:off x="5446239" y="3970609"/>
                <a:ext cx="538364" cy="842"/>
              </a:xfrm>
              <a:prstGeom prst="straightConnector1">
                <a:avLst/>
              </a:prstGeom>
              <a:noFill/>
              <a:ln w="25400" algn="ctr">
                <a:solidFill>
                  <a:schemeClr val="tx1"/>
                </a:solidFill>
                <a:round/>
                <a:headEnd type="triangle" w="med" len="med"/>
                <a:tailEnd/>
              </a:ln>
            </p:spPr>
          </p:cxnSp>
          <p:sp>
            <p:nvSpPr>
              <p:cNvPr id="2089" name="Text Box 99"/>
              <p:cNvSpPr txBox="1">
                <a:spLocks noChangeArrowheads="1"/>
              </p:cNvSpPr>
              <p:nvPr/>
            </p:nvSpPr>
            <p:spPr bwMode="auto">
              <a:xfrm>
                <a:off x="5241925" y="3717925"/>
                <a:ext cx="450850" cy="522287"/>
              </a:xfrm>
              <a:prstGeom prst="rect">
                <a:avLst/>
              </a:prstGeom>
              <a:noFill/>
              <a:ln w="9525">
                <a:noFill/>
                <a:miter lim="800000"/>
                <a:headEnd/>
                <a:tailEnd/>
              </a:ln>
            </p:spPr>
            <p:txBody>
              <a:bodyPr lIns="0" tIns="0" rIns="0" bIns="0" anchor="ctr" anchorCtr="1"/>
              <a:lstStyle/>
              <a:p>
                <a:r>
                  <a:rPr lang="en-US" sz="1000" dirty="0">
                    <a:latin typeface="Arial Narrow" pitchFamily="34" charset="0"/>
                  </a:rPr>
                  <a:t>L1,</a:t>
                </a:r>
              </a:p>
              <a:p>
                <a:r>
                  <a:rPr lang="en-US" sz="1000" dirty="0">
                    <a:latin typeface="Arial Narrow" pitchFamily="34" charset="0"/>
                  </a:rPr>
                  <a:t>L2/3,</a:t>
                </a:r>
              </a:p>
              <a:p>
                <a:r>
                  <a:rPr lang="en-US" sz="1000" dirty="0">
                    <a:latin typeface="Arial Narrow" pitchFamily="34" charset="0"/>
                  </a:rPr>
                  <a:t>L4</a:t>
                </a:r>
              </a:p>
            </p:txBody>
          </p:sp>
          <p:sp>
            <p:nvSpPr>
              <p:cNvPr id="2100" name="Text Box 99"/>
              <p:cNvSpPr txBox="1">
                <a:spLocks noChangeArrowheads="1"/>
              </p:cNvSpPr>
              <p:nvPr/>
            </p:nvSpPr>
            <p:spPr bwMode="auto">
              <a:xfrm>
                <a:off x="5638800" y="3810000"/>
                <a:ext cx="1063625" cy="331787"/>
              </a:xfrm>
              <a:prstGeom prst="rect">
                <a:avLst/>
              </a:prstGeom>
              <a:noFill/>
              <a:ln w="9525">
                <a:noFill/>
                <a:miter lim="800000"/>
                <a:headEnd/>
                <a:tailEnd/>
              </a:ln>
            </p:spPr>
            <p:txBody>
              <a:bodyPr lIns="0" tIns="0" rIns="0" bIns="0" anchor="ctr" anchorCtr="1"/>
              <a:lstStyle/>
              <a:p>
                <a:r>
                  <a:rPr lang="en-US" sz="1000" dirty="0">
                    <a:latin typeface="Arial" pitchFamily="34" charset="0"/>
                    <a:cs typeface="Arial" pitchFamily="34" charset="0"/>
                  </a:rPr>
                  <a:t>Performance</a:t>
                </a:r>
              </a:p>
              <a:p>
                <a:r>
                  <a:rPr lang="en-US" sz="1000" dirty="0">
                    <a:latin typeface="Arial" pitchFamily="34" charset="0"/>
                    <a:cs typeface="Arial" pitchFamily="34" charset="0"/>
                  </a:rPr>
                  <a:t>Reports</a:t>
                </a:r>
              </a:p>
            </p:txBody>
          </p:sp>
          <p:sp>
            <p:nvSpPr>
              <p:cNvPr id="80" name="Rectangle 109"/>
              <p:cNvSpPr>
                <a:spLocks noChangeArrowheads="1"/>
              </p:cNvSpPr>
              <p:nvPr/>
            </p:nvSpPr>
            <p:spPr bwMode="auto">
              <a:xfrm>
                <a:off x="6090841" y="4679002"/>
                <a:ext cx="346868" cy="138113"/>
              </a:xfrm>
              <a:prstGeom prst="rect">
                <a:avLst/>
              </a:prstGeom>
              <a:solidFill>
                <a:srgbClr val="00B050"/>
              </a:solidFill>
              <a:ln w="9525">
                <a:solidFill>
                  <a:schemeClr val="tx1"/>
                </a:solidFill>
                <a:miter lim="800000"/>
                <a:headEnd/>
                <a:tailEnd/>
              </a:ln>
            </p:spPr>
            <p:txBody>
              <a:bodyPr wrap="none" anchor="ctr"/>
              <a:lstStyle/>
              <a:p>
                <a:pPr algn="ctr"/>
                <a:endParaRPr lang="en-US" sz="1000" b="1" dirty="0">
                  <a:latin typeface="Arial Narrow" pitchFamily="34" charset="0"/>
                </a:endParaRPr>
              </a:p>
            </p:txBody>
          </p:sp>
          <p:sp>
            <p:nvSpPr>
              <p:cNvPr id="116" name="Rectangle 113"/>
              <p:cNvSpPr>
                <a:spLocks noChangeArrowheads="1"/>
              </p:cNvSpPr>
              <p:nvPr/>
            </p:nvSpPr>
            <p:spPr bwMode="auto">
              <a:xfrm>
                <a:off x="5210879" y="4675832"/>
                <a:ext cx="313096" cy="139696"/>
              </a:xfrm>
              <a:prstGeom prst="rect">
                <a:avLst/>
              </a:prstGeom>
              <a:solidFill>
                <a:srgbClr val="FFC000"/>
              </a:solidFill>
              <a:ln w="9525">
                <a:solidFill>
                  <a:schemeClr val="tx1"/>
                </a:solidFill>
                <a:miter lim="800000"/>
                <a:headEnd/>
                <a:tailEnd/>
              </a:ln>
            </p:spPr>
            <p:txBody>
              <a:bodyPr wrap="none" anchor="ctr"/>
              <a:lstStyle/>
              <a:p>
                <a:pPr algn="ctr"/>
                <a:endParaRPr lang="en-US" sz="1000">
                  <a:solidFill>
                    <a:srgbClr val="FFFF00"/>
                  </a:solidFill>
                  <a:latin typeface="Arial Narrow" pitchFamily="34" charset="0"/>
                </a:endParaRPr>
              </a:p>
            </p:txBody>
          </p:sp>
          <p:sp>
            <p:nvSpPr>
              <p:cNvPr id="115" name="Rectangle 109"/>
              <p:cNvSpPr>
                <a:spLocks noChangeArrowheads="1"/>
              </p:cNvSpPr>
              <p:nvPr/>
            </p:nvSpPr>
            <p:spPr bwMode="auto">
              <a:xfrm>
                <a:off x="5620711" y="4675421"/>
                <a:ext cx="346868" cy="138113"/>
              </a:xfrm>
              <a:prstGeom prst="rect">
                <a:avLst/>
              </a:prstGeom>
              <a:solidFill>
                <a:srgbClr val="C95531"/>
              </a:solidFill>
              <a:ln w="9525">
                <a:solidFill>
                  <a:schemeClr val="tx1"/>
                </a:solidFill>
                <a:miter lim="800000"/>
                <a:headEnd/>
                <a:tailEnd/>
              </a:ln>
            </p:spPr>
            <p:txBody>
              <a:bodyPr wrap="none" anchor="ctr"/>
              <a:lstStyle/>
              <a:p>
                <a:pPr algn="ctr"/>
                <a:endParaRPr lang="en-US" sz="1000" b="1" dirty="0">
                  <a:latin typeface="Arial Narrow" pitchFamily="34" charset="0"/>
                </a:endParaRPr>
              </a:p>
            </p:txBody>
          </p:sp>
        </p:grpSp>
        <p:grpSp>
          <p:nvGrpSpPr>
            <p:cNvPr id="6" name="Group 124"/>
            <p:cNvGrpSpPr/>
            <p:nvPr/>
          </p:nvGrpSpPr>
          <p:grpSpPr>
            <a:xfrm>
              <a:off x="2832101" y="1676400"/>
              <a:ext cx="2757198" cy="3257820"/>
              <a:chOff x="2832101" y="1676400"/>
              <a:chExt cx="2757198" cy="3257820"/>
            </a:xfrm>
          </p:grpSpPr>
          <p:sp>
            <p:nvSpPr>
              <p:cNvPr id="2069" name="Text Box 71"/>
              <p:cNvSpPr txBox="1">
                <a:spLocks noChangeArrowheads="1"/>
              </p:cNvSpPr>
              <p:nvPr/>
            </p:nvSpPr>
            <p:spPr bwMode="auto">
              <a:xfrm>
                <a:off x="4448175" y="3895725"/>
                <a:ext cx="307975" cy="152400"/>
              </a:xfrm>
              <a:prstGeom prst="rect">
                <a:avLst/>
              </a:prstGeom>
              <a:noFill/>
              <a:ln w="9525">
                <a:noFill/>
                <a:miter lim="800000"/>
                <a:headEnd/>
                <a:tailEnd/>
              </a:ln>
            </p:spPr>
            <p:txBody>
              <a:bodyPr lIns="0" tIns="0" rIns="0" bIns="0" anchor="ctr" anchorCtr="1">
                <a:spAutoFit/>
              </a:bodyPr>
              <a:lstStyle/>
              <a:p>
                <a:pPr algn="ctr"/>
                <a:r>
                  <a:rPr lang="en-US" sz="1000">
                    <a:latin typeface="Arial Narrow" pitchFamily="34" charset="0"/>
                  </a:rPr>
                  <a:t>L1</a:t>
                </a:r>
              </a:p>
            </p:txBody>
          </p:sp>
          <p:sp>
            <p:nvSpPr>
              <p:cNvPr id="2076" name="Text Box 31"/>
              <p:cNvSpPr txBox="1">
                <a:spLocks noChangeArrowheads="1"/>
              </p:cNvSpPr>
              <p:nvPr/>
            </p:nvSpPr>
            <p:spPr bwMode="auto">
              <a:xfrm>
                <a:off x="4817857" y="3850251"/>
                <a:ext cx="306387" cy="244475"/>
              </a:xfrm>
              <a:prstGeom prst="rect">
                <a:avLst/>
              </a:prstGeom>
              <a:noFill/>
              <a:ln w="9525">
                <a:noFill/>
                <a:miter lim="800000"/>
                <a:headEnd/>
                <a:tailEnd/>
              </a:ln>
            </p:spPr>
            <p:txBody>
              <a:bodyPr lIns="0" rIns="0">
                <a:spAutoFit/>
              </a:bodyPr>
              <a:lstStyle/>
              <a:p>
                <a:pPr algn="ctr"/>
                <a:r>
                  <a:rPr lang="en-US" sz="1000" dirty="0">
                    <a:latin typeface="Arial Narrow" pitchFamily="34" charset="0"/>
                  </a:rPr>
                  <a:t>L2/3</a:t>
                </a:r>
              </a:p>
            </p:txBody>
          </p:sp>
          <p:cxnSp>
            <p:nvCxnSpPr>
              <p:cNvPr id="2079" name="Straight Arrow Connector 115"/>
              <p:cNvCxnSpPr>
                <a:cxnSpLocks noChangeShapeType="1"/>
              </p:cNvCxnSpPr>
              <p:nvPr/>
            </p:nvCxnSpPr>
            <p:spPr bwMode="auto">
              <a:xfrm rot="5400000">
                <a:off x="4504531" y="4002881"/>
                <a:ext cx="601663" cy="3175"/>
              </a:xfrm>
              <a:prstGeom prst="straightConnector1">
                <a:avLst/>
              </a:prstGeom>
              <a:noFill/>
              <a:ln w="25400" algn="ctr">
                <a:solidFill>
                  <a:schemeClr val="tx1"/>
                </a:solidFill>
                <a:round/>
                <a:headEnd type="triangle" w="med" len="med"/>
                <a:tailEnd/>
              </a:ln>
            </p:spPr>
          </p:cxnSp>
          <p:cxnSp>
            <p:nvCxnSpPr>
              <p:cNvPr id="2099" name="Straight Arrow Connector 120"/>
              <p:cNvCxnSpPr>
                <a:cxnSpLocks noChangeShapeType="1"/>
              </p:cNvCxnSpPr>
              <p:nvPr/>
            </p:nvCxnSpPr>
            <p:spPr bwMode="auto">
              <a:xfrm rot="16200000" flipH="1">
                <a:off x="4178300" y="4008437"/>
                <a:ext cx="593725" cy="3175"/>
              </a:xfrm>
              <a:prstGeom prst="straightConnector1">
                <a:avLst/>
              </a:prstGeom>
              <a:noFill/>
              <a:ln w="25400" algn="ctr">
                <a:solidFill>
                  <a:schemeClr val="tx1"/>
                </a:solidFill>
                <a:round/>
                <a:headEnd/>
                <a:tailEnd type="triangle" w="med" len="med"/>
              </a:ln>
            </p:spPr>
          </p:cxnSp>
          <p:sp>
            <p:nvSpPr>
              <p:cNvPr id="2054" name="Text Box 17"/>
              <p:cNvSpPr txBox="1">
                <a:spLocks noChangeArrowheads="1"/>
              </p:cNvSpPr>
              <p:nvPr/>
            </p:nvSpPr>
            <p:spPr bwMode="auto">
              <a:xfrm>
                <a:off x="4340225" y="4308475"/>
                <a:ext cx="721068" cy="625745"/>
              </a:xfrm>
              <a:prstGeom prst="rect">
                <a:avLst/>
              </a:prstGeom>
              <a:solidFill>
                <a:srgbClr val="00B0F0"/>
              </a:solidFill>
              <a:ln w="19050">
                <a:solidFill>
                  <a:schemeClr val="tx1"/>
                </a:solidFill>
                <a:miter lim="800000"/>
                <a:headEnd/>
                <a:tailEnd/>
              </a:ln>
            </p:spPr>
            <p:txBody>
              <a:bodyPr lIns="0" tIns="0" rIns="0" bIns="0" anchor="ctr" anchorCtr="1"/>
              <a:lstStyle/>
              <a:p>
                <a:pPr algn="ctr"/>
                <a:r>
                  <a:rPr lang="en-US" sz="1000" b="1" dirty="0" smtClean="0">
                    <a:latin typeface="Arial" pitchFamily="34" charset="0"/>
                    <a:cs typeface="Arial" pitchFamily="34" charset="0"/>
                  </a:rPr>
                  <a:t>L2/3</a:t>
                </a:r>
              </a:p>
              <a:p>
                <a:pPr algn="ctr"/>
                <a:r>
                  <a:rPr lang="en-US" sz="1000" b="1" dirty="0" smtClean="0">
                    <a:latin typeface="Arial" pitchFamily="34" charset="0"/>
                    <a:cs typeface="Arial" pitchFamily="34" charset="0"/>
                  </a:rPr>
                  <a:t>Science</a:t>
                </a:r>
              </a:p>
              <a:p>
                <a:pPr algn="ctr"/>
                <a:r>
                  <a:rPr lang="en-US" sz="1000" b="1" dirty="0" smtClean="0">
                    <a:latin typeface="Arial" pitchFamily="34" charset="0"/>
                    <a:cs typeface="Arial" pitchFamily="34" charset="0"/>
                  </a:rPr>
                  <a:t>SPS’s</a:t>
                </a:r>
                <a:endParaRPr lang="en-US" sz="1000" b="1" dirty="0">
                  <a:latin typeface="Arial" pitchFamily="34" charset="0"/>
                  <a:cs typeface="Arial" pitchFamily="34" charset="0"/>
                </a:endParaRPr>
              </a:p>
            </p:txBody>
          </p:sp>
          <p:grpSp>
            <p:nvGrpSpPr>
              <p:cNvPr id="7" name="Group 135"/>
              <p:cNvGrpSpPr/>
              <p:nvPr/>
            </p:nvGrpSpPr>
            <p:grpSpPr>
              <a:xfrm>
                <a:off x="2851150" y="3703637"/>
                <a:ext cx="1540318" cy="1230583"/>
                <a:chOff x="2851150" y="3703637"/>
                <a:chExt cx="1540318" cy="1230583"/>
              </a:xfrm>
            </p:grpSpPr>
            <p:sp>
              <p:nvSpPr>
                <p:cNvPr id="2053" name="Text Box 16"/>
                <p:cNvSpPr txBox="1">
                  <a:spLocks noChangeArrowheads="1"/>
                </p:cNvSpPr>
                <p:nvPr/>
              </p:nvSpPr>
              <p:spPr bwMode="auto">
                <a:xfrm>
                  <a:off x="2867025" y="4298949"/>
                  <a:ext cx="649288" cy="635269"/>
                </a:xfrm>
                <a:prstGeom prst="rect">
                  <a:avLst/>
                </a:prstGeom>
                <a:solidFill>
                  <a:srgbClr val="00B0F0"/>
                </a:solidFill>
                <a:ln w="19050">
                  <a:solidFill>
                    <a:schemeClr val="tx1"/>
                  </a:solidFill>
                  <a:miter lim="800000"/>
                  <a:headEnd/>
                  <a:tailEnd/>
                </a:ln>
              </p:spPr>
              <p:txBody>
                <a:bodyPr anchor="ctr" anchorCtr="1"/>
                <a:lstStyle/>
                <a:p>
                  <a:pPr algn="ctr"/>
                  <a:r>
                    <a:rPr lang="en-US" sz="1000" b="1" dirty="0" smtClean="0">
                      <a:latin typeface="Arial" pitchFamily="34" charset="0"/>
                      <a:cs typeface="Arial" pitchFamily="34" charset="0"/>
                    </a:rPr>
                    <a:t>L1A</a:t>
                  </a:r>
                  <a:endParaRPr lang="en-US" sz="1000" b="1" dirty="0">
                    <a:latin typeface="Arial" pitchFamily="34" charset="0"/>
                    <a:cs typeface="Arial" pitchFamily="34" charset="0"/>
                  </a:endParaRPr>
                </a:p>
                <a:p>
                  <a:pPr algn="ctr"/>
                  <a:r>
                    <a:rPr lang="en-US" sz="1000" b="1" dirty="0">
                      <a:latin typeface="Arial" pitchFamily="34" charset="0"/>
                      <a:cs typeface="Arial" pitchFamily="34" charset="0"/>
                    </a:rPr>
                    <a:t>Radar</a:t>
                  </a:r>
                </a:p>
                <a:p>
                  <a:pPr algn="ctr"/>
                  <a:r>
                    <a:rPr lang="en-US" sz="1000" b="1" dirty="0" smtClean="0">
                      <a:latin typeface="Arial" pitchFamily="34" charset="0"/>
                      <a:cs typeface="Arial" pitchFamily="34" charset="0"/>
                    </a:rPr>
                    <a:t>SPS</a:t>
                  </a:r>
                  <a:endParaRPr lang="en-US" sz="1000" b="1" dirty="0">
                    <a:latin typeface="Arial" pitchFamily="34" charset="0"/>
                    <a:cs typeface="Arial" pitchFamily="34" charset="0"/>
                  </a:endParaRPr>
                </a:p>
              </p:txBody>
            </p:sp>
            <p:sp>
              <p:nvSpPr>
                <p:cNvPr id="2058" name="Text Box 30"/>
                <p:cNvSpPr txBox="1">
                  <a:spLocks noChangeArrowheads="1"/>
                </p:cNvSpPr>
                <p:nvPr/>
              </p:nvSpPr>
              <p:spPr bwMode="auto">
                <a:xfrm>
                  <a:off x="3628962" y="3852862"/>
                  <a:ext cx="434975" cy="244475"/>
                </a:xfrm>
                <a:prstGeom prst="rect">
                  <a:avLst/>
                </a:prstGeom>
                <a:noFill/>
                <a:ln w="9525">
                  <a:noFill/>
                  <a:miter lim="800000"/>
                  <a:headEnd/>
                  <a:tailEnd/>
                </a:ln>
              </p:spPr>
              <p:txBody>
                <a:bodyPr lIns="0" rIns="0">
                  <a:spAutoFit/>
                </a:bodyPr>
                <a:lstStyle/>
                <a:p>
                  <a:pPr algn="ctr"/>
                  <a:r>
                    <a:rPr lang="en-US" sz="1000" dirty="0">
                      <a:latin typeface="Arial Narrow" pitchFamily="34" charset="0"/>
                    </a:rPr>
                    <a:t>L1A</a:t>
                  </a:r>
                </a:p>
              </p:txBody>
            </p:sp>
            <p:sp>
              <p:nvSpPr>
                <p:cNvPr id="2059" name="Text Box 31"/>
                <p:cNvSpPr txBox="1">
                  <a:spLocks noChangeArrowheads="1"/>
                </p:cNvSpPr>
                <p:nvPr/>
              </p:nvSpPr>
              <p:spPr bwMode="auto">
                <a:xfrm>
                  <a:off x="2851150" y="3844925"/>
                  <a:ext cx="471488" cy="244475"/>
                </a:xfrm>
                <a:prstGeom prst="rect">
                  <a:avLst/>
                </a:prstGeom>
                <a:noFill/>
                <a:ln w="9525">
                  <a:noFill/>
                  <a:miter lim="800000"/>
                  <a:headEnd/>
                  <a:tailEnd/>
                </a:ln>
              </p:spPr>
              <p:txBody>
                <a:bodyPr lIns="0" rIns="0">
                  <a:spAutoFit/>
                </a:bodyPr>
                <a:lstStyle/>
                <a:p>
                  <a:pPr algn="ctr"/>
                  <a:r>
                    <a:rPr lang="en-US" sz="1000" dirty="0" smtClean="0">
                      <a:latin typeface="Arial Narrow" pitchFamily="34" charset="0"/>
                    </a:rPr>
                    <a:t>L0A</a:t>
                  </a:r>
                  <a:endParaRPr lang="en-US" sz="1000" dirty="0">
                    <a:latin typeface="Arial Narrow" pitchFamily="34" charset="0"/>
                  </a:endParaRPr>
                </a:p>
              </p:txBody>
            </p:sp>
            <p:cxnSp>
              <p:nvCxnSpPr>
                <p:cNvPr id="2078" name="Straight Arrow Connector 112"/>
                <p:cNvCxnSpPr>
                  <a:cxnSpLocks noChangeShapeType="1"/>
                </p:cNvCxnSpPr>
                <p:nvPr/>
              </p:nvCxnSpPr>
              <p:spPr bwMode="auto">
                <a:xfrm rot="16200000" flipH="1">
                  <a:off x="3726656" y="4025106"/>
                  <a:ext cx="587375" cy="4763"/>
                </a:xfrm>
                <a:prstGeom prst="straightConnector1">
                  <a:avLst/>
                </a:prstGeom>
                <a:noFill/>
                <a:ln w="25400" algn="ctr">
                  <a:solidFill>
                    <a:schemeClr val="tx1"/>
                  </a:solidFill>
                  <a:round/>
                  <a:headEnd type="triangle" w="med" len="med"/>
                  <a:tailEnd/>
                </a:ln>
              </p:spPr>
            </p:cxnSp>
            <p:sp>
              <p:nvSpPr>
                <p:cNvPr id="2080" name="Text Box 16"/>
                <p:cNvSpPr txBox="1">
                  <a:spLocks noChangeArrowheads="1"/>
                </p:cNvSpPr>
                <p:nvPr/>
              </p:nvSpPr>
              <p:spPr bwMode="auto">
                <a:xfrm>
                  <a:off x="3606800" y="4302126"/>
                  <a:ext cx="642938" cy="632094"/>
                </a:xfrm>
                <a:prstGeom prst="rect">
                  <a:avLst/>
                </a:prstGeom>
                <a:solidFill>
                  <a:srgbClr val="00B0F0"/>
                </a:solidFill>
                <a:ln w="19050">
                  <a:solidFill>
                    <a:schemeClr val="tx1"/>
                  </a:solidFill>
                  <a:miter lim="800000"/>
                  <a:headEnd/>
                  <a:tailEnd/>
                </a:ln>
              </p:spPr>
              <p:txBody>
                <a:bodyPr anchor="ctr" anchorCtr="1"/>
                <a:lstStyle/>
                <a:p>
                  <a:pPr algn="ctr"/>
                  <a:r>
                    <a:rPr lang="en-US" sz="1000" b="1" dirty="0" smtClean="0">
                      <a:latin typeface="Arial" pitchFamily="34" charset="0"/>
                      <a:cs typeface="Arial" pitchFamily="34" charset="0"/>
                    </a:rPr>
                    <a:t>L1B/C</a:t>
                  </a:r>
                  <a:endParaRPr lang="en-US" sz="1000" b="1" dirty="0">
                    <a:latin typeface="Arial" pitchFamily="34" charset="0"/>
                    <a:cs typeface="Arial" pitchFamily="34" charset="0"/>
                  </a:endParaRPr>
                </a:p>
                <a:p>
                  <a:pPr algn="ctr"/>
                  <a:r>
                    <a:rPr lang="en-US" sz="1000" b="1" dirty="0">
                      <a:latin typeface="Arial" pitchFamily="34" charset="0"/>
                      <a:cs typeface="Arial" pitchFamily="34" charset="0"/>
                    </a:rPr>
                    <a:t>Radar</a:t>
                  </a:r>
                </a:p>
                <a:p>
                  <a:pPr algn="ctr"/>
                  <a:r>
                    <a:rPr lang="en-US" sz="1000" b="1" dirty="0" smtClean="0">
                      <a:latin typeface="Arial" pitchFamily="34" charset="0"/>
                      <a:cs typeface="Arial" pitchFamily="34" charset="0"/>
                    </a:rPr>
                    <a:t>SPS’s</a:t>
                  </a:r>
                  <a:endParaRPr lang="en-US" sz="1000" b="1" dirty="0">
                    <a:latin typeface="Arial" pitchFamily="34" charset="0"/>
                    <a:cs typeface="Arial" pitchFamily="34" charset="0"/>
                  </a:endParaRPr>
                </a:p>
              </p:txBody>
            </p:sp>
            <p:sp>
              <p:nvSpPr>
                <p:cNvPr id="2081" name="Text Box 31"/>
                <p:cNvSpPr txBox="1">
                  <a:spLocks noChangeArrowheads="1"/>
                </p:cNvSpPr>
                <p:nvPr/>
              </p:nvSpPr>
              <p:spPr bwMode="auto">
                <a:xfrm>
                  <a:off x="3175000" y="3844925"/>
                  <a:ext cx="471488" cy="244475"/>
                </a:xfrm>
                <a:prstGeom prst="rect">
                  <a:avLst/>
                </a:prstGeom>
                <a:noFill/>
                <a:ln w="9525">
                  <a:noFill/>
                  <a:miter lim="800000"/>
                  <a:headEnd/>
                  <a:tailEnd/>
                </a:ln>
              </p:spPr>
              <p:txBody>
                <a:bodyPr lIns="0" rIns="0">
                  <a:spAutoFit/>
                </a:bodyPr>
                <a:lstStyle/>
                <a:p>
                  <a:pPr algn="ctr"/>
                  <a:r>
                    <a:rPr lang="en-US" sz="1000">
                      <a:latin typeface="Arial Narrow" pitchFamily="34" charset="0"/>
                    </a:rPr>
                    <a:t>L1A</a:t>
                  </a:r>
                </a:p>
              </p:txBody>
            </p:sp>
            <p:cxnSp>
              <p:nvCxnSpPr>
                <p:cNvPr id="2082" name="Straight Arrow Connector 118"/>
                <p:cNvCxnSpPr>
                  <a:cxnSpLocks noChangeShapeType="1"/>
                </p:cNvCxnSpPr>
                <p:nvPr/>
              </p:nvCxnSpPr>
              <p:spPr bwMode="auto">
                <a:xfrm rot="5400000">
                  <a:off x="2980531" y="3999706"/>
                  <a:ext cx="593725" cy="1588"/>
                </a:xfrm>
                <a:prstGeom prst="straightConnector1">
                  <a:avLst/>
                </a:prstGeom>
                <a:noFill/>
                <a:ln w="25400" algn="ctr">
                  <a:solidFill>
                    <a:schemeClr val="tx1"/>
                  </a:solidFill>
                  <a:round/>
                  <a:headEnd type="triangle" w="med" len="med"/>
                  <a:tailEnd/>
                </a:ln>
              </p:spPr>
            </p:cxnSp>
            <p:cxnSp>
              <p:nvCxnSpPr>
                <p:cNvPr id="2083" name="Straight Arrow Connector 120"/>
                <p:cNvCxnSpPr>
                  <a:cxnSpLocks noChangeShapeType="1"/>
                </p:cNvCxnSpPr>
                <p:nvPr/>
              </p:nvCxnSpPr>
              <p:spPr bwMode="auto">
                <a:xfrm rot="5400000">
                  <a:off x="3404673" y="4006056"/>
                  <a:ext cx="579437" cy="3175"/>
                </a:xfrm>
                <a:prstGeom prst="straightConnector1">
                  <a:avLst/>
                </a:prstGeom>
                <a:noFill/>
                <a:ln w="25400" algn="ctr">
                  <a:solidFill>
                    <a:schemeClr val="tx1"/>
                  </a:solidFill>
                  <a:round/>
                  <a:headEnd/>
                  <a:tailEnd type="triangle" w="med" len="med"/>
                </a:ln>
              </p:spPr>
            </p:cxnSp>
            <p:sp>
              <p:nvSpPr>
                <p:cNvPr id="2119" name="Text Box 29"/>
                <p:cNvSpPr txBox="1">
                  <a:spLocks noChangeArrowheads="1"/>
                </p:cNvSpPr>
                <p:nvPr/>
              </p:nvSpPr>
              <p:spPr bwMode="auto">
                <a:xfrm>
                  <a:off x="4048568" y="3859873"/>
                  <a:ext cx="342900" cy="246062"/>
                </a:xfrm>
                <a:prstGeom prst="rect">
                  <a:avLst/>
                </a:prstGeom>
                <a:noFill/>
                <a:ln w="9525">
                  <a:noFill/>
                  <a:miter lim="800000"/>
                  <a:headEnd/>
                  <a:tailEnd/>
                </a:ln>
              </p:spPr>
              <p:txBody>
                <a:bodyPr lIns="0" rIns="0">
                  <a:spAutoFit/>
                </a:bodyPr>
                <a:lstStyle/>
                <a:p>
                  <a:pPr algn="ctr"/>
                  <a:r>
                    <a:rPr lang="en-US" sz="1000" dirty="0">
                      <a:latin typeface="Arial Narrow" pitchFamily="34" charset="0"/>
                    </a:rPr>
                    <a:t>L1B/C</a:t>
                  </a:r>
                </a:p>
              </p:txBody>
            </p:sp>
          </p:grpSp>
          <p:cxnSp>
            <p:nvCxnSpPr>
              <p:cNvPr id="2077" name="Straight Arrow Connector 110"/>
              <p:cNvCxnSpPr>
                <a:cxnSpLocks noChangeShapeType="1"/>
              </p:cNvCxnSpPr>
              <p:nvPr/>
            </p:nvCxnSpPr>
            <p:spPr bwMode="auto">
              <a:xfrm rot="16200000" flipH="1">
                <a:off x="2661444" y="4006056"/>
                <a:ext cx="585788" cy="0"/>
              </a:xfrm>
              <a:prstGeom prst="straightConnector1">
                <a:avLst/>
              </a:prstGeom>
              <a:noFill/>
              <a:ln w="25400" algn="ctr">
                <a:solidFill>
                  <a:schemeClr val="tx1"/>
                </a:solidFill>
                <a:round/>
                <a:headEnd/>
                <a:tailEnd type="triangle" w="med" len="med"/>
              </a:ln>
            </p:spPr>
          </p:cxnSp>
          <p:grpSp>
            <p:nvGrpSpPr>
              <p:cNvPr id="8" name="Group 120"/>
              <p:cNvGrpSpPr/>
              <p:nvPr/>
            </p:nvGrpSpPr>
            <p:grpSpPr>
              <a:xfrm>
                <a:off x="2832101" y="1676400"/>
                <a:ext cx="2757198" cy="1158875"/>
                <a:chOff x="2832101" y="1676400"/>
                <a:chExt cx="2757198" cy="1158875"/>
              </a:xfrm>
            </p:grpSpPr>
            <p:sp>
              <p:nvSpPr>
                <p:cNvPr id="102" name="Text Box 29"/>
                <p:cNvSpPr txBox="1">
                  <a:spLocks noChangeArrowheads="1"/>
                </p:cNvSpPr>
                <p:nvPr/>
              </p:nvSpPr>
              <p:spPr bwMode="auto">
                <a:xfrm>
                  <a:off x="5247986" y="2502321"/>
                  <a:ext cx="341313" cy="246221"/>
                </a:xfrm>
                <a:prstGeom prst="rect">
                  <a:avLst/>
                </a:prstGeom>
                <a:noFill/>
                <a:ln w="9525">
                  <a:noFill/>
                  <a:miter lim="800000"/>
                  <a:headEnd/>
                  <a:tailEnd/>
                </a:ln>
              </p:spPr>
              <p:txBody>
                <a:bodyPr lIns="0" rIns="0">
                  <a:spAutoFit/>
                </a:bodyPr>
                <a:lstStyle/>
                <a:p>
                  <a:pPr algn="ctr"/>
                  <a:r>
                    <a:rPr lang="en-US" sz="1000" dirty="0" smtClean="0">
                      <a:latin typeface="Arial Narrow" pitchFamily="34" charset="0"/>
                    </a:rPr>
                    <a:t>L1C</a:t>
                  </a:r>
                  <a:endParaRPr lang="en-US" sz="1000" dirty="0">
                    <a:latin typeface="Arial Narrow" pitchFamily="34" charset="0"/>
                  </a:endParaRPr>
                </a:p>
              </p:txBody>
            </p:sp>
            <p:sp>
              <p:nvSpPr>
                <p:cNvPr id="104" name="Line 15"/>
                <p:cNvSpPr>
                  <a:spLocks noChangeShapeType="1"/>
                </p:cNvSpPr>
                <p:nvPr/>
              </p:nvSpPr>
              <p:spPr bwMode="auto">
                <a:xfrm>
                  <a:off x="5153358" y="2025650"/>
                  <a:ext cx="0" cy="0"/>
                </a:xfrm>
                <a:prstGeom prst="line">
                  <a:avLst/>
                </a:prstGeom>
                <a:noFill/>
                <a:ln w="9525">
                  <a:solidFill>
                    <a:schemeClr val="tx1"/>
                  </a:solidFill>
                  <a:round/>
                  <a:headEnd/>
                  <a:tailEnd/>
                </a:ln>
              </p:spPr>
              <p:txBody>
                <a:bodyPr lIns="0" tIns="0" rIns="0" bIns="0" anchor="ctr" anchorCtr="1"/>
                <a:lstStyle/>
                <a:p>
                  <a:endParaRPr lang="en-US"/>
                </a:p>
              </p:txBody>
            </p:sp>
            <p:sp>
              <p:nvSpPr>
                <p:cNvPr id="105" name="Line 21"/>
                <p:cNvSpPr>
                  <a:spLocks noChangeShapeType="1"/>
                </p:cNvSpPr>
                <p:nvPr/>
              </p:nvSpPr>
              <p:spPr bwMode="auto">
                <a:xfrm>
                  <a:off x="5153358" y="1984375"/>
                  <a:ext cx="0" cy="0"/>
                </a:xfrm>
                <a:prstGeom prst="line">
                  <a:avLst/>
                </a:prstGeom>
                <a:noFill/>
                <a:ln w="9525">
                  <a:solidFill>
                    <a:schemeClr val="tx1"/>
                  </a:solidFill>
                  <a:round/>
                  <a:headEnd/>
                  <a:tailEnd/>
                </a:ln>
              </p:spPr>
              <p:txBody>
                <a:bodyPr/>
                <a:lstStyle/>
                <a:p>
                  <a:endParaRPr lang="en-US"/>
                </a:p>
              </p:txBody>
            </p:sp>
            <p:sp>
              <p:nvSpPr>
                <p:cNvPr id="106" name="Text Box 29"/>
                <p:cNvSpPr txBox="1">
                  <a:spLocks noChangeArrowheads="1"/>
                </p:cNvSpPr>
                <p:nvPr/>
              </p:nvSpPr>
              <p:spPr bwMode="auto">
                <a:xfrm>
                  <a:off x="4883150" y="2500312"/>
                  <a:ext cx="268288" cy="246063"/>
                </a:xfrm>
                <a:prstGeom prst="rect">
                  <a:avLst/>
                </a:prstGeom>
                <a:noFill/>
                <a:ln w="9525">
                  <a:noFill/>
                  <a:miter lim="800000"/>
                  <a:headEnd/>
                  <a:tailEnd/>
                </a:ln>
              </p:spPr>
              <p:txBody>
                <a:bodyPr lIns="0" rIns="0">
                  <a:spAutoFit/>
                </a:bodyPr>
                <a:lstStyle/>
                <a:p>
                  <a:pPr algn="ctr"/>
                  <a:r>
                    <a:rPr lang="en-US" sz="1000" dirty="0" smtClean="0">
                      <a:latin typeface="Arial Narrow" pitchFamily="34" charset="0"/>
                    </a:rPr>
                    <a:t>L1B</a:t>
                  </a:r>
                  <a:endParaRPr lang="en-US" sz="1000" dirty="0">
                    <a:latin typeface="Arial Narrow" pitchFamily="34" charset="0"/>
                  </a:endParaRPr>
                </a:p>
              </p:txBody>
            </p:sp>
            <p:cxnSp>
              <p:nvCxnSpPr>
                <p:cNvPr id="107" name="Straight Arrow Connector 124"/>
                <p:cNvCxnSpPr>
                  <a:cxnSpLocks noChangeShapeType="1"/>
                </p:cNvCxnSpPr>
                <p:nvPr/>
              </p:nvCxnSpPr>
              <p:spPr bwMode="auto">
                <a:xfrm rot="5400000">
                  <a:off x="4609306" y="2575719"/>
                  <a:ext cx="509587" cy="0"/>
                </a:xfrm>
                <a:prstGeom prst="straightConnector1">
                  <a:avLst/>
                </a:prstGeom>
                <a:noFill/>
                <a:ln w="25400" algn="ctr">
                  <a:solidFill>
                    <a:schemeClr val="tx1"/>
                  </a:solidFill>
                  <a:round/>
                  <a:headEnd type="triangle" w="med" len="med"/>
                  <a:tailEnd/>
                </a:ln>
              </p:spPr>
            </p:cxnSp>
            <p:cxnSp>
              <p:nvCxnSpPr>
                <p:cNvPr id="109" name="Straight Arrow Connector 118"/>
                <p:cNvCxnSpPr>
                  <a:cxnSpLocks noChangeShapeType="1"/>
                </p:cNvCxnSpPr>
                <p:nvPr/>
              </p:nvCxnSpPr>
              <p:spPr bwMode="auto">
                <a:xfrm rot="5400000" flipH="1" flipV="1">
                  <a:off x="4976813" y="2571750"/>
                  <a:ext cx="523875" cy="3175"/>
                </a:xfrm>
                <a:prstGeom prst="straightConnector1">
                  <a:avLst/>
                </a:prstGeom>
                <a:noFill/>
                <a:ln w="25400" algn="ctr">
                  <a:solidFill>
                    <a:schemeClr val="tx1"/>
                  </a:solidFill>
                  <a:round/>
                  <a:headEnd type="triangle" w="med" len="med"/>
                  <a:tailEnd/>
                </a:ln>
              </p:spPr>
            </p:cxnSp>
            <p:sp>
              <p:nvSpPr>
                <p:cNvPr id="108" name="Text Box 19"/>
                <p:cNvSpPr txBox="1">
                  <a:spLocks noChangeArrowheads="1"/>
                </p:cNvSpPr>
                <p:nvPr/>
              </p:nvSpPr>
              <p:spPr bwMode="auto">
                <a:xfrm>
                  <a:off x="4614604" y="1676401"/>
                  <a:ext cx="956929" cy="648158"/>
                </a:xfrm>
                <a:prstGeom prst="rect">
                  <a:avLst/>
                </a:prstGeom>
                <a:solidFill>
                  <a:srgbClr val="00B0F0"/>
                </a:solidFill>
                <a:ln w="19050">
                  <a:solidFill>
                    <a:schemeClr val="tx1"/>
                  </a:solidFill>
                  <a:miter lim="800000"/>
                  <a:headEnd/>
                  <a:tailEnd/>
                </a:ln>
              </p:spPr>
              <p:txBody>
                <a:bodyPr lIns="0" tIns="0" rIns="0" bIns="0" anchor="ctr" anchorCtr="1"/>
                <a:lstStyle/>
                <a:p>
                  <a:pPr algn="ctr"/>
                  <a:r>
                    <a:rPr lang="en-US" sz="1000" b="1" dirty="0" smtClean="0">
                      <a:latin typeface="Arial" pitchFamily="34" charset="0"/>
                      <a:cs typeface="Arial" pitchFamily="34" charset="0"/>
                    </a:rPr>
                    <a:t>L1C</a:t>
                  </a:r>
                </a:p>
                <a:p>
                  <a:pPr algn="ctr"/>
                  <a:r>
                    <a:rPr lang="en-US" sz="1000" b="1" dirty="0" smtClean="0">
                      <a:latin typeface="Arial" pitchFamily="34" charset="0"/>
                      <a:cs typeface="Arial" pitchFamily="34" charset="0"/>
                    </a:rPr>
                    <a:t>Radiometer</a:t>
                  </a:r>
                </a:p>
                <a:p>
                  <a:pPr algn="ctr"/>
                  <a:r>
                    <a:rPr lang="en-US" sz="1000" b="1" dirty="0" smtClean="0">
                      <a:latin typeface="Arial" pitchFamily="34" charset="0"/>
                      <a:cs typeface="Arial" pitchFamily="34" charset="0"/>
                    </a:rPr>
                    <a:t>SPS</a:t>
                  </a:r>
                  <a:endParaRPr lang="en-US" sz="1000" b="1" dirty="0">
                    <a:latin typeface="Arial" pitchFamily="34" charset="0"/>
                    <a:cs typeface="Arial" pitchFamily="34" charset="0"/>
                  </a:endParaRPr>
                </a:p>
              </p:txBody>
            </p:sp>
            <p:grpSp>
              <p:nvGrpSpPr>
                <p:cNvPr id="9" name="Group 143"/>
                <p:cNvGrpSpPr/>
                <p:nvPr/>
              </p:nvGrpSpPr>
              <p:grpSpPr>
                <a:xfrm>
                  <a:off x="2832101" y="1676400"/>
                  <a:ext cx="1752351" cy="1158875"/>
                  <a:chOff x="2832101" y="1676400"/>
                  <a:chExt cx="1752351" cy="1158875"/>
                </a:xfrm>
              </p:grpSpPr>
              <p:grpSp>
                <p:nvGrpSpPr>
                  <p:cNvPr id="10" name="Group 134"/>
                  <p:cNvGrpSpPr/>
                  <p:nvPr/>
                </p:nvGrpSpPr>
                <p:grpSpPr>
                  <a:xfrm>
                    <a:off x="2832101" y="1676400"/>
                    <a:ext cx="1752351" cy="1158875"/>
                    <a:chOff x="2832101" y="1676400"/>
                    <a:chExt cx="1752351" cy="1158875"/>
                  </a:xfrm>
                </p:grpSpPr>
                <p:sp>
                  <p:nvSpPr>
                    <p:cNvPr id="2095" name="Text Box 31"/>
                    <p:cNvSpPr txBox="1">
                      <a:spLocks noChangeArrowheads="1"/>
                    </p:cNvSpPr>
                    <p:nvPr/>
                  </p:nvSpPr>
                  <p:spPr bwMode="auto">
                    <a:xfrm>
                      <a:off x="2925763" y="2497136"/>
                      <a:ext cx="471488" cy="244475"/>
                    </a:xfrm>
                    <a:prstGeom prst="rect">
                      <a:avLst/>
                    </a:prstGeom>
                    <a:noFill/>
                    <a:ln w="9525">
                      <a:noFill/>
                      <a:miter lim="800000"/>
                      <a:headEnd/>
                      <a:tailEnd/>
                    </a:ln>
                  </p:spPr>
                  <p:txBody>
                    <a:bodyPr lIns="0" rIns="0">
                      <a:spAutoFit/>
                    </a:bodyPr>
                    <a:lstStyle/>
                    <a:p>
                      <a:pPr algn="ctr"/>
                      <a:r>
                        <a:rPr lang="en-US" sz="1000" dirty="0" smtClean="0">
                          <a:latin typeface="Arial Narrow" pitchFamily="34" charset="0"/>
                        </a:rPr>
                        <a:t>L0A</a:t>
                      </a:r>
                      <a:endParaRPr lang="en-US" sz="1000" dirty="0">
                        <a:latin typeface="Arial Narrow" pitchFamily="34" charset="0"/>
                      </a:endParaRPr>
                    </a:p>
                  </p:txBody>
                </p:sp>
                <p:sp>
                  <p:nvSpPr>
                    <p:cNvPr id="2097" name="Text Box 31"/>
                    <p:cNvSpPr txBox="1">
                      <a:spLocks noChangeArrowheads="1"/>
                    </p:cNvSpPr>
                    <p:nvPr/>
                  </p:nvSpPr>
                  <p:spPr bwMode="auto">
                    <a:xfrm>
                      <a:off x="3324226" y="2497136"/>
                      <a:ext cx="471487" cy="244475"/>
                    </a:xfrm>
                    <a:prstGeom prst="rect">
                      <a:avLst/>
                    </a:prstGeom>
                    <a:noFill/>
                    <a:ln w="9525">
                      <a:noFill/>
                      <a:miter lim="800000"/>
                      <a:headEnd/>
                      <a:tailEnd/>
                    </a:ln>
                  </p:spPr>
                  <p:txBody>
                    <a:bodyPr lIns="0" rIns="0">
                      <a:spAutoFit/>
                    </a:bodyPr>
                    <a:lstStyle/>
                    <a:p>
                      <a:pPr algn="ctr"/>
                      <a:r>
                        <a:rPr lang="en-US" sz="1000">
                          <a:latin typeface="Arial Narrow" pitchFamily="34" charset="0"/>
                        </a:rPr>
                        <a:t>L1A</a:t>
                      </a:r>
                    </a:p>
                  </p:txBody>
                </p:sp>
                <p:cxnSp>
                  <p:nvCxnSpPr>
                    <p:cNvPr id="2098" name="Straight Arrow Connector 118"/>
                    <p:cNvCxnSpPr>
                      <a:cxnSpLocks noChangeShapeType="1"/>
                    </p:cNvCxnSpPr>
                    <p:nvPr/>
                  </p:nvCxnSpPr>
                  <p:spPr bwMode="auto">
                    <a:xfrm rot="5400000" flipH="1" flipV="1">
                      <a:off x="3146426" y="2571749"/>
                      <a:ext cx="514350" cy="0"/>
                    </a:xfrm>
                    <a:prstGeom prst="straightConnector1">
                      <a:avLst/>
                    </a:prstGeom>
                    <a:noFill/>
                    <a:ln w="25400" algn="ctr">
                      <a:solidFill>
                        <a:schemeClr val="tx1"/>
                      </a:solidFill>
                      <a:round/>
                      <a:headEnd type="triangle" w="med" len="med"/>
                      <a:tailEnd/>
                    </a:ln>
                  </p:spPr>
                </p:cxnSp>
                <p:sp>
                  <p:nvSpPr>
                    <p:cNvPr id="2086" name="Text Box 29"/>
                    <p:cNvSpPr txBox="1">
                      <a:spLocks noChangeArrowheads="1"/>
                    </p:cNvSpPr>
                    <p:nvPr/>
                  </p:nvSpPr>
                  <p:spPr bwMode="auto">
                    <a:xfrm>
                      <a:off x="4243139" y="2497658"/>
                      <a:ext cx="341313" cy="246062"/>
                    </a:xfrm>
                    <a:prstGeom prst="rect">
                      <a:avLst/>
                    </a:prstGeom>
                    <a:noFill/>
                    <a:ln w="9525">
                      <a:noFill/>
                      <a:miter lim="800000"/>
                      <a:headEnd/>
                      <a:tailEnd/>
                    </a:ln>
                  </p:spPr>
                  <p:txBody>
                    <a:bodyPr lIns="0" rIns="0">
                      <a:spAutoFit/>
                    </a:bodyPr>
                    <a:lstStyle/>
                    <a:p>
                      <a:pPr algn="ctr"/>
                      <a:r>
                        <a:rPr lang="en-US" sz="1000" dirty="0" smtClean="0">
                          <a:latin typeface="Arial Narrow" pitchFamily="34" charset="0"/>
                        </a:rPr>
                        <a:t>L1B</a:t>
                      </a:r>
                      <a:endParaRPr lang="en-US" sz="1000" dirty="0">
                        <a:latin typeface="Arial Narrow" pitchFamily="34" charset="0"/>
                      </a:endParaRPr>
                    </a:p>
                  </p:txBody>
                </p:sp>
                <p:sp>
                  <p:nvSpPr>
                    <p:cNvPr id="2052" name="Line 15"/>
                    <p:cNvSpPr>
                      <a:spLocks noChangeShapeType="1"/>
                    </p:cNvSpPr>
                    <p:nvPr/>
                  </p:nvSpPr>
                  <p:spPr bwMode="auto">
                    <a:xfrm>
                      <a:off x="4291013" y="2025650"/>
                      <a:ext cx="0" cy="0"/>
                    </a:xfrm>
                    <a:prstGeom prst="line">
                      <a:avLst/>
                    </a:prstGeom>
                    <a:noFill/>
                    <a:ln w="9525">
                      <a:solidFill>
                        <a:schemeClr val="tx1"/>
                      </a:solidFill>
                      <a:round/>
                      <a:headEnd/>
                      <a:tailEnd/>
                    </a:ln>
                  </p:spPr>
                  <p:txBody>
                    <a:bodyPr lIns="0" tIns="0" rIns="0" bIns="0" anchor="ctr" anchorCtr="1"/>
                    <a:lstStyle/>
                    <a:p>
                      <a:endParaRPr lang="en-US"/>
                    </a:p>
                  </p:txBody>
                </p:sp>
                <p:sp>
                  <p:nvSpPr>
                    <p:cNvPr id="2056" name="Line 21"/>
                    <p:cNvSpPr>
                      <a:spLocks noChangeShapeType="1"/>
                    </p:cNvSpPr>
                    <p:nvPr/>
                  </p:nvSpPr>
                  <p:spPr bwMode="auto">
                    <a:xfrm>
                      <a:off x="4291013" y="1984375"/>
                      <a:ext cx="0" cy="0"/>
                    </a:xfrm>
                    <a:prstGeom prst="line">
                      <a:avLst/>
                    </a:prstGeom>
                    <a:noFill/>
                    <a:ln w="9525">
                      <a:solidFill>
                        <a:schemeClr val="tx1"/>
                      </a:solidFill>
                      <a:round/>
                      <a:headEnd/>
                      <a:tailEnd/>
                    </a:ln>
                  </p:spPr>
                  <p:txBody>
                    <a:bodyPr/>
                    <a:lstStyle/>
                    <a:p>
                      <a:endParaRPr lang="en-US"/>
                    </a:p>
                  </p:txBody>
                </p:sp>
                <p:sp>
                  <p:nvSpPr>
                    <p:cNvPr id="2057" name="Text Box 29"/>
                    <p:cNvSpPr txBox="1">
                      <a:spLocks noChangeArrowheads="1"/>
                    </p:cNvSpPr>
                    <p:nvPr/>
                  </p:nvSpPr>
                  <p:spPr bwMode="auto">
                    <a:xfrm>
                      <a:off x="3887978" y="2497659"/>
                      <a:ext cx="268288" cy="246063"/>
                    </a:xfrm>
                    <a:prstGeom prst="rect">
                      <a:avLst/>
                    </a:prstGeom>
                    <a:noFill/>
                    <a:ln w="9525">
                      <a:noFill/>
                      <a:miter lim="800000"/>
                      <a:headEnd/>
                      <a:tailEnd/>
                    </a:ln>
                  </p:spPr>
                  <p:txBody>
                    <a:bodyPr lIns="0" rIns="0">
                      <a:spAutoFit/>
                    </a:bodyPr>
                    <a:lstStyle/>
                    <a:p>
                      <a:pPr algn="ctr"/>
                      <a:r>
                        <a:rPr lang="en-US" sz="1000" dirty="0">
                          <a:latin typeface="Arial Narrow" pitchFamily="34" charset="0"/>
                        </a:rPr>
                        <a:t>L1A</a:t>
                      </a:r>
                    </a:p>
                  </p:txBody>
                </p:sp>
                <p:cxnSp>
                  <p:nvCxnSpPr>
                    <p:cNvPr id="2084" name="Straight Arrow Connector 124"/>
                    <p:cNvCxnSpPr>
                      <a:cxnSpLocks noChangeShapeType="1"/>
                    </p:cNvCxnSpPr>
                    <p:nvPr/>
                  </p:nvCxnSpPr>
                  <p:spPr bwMode="auto">
                    <a:xfrm rot="5400000">
                      <a:off x="3615532" y="2575719"/>
                      <a:ext cx="509587" cy="0"/>
                    </a:xfrm>
                    <a:prstGeom prst="straightConnector1">
                      <a:avLst/>
                    </a:prstGeom>
                    <a:noFill/>
                    <a:ln w="25400" algn="ctr">
                      <a:solidFill>
                        <a:schemeClr val="tx1"/>
                      </a:solidFill>
                      <a:round/>
                      <a:headEnd type="triangle" w="med" len="med"/>
                      <a:tailEnd/>
                    </a:ln>
                  </p:spPr>
                </p:cxnSp>
                <p:grpSp>
                  <p:nvGrpSpPr>
                    <p:cNvPr id="11" name="Group 133"/>
                    <p:cNvGrpSpPr/>
                    <p:nvPr/>
                  </p:nvGrpSpPr>
                  <p:grpSpPr>
                    <a:xfrm>
                      <a:off x="2832101" y="1676400"/>
                      <a:ext cx="1703387" cy="644525"/>
                      <a:chOff x="2832101" y="1676400"/>
                      <a:chExt cx="1703387" cy="644525"/>
                    </a:xfrm>
                  </p:grpSpPr>
                  <p:sp>
                    <p:nvSpPr>
                      <p:cNvPr id="2094" name="Text Box 19"/>
                      <p:cNvSpPr txBox="1">
                        <a:spLocks noChangeArrowheads="1"/>
                      </p:cNvSpPr>
                      <p:nvPr/>
                    </p:nvSpPr>
                    <p:spPr bwMode="auto">
                      <a:xfrm>
                        <a:off x="2832101" y="1676400"/>
                        <a:ext cx="814387" cy="633411"/>
                      </a:xfrm>
                      <a:prstGeom prst="rect">
                        <a:avLst/>
                      </a:prstGeom>
                      <a:solidFill>
                        <a:srgbClr val="00B0F0"/>
                      </a:solidFill>
                      <a:ln w="19050">
                        <a:solidFill>
                          <a:schemeClr val="tx1"/>
                        </a:solidFill>
                        <a:miter lim="800000"/>
                        <a:headEnd/>
                        <a:tailEnd/>
                      </a:ln>
                    </p:spPr>
                    <p:txBody>
                      <a:bodyPr lIns="0" tIns="0" rIns="0" bIns="0" anchor="ctr" anchorCtr="1"/>
                      <a:lstStyle/>
                      <a:p>
                        <a:pPr algn="ctr"/>
                        <a:r>
                          <a:rPr lang="en-US" sz="1000" b="1" dirty="0" smtClean="0">
                            <a:latin typeface="Arial" pitchFamily="34" charset="0"/>
                            <a:cs typeface="Arial" pitchFamily="34" charset="0"/>
                          </a:rPr>
                          <a:t>L1A</a:t>
                        </a:r>
                        <a:endParaRPr lang="en-US" sz="1000" b="1" dirty="0">
                          <a:latin typeface="Arial" pitchFamily="34" charset="0"/>
                          <a:cs typeface="Arial" pitchFamily="34" charset="0"/>
                        </a:endParaRPr>
                      </a:p>
                      <a:p>
                        <a:pPr algn="ctr"/>
                        <a:r>
                          <a:rPr lang="en-US" sz="1000" b="1" dirty="0">
                            <a:latin typeface="Arial" pitchFamily="34" charset="0"/>
                            <a:cs typeface="Arial" pitchFamily="34" charset="0"/>
                          </a:rPr>
                          <a:t>Radiometer</a:t>
                        </a:r>
                      </a:p>
                      <a:p>
                        <a:pPr algn="ctr"/>
                        <a:r>
                          <a:rPr lang="en-US" sz="1000" b="1" dirty="0" smtClean="0">
                            <a:latin typeface="Arial" pitchFamily="34" charset="0"/>
                            <a:cs typeface="Arial" pitchFamily="34" charset="0"/>
                          </a:rPr>
                          <a:t>SPS</a:t>
                        </a:r>
                        <a:endParaRPr lang="en-US" sz="1000" b="1" dirty="0">
                          <a:latin typeface="Arial" pitchFamily="34" charset="0"/>
                          <a:cs typeface="Arial" pitchFamily="34" charset="0"/>
                        </a:endParaRPr>
                      </a:p>
                    </p:txBody>
                  </p:sp>
                  <p:sp>
                    <p:nvSpPr>
                      <p:cNvPr id="2085" name="Text Box 19"/>
                      <p:cNvSpPr txBox="1">
                        <a:spLocks noChangeArrowheads="1"/>
                      </p:cNvSpPr>
                      <p:nvPr/>
                    </p:nvSpPr>
                    <p:spPr bwMode="auto">
                      <a:xfrm>
                        <a:off x="3717925" y="1676400"/>
                        <a:ext cx="817563" cy="644525"/>
                      </a:xfrm>
                      <a:prstGeom prst="rect">
                        <a:avLst/>
                      </a:prstGeom>
                      <a:solidFill>
                        <a:srgbClr val="00B0F0"/>
                      </a:solidFill>
                      <a:ln w="19050">
                        <a:solidFill>
                          <a:schemeClr val="tx1"/>
                        </a:solidFill>
                        <a:miter lim="800000"/>
                        <a:headEnd/>
                        <a:tailEnd/>
                      </a:ln>
                    </p:spPr>
                    <p:txBody>
                      <a:bodyPr lIns="0" tIns="0" rIns="0" bIns="0" anchor="ctr" anchorCtr="1"/>
                      <a:lstStyle/>
                      <a:p>
                        <a:pPr algn="ctr"/>
                        <a:r>
                          <a:rPr lang="en-US" sz="1000" b="1" dirty="0" smtClean="0">
                            <a:latin typeface="Arial" pitchFamily="34" charset="0"/>
                            <a:cs typeface="Arial" pitchFamily="34" charset="0"/>
                          </a:rPr>
                          <a:t>L1B</a:t>
                        </a:r>
                        <a:endParaRPr lang="en-US" sz="1000" b="1" dirty="0">
                          <a:latin typeface="Arial" pitchFamily="34" charset="0"/>
                          <a:cs typeface="Arial" pitchFamily="34" charset="0"/>
                        </a:endParaRPr>
                      </a:p>
                      <a:p>
                        <a:pPr algn="ctr"/>
                        <a:r>
                          <a:rPr lang="en-US" sz="1000" b="1" dirty="0">
                            <a:latin typeface="Arial" pitchFamily="34" charset="0"/>
                            <a:cs typeface="Arial" pitchFamily="34" charset="0"/>
                          </a:rPr>
                          <a:t>Radiometer</a:t>
                        </a:r>
                      </a:p>
                      <a:p>
                        <a:pPr algn="ctr"/>
                        <a:r>
                          <a:rPr lang="en-US" sz="1000" b="1" dirty="0" smtClean="0">
                            <a:latin typeface="Arial" pitchFamily="34" charset="0"/>
                            <a:cs typeface="Arial" pitchFamily="34" charset="0"/>
                          </a:rPr>
                          <a:t>SPS</a:t>
                        </a:r>
                        <a:endParaRPr lang="en-US" sz="1000" b="1" dirty="0">
                          <a:latin typeface="Arial" pitchFamily="34" charset="0"/>
                          <a:cs typeface="Arial" pitchFamily="34" charset="0"/>
                        </a:endParaRPr>
                      </a:p>
                    </p:txBody>
                  </p:sp>
                </p:grpSp>
                <p:cxnSp>
                  <p:nvCxnSpPr>
                    <p:cNvPr id="2101" name="Straight Arrow Connector 118"/>
                    <p:cNvCxnSpPr>
                      <a:cxnSpLocks noChangeShapeType="1"/>
                    </p:cNvCxnSpPr>
                    <p:nvPr/>
                  </p:nvCxnSpPr>
                  <p:spPr bwMode="auto">
                    <a:xfrm rot="5400000" flipH="1" flipV="1">
                      <a:off x="3990975" y="2571750"/>
                      <a:ext cx="523875" cy="3175"/>
                    </a:xfrm>
                    <a:prstGeom prst="straightConnector1">
                      <a:avLst/>
                    </a:prstGeom>
                    <a:noFill/>
                    <a:ln w="25400" algn="ctr">
                      <a:solidFill>
                        <a:schemeClr val="tx1"/>
                      </a:solidFill>
                      <a:round/>
                      <a:headEnd type="triangle" w="med" len="med"/>
                      <a:tailEnd/>
                    </a:ln>
                  </p:spPr>
                </p:cxnSp>
              </p:grpSp>
              <p:cxnSp>
                <p:nvCxnSpPr>
                  <p:cNvPr id="2096" name="Straight Arrow Connector 110"/>
                  <p:cNvCxnSpPr>
                    <a:cxnSpLocks noChangeShapeType="1"/>
                  </p:cNvCxnSpPr>
                  <p:nvPr/>
                </p:nvCxnSpPr>
                <p:spPr bwMode="auto">
                  <a:xfrm rot="16200000" flipV="1">
                    <a:off x="2755107" y="2566192"/>
                    <a:ext cx="514350" cy="1588"/>
                  </a:xfrm>
                  <a:prstGeom prst="straightConnector1">
                    <a:avLst/>
                  </a:prstGeom>
                  <a:noFill/>
                  <a:ln w="25400" algn="ctr">
                    <a:solidFill>
                      <a:schemeClr val="tx1"/>
                    </a:solidFill>
                    <a:round/>
                    <a:headEnd/>
                    <a:tailEnd type="triangle" w="med" len="med"/>
                  </a:ln>
                </p:spPr>
              </p:cxnSp>
            </p:grpSp>
          </p:grpSp>
        </p:grpSp>
      </p:grpSp>
      <p:sp>
        <p:nvSpPr>
          <p:cNvPr id="503849" name="Rectangle 41"/>
          <p:cNvSpPr>
            <a:spLocks noChangeArrowheads="1"/>
          </p:cNvSpPr>
          <p:nvPr/>
        </p:nvSpPr>
        <p:spPr bwMode="auto">
          <a:xfrm flipH="1">
            <a:off x="152400" y="1535518"/>
            <a:ext cx="1066872" cy="583794"/>
          </a:xfrm>
          <a:prstGeom prst="rect">
            <a:avLst/>
          </a:prstGeom>
          <a:solidFill>
            <a:schemeClr val="bg2">
              <a:lumMod val="40000"/>
              <a:lumOff val="60000"/>
            </a:schemeClr>
          </a:solidFill>
          <a:ln w="19050">
            <a:solidFill>
              <a:schemeClr val="tx1"/>
            </a:solidFill>
            <a:miter lim="800000"/>
            <a:headEnd/>
            <a:tailEnd/>
          </a:ln>
          <a:effectLst/>
        </p:spPr>
        <p:txBody>
          <a:bodyPr wrap="none" anchor="ctr"/>
          <a:lstStyle/>
          <a:p>
            <a:pPr algn="ctr">
              <a:defRPr/>
            </a:pPr>
            <a:r>
              <a:rPr lang="en-US" sz="1000" b="1" dirty="0">
                <a:latin typeface="Arial" pitchFamily="34" charset="0"/>
                <a:ea typeface="ＭＳ Ｐゴシック" pitchFamily="-97" charset="-128"/>
                <a:cs typeface="Arial" pitchFamily="34" charset="0"/>
              </a:rPr>
              <a:t>Ground System</a:t>
            </a:r>
          </a:p>
          <a:p>
            <a:pPr algn="ctr">
              <a:defRPr/>
            </a:pPr>
            <a:r>
              <a:rPr lang="en-US" sz="1000" b="1" dirty="0">
                <a:latin typeface="Arial" pitchFamily="34" charset="0"/>
                <a:ea typeface="ＭＳ Ｐゴシック" pitchFamily="-97" charset="-128"/>
                <a:cs typeface="Arial" pitchFamily="34" charset="0"/>
              </a:rPr>
              <a:t>Network</a:t>
            </a:r>
          </a:p>
        </p:txBody>
      </p:sp>
      <p:grpSp>
        <p:nvGrpSpPr>
          <p:cNvPr id="12" name="Group 129"/>
          <p:cNvGrpSpPr>
            <a:grpSpLocks/>
          </p:cNvGrpSpPr>
          <p:nvPr/>
        </p:nvGrpSpPr>
        <p:grpSpPr bwMode="auto">
          <a:xfrm>
            <a:off x="329945" y="1190855"/>
            <a:ext cx="449262" cy="346487"/>
            <a:chOff x="122238" y="1947863"/>
            <a:chExt cx="447675" cy="555625"/>
          </a:xfrm>
        </p:grpSpPr>
        <p:sp>
          <p:nvSpPr>
            <p:cNvPr id="2120" name="Oval 40"/>
            <p:cNvSpPr>
              <a:spLocks noChangeArrowheads="1"/>
            </p:cNvSpPr>
            <p:nvPr/>
          </p:nvSpPr>
          <p:spPr bwMode="auto">
            <a:xfrm rot="2929098" flipH="1">
              <a:off x="269876" y="1800225"/>
              <a:ext cx="152400" cy="447675"/>
            </a:xfrm>
            <a:prstGeom prst="ellipse">
              <a:avLst/>
            </a:prstGeom>
            <a:solidFill>
              <a:srgbClr val="B3B3B3"/>
            </a:solidFill>
            <a:ln w="9525">
              <a:solidFill>
                <a:schemeClr val="tx1"/>
              </a:solidFill>
              <a:round/>
              <a:headEnd/>
              <a:tailEnd/>
            </a:ln>
          </p:spPr>
          <p:txBody>
            <a:bodyPr rot="10800000" vert="eaVert" wrap="none" anchor="ctr"/>
            <a:lstStyle/>
            <a:p>
              <a:endParaRPr lang="en-US" sz="1000">
                <a:latin typeface="Arial Narrow" pitchFamily="34" charset="0"/>
              </a:endParaRPr>
            </a:p>
          </p:txBody>
        </p:sp>
        <p:sp>
          <p:nvSpPr>
            <p:cNvPr id="2121" name="Line 42"/>
            <p:cNvSpPr>
              <a:spLocks noChangeShapeType="1"/>
            </p:cNvSpPr>
            <p:nvPr/>
          </p:nvSpPr>
          <p:spPr bwMode="auto">
            <a:xfrm flipH="1">
              <a:off x="193675" y="2055813"/>
              <a:ext cx="152400" cy="447675"/>
            </a:xfrm>
            <a:prstGeom prst="line">
              <a:avLst/>
            </a:prstGeom>
            <a:noFill/>
            <a:ln w="9525">
              <a:solidFill>
                <a:schemeClr val="tx1"/>
              </a:solidFill>
              <a:round/>
              <a:headEnd/>
              <a:tailEnd/>
            </a:ln>
          </p:spPr>
          <p:txBody>
            <a:bodyPr/>
            <a:lstStyle/>
            <a:p>
              <a:endParaRPr lang="en-US"/>
            </a:p>
          </p:txBody>
        </p:sp>
        <p:sp>
          <p:nvSpPr>
            <p:cNvPr id="2122" name="Line 43"/>
            <p:cNvSpPr>
              <a:spLocks noChangeShapeType="1"/>
            </p:cNvSpPr>
            <p:nvPr/>
          </p:nvSpPr>
          <p:spPr bwMode="auto">
            <a:xfrm>
              <a:off x="346075" y="2055813"/>
              <a:ext cx="152400" cy="447675"/>
            </a:xfrm>
            <a:prstGeom prst="line">
              <a:avLst/>
            </a:prstGeom>
            <a:noFill/>
            <a:ln w="9525">
              <a:solidFill>
                <a:schemeClr val="tx1"/>
              </a:solidFill>
              <a:round/>
              <a:headEnd/>
              <a:tailEnd/>
            </a:ln>
          </p:spPr>
          <p:txBody>
            <a:bodyPr/>
            <a:lstStyle/>
            <a:p>
              <a:endParaRPr lang="en-US"/>
            </a:p>
          </p:txBody>
        </p:sp>
        <p:sp>
          <p:nvSpPr>
            <p:cNvPr id="2123" name="Line 44"/>
            <p:cNvSpPr>
              <a:spLocks noChangeShapeType="1"/>
            </p:cNvSpPr>
            <p:nvPr/>
          </p:nvSpPr>
          <p:spPr bwMode="auto">
            <a:xfrm>
              <a:off x="193675" y="2503488"/>
              <a:ext cx="304800" cy="0"/>
            </a:xfrm>
            <a:prstGeom prst="line">
              <a:avLst/>
            </a:prstGeom>
            <a:noFill/>
            <a:ln w="9525">
              <a:solidFill>
                <a:schemeClr val="tx1"/>
              </a:solidFill>
              <a:round/>
              <a:headEnd/>
              <a:tailEnd/>
            </a:ln>
          </p:spPr>
          <p:txBody>
            <a:bodyPr/>
            <a:lstStyle/>
            <a:p>
              <a:endParaRPr lang="en-US"/>
            </a:p>
          </p:txBody>
        </p:sp>
      </p:grpSp>
      <p:sp>
        <p:nvSpPr>
          <p:cNvPr id="503856" name="Rectangle 48"/>
          <p:cNvSpPr>
            <a:spLocks noChangeArrowheads="1"/>
          </p:cNvSpPr>
          <p:nvPr/>
        </p:nvSpPr>
        <p:spPr bwMode="auto">
          <a:xfrm flipH="1">
            <a:off x="152400" y="2835275"/>
            <a:ext cx="1066872" cy="866571"/>
          </a:xfrm>
          <a:prstGeom prst="rect">
            <a:avLst/>
          </a:prstGeom>
          <a:solidFill>
            <a:schemeClr val="bg2">
              <a:lumMod val="40000"/>
              <a:lumOff val="60000"/>
            </a:schemeClr>
          </a:solidFill>
          <a:ln w="19050">
            <a:solidFill>
              <a:schemeClr val="tx1"/>
            </a:solidFill>
            <a:miter lim="800000"/>
            <a:headEnd/>
            <a:tailEnd/>
          </a:ln>
          <a:effectLst/>
        </p:spPr>
        <p:txBody>
          <a:bodyPr wrap="none" anchor="ctr"/>
          <a:lstStyle/>
          <a:p>
            <a:pPr algn="ctr">
              <a:defRPr/>
            </a:pPr>
            <a:r>
              <a:rPr lang="en-US" sz="1000" b="1" dirty="0" smtClean="0">
                <a:latin typeface="Arial" pitchFamily="34" charset="0"/>
                <a:ea typeface="ＭＳ Ｐゴシック" pitchFamily="-97" charset="-128"/>
                <a:cs typeface="Arial" pitchFamily="34" charset="0"/>
              </a:rPr>
              <a:t>GDS</a:t>
            </a:r>
            <a:endParaRPr lang="en-US" sz="1000" b="1" dirty="0">
              <a:latin typeface="Arial" pitchFamily="34" charset="0"/>
              <a:ea typeface="ＭＳ Ｐゴシック" pitchFamily="-97" charset="-128"/>
              <a:cs typeface="Arial" pitchFamily="34" charset="0"/>
            </a:endParaRPr>
          </a:p>
        </p:txBody>
      </p:sp>
      <p:sp>
        <p:nvSpPr>
          <p:cNvPr id="2063" name="Text Box 50"/>
          <p:cNvSpPr txBox="1">
            <a:spLocks noChangeArrowheads="1"/>
          </p:cNvSpPr>
          <p:nvPr/>
        </p:nvSpPr>
        <p:spPr bwMode="auto">
          <a:xfrm>
            <a:off x="152400" y="2144504"/>
            <a:ext cx="1524000" cy="553998"/>
          </a:xfrm>
          <a:prstGeom prst="rect">
            <a:avLst/>
          </a:prstGeom>
          <a:noFill/>
          <a:ln w="9525">
            <a:noFill/>
            <a:miter lim="800000"/>
            <a:headEnd/>
            <a:tailEnd/>
          </a:ln>
        </p:spPr>
        <p:txBody>
          <a:bodyPr wrap="square">
            <a:spAutoFit/>
          </a:bodyPr>
          <a:lstStyle/>
          <a:p>
            <a:r>
              <a:rPr lang="en-US" sz="1000" dirty="0" smtClean="0">
                <a:latin typeface="Arial" pitchFamily="34" charset="0"/>
                <a:cs typeface="Arial" pitchFamily="34" charset="0"/>
              </a:rPr>
              <a:t>- S/C HK &amp; Engr. data</a:t>
            </a:r>
            <a:endParaRPr lang="en-US" sz="1000" dirty="0">
              <a:latin typeface="Arial" pitchFamily="34" charset="0"/>
              <a:cs typeface="Arial" pitchFamily="34" charset="0"/>
            </a:endParaRPr>
          </a:p>
          <a:p>
            <a:r>
              <a:rPr lang="en-US" sz="1000" dirty="0" smtClean="0">
                <a:latin typeface="Arial" pitchFamily="34" charset="0"/>
                <a:cs typeface="Arial" pitchFamily="34" charset="0"/>
              </a:rPr>
              <a:t>- Science TLM</a:t>
            </a:r>
            <a:endParaRPr lang="en-US" sz="1000" dirty="0">
              <a:latin typeface="Arial" pitchFamily="34" charset="0"/>
              <a:cs typeface="Arial" pitchFamily="34" charset="0"/>
            </a:endParaRPr>
          </a:p>
          <a:p>
            <a:r>
              <a:rPr lang="en-US" sz="1000" dirty="0" smtClean="0">
                <a:latin typeface="Arial" pitchFamily="34" charset="0"/>
                <a:cs typeface="Arial" pitchFamily="34" charset="0"/>
              </a:rPr>
              <a:t>- Tracking </a:t>
            </a:r>
            <a:r>
              <a:rPr lang="en-US" sz="1000" dirty="0">
                <a:latin typeface="Arial" pitchFamily="34" charset="0"/>
                <a:cs typeface="Arial" pitchFamily="34" charset="0"/>
              </a:rPr>
              <a:t>Data</a:t>
            </a:r>
          </a:p>
        </p:txBody>
      </p:sp>
      <p:sp>
        <p:nvSpPr>
          <p:cNvPr id="2064" name="Text Box 51"/>
          <p:cNvSpPr txBox="1">
            <a:spLocks noChangeArrowheads="1"/>
          </p:cNvSpPr>
          <p:nvPr/>
        </p:nvSpPr>
        <p:spPr bwMode="auto">
          <a:xfrm>
            <a:off x="1302709" y="2549843"/>
            <a:ext cx="1357313" cy="648985"/>
          </a:xfrm>
          <a:prstGeom prst="rect">
            <a:avLst/>
          </a:prstGeom>
          <a:noFill/>
          <a:ln w="9525">
            <a:noFill/>
            <a:miter lim="800000"/>
            <a:headEnd/>
            <a:tailEnd/>
          </a:ln>
        </p:spPr>
        <p:txBody>
          <a:bodyPr lIns="0" tIns="0" rIns="0" bIns="0" anchor="ctr" anchorCtr="1"/>
          <a:lstStyle/>
          <a:p>
            <a:r>
              <a:rPr lang="en-US" sz="1000" dirty="0" smtClean="0">
                <a:latin typeface="Arial" pitchFamily="34" charset="0"/>
                <a:cs typeface="Arial" pitchFamily="34" charset="0"/>
              </a:rPr>
              <a:t>  - S/C HK, Engr. data</a:t>
            </a:r>
          </a:p>
          <a:p>
            <a:r>
              <a:rPr lang="en-US" sz="1000" dirty="0" smtClean="0">
                <a:latin typeface="Arial" pitchFamily="34" charset="0"/>
                <a:cs typeface="Arial" pitchFamily="34" charset="0"/>
              </a:rPr>
              <a:t>  - Ephemeris</a:t>
            </a:r>
          </a:p>
          <a:p>
            <a:r>
              <a:rPr lang="en-US" sz="1000" dirty="0" smtClean="0">
                <a:latin typeface="Arial" pitchFamily="34" charset="0"/>
                <a:cs typeface="Arial" pitchFamily="34" charset="0"/>
              </a:rPr>
              <a:t>  - Time Correlation</a:t>
            </a:r>
            <a:endParaRPr lang="en-US" sz="1000" dirty="0">
              <a:latin typeface="Arial" pitchFamily="34" charset="0"/>
              <a:cs typeface="Arial" pitchFamily="34" charset="0"/>
            </a:endParaRPr>
          </a:p>
        </p:txBody>
      </p:sp>
      <p:sp>
        <p:nvSpPr>
          <p:cNvPr id="2070" name="Text Box 87"/>
          <p:cNvSpPr txBox="1">
            <a:spLocks noChangeArrowheads="1"/>
          </p:cNvSpPr>
          <p:nvPr/>
        </p:nvSpPr>
        <p:spPr bwMode="auto">
          <a:xfrm>
            <a:off x="838200" y="3886200"/>
            <a:ext cx="1490662" cy="400110"/>
          </a:xfrm>
          <a:prstGeom prst="rect">
            <a:avLst/>
          </a:prstGeom>
          <a:noFill/>
          <a:ln w="9525">
            <a:noFill/>
            <a:miter lim="800000"/>
            <a:headEnd/>
            <a:tailEnd/>
          </a:ln>
        </p:spPr>
        <p:txBody>
          <a:bodyPr>
            <a:spAutoFit/>
          </a:bodyPr>
          <a:lstStyle/>
          <a:p>
            <a:r>
              <a:rPr lang="en-US" sz="1000" dirty="0">
                <a:latin typeface="Arial" pitchFamily="34" charset="0"/>
                <a:cs typeface="Arial" pitchFamily="34" charset="0"/>
              </a:rPr>
              <a:t>Ground </a:t>
            </a:r>
            <a:r>
              <a:rPr lang="en-US" sz="1000" dirty="0" smtClean="0">
                <a:latin typeface="Arial" pitchFamily="34" charset="0"/>
                <a:cs typeface="Arial" pitchFamily="34" charset="0"/>
              </a:rPr>
              <a:t>truth</a:t>
            </a:r>
          </a:p>
          <a:p>
            <a:r>
              <a:rPr lang="en-US" sz="1000" dirty="0" smtClean="0">
                <a:latin typeface="Arial" pitchFamily="34" charset="0"/>
                <a:cs typeface="Arial" pitchFamily="34" charset="0"/>
              </a:rPr>
              <a:t>Ancillary </a:t>
            </a:r>
            <a:r>
              <a:rPr lang="en-US" sz="1000" dirty="0">
                <a:latin typeface="Arial" pitchFamily="34" charset="0"/>
                <a:cs typeface="Arial" pitchFamily="34" charset="0"/>
              </a:rPr>
              <a:t>data</a:t>
            </a:r>
          </a:p>
        </p:txBody>
      </p:sp>
      <p:sp>
        <p:nvSpPr>
          <p:cNvPr id="2071" name="Text Box 92"/>
          <p:cNvSpPr txBox="1">
            <a:spLocks noChangeArrowheads="1"/>
          </p:cNvSpPr>
          <p:nvPr/>
        </p:nvSpPr>
        <p:spPr bwMode="auto">
          <a:xfrm>
            <a:off x="1483462" y="3276601"/>
            <a:ext cx="1100137" cy="342900"/>
          </a:xfrm>
          <a:prstGeom prst="rect">
            <a:avLst/>
          </a:prstGeom>
          <a:noFill/>
          <a:ln w="9525">
            <a:noFill/>
            <a:miter lim="800000"/>
            <a:headEnd/>
            <a:tailEnd/>
          </a:ln>
        </p:spPr>
        <p:txBody>
          <a:bodyPr lIns="0" tIns="0" rIns="0" bIns="0" anchor="ctr" anchorCtr="1"/>
          <a:lstStyle/>
          <a:p>
            <a:pPr>
              <a:spcBef>
                <a:spcPts val="400"/>
              </a:spcBef>
            </a:pPr>
            <a:r>
              <a:rPr lang="en-US" sz="1000" dirty="0">
                <a:latin typeface="Arial" pitchFamily="34" charset="0"/>
                <a:cs typeface="Arial" pitchFamily="34" charset="0"/>
              </a:rPr>
              <a:t>L0a </a:t>
            </a:r>
            <a:r>
              <a:rPr lang="en-US" sz="1000" dirty="0" smtClean="0">
                <a:latin typeface="Arial" pitchFamily="34" charset="0"/>
                <a:cs typeface="Arial" pitchFamily="34" charset="0"/>
              </a:rPr>
              <a:t>Radar</a:t>
            </a:r>
            <a:endParaRPr lang="en-US" sz="1000" dirty="0">
              <a:latin typeface="Arial" pitchFamily="34" charset="0"/>
              <a:cs typeface="Arial" pitchFamily="34" charset="0"/>
            </a:endParaRPr>
          </a:p>
          <a:p>
            <a:pPr>
              <a:spcBef>
                <a:spcPts val="400"/>
              </a:spcBef>
            </a:pPr>
            <a:r>
              <a:rPr lang="en-US" sz="1000" dirty="0">
                <a:latin typeface="Arial" pitchFamily="34" charset="0"/>
                <a:cs typeface="Arial" pitchFamily="34" charset="0"/>
              </a:rPr>
              <a:t>L0a Radiometer</a:t>
            </a:r>
          </a:p>
        </p:txBody>
      </p:sp>
      <p:cxnSp>
        <p:nvCxnSpPr>
          <p:cNvPr id="2103" name="Straight Connector 138"/>
          <p:cNvCxnSpPr>
            <a:cxnSpLocks noChangeShapeType="1"/>
          </p:cNvCxnSpPr>
          <p:nvPr/>
        </p:nvCxnSpPr>
        <p:spPr bwMode="auto">
          <a:xfrm flipV="1">
            <a:off x="1523999" y="3619500"/>
            <a:ext cx="1266826" cy="762305"/>
          </a:xfrm>
          <a:prstGeom prst="line">
            <a:avLst/>
          </a:prstGeom>
          <a:noFill/>
          <a:ln w="25400" algn="ctr">
            <a:solidFill>
              <a:schemeClr val="tx1"/>
            </a:solidFill>
            <a:round/>
            <a:headEnd/>
            <a:tailEnd type="triangle" w="med" len="med"/>
          </a:ln>
        </p:spPr>
      </p:cxnSp>
      <p:cxnSp>
        <p:nvCxnSpPr>
          <p:cNvPr id="2104" name="Straight Arrow Connector 118"/>
          <p:cNvCxnSpPr>
            <a:cxnSpLocks noChangeShapeType="1"/>
          </p:cNvCxnSpPr>
          <p:nvPr/>
        </p:nvCxnSpPr>
        <p:spPr bwMode="auto">
          <a:xfrm rot="5400000" flipH="1" flipV="1">
            <a:off x="-132557" y="2474914"/>
            <a:ext cx="721521" cy="794"/>
          </a:xfrm>
          <a:prstGeom prst="straightConnector1">
            <a:avLst/>
          </a:prstGeom>
          <a:noFill/>
          <a:ln w="25400" algn="ctr">
            <a:solidFill>
              <a:schemeClr val="tx1"/>
            </a:solidFill>
            <a:round/>
            <a:headEnd type="triangle" w="med" len="med"/>
            <a:tailEnd/>
          </a:ln>
        </p:spPr>
      </p:cxnSp>
      <p:cxnSp>
        <p:nvCxnSpPr>
          <p:cNvPr id="2115" name="Straight Connector 249"/>
          <p:cNvCxnSpPr>
            <a:cxnSpLocks noChangeShapeType="1"/>
          </p:cNvCxnSpPr>
          <p:nvPr/>
        </p:nvCxnSpPr>
        <p:spPr bwMode="auto">
          <a:xfrm>
            <a:off x="1220788" y="3124200"/>
            <a:ext cx="1560512" cy="0"/>
          </a:xfrm>
          <a:prstGeom prst="line">
            <a:avLst/>
          </a:prstGeom>
          <a:noFill/>
          <a:ln w="25400" algn="ctr">
            <a:solidFill>
              <a:schemeClr val="tx1"/>
            </a:solidFill>
            <a:round/>
            <a:headEnd/>
            <a:tailEnd type="triangle" w="med" len="med"/>
          </a:ln>
        </p:spPr>
      </p:cxnSp>
      <p:cxnSp>
        <p:nvCxnSpPr>
          <p:cNvPr id="2118" name="Straight Connector 82"/>
          <p:cNvCxnSpPr>
            <a:cxnSpLocks noChangeShapeType="1"/>
          </p:cNvCxnSpPr>
          <p:nvPr/>
        </p:nvCxnSpPr>
        <p:spPr bwMode="auto">
          <a:xfrm flipV="1">
            <a:off x="1219272" y="3448050"/>
            <a:ext cx="1571553" cy="2"/>
          </a:xfrm>
          <a:prstGeom prst="line">
            <a:avLst/>
          </a:prstGeom>
          <a:noFill/>
          <a:ln w="25400" algn="ctr">
            <a:solidFill>
              <a:schemeClr val="tx1"/>
            </a:solidFill>
            <a:round/>
            <a:headEnd/>
            <a:tailEnd type="triangle" w="med" len="med"/>
          </a:ln>
        </p:spPr>
      </p:cxnSp>
      <p:sp>
        <p:nvSpPr>
          <p:cNvPr id="156" name="Rectangle 48"/>
          <p:cNvSpPr>
            <a:spLocks noChangeArrowheads="1"/>
          </p:cNvSpPr>
          <p:nvPr/>
        </p:nvSpPr>
        <p:spPr bwMode="auto">
          <a:xfrm flipH="1">
            <a:off x="152396" y="4297362"/>
            <a:ext cx="1371603" cy="714374"/>
          </a:xfrm>
          <a:prstGeom prst="rect">
            <a:avLst/>
          </a:prstGeom>
          <a:solidFill>
            <a:schemeClr val="bg2">
              <a:lumMod val="40000"/>
              <a:lumOff val="60000"/>
            </a:schemeClr>
          </a:solidFill>
          <a:ln w="19050">
            <a:solidFill>
              <a:schemeClr val="tx1"/>
            </a:solidFill>
            <a:miter lim="800000"/>
            <a:headEnd/>
            <a:tailEnd/>
          </a:ln>
          <a:effectLst/>
        </p:spPr>
        <p:txBody>
          <a:bodyPr wrap="none" anchor="ctr"/>
          <a:lstStyle/>
          <a:p>
            <a:pPr algn="ctr">
              <a:defRPr/>
            </a:pPr>
            <a:r>
              <a:rPr lang="en-US" sz="1000" b="1" dirty="0" smtClean="0">
                <a:latin typeface="Arial" pitchFamily="34" charset="0"/>
                <a:ea typeface="ＭＳ Ｐゴシック" pitchFamily="-97" charset="-128"/>
                <a:cs typeface="Arial" pitchFamily="34" charset="0"/>
              </a:rPr>
              <a:t>Remote Data Sites</a:t>
            </a:r>
            <a:endParaRPr lang="en-US" sz="1000" b="1" dirty="0">
              <a:latin typeface="Arial" pitchFamily="34" charset="0"/>
              <a:ea typeface="ＭＳ Ｐゴシック" pitchFamily="-97" charset="-128"/>
              <a:cs typeface="Arial" pitchFamily="34" charset="0"/>
            </a:endParaRPr>
          </a:p>
        </p:txBody>
      </p:sp>
      <p:grpSp>
        <p:nvGrpSpPr>
          <p:cNvPr id="13" name="Group 142"/>
          <p:cNvGrpSpPr/>
          <p:nvPr/>
        </p:nvGrpSpPr>
        <p:grpSpPr>
          <a:xfrm>
            <a:off x="2647507" y="1166186"/>
            <a:ext cx="4029739" cy="3939214"/>
            <a:chOff x="2647507" y="1166186"/>
            <a:chExt cx="4029739" cy="3939214"/>
          </a:xfrm>
        </p:grpSpPr>
        <p:sp>
          <p:nvSpPr>
            <p:cNvPr id="2090" name="Text Box 69"/>
            <p:cNvSpPr txBox="1">
              <a:spLocks noChangeArrowheads="1"/>
            </p:cNvSpPr>
            <p:nvPr/>
          </p:nvSpPr>
          <p:spPr bwMode="auto">
            <a:xfrm>
              <a:off x="2797811" y="2835275"/>
              <a:ext cx="3726813" cy="877887"/>
            </a:xfrm>
            <a:prstGeom prst="rect">
              <a:avLst/>
            </a:prstGeom>
            <a:solidFill>
              <a:srgbClr val="00B0F0"/>
            </a:solidFill>
            <a:ln w="19050">
              <a:solidFill>
                <a:schemeClr val="tx1"/>
              </a:solidFill>
              <a:miter lim="800000"/>
              <a:headEnd/>
              <a:tailEnd/>
            </a:ln>
          </p:spPr>
          <p:txBody>
            <a:bodyPr lIns="0" tIns="0" rIns="0" bIns="0" anchor="ctr" anchorCtr="1"/>
            <a:lstStyle/>
            <a:p>
              <a:pPr algn="ctr"/>
              <a:r>
                <a:rPr lang="en-US" sz="1200" b="1" dirty="0">
                  <a:latin typeface="Arial" pitchFamily="34" charset="0"/>
                  <a:cs typeface="Arial" pitchFamily="34" charset="0"/>
                </a:rPr>
                <a:t>Science Process and Data  Management </a:t>
              </a:r>
              <a:r>
                <a:rPr lang="en-US" sz="1200" b="1" dirty="0" smtClean="0">
                  <a:latin typeface="Arial" pitchFamily="34" charset="0"/>
                  <a:cs typeface="Arial" pitchFamily="34" charset="0"/>
                </a:rPr>
                <a:t> (SPDM)</a:t>
              </a:r>
              <a:endParaRPr lang="en-US" sz="1200" b="1" dirty="0">
                <a:latin typeface="Arial" pitchFamily="34" charset="0"/>
                <a:cs typeface="Arial" pitchFamily="34" charset="0"/>
              </a:endParaRPr>
            </a:p>
          </p:txBody>
        </p:sp>
        <p:sp>
          <p:nvSpPr>
            <p:cNvPr id="2050" name="Rectangle 14"/>
            <p:cNvSpPr>
              <a:spLocks noChangeArrowheads="1"/>
            </p:cNvSpPr>
            <p:nvPr/>
          </p:nvSpPr>
          <p:spPr bwMode="auto">
            <a:xfrm>
              <a:off x="2647507" y="1535518"/>
              <a:ext cx="4029739" cy="3569882"/>
            </a:xfrm>
            <a:prstGeom prst="rect">
              <a:avLst/>
            </a:prstGeom>
            <a:noFill/>
            <a:ln w="38100">
              <a:solidFill>
                <a:srgbClr val="0099FF"/>
              </a:solidFill>
              <a:prstDash val="sysDot"/>
              <a:miter lim="800000"/>
              <a:headEnd/>
              <a:tailEnd/>
            </a:ln>
          </p:spPr>
          <p:txBody>
            <a:bodyPr wrap="none" anchor="ctr"/>
            <a:lstStyle/>
            <a:p>
              <a:endParaRPr lang="en-US" sz="1000">
                <a:latin typeface="Arial Narrow" pitchFamily="34" charset="0"/>
              </a:endParaRPr>
            </a:p>
          </p:txBody>
        </p:sp>
        <p:sp>
          <p:nvSpPr>
            <p:cNvPr id="98" name="TextBox 97"/>
            <p:cNvSpPr txBox="1"/>
            <p:nvPr/>
          </p:nvSpPr>
          <p:spPr>
            <a:xfrm>
              <a:off x="4402139" y="1166186"/>
              <a:ext cx="659155" cy="369332"/>
            </a:xfrm>
            <a:prstGeom prst="rect">
              <a:avLst/>
            </a:prstGeom>
            <a:noFill/>
          </p:spPr>
          <p:txBody>
            <a:bodyPr wrap="none" rtlCol="0">
              <a:spAutoFit/>
            </a:bodyPr>
            <a:lstStyle/>
            <a:p>
              <a:r>
                <a:rPr lang="en-US" dirty="0" smtClean="0">
                  <a:solidFill>
                    <a:srgbClr val="0099FF"/>
                  </a:solidFill>
                </a:rPr>
                <a:t>SDS</a:t>
              </a:r>
              <a:endParaRPr lang="en-US" dirty="0">
                <a:solidFill>
                  <a:srgbClr val="0099FF"/>
                </a:solidFill>
              </a:endParaRPr>
            </a:p>
          </p:txBody>
        </p:sp>
      </p:grpSp>
      <p:grpSp>
        <p:nvGrpSpPr>
          <p:cNvPr id="14" name="Group 119"/>
          <p:cNvGrpSpPr/>
          <p:nvPr/>
        </p:nvGrpSpPr>
        <p:grpSpPr>
          <a:xfrm>
            <a:off x="6955971" y="1077686"/>
            <a:ext cx="2035629" cy="1589314"/>
            <a:chOff x="6955971" y="925287"/>
            <a:chExt cx="2035629" cy="1589314"/>
          </a:xfrm>
        </p:grpSpPr>
        <p:sp>
          <p:nvSpPr>
            <p:cNvPr id="103" name="Rectangle 102"/>
            <p:cNvSpPr/>
            <p:nvPr/>
          </p:nvSpPr>
          <p:spPr bwMode="auto">
            <a:xfrm>
              <a:off x="6955971" y="925287"/>
              <a:ext cx="2035629" cy="1589314"/>
            </a:xfrm>
            <a:prstGeom prst="rect">
              <a:avLst/>
            </a:prstGeom>
            <a:solidFill>
              <a:srgbClr val="DEF0FE"/>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4" name="Rectangle 113"/>
            <p:cNvSpPr>
              <a:spLocks noChangeArrowheads="1"/>
            </p:cNvSpPr>
            <p:nvPr/>
          </p:nvSpPr>
          <p:spPr bwMode="auto">
            <a:xfrm>
              <a:off x="8012430" y="1611087"/>
              <a:ext cx="608060" cy="337456"/>
            </a:xfrm>
            <a:prstGeom prst="rect">
              <a:avLst/>
            </a:prstGeom>
            <a:solidFill>
              <a:srgbClr val="00B0F0"/>
            </a:solidFill>
            <a:ln w="9525">
              <a:solidFill>
                <a:srgbClr val="00B0F0"/>
              </a:solidFill>
              <a:miter lim="800000"/>
              <a:headEnd/>
              <a:tailEnd/>
            </a:ln>
          </p:spPr>
          <p:txBody>
            <a:bodyPr wrap="none" anchor="ctr"/>
            <a:lstStyle/>
            <a:p>
              <a:pPr algn="ctr"/>
              <a:r>
                <a:rPr lang="en-US" sz="1000" b="1" dirty="0" smtClean="0">
                  <a:latin typeface="Arial" pitchFamily="34" charset="0"/>
                  <a:cs typeface="Arial" pitchFamily="34" charset="0"/>
                </a:rPr>
                <a:t>JPL</a:t>
              </a:r>
            </a:p>
            <a:p>
              <a:pPr algn="ctr"/>
              <a:r>
                <a:rPr lang="en-US" sz="1000" b="1" dirty="0" smtClean="0">
                  <a:latin typeface="Arial" pitchFamily="34" charset="0"/>
                  <a:cs typeface="Arial" pitchFamily="34" charset="0"/>
                </a:rPr>
                <a:t>Div 38</a:t>
              </a:r>
              <a:endParaRPr lang="en-US" sz="1000" b="1" dirty="0">
                <a:latin typeface="Arial" pitchFamily="34" charset="0"/>
                <a:cs typeface="Arial" pitchFamily="34" charset="0"/>
              </a:endParaRPr>
            </a:p>
          </p:txBody>
        </p:sp>
        <p:sp>
          <p:nvSpPr>
            <p:cNvPr id="92" name="Rectangle 109"/>
            <p:cNvSpPr>
              <a:spLocks noChangeArrowheads="1"/>
            </p:cNvSpPr>
            <p:nvPr/>
          </p:nvSpPr>
          <p:spPr bwMode="auto">
            <a:xfrm>
              <a:off x="7246620" y="1208314"/>
              <a:ext cx="640080" cy="331829"/>
            </a:xfrm>
            <a:prstGeom prst="rect">
              <a:avLst/>
            </a:prstGeom>
            <a:solidFill>
              <a:srgbClr val="C95531"/>
            </a:solidFill>
            <a:ln w="9525">
              <a:solidFill>
                <a:schemeClr val="tx1"/>
              </a:solidFill>
              <a:miter lim="800000"/>
              <a:headEnd/>
              <a:tailEnd/>
            </a:ln>
          </p:spPr>
          <p:txBody>
            <a:bodyPr wrap="none" anchor="ctr"/>
            <a:lstStyle/>
            <a:p>
              <a:pPr algn="ctr"/>
              <a:r>
                <a:rPr lang="en-US" sz="900" b="1" dirty="0" smtClean="0">
                  <a:latin typeface="Arial" pitchFamily="34" charset="0"/>
                  <a:cs typeface="Arial" pitchFamily="34" charset="0"/>
                </a:rPr>
                <a:t>GSFC</a:t>
              </a:r>
            </a:p>
            <a:p>
              <a:pPr algn="ctr"/>
              <a:r>
                <a:rPr lang="en-US" sz="900" b="1" dirty="0" smtClean="0">
                  <a:latin typeface="Arial" pitchFamily="34" charset="0"/>
                  <a:cs typeface="Arial" pitchFamily="34" charset="0"/>
                </a:rPr>
                <a:t>5550/5870</a:t>
              </a:r>
              <a:endParaRPr lang="en-US" sz="900" b="1" dirty="0">
                <a:latin typeface="Arial" pitchFamily="34" charset="0"/>
                <a:cs typeface="Arial" pitchFamily="34" charset="0"/>
              </a:endParaRPr>
            </a:p>
          </p:txBody>
        </p:sp>
        <p:sp>
          <p:nvSpPr>
            <p:cNvPr id="90" name="Rectangle 109"/>
            <p:cNvSpPr>
              <a:spLocks noChangeArrowheads="1"/>
            </p:cNvSpPr>
            <p:nvPr/>
          </p:nvSpPr>
          <p:spPr bwMode="auto">
            <a:xfrm>
              <a:off x="7237828" y="2093567"/>
              <a:ext cx="637442" cy="344833"/>
            </a:xfrm>
            <a:prstGeom prst="rect">
              <a:avLst/>
            </a:prstGeom>
            <a:solidFill>
              <a:srgbClr val="00B050"/>
            </a:solidFill>
            <a:ln w="9525">
              <a:solidFill>
                <a:schemeClr val="tx1"/>
              </a:solidFill>
              <a:miter lim="800000"/>
              <a:headEnd/>
              <a:tailEnd/>
            </a:ln>
          </p:spPr>
          <p:txBody>
            <a:bodyPr wrap="none" anchor="ctr"/>
            <a:lstStyle/>
            <a:p>
              <a:pPr algn="ctr"/>
              <a:r>
                <a:rPr lang="en-US" sz="1000" b="1" dirty="0" smtClean="0">
                  <a:latin typeface="Arial" pitchFamily="34" charset="0"/>
                  <a:cs typeface="Arial" pitchFamily="34" charset="0"/>
                </a:rPr>
                <a:t>JPL</a:t>
              </a:r>
            </a:p>
            <a:p>
              <a:pPr algn="ctr"/>
              <a:r>
                <a:rPr lang="en-US" sz="1000" b="1" dirty="0" smtClean="0">
                  <a:latin typeface="Arial" pitchFamily="34" charset="0"/>
                  <a:cs typeface="Arial" pitchFamily="34" charset="0"/>
                </a:rPr>
                <a:t>Div 32</a:t>
              </a:r>
              <a:endParaRPr lang="en-US" sz="1000" b="1" dirty="0">
                <a:latin typeface="Arial" pitchFamily="34" charset="0"/>
                <a:cs typeface="Arial" pitchFamily="34" charset="0"/>
              </a:endParaRPr>
            </a:p>
          </p:txBody>
        </p:sp>
        <p:sp>
          <p:nvSpPr>
            <p:cNvPr id="97" name="Rectangle 113"/>
            <p:cNvSpPr>
              <a:spLocks noChangeArrowheads="1"/>
            </p:cNvSpPr>
            <p:nvPr/>
          </p:nvSpPr>
          <p:spPr bwMode="auto">
            <a:xfrm>
              <a:off x="8012430" y="1208315"/>
              <a:ext cx="603086" cy="325517"/>
            </a:xfrm>
            <a:prstGeom prst="rect">
              <a:avLst/>
            </a:prstGeom>
            <a:solidFill>
              <a:srgbClr val="FFC000"/>
            </a:solidFill>
            <a:ln w="9525">
              <a:solidFill>
                <a:schemeClr val="tx1"/>
              </a:solidFill>
              <a:miter lim="800000"/>
              <a:headEnd/>
              <a:tailEnd/>
            </a:ln>
          </p:spPr>
          <p:txBody>
            <a:bodyPr wrap="none" anchor="ctr"/>
            <a:lstStyle/>
            <a:p>
              <a:pPr algn="ctr"/>
              <a:r>
                <a:rPr lang="en-US" sz="1000" b="1" dirty="0" smtClean="0">
                  <a:latin typeface="Arial" pitchFamily="34" charset="0"/>
                  <a:cs typeface="Arial" pitchFamily="34" charset="0"/>
                </a:rPr>
                <a:t>JPL</a:t>
              </a:r>
            </a:p>
            <a:p>
              <a:pPr algn="ctr"/>
              <a:r>
                <a:rPr lang="en-US" sz="1000" b="1" dirty="0" smtClean="0">
                  <a:latin typeface="Arial" pitchFamily="34" charset="0"/>
                  <a:cs typeface="Arial" pitchFamily="34" charset="0"/>
                </a:rPr>
                <a:t>Div 33</a:t>
              </a:r>
              <a:endParaRPr lang="en-US" sz="1000" b="1" dirty="0">
                <a:latin typeface="Arial" pitchFamily="34" charset="0"/>
                <a:cs typeface="Arial" pitchFamily="34" charset="0"/>
              </a:endParaRPr>
            </a:p>
          </p:txBody>
        </p:sp>
        <p:sp>
          <p:nvSpPr>
            <p:cNvPr id="101" name="Rectangle 109"/>
            <p:cNvSpPr>
              <a:spLocks noChangeArrowheads="1"/>
            </p:cNvSpPr>
            <p:nvPr/>
          </p:nvSpPr>
          <p:spPr bwMode="auto">
            <a:xfrm>
              <a:off x="8012430" y="2101291"/>
              <a:ext cx="612089" cy="343205"/>
            </a:xfrm>
            <a:prstGeom prst="rect">
              <a:avLst/>
            </a:prstGeom>
            <a:solidFill>
              <a:schemeClr val="accent3">
                <a:lumMod val="75000"/>
              </a:schemeClr>
            </a:solidFill>
            <a:ln w="9525">
              <a:solidFill>
                <a:schemeClr val="tx1"/>
              </a:solidFill>
              <a:miter lim="800000"/>
              <a:headEnd/>
              <a:tailEnd/>
            </a:ln>
          </p:spPr>
          <p:txBody>
            <a:bodyPr wrap="none" anchor="ctr"/>
            <a:lstStyle/>
            <a:p>
              <a:pPr algn="ctr"/>
              <a:r>
                <a:rPr lang="en-US" sz="1000" b="1" dirty="0" smtClean="0">
                  <a:latin typeface="Arial" pitchFamily="34" charset="0"/>
                  <a:cs typeface="Arial" pitchFamily="34" charset="0"/>
                </a:rPr>
                <a:t>External</a:t>
              </a:r>
              <a:endParaRPr lang="en-US" sz="1000" b="1" dirty="0">
                <a:latin typeface="Arial" pitchFamily="34" charset="0"/>
                <a:cs typeface="Arial" pitchFamily="34" charset="0"/>
              </a:endParaRPr>
            </a:p>
          </p:txBody>
        </p:sp>
        <p:sp>
          <p:nvSpPr>
            <p:cNvPr id="110" name="Rectangle 109"/>
            <p:cNvSpPr>
              <a:spLocks noChangeArrowheads="1"/>
            </p:cNvSpPr>
            <p:nvPr/>
          </p:nvSpPr>
          <p:spPr bwMode="auto">
            <a:xfrm>
              <a:off x="7246620" y="1622321"/>
              <a:ext cx="628650" cy="326222"/>
            </a:xfrm>
            <a:prstGeom prst="rect">
              <a:avLst/>
            </a:prstGeom>
            <a:solidFill>
              <a:srgbClr val="C628CA"/>
            </a:solidFill>
            <a:ln w="9525">
              <a:solidFill>
                <a:schemeClr val="tx1"/>
              </a:solidFill>
              <a:miter lim="800000"/>
              <a:headEnd/>
              <a:tailEnd/>
            </a:ln>
          </p:spPr>
          <p:txBody>
            <a:bodyPr wrap="none" anchor="ctr"/>
            <a:lstStyle/>
            <a:p>
              <a:pPr algn="ctr"/>
              <a:r>
                <a:rPr lang="en-US" sz="1000" b="1" dirty="0" smtClean="0">
                  <a:latin typeface="Arial" pitchFamily="34" charset="0"/>
                  <a:cs typeface="Arial" pitchFamily="34" charset="0"/>
                </a:rPr>
                <a:t>GSFC</a:t>
              </a:r>
            </a:p>
            <a:p>
              <a:pPr algn="ctr"/>
              <a:r>
                <a:rPr lang="en-US" sz="1000" b="1" dirty="0" smtClean="0">
                  <a:latin typeface="Arial" pitchFamily="34" charset="0"/>
                  <a:cs typeface="Arial" pitchFamily="34" charset="0"/>
                </a:rPr>
                <a:t>GMAO</a:t>
              </a:r>
              <a:endParaRPr lang="en-US" sz="1000" b="1" dirty="0">
                <a:latin typeface="Arial" pitchFamily="34" charset="0"/>
                <a:cs typeface="Arial" pitchFamily="34" charset="0"/>
              </a:endParaRPr>
            </a:p>
          </p:txBody>
        </p:sp>
        <p:sp>
          <p:nvSpPr>
            <p:cNvPr id="113" name="TextBox 112"/>
            <p:cNvSpPr txBox="1"/>
            <p:nvPr/>
          </p:nvSpPr>
          <p:spPr>
            <a:xfrm>
              <a:off x="7739521" y="1001487"/>
              <a:ext cx="476412" cy="246221"/>
            </a:xfrm>
            <a:prstGeom prst="rect">
              <a:avLst/>
            </a:prstGeom>
            <a:noFill/>
          </p:spPr>
          <p:txBody>
            <a:bodyPr wrap="square" rtlCol="0">
              <a:spAutoFit/>
            </a:bodyPr>
            <a:lstStyle/>
            <a:p>
              <a:r>
                <a:rPr lang="en-US" sz="1000" dirty="0" smtClean="0"/>
                <a:t>SDS</a:t>
              </a:r>
              <a:endParaRPr lang="en-US" sz="1000" dirty="0"/>
            </a:p>
          </p:txBody>
        </p:sp>
        <p:sp>
          <p:nvSpPr>
            <p:cNvPr id="114" name="Rectangle 113"/>
            <p:cNvSpPr/>
            <p:nvPr/>
          </p:nvSpPr>
          <p:spPr bwMode="auto">
            <a:xfrm>
              <a:off x="7151840" y="1012371"/>
              <a:ext cx="1600274" cy="101237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grpSp>
      <p:cxnSp>
        <p:nvCxnSpPr>
          <p:cNvPr id="122" name="Straight Arrow Connector 121"/>
          <p:cNvCxnSpPr>
            <a:endCxn id="116" idx="2"/>
          </p:cNvCxnSpPr>
          <p:nvPr/>
        </p:nvCxnSpPr>
        <p:spPr bwMode="auto">
          <a:xfrm rot="16200000" flipV="1">
            <a:off x="5148814" y="5034142"/>
            <a:ext cx="561521" cy="124294"/>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23" name="Straight Arrow Connector 122"/>
          <p:cNvCxnSpPr>
            <a:endCxn id="115" idx="2"/>
          </p:cNvCxnSpPr>
          <p:nvPr/>
        </p:nvCxnSpPr>
        <p:spPr bwMode="auto">
          <a:xfrm rot="16200000" flipV="1">
            <a:off x="5512389" y="5095291"/>
            <a:ext cx="563515" cy="1"/>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24" name="Straight Arrow Connector 123"/>
          <p:cNvCxnSpPr>
            <a:endCxn id="80" idx="2"/>
          </p:cNvCxnSpPr>
          <p:nvPr/>
        </p:nvCxnSpPr>
        <p:spPr bwMode="auto">
          <a:xfrm rot="5400000" flipH="1" flipV="1">
            <a:off x="5897592" y="5010367"/>
            <a:ext cx="559935" cy="173432"/>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
        <p:nvSpPr>
          <p:cNvPr id="154" name="Rectangle 153"/>
          <p:cNvSpPr/>
          <p:nvPr/>
        </p:nvSpPr>
        <p:spPr bwMode="auto">
          <a:xfrm>
            <a:off x="4876800" y="5208863"/>
            <a:ext cx="1920570" cy="1344335"/>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28" charset="-128"/>
              </a:rPr>
              <a:t>Cal/Val Responsibilities</a:t>
            </a:r>
          </a:p>
        </p:txBody>
      </p:sp>
      <p:sp>
        <p:nvSpPr>
          <p:cNvPr id="155" name="Rectangle 154"/>
          <p:cNvSpPr/>
          <p:nvPr/>
        </p:nvSpPr>
        <p:spPr>
          <a:xfrm>
            <a:off x="5055250" y="5455830"/>
            <a:ext cx="1544610" cy="246221"/>
          </a:xfrm>
          <a:prstGeom prst="rect">
            <a:avLst/>
          </a:prstGeom>
          <a:solidFill>
            <a:srgbClr val="FFC000"/>
          </a:solidFill>
          <a:ln w="6350">
            <a:solidFill>
              <a:schemeClr val="tx1"/>
            </a:solidFill>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marL="1588" indent="-1588"/>
            <a:r>
              <a:rPr lang="en-US" sz="1000" dirty="0" smtClean="0">
                <a:latin typeface="Arial" pitchFamily="34" charset="0"/>
                <a:cs typeface="Arial" pitchFamily="34" charset="0"/>
              </a:rPr>
              <a:t>Div. 33:   L1 Radar</a:t>
            </a:r>
          </a:p>
        </p:txBody>
      </p:sp>
      <p:sp>
        <p:nvSpPr>
          <p:cNvPr id="157" name="Rectangle 156"/>
          <p:cNvSpPr/>
          <p:nvPr/>
        </p:nvSpPr>
        <p:spPr>
          <a:xfrm>
            <a:off x="5055248" y="6093187"/>
            <a:ext cx="1551927" cy="246221"/>
          </a:xfrm>
          <a:prstGeom prst="rect">
            <a:avLst/>
          </a:prstGeom>
          <a:solidFill>
            <a:srgbClr val="C95531"/>
          </a:solidFill>
          <a:ln w="9525">
            <a:solidFill>
              <a:schemeClr val="tx1"/>
            </a:solidFill>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marL="1588" indent="-1588"/>
            <a:r>
              <a:rPr lang="en-US" sz="1000" dirty="0" smtClean="0">
                <a:latin typeface="Arial" pitchFamily="34" charset="0"/>
                <a:cs typeface="Arial" pitchFamily="34" charset="0"/>
              </a:rPr>
              <a:t>GSFC:    </a:t>
            </a:r>
            <a:r>
              <a:rPr lang="en-US" sz="900" dirty="0" smtClean="0">
                <a:latin typeface="Arial" pitchFamily="34" charset="0"/>
                <a:cs typeface="Arial" pitchFamily="34" charset="0"/>
              </a:rPr>
              <a:t>L1 Radiometer</a:t>
            </a:r>
          </a:p>
        </p:txBody>
      </p:sp>
      <p:sp>
        <p:nvSpPr>
          <p:cNvPr id="158" name="Rectangle 157"/>
          <p:cNvSpPr/>
          <p:nvPr/>
        </p:nvSpPr>
        <p:spPr>
          <a:xfrm>
            <a:off x="5055248" y="5773756"/>
            <a:ext cx="1544611" cy="246221"/>
          </a:xfrm>
          <a:prstGeom prst="rect">
            <a:avLst/>
          </a:prstGeom>
          <a:solidFill>
            <a:srgbClr val="00B050"/>
          </a:solidFill>
          <a:ln>
            <a:solidFill>
              <a:schemeClr val="tx1"/>
            </a:solidFill>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marL="1588" indent="-1588"/>
            <a:r>
              <a:rPr lang="en-US" sz="1000" dirty="0" smtClean="0">
                <a:latin typeface="Arial" pitchFamily="34" charset="0"/>
                <a:cs typeface="Arial" pitchFamily="34" charset="0"/>
              </a:rPr>
              <a:t>Science:   L1C2/3/4</a:t>
            </a:r>
            <a:endParaRPr lang="en-US" sz="1000" dirty="0">
              <a:latin typeface="Arial" pitchFamily="34" charset="0"/>
              <a:cs typeface="Arial" pitchFamily="34" charset="0"/>
            </a:endParaRPr>
          </a:p>
        </p:txBody>
      </p:sp>
      <p:sp>
        <p:nvSpPr>
          <p:cNvPr id="112" name="Slide Number Placeholder 111"/>
          <p:cNvSpPr>
            <a:spLocks noGrp="1"/>
          </p:cNvSpPr>
          <p:nvPr>
            <p:ph type="sldNum" sz="quarter" idx="10"/>
          </p:nvPr>
        </p:nvSpPr>
        <p:spPr/>
        <p:txBody>
          <a:bodyPr/>
          <a:lstStyle/>
          <a:p>
            <a:pPr>
              <a:defRPr/>
            </a:pPr>
            <a:r>
              <a:rPr lang="en-US" smtClean="0"/>
              <a:t>SMAP-</a:t>
            </a:r>
            <a:fld id="{0706C2D0-E882-47A1-834E-C9CD8761BAB4}" type="slidenum">
              <a:rPr lang="en-US" smtClean="0"/>
              <a:pPr>
                <a:defRPr/>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a:defRPr/>
            </a:pPr>
            <a:r>
              <a:rPr lang="en-US" dirty="0" smtClean="0">
                <a:effectLst>
                  <a:outerShdw blurRad="38100" dist="38100" dir="2700000" algn="tl">
                    <a:srgbClr val="DDDDDD"/>
                  </a:outerShdw>
                </a:effectLst>
                <a:ea typeface="ＭＳ Ｐゴシック" charset="-128"/>
                <a:cs typeface="ＭＳ Ｐゴシック" charset="-128"/>
              </a:rPr>
              <a:t>Global Metadata Classification</a:t>
            </a:r>
          </a:p>
        </p:txBody>
      </p:sp>
      <p:sp>
        <p:nvSpPr>
          <p:cNvPr id="10243" name="Rectangle 3"/>
          <p:cNvSpPr>
            <a:spLocks noGrp="1" noChangeArrowheads="1"/>
          </p:cNvSpPr>
          <p:nvPr>
            <p:ph type="body" idx="1"/>
          </p:nvPr>
        </p:nvSpPr>
        <p:spPr>
          <a:xfrm>
            <a:off x="4876800" y="1066800"/>
            <a:ext cx="3962400" cy="5562600"/>
          </a:xfrm>
        </p:spPr>
        <p:txBody>
          <a:bodyPr/>
          <a:lstStyle/>
          <a:p>
            <a:pPr marL="363538" indent="-363538" defTabSz="968375">
              <a:lnSpc>
                <a:spcPct val="90000"/>
              </a:lnSpc>
            </a:pPr>
            <a:r>
              <a:rPr lang="en-US" sz="1400" b="1" dirty="0" smtClean="0">
                <a:ea typeface="ＭＳ Ｐゴシック" pitchFamily="34" charset="-128"/>
                <a:cs typeface="ＭＳ Ｐゴシック" pitchFamily="34" charset="-128"/>
              </a:rPr>
              <a:t>Catalog metadata versus File metadata</a:t>
            </a:r>
          </a:p>
          <a:p>
            <a:pPr marL="763588" lvl="1" indent="-363538" defTabSz="968375">
              <a:lnSpc>
                <a:spcPct val="90000"/>
              </a:lnSpc>
            </a:pPr>
            <a:r>
              <a:rPr lang="en-US" sz="1400" dirty="0" smtClean="0"/>
              <a:t>Catalog metadata are stored in a database</a:t>
            </a:r>
          </a:p>
          <a:p>
            <a:pPr marL="1163638" lvl="2" indent="-363538" defTabSz="968375">
              <a:lnSpc>
                <a:spcPct val="90000"/>
              </a:lnSpc>
            </a:pPr>
            <a:r>
              <a:rPr lang="en-US" sz="1400" dirty="0" smtClean="0"/>
              <a:t>For file reference, lookup and automated processing</a:t>
            </a:r>
          </a:p>
          <a:p>
            <a:pPr marL="1163638" lvl="2" indent="-363538" defTabSz="968375">
              <a:lnSpc>
                <a:spcPct val="90000"/>
              </a:lnSpc>
            </a:pPr>
            <a:r>
              <a:rPr lang="en-US" sz="1400" dirty="0" smtClean="0"/>
              <a:t>Metadata elements required by the Data Center and ECHO</a:t>
            </a:r>
          </a:p>
          <a:p>
            <a:pPr marL="763588" lvl="1" indent="-363538" defTabSz="968375">
              <a:lnSpc>
                <a:spcPct val="90000"/>
              </a:lnSpc>
            </a:pPr>
            <a:r>
              <a:rPr lang="en-US" sz="1400" dirty="0" smtClean="0"/>
              <a:t>File metadata are listed in each product granule</a:t>
            </a:r>
          </a:p>
          <a:p>
            <a:pPr marL="1163638" lvl="2" indent="-363538" defTabSz="968375">
              <a:lnSpc>
                <a:spcPct val="90000"/>
              </a:lnSpc>
            </a:pPr>
            <a:r>
              <a:rPr lang="en-US" sz="1400" dirty="0" smtClean="0"/>
              <a:t>Metadata elements may belong to both the catalog class and the file class</a:t>
            </a:r>
          </a:p>
          <a:p>
            <a:pPr marL="363538" indent="-363538" defTabSz="968375">
              <a:lnSpc>
                <a:spcPct val="90000"/>
              </a:lnSpc>
            </a:pPr>
            <a:r>
              <a:rPr lang="en-US" sz="1400" b="1" dirty="0" smtClean="0">
                <a:ea typeface="ＭＳ Ｐゴシック" pitchFamily="34" charset="-128"/>
                <a:cs typeface="ＭＳ Ｐゴシック" pitchFamily="34" charset="-128"/>
              </a:rPr>
              <a:t>Core metadata versus Product Type Specific metadata</a:t>
            </a:r>
          </a:p>
          <a:p>
            <a:pPr marL="763588" lvl="1" indent="-363538" defTabSz="968375">
              <a:lnSpc>
                <a:spcPct val="90000"/>
              </a:lnSpc>
            </a:pPr>
            <a:r>
              <a:rPr lang="en-US" sz="1400" dirty="0" smtClean="0"/>
              <a:t>Core metadata appear in all SMAP product types</a:t>
            </a:r>
          </a:p>
          <a:p>
            <a:pPr marL="763588" lvl="1" indent="-363538" defTabSz="968375">
              <a:lnSpc>
                <a:spcPct val="90000"/>
              </a:lnSpc>
            </a:pPr>
            <a:r>
              <a:rPr lang="en-US" sz="1400" dirty="0" smtClean="0"/>
              <a:t>Product Type Specific metadata appear in one or many product types</a:t>
            </a:r>
          </a:p>
          <a:p>
            <a:pPr marL="763588" lvl="1" indent="-363538" defTabSz="968375">
              <a:lnSpc>
                <a:spcPct val="90000"/>
              </a:lnSpc>
            </a:pPr>
            <a:r>
              <a:rPr lang="en-US" sz="1400" dirty="0" smtClean="0"/>
              <a:t>Core metadata and Product Type Specific metadata are mutually exclusive</a:t>
            </a:r>
          </a:p>
          <a:p>
            <a:pPr marL="763588" lvl="1" indent="-363538" defTabSz="968375">
              <a:lnSpc>
                <a:spcPct val="90000"/>
              </a:lnSpc>
              <a:buNone/>
            </a:pPr>
            <a:endParaRPr lang="en-US" sz="1400" dirty="0" smtClean="0">
              <a:solidFill>
                <a:srgbClr val="FF0000"/>
              </a:solidFill>
            </a:endParaRPr>
          </a:p>
          <a:p>
            <a:pPr marL="363538" indent="-363538" defTabSz="968375">
              <a:lnSpc>
                <a:spcPct val="90000"/>
              </a:lnSpc>
              <a:buNone/>
            </a:pPr>
            <a:endParaRPr lang="en-US" sz="1400" dirty="0" smtClean="0"/>
          </a:p>
        </p:txBody>
      </p:sp>
      <p:sp>
        <p:nvSpPr>
          <p:cNvPr id="4" name="Rectangle 3"/>
          <p:cNvSpPr/>
          <p:nvPr/>
        </p:nvSpPr>
        <p:spPr bwMode="auto">
          <a:xfrm>
            <a:off x="304800" y="1066800"/>
            <a:ext cx="4572000" cy="543221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a:p>
            <a:endParaRPr lang="en-US" sz="1600" dirty="0" smtClean="0">
              <a:ea typeface="ＭＳ Ｐゴシック" pitchFamily="28" charset="-128"/>
            </a:endParaRPr>
          </a:p>
          <a:p>
            <a:endParaRPr lang="en-US" sz="1600" dirty="0" smtClean="0">
              <a:ea typeface="ＭＳ Ｐゴシック" pitchFamily="28" charset="-128"/>
            </a:endParaRPr>
          </a:p>
          <a:p>
            <a:endParaRPr lang="en-US" sz="1600" dirty="0" smtClean="0">
              <a:ea typeface="ＭＳ Ｐゴシック" pitchFamily="28" charset="-128"/>
            </a:endParaRPr>
          </a:p>
          <a:p>
            <a:r>
              <a:rPr lang="en-US" sz="1600" dirty="0" smtClean="0">
                <a:ea typeface="ＭＳ Ｐゴシック" pitchFamily="28" charset="-128"/>
              </a:rPr>
              <a:t>The region within the Catalog Metadata and the Granule Metadata that are not Core Metadata are Product Specific Metadata.</a:t>
            </a:r>
          </a:p>
          <a:p>
            <a:pPr marL="0" marR="0" indent="0" algn="l" defTabSz="914400" rtl="0" eaLnBrk="0" fontAlgn="base" latinLnBrk="0" hangingPunct="0">
              <a:lnSpc>
                <a:spcPct val="100000"/>
              </a:lnSpc>
              <a:spcBef>
                <a:spcPct val="0"/>
              </a:spcBef>
              <a:spcAft>
                <a:spcPct val="0"/>
              </a:spcAft>
              <a:buClrTx/>
              <a:buSzTx/>
              <a:buFontTx/>
              <a:buNone/>
              <a:tabLst/>
            </a:pPr>
            <a:endParaRPr lang="en-US" sz="2400" dirty="0" smtClean="0">
              <a:ea typeface="ＭＳ Ｐゴシック" pitchFamily="28" charset="-128"/>
            </a:endParaRPr>
          </a:p>
          <a:p>
            <a:pPr defTabSz="914400" eaLnBrk="0" hangingPunct="0"/>
            <a:endParaRPr lang="en-US" sz="1600" dirty="0" smtClean="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5" name="Oval 4"/>
          <p:cNvSpPr/>
          <p:nvPr/>
        </p:nvSpPr>
        <p:spPr bwMode="auto">
          <a:xfrm>
            <a:off x="533400" y="1600200"/>
            <a:ext cx="1905000" cy="3657600"/>
          </a:xfrm>
          <a:prstGeom prst="ellipse">
            <a:avLst/>
          </a:prstGeom>
          <a:solidFill>
            <a:srgbClr val="FFFF00">
              <a:alpha val="12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smtClean="0">
                <a:latin typeface="Arial" charset="0"/>
                <a:ea typeface="ＭＳ Ｐゴシック" pitchFamily="28" charset="-128"/>
              </a:rPr>
              <a:t>  </a:t>
            </a:r>
            <a:r>
              <a:rPr kumimoji="0" lang="en-US" sz="1400" b="0" i="0" u="none" strike="noStrike" cap="none" normalizeH="0" baseline="0" dirty="0" smtClean="0">
                <a:ln>
                  <a:noFill/>
                </a:ln>
                <a:solidFill>
                  <a:schemeClr val="tx1"/>
                </a:solidFill>
                <a:effectLst/>
                <a:latin typeface="Arial" charset="0"/>
                <a:ea typeface="ＭＳ Ｐゴシック" pitchFamily="28" charset="-128"/>
              </a:rPr>
              <a:t>Catalog Metadata</a:t>
            </a:r>
          </a:p>
        </p:txBody>
      </p:sp>
      <p:sp>
        <p:nvSpPr>
          <p:cNvPr id="6" name="Oval 5"/>
          <p:cNvSpPr/>
          <p:nvPr/>
        </p:nvSpPr>
        <p:spPr bwMode="auto">
          <a:xfrm>
            <a:off x="1219200" y="1524000"/>
            <a:ext cx="3505200" cy="3670631"/>
          </a:xfrm>
          <a:prstGeom prst="ellipse">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28" charset="-128"/>
              </a:rPr>
              <a:t>                      	</a:t>
            </a: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charset="0"/>
                <a:ea typeface="ＭＳ Ｐゴシック" pitchFamily="28" charset="-128"/>
              </a:rPr>
              <a:t>	</a:t>
            </a: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Arial" charset="0"/>
              <a:ea typeface="ＭＳ Ｐゴシック" pitchFamily="28"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charset="0"/>
                <a:ea typeface="ＭＳ Ｐゴシック" pitchFamily="28" charset="-128"/>
              </a:rPr>
              <a:t>	</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charset="0"/>
                <a:ea typeface="ＭＳ Ｐゴシック" pitchFamily="28" charset="-128"/>
              </a:rPr>
              <a:t>	</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ea typeface="ＭＳ Ｐゴシック" pitchFamily="28" charset="-128"/>
              </a:rPr>
              <a:t>	</a:t>
            </a:r>
            <a:r>
              <a:rPr lang="en-US" sz="1400" dirty="0" smtClean="0">
                <a:latin typeface="Arial" charset="0"/>
                <a:ea typeface="ＭＳ Ｐゴシック" pitchFamily="28" charset="-128"/>
              </a:rPr>
              <a:t>Granule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Arial" charset="0"/>
                <a:ea typeface="ＭＳ Ｐゴシック" pitchFamily="28" charset="-128"/>
              </a:rPr>
              <a:t>	Metadata</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7" name="Oval 6"/>
          <p:cNvSpPr/>
          <p:nvPr/>
        </p:nvSpPr>
        <p:spPr bwMode="auto">
          <a:xfrm>
            <a:off x="1066800" y="1905000"/>
            <a:ext cx="3505200" cy="1905000"/>
          </a:xfrm>
          <a:prstGeom prst="ellipse">
            <a:avLst/>
          </a:prstGeom>
          <a:solidFill>
            <a:srgbClr val="FF0000">
              <a:alpha val="1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charset="0"/>
                <a:ea typeface="ＭＳ Ｐゴシック" pitchFamily="28" charset="-128"/>
              </a:rPr>
              <a:t>                               </a:t>
            </a:r>
          </a:p>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charset="0"/>
                <a:ea typeface="ＭＳ Ｐゴシック" pitchFamily="28" charset="-128"/>
              </a:rPr>
              <a:t>	           </a:t>
            </a:r>
            <a:r>
              <a:rPr lang="en-US" sz="1400" dirty="0" smtClean="0">
                <a:latin typeface="Arial" charset="0"/>
                <a:ea typeface="ＭＳ Ｐゴシック" pitchFamily="28" charset="-128"/>
              </a:rPr>
              <a:t>Core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Arial" charset="0"/>
                <a:ea typeface="ＭＳ Ｐゴシック" pitchFamily="28" charset="-128"/>
              </a:rPr>
              <a:t>                          Metadata</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9" name="Slide Number Placeholder 8"/>
          <p:cNvSpPr>
            <a:spLocks noGrp="1"/>
          </p:cNvSpPr>
          <p:nvPr>
            <p:ph type="sldNum" sz="quarter" idx="10"/>
          </p:nvPr>
        </p:nvSpPr>
        <p:spPr/>
        <p:txBody>
          <a:bodyPr/>
          <a:lstStyle/>
          <a:p>
            <a:pPr>
              <a:defRPr/>
            </a:pPr>
            <a:r>
              <a:rPr lang="en-US" smtClean="0"/>
              <a:t>SMAP-</a:t>
            </a:r>
            <a:fld id="{FB5A4BAC-8254-4802-BB16-9D448E19B28F}"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14300"/>
            <a:ext cx="6135687" cy="685800"/>
          </a:xfrm>
        </p:spPr>
        <p:txBody>
          <a:bodyPr/>
          <a:lstStyle/>
          <a:p>
            <a:r>
              <a:rPr lang="en-US" dirty="0" smtClean="0"/>
              <a:t>Proposed Metadata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metadata shall provide users with adequate self descriptive information to enable an assessment of the content, the quality and the algorithmic conditions associated with any SMAP data product.</a:t>
            </a:r>
          </a:p>
          <a:p>
            <a:r>
              <a:rPr lang="en-US" dirty="0" smtClean="0"/>
              <a:t>The metadata shall enable users to locate specific and appropriate sets of data that they need for their investigation.</a:t>
            </a:r>
          </a:p>
          <a:p>
            <a:r>
              <a:rPr lang="en-US" dirty="0" smtClean="0"/>
              <a:t>The metadata shall enable users to correlate, interoperate and integrate SMAP data products with those generated by disparate sources, within and outside of NASA.</a:t>
            </a:r>
            <a:endParaRPr lang="en-US" dirty="0"/>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Metadata – ISO 19115</a:t>
            </a:r>
            <a:endParaRPr lang="en-US" dirty="0"/>
          </a:p>
        </p:txBody>
      </p:sp>
      <p:sp>
        <p:nvSpPr>
          <p:cNvPr id="3" name="Content Placeholder 2"/>
          <p:cNvSpPr>
            <a:spLocks noGrp="1"/>
          </p:cNvSpPr>
          <p:nvPr>
            <p:ph idx="1"/>
          </p:nvPr>
        </p:nvSpPr>
        <p:spPr/>
        <p:txBody>
          <a:bodyPr/>
          <a:lstStyle/>
          <a:p>
            <a:r>
              <a:rPr lang="en-US" dirty="0" smtClean="0"/>
              <a:t>“</a:t>
            </a:r>
            <a:r>
              <a:rPr lang="en-US" sz="2800" dirty="0" smtClean="0"/>
              <a:t>Geographic  Information - Metadata” from the International Organization for Standardization</a:t>
            </a:r>
          </a:p>
          <a:p>
            <a:pPr lvl="2"/>
            <a:r>
              <a:rPr lang="en-US" sz="2000" dirty="0" smtClean="0"/>
              <a:t>Provides a standardized means to describe Earth data</a:t>
            </a:r>
          </a:p>
          <a:p>
            <a:pPr lvl="2"/>
            <a:r>
              <a:rPr lang="en-US" sz="2000" dirty="0" smtClean="0"/>
              <a:t>Provides a means to make products “self descriptive and independently understandable”</a:t>
            </a:r>
          </a:p>
          <a:p>
            <a:pPr lvl="2"/>
            <a:r>
              <a:rPr lang="en-US" sz="2000" dirty="0" smtClean="0"/>
              <a:t>Incorporates all of the major categories required for a complete set of global metadata for each product granule</a:t>
            </a:r>
          </a:p>
          <a:p>
            <a:pPr lvl="2"/>
            <a:r>
              <a:rPr lang="en-US" sz="2000" dirty="0" smtClean="0"/>
              <a:t>Incorporates all of the major categories required to generate a complete set of collection metadata.</a:t>
            </a:r>
          </a:p>
          <a:p>
            <a:pPr lvl="2"/>
            <a:r>
              <a:rPr lang="en-US" sz="2000" dirty="0" smtClean="0"/>
              <a:t>Enables fulfillment of the requirement “to correlate, interoperate and integrate SMAP data products with those generated by disparate sources”.</a:t>
            </a:r>
          </a:p>
          <a:p>
            <a:pPr lvl="2"/>
            <a:r>
              <a:rPr lang="en-US" sz="2000" dirty="0" smtClean="0"/>
              <a:t>Uses XML representation to ease portability to the wider user community</a:t>
            </a:r>
          </a:p>
          <a:p>
            <a:pPr lvl="2"/>
            <a:endParaRPr lang="en-US" dirty="0"/>
          </a:p>
        </p:txBody>
      </p:sp>
      <p:sp>
        <p:nvSpPr>
          <p:cNvPr id="6" name="Slide Number Placeholder 5"/>
          <p:cNvSpPr>
            <a:spLocks noGrp="1"/>
          </p:cNvSpPr>
          <p:nvPr>
            <p:ph type="sldNum" sz="quarter" idx="10"/>
          </p:nvPr>
        </p:nvSpPr>
        <p:spPr/>
        <p:txBody>
          <a:bodyPr/>
          <a:lstStyle/>
          <a:p>
            <a:pPr>
              <a:defRPr/>
            </a:pPr>
            <a:r>
              <a:rPr lang="en-US" smtClean="0"/>
              <a:t>SMAP-</a:t>
            </a:r>
            <a:fld id="{FB5A4BAC-8254-4802-BB16-9D448E19B28F}"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1804988" y="139700"/>
            <a:ext cx="6781800" cy="685800"/>
          </a:xfrm>
        </p:spPr>
        <p:txBody>
          <a:bodyPr/>
          <a:lstStyle/>
          <a:p>
            <a:pPr>
              <a:defRPr/>
            </a:pPr>
            <a:r>
              <a:rPr lang="en-US" sz="2800" dirty="0" smtClean="0">
                <a:effectLst>
                  <a:outerShdw blurRad="38100" dist="38100" dir="2700000" algn="tl">
                    <a:srgbClr val="DDDDDD"/>
                  </a:outerShdw>
                </a:effectLst>
                <a:ea typeface="ＭＳ Ｐゴシック" charset="-128"/>
                <a:cs typeface="ＭＳ Ｐゴシック" charset="-128"/>
              </a:rPr>
              <a:t>Proposed Top Level ISO Metadata Model</a:t>
            </a:r>
          </a:p>
        </p:txBody>
      </p:sp>
      <p:pic>
        <p:nvPicPr>
          <p:cNvPr id="4" name="Picture 3" descr="MI_Metadata_100728.jpg"/>
          <p:cNvPicPr>
            <a:picLocks noChangeAspect="1"/>
          </p:cNvPicPr>
          <p:nvPr/>
        </p:nvPicPr>
        <p:blipFill>
          <a:blip r:embed="rId3" cstate="print"/>
          <a:stretch>
            <a:fillRect/>
          </a:stretch>
        </p:blipFill>
        <p:spPr>
          <a:xfrm>
            <a:off x="304800" y="1066800"/>
            <a:ext cx="8686800" cy="5410200"/>
          </a:xfrm>
          <a:prstGeom prst="rect">
            <a:avLst/>
          </a:prstGeom>
        </p:spPr>
      </p:pic>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2438400" y="190500"/>
            <a:ext cx="5830887" cy="685800"/>
          </a:xfrm>
        </p:spPr>
        <p:txBody>
          <a:bodyPr/>
          <a:lstStyle/>
          <a:p>
            <a:pPr>
              <a:defRPr/>
            </a:pPr>
            <a:r>
              <a:rPr lang="en-US" sz="2800" dirty="0" smtClean="0">
                <a:effectLst>
                  <a:outerShdw blurRad="38100" dist="38100" dir="2700000" algn="tl">
                    <a:srgbClr val="DDDDDD"/>
                  </a:outerShdw>
                </a:effectLst>
                <a:ea typeface="ＭＳ Ｐゴシック" charset="-128"/>
                <a:cs typeface="ＭＳ Ｐゴシック" charset="-128"/>
              </a:rPr>
              <a:t>CF Convention – Local Metadata</a:t>
            </a:r>
          </a:p>
        </p:txBody>
      </p:sp>
      <p:sp>
        <p:nvSpPr>
          <p:cNvPr id="10243" name="Rectangle 3"/>
          <p:cNvSpPr>
            <a:spLocks noGrp="1" noChangeArrowheads="1"/>
          </p:cNvSpPr>
          <p:nvPr>
            <p:ph type="body" idx="1"/>
          </p:nvPr>
        </p:nvSpPr>
        <p:spPr>
          <a:xfrm>
            <a:off x="0" y="876300"/>
            <a:ext cx="9144000" cy="5715000"/>
          </a:xfrm>
        </p:spPr>
        <p:txBody>
          <a:bodyPr/>
          <a:lstStyle/>
          <a:p>
            <a:r>
              <a:rPr lang="en-US" sz="2000" dirty="0" smtClean="0">
                <a:ea typeface="ＭＳ Ｐゴシック" pitchFamily="-108" charset="-128"/>
                <a:cs typeface="ＭＳ Ｐゴシック" pitchFamily="-108" charset="-128"/>
              </a:rPr>
              <a:t>The Climate and Forecast (CF) is a highly descriptive metadata convention with a widespread science user community</a:t>
            </a:r>
          </a:p>
          <a:p>
            <a:pPr lvl="1"/>
            <a:r>
              <a:rPr lang="en-US" sz="1800" dirty="0" smtClean="0">
                <a:ea typeface="ＭＳ Ｐゴシック" pitchFamily="-108" charset="-128"/>
                <a:cs typeface="ＭＳ Ｐゴシック" pitchFamily="-108" charset="-128"/>
              </a:rPr>
              <a:t>CF designed specifically designed to fit within attributes in </a:t>
            </a:r>
            <a:r>
              <a:rPr lang="en-US" sz="1800" dirty="0" err="1" smtClean="0">
                <a:ea typeface="ＭＳ Ｐゴシック" pitchFamily="-108" charset="-128"/>
                <a:cs typeface="ＭＳ Ｐゴシック" pitchFamily="-108" charset="-128"/>
              </a:rPr>
              <a:t>netCDF</a:t>
            </a:r>
            <a:r>
              <a:rPr lang="en-US" sz="1800" dirty="0" smtClean="0">
                <a:ea typeface="ＭＳ Ｐゴシック" pitchFamily="-108" charset="-128"/>
                <a:cs typeface="ＭＳ Ｐゴシック" pitchFamily="-108" charset="-128"/>
              </a:rPr>
              <a:t> files.</a:t>
            </a:r>
          </a:p>
          <a:p>
            <a:pPr lvl="1"/>
            <a:r>
              <a:rPr lang="en-US" sz="1800" dirty="0" smtClean="0"/>
              <a:t>CF is based upon the Cooperative Ocean/Atmospheric Data Service (COARDS) standard</a:t>
            </a:r>
          </a:p>
          <a:p>
            <a:r>
              <a:rPr lang="en-US" sz="2000" dirty="0" smtClean="0"/>
              <a:t>The CF convention includes:</a:t>
            </a:r>
          </a:p>
          <a:p>
            <a:pPr marL="763588" lvl="1" indent="-363538" defTabSz="968375">
              <a:lnSpc>
                <a:spcPct val="90000"/>
              </a:lnSpc>
            </a:pPr>
            <a:r>
              <a:rPr lang="en-US" sz="1800" dirty="0" smtClean="0">
                <a:ea typeface="ＭＳ Ｐゴシック" pitchFamily="-108" charset="-128"/>
                <a:cs typeface="ＭＳ Ｐゴシック" pitchFamily="-108" charset="-128"/>
              </a:rPr>
              <a:t>A standard to provide descriptive names for each variable in the product</a:t>
            </a:r>
          </a:p>
          <a:p>
            <a:pPr marL="763588" lvl="1" indent="-363538" defTabSz="968375">
              <a:lnSpc>
                <a:spcPct val="90000"/>
              </a:lnSpc>
            </a:pPr>
            <a:r>
              <a:rPr lang="en-US" sz="1800" dirty="0" smtClean="0">
                <a:ea typeface="ＭＳ Ｐゴシック" pitchFamily="-108" charset="-128"/>
                <a:cs typeface="ＭＳ Ｐゴシック" pitchFamily="-108" charset="-128"/>
              </a:rPr>
              <a:t>Standards for the specification of data units for each variable in the product</a:t>
            </a:r>
          </a:p>
          <a:p>
            <a:pPr marL="1163638" lvl="2" indent="-363538" defTabSz="968375">
              <a:lnSpc>
                <a:spcPct val="90000"/>
              </a:lnSpc>
            </a:pPr>
            <a:r>
              <a:rPr lang="en-US" sz="1400" dirty="0" smtClean="0">
                <a:ea typeface="ＭＳ Ｐゴシック" pitchFamily="-108" charset="-128"/>
                <a:cs typeface="ＭＳ Ｐゴシック" pitchFamily="-108" charset="-128"/>
              </a:rPr>
              <a:t>UDUNITS provides a list of supported unit names</a:t>
            </a:r>
          </a:p>
          <a:p>
            <a:pPr marL="763588" lvl="1" indent="-363538" defTabSz="968375">
              <a:lnSpc>
                <a:spcPct val="90000"/>
              </a:lnSpc>
            </a:pPr>
            <a:r>
              <a:rPr lang="en-US" sz="1800" dirty="0" smtClean="0">
                <a:ea typeface="ＭＳ Ｐゴシック" pitchFamily="-108" charset="-128"/>
                <a:cs typeface="ＭＳ Ｐゴシック" pitchFamily="-108" charset="-128"/>
              </a:rPr>
              <a:t>Standards for fill values for each variable in the product</a:t>
            </a:r>
          </a:p>
          <a:p>
            <a:pPr marL="763588" lvl="1" indent="-363538" defTabSz="968375">
              <a:lnSpc>
                <a:spcPct val="90000"/>
              </a:lnSpc>
            </a:pPr>
            <a:r>
              <a:rPr lang="en-US" sz="1800" dirty="0" smtClean="0">
                <a:ea typeface="ＭＳ Ｐゴシック" pitchFamily="-108" charset="-128"/>
                <a:cs typeface="ＭＳ Ｐゴシック" pitchFamily="-108" charset="-128"/>
              </a:rPr>
              <a:t>Standards to express the range of data for each variable in the product</a:t>
            </a:r>
          </a:p>
          <a:p>
            <a:pPr marL="763588" lvl="1" indent="-363538" defTabSz="968375">
              <a:lnSpc>
                <a:spcPct val="90000"/>
              </a:lnSpc>
            </a:pPr>
            <a:r>
              <a:rPr lang="en-US" sz="1800" dirty="0" smtClean="0">
                <a:ea typeface="ＭＳ Ｐゴシック" pitchFamily="-108" charset="-128"/>
                <a:cs typeface="ＭＳ Ｐゴシック" pitchFamily="-108" charset="-128"/>
              </a:rPr>
              <a:t>Standards to express bit flag definitions and define flag values</a:t>
            </a:r>
          </a:p>
          <a:p>
            <a:pPr marL="763588" lvl="1" indent="-363538" defTabSz="968375">
              <a:lnSpc>
                <a:spcPct val="90000"/>
              </a:lnSpc>
            </a:pPr>
            <a:r>
              <a:rPr lang="en-US" sz="1800" dirty="0" smtClean="0">
                <a:ea typeface="ＭＳ Ｐゴシック" pitchFamily="-108" charset="-128"/>
                <a:cs typeface="ＭＳ Ｐゴシック" pitchFamily="-108" charset="-128"/>
              </a:rPr>
              <a:t>Standards to specify relationships between spatial and time coordinates for each variable in the product</a:t>
            </a:r>
          </a:p>
          <a:p>
            <a:pPr marL="1163638" lvl="2" indent="-363538" defTabSz="968375">
              <a:lnSpc>
                <a:spcPct val="90000"/>
              </a:lnSpc>
            </a:pPr>
            <a:r>
              <a:rPr lang="en-US" sz="1600" dirty="0" smtClean="0">
                <a:ea typeface="ＭＳ Ｐゴシック" pitchFamily="-108" charset="-128"/>
                <a:cs typeface="ＭＳ Ｐゴシック" pitchFamily="-108" charset="-128"/>
              </a:rPr>
              <a:t>Indicates which particular spatial or temporal coordinates correspond with which dimension axes and indices of a data variable.</a:t>
            </a:r>
          </a:p>
          <a:p>
            <a:pPr marL="763588" lvl="1" indent="-363538" defTabSz="968375">
              <a:lnSpc>
                <a:spcPct val="90000"/>
              </a:lnSpc>
            </a:pPr>
            <a:r>
              <a:rPr lang="en-US" sz="1800" dirty="0" smtClean="0">
                <a:ea typeface="ＭＳ Ｐゴシック" pitchFamily="-108" charset="-128"/>
                <a:cs typeface="ＭＳ Ｐゴシック" pitchFamily="-108" charset="-128"/>
              </a:rPr>
              <a:t>Standards to specify statistical methods that were used to calculate each variable in the product</a:t>
            </a:r>
          </a:p>
          <a:p>
            <a:pPr marL="1163638" lvl="2" indent="-363538" defTabSz="968375">
              <a:lnSpc>
                <a:spcPct val="90000"/>
              </a:lnSpc>
            </a:pPr>
            <a:r>
              <a:rPr lang="en-US" sz="1600" dirty="0" smtClean="0">
                <a:ea typeface="ＭＳ Ｐゴシック" pitchFamily="-108" charset="-128"/>
                <a:cs typeface="ＭＳ Ｐゴシック" pitchFamily="-108" charset="-128"/>
              </a:rPr>
              <a:t>Clarifies temporal or spatial intervals that were used to provide statistical results. </a:t>
            </a:r>
          </a:p>
        </p:txBody>
      </p:sp>
      <p:sp>
        <p:nvSpPr>
          <p:cNvPr id="5" name="Slide Number Placeholder 4"/>
          <p:cNvSpPr>
            <a:spLocks noGrp="1"/>
          </p:cNvSpPr>
          <p:nvPr>
            <p:ph type="sldNum" sz="quarter" idx="10"/>
          </p:nvPr>
        </p:nvSpPr>
        <p:spPr/>
        <p:txBody>
          <a:bodyPr/>
          <a:lstStyle/>
          <a:p>
            <a:pPr>
              <a:defRPr/>
            </a:pPr>
            <a:r>
              <a:rPr lang="en-US" smtClean="0"/>
              <a:t>SMAP-</a:t>
            </a:r>
            <a:fld id="{FB5A4BAC-8254-4802-BB16-9D448E19B28F}"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a:defRPr/>
            </a:pPr>
            <a:r>
              <a:rPr lang="en-US" dirty="0" smtClean="0">
                <a:effectLst>
                  <a:outerShdw blurRad="38100" dist="38100" dir="2700000" algn="tl">
                    <a:srgbClr val="DDDDDD"/>
                  </a:outerShdw>
                </a:effectLst>
                <a:ea typeface="ＭＳ Ｐゴシック" charset="-128"/>
                <a:cs typeface="ＭＳ Ｐゴシック" charset="-128"/>
              </a:rPr>
              <a:t>CF Global Metadata</a:t>
            </a:r>
          </a:p>
        </p:txBody>
      </p:sp>
      <p:sp>
        <p:nvSpPr>
          <p:cNvPr id="12291" name="Rectangle 3"/>
          <p:cNvSpPr>
            <a:spLocks noGrp="1" noChangeArrowheads="1"/>
          </p:cNvSpPr>
          <p:nvPr>
            <p:ph type="body" idx="1"/>
          </p:nvPr>
        </p:nvSpPr>
        <p:spPr>
          <a:xfrm>
            <a:off x="0" y="990600"/>
            <a:ext cx="9144000" cy="5715000"/>
          </a:xfrm>
        </p:spPr>
        <p:txBody>
          <a:bodyPr/>
          <a:lstStyle/>
          <a:p>
            <a:pPr marL="363538" indent="-363538" defTabSz="968375">
              <a:lnSpc>
                <a:spcPct val="90000"/>
              </a:lnSpc>
            </a:pPr>
            <a:r>
              <a:rPr lang="en-US" sz="2000" dirty="0" smtClean="0">
                <a:ea typeface="ＭＳ Ｐゴシック" pitchFamily="-108" charset="-128"/>
                <a:cs typeface="ＭＳ Ｐゴシック" pitchFamily="-108" charset="-128"/>
              </a:rPr>
              <a:t>Five standard elements for description of the entire product</a:t>
            </a:r>
          </a:p>
          <a:p>
            <a:pPr marL="763588" lvl="1" indent="-363538" defTabSz="968375">
              <a:lnSpc>
                <a:spcPct val="90000"/>
              </a:lnSpc>
            </a:pPr>
            <a:r>
              <a:rPr lang="en-US" sz="1800" dirty="0" smtClean="0">
                <a:ea typeface="ＭＳ Ｐゴシック" pitchFamily="-108" charset="-128"/>
                <a:cs typeface="ＭＳ Ｐゴシック" pitchFamily="-108" charset="-128"/>
              </a:rPr>
              <a:t>Title</a:t>
            </a:r>
          </a:p>
          <a:p>
            <a:pPr marL="763588" lvl="1" indent="-363538" defTabSz="968375">
              <a:lnSpc>
                <a:spcPct val="90000"/>
              </a:lnSpc>
            </a:pPr>
            <a:r>
              <a:rPr lang="en-US" sz="1800" dirty="0" smtClean="0">
                <a:ea typeface="ＭＳ Ｐゴシック" pitchFamily="-108" charset="-128"/>
                <a:cs typeface="ＭＳ Ｐゴシック" pitchFamily="-108" charset="-128"/>
              </a:rPr>
              <a:t>Institution</a:t>
            </a:r>
          </a:p>
          <a:p>
            <a:pPr marL="763588" lvl="1" indent="-363538" defTabSz="968375">
              <a:lnSpc>
                <a:spcPct val="90000"/>
              </a:lnSpc>
            </a:pPr>
            <a:r>
              <a:rPr lang="en-US" sz="1800" dirty="0" smtClean="0">
                <a:ea typeface="ＭＳ Ｐゴシック" pitchFamily="-108" charset="-128"/>
                <a:cs typeface="ＭＳ Ｐゴシック" pitchFamily="-108" charset="-128"/>
              </a:rPr>
              <a:t>Source</a:t>
            </a:r>
          </a:p>
          <a:p>
            <a:pPr marL="763588" lvl="1" indent="-363538" defTabSz="968375">
              <a:lnSpc>
                <a:spcPct val="90000"/>
              </a:lnSpc>
            </a:pPr>
            <a:r>
              <a:rPr lang="en-US" sz="1800" dirty="0" smtClean="0">
                <a:ea typeface="ＭＳ Ｐゴシック" pitchFamily="-108" charset="-128"/>
                <a:cs typeface="ＭＳ Ｐゴシック" pitchFamily="-108" charset="-128"/>
              </a:rPr>
              <a:t>History</a:t>
            </a:r>
          </a:p>
          <a:p>
            <a:pPr marL="763588" lvl="1" indent="-363538" defTabSz="968375">
              <a:lnSpc>
                <a:spcPct val="90000"/>
              </a:lnSpc>
            </a:pPr>
            <a:r>
              <a:rPr lang="en-US" sz="1800" dirty="0" smtClean="0">
                <a:ea typeface="ＭＳ Ｐゴシック" pitchFamily="-108" charset="-128"/>
                <a:cs typeface="ＭＳ Ｐゴシック" pitchFamily="-108" charset="-128"/>
              </a:rPr>
              <a:t>References</a:t>
            </a:r>
          </a:p>
          <a:p>
            <a:pPr marL="763588" lvl="1" indent="-363538" defTabSz="968375">
              <a:lnSpc>
                <a:spcPct val="90000"/>
              </a:lnSpc>
            </a:pPr>
            <a:r>
              <a:rPr lang="en-US" sz="1800" dirty="0" smtClean="0">
                <a:ea typeface="ＭＳ Ｐゴシック" pitchFamily="-108" charset="-128"/>
                <a:cs typeface="ＭＳ Ｐゴシック" pitchFamily="-108" charset="-128"/>
              </a:rPr>
              <a:t>Each of the above five elements are character free-form stings, with no specification about content.</a:t>
            </a:r>
          </a:p>
          <a:p>
            <a:pPr marL="763588" lvl="1" indent="-363538" defTabSz="968375">
              <a:lnSpc>
                <a:spcPct val="90000"/>
              </a:lnSpc>
              <a:buFontTx/>
              <a:buNone/>
            </a:pPr>
            <a:endParaRPr lang="en-US" sz="1800" dirty="0" smtClean="0">
              <a:ea typeface="ＭＳ Ｐゴシック" pitchFamily="-108" charset="-128"/>
              <a:cs typeface="ＭＳ Ｐゴシック" pitchFamily="-108" charset="-128"/>
            </a:endParaRPr>
          </a:p>
        </p:txBody>
      </p:sp>
      <p:sp>
        <p:nvSpPr>
          <p:cNvPr id="6" name="Slide Number Placeholder 5"/>
          <p:cNvSpPr>
            <a:spLocks noGrp="1"/>
          </p:cNvSpPr>
          <p:nvPr>
            <p:ph type="sldNum" sz="quarter" idx="10"/>
          </p:nvPr>
        </p:nvSpPr>
        <p:spPr/>
        <p:txBody>
          <a:bodyPr/>
          <a:lstStyle/>
          <a:p>
            <a:pPr>
              <a:defRPr/>
            </a:pPr>
            <a:r>
              <a:rPr lang="en-US" smtClean="0"/>
              <a:t>SMAP-</a:t>
            </a:r>
            <a:fld id="{FB5A4BAC-8254-4802-BB16-9D448E19B28F}"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a:spLocks noGrp="1"/>
          </p:cNvSpPr>
          <p:nvPr>
            <p:ph type="title"/>
          </p:nvPr>
        </p:nvSpPr>
        <p:spPr>
          <a:xfrm>
            <a:off x="914400" y="228600"/>
            <a:ext cx="8229600" cy="639762"/>
          </a:xfrm>
        </p:spPr>
        <p:txBody>
          <a:bodyPr/>
          <a:lstStyle/>
          <a:p>
            <a:pPr>
              <a:defRPr/>
            </a:pPr>
            <a:r>
              <a:rPr lang="en-US" sz="2800" dirty="0" smtClean="0"/>
              <a:t>Metadata Use Recommendation</a:t>
            </a:r>
            <a:endParaRPr lang="en-US" sz="2800" dirty="0"/>
          </a:p>
        </p:txBody>
      </p:sp>
      <p:sp>
        <p:nvSpPr>
          <p:cNvPr id="16389" name="Content Placeholder 2"/>
          <p:cNvSpPr>
            <a:spLocks noGrp="1"/>
          </p:cNvSpPr>
          <p:nvPr>
            <p:ph idx="1"/>
          </p:nvPr>
        </p:nvSpPr>
        <p:spPr>
          <a:xfrm>
            <a:off x="457200" y="1219200"/>
            <a:ext cx="8229600" cy="4906963"/>
          </a:xfrm>
        </p:spPr>
        <p:txBody>
          <a:bodyPr/>
          <a:lstStyle/>
          <a:p>
            <a:r>
              <a:rPr lang="en-US" sz="2400" dirty="0" smtClean="0">
                <a:ea typeface="ＭＳ Ｐゴシック" pitchFamily="-108" charset="-128"/>
                <a:cs typeface="ＭＳ Ｐゴシック" pitchFamily="-108" charset="-128"/>
              </a:rPr>
              <a:t>The ISO 19115 provides ample metadata to cover the proposed SMAP requirements for granule and collection metadata</a:t>
            </a:r>
          </a:p>
          <a:p>
            <a:r>
              <a:rPr lang="en-US" sz="2400" dirty="0" smtClean="0">
                <a:ea typeface="ＭＳ Ｐゴシック" pitchFamily="-108" charset="-128"/>
                <a:cs typeface="ＭＳ Ｐゴシック" pitchFamily="-108" charset="-128"/>
              </a:rPr>
              <a:t>The CF conventions provide detail required for local metadata that describe individual arrays in each product</a:t>
            </a:r>
          </a:p>
          <a:p>
            <a:r>
              <a:rPr lang="en-US" sz="2400" dirty="0" smtClean="0">
                <a:ea typeface="ＭＳ Ｐゴシック" pitchFamily="-108" charset="-128"/>
                <a:cs typeface="ＭＳ Ｐゴシック" pitchFamily="-108" charset="-128"/>
              </a:rPr>
              <a:t>The small number of global elements that are required in the CF convention presents a minor issue:</a:t>
            </a:r>
          </a:p>
          <a:p>
            <a:pPr lvl="1"/>
            <a:r>
              <a:rPr lang="en-US" sz="2000" dirty="0" smtClean="0">
                <a:ea typeface="ＭＳ Ｐゴシック" pitchFamily="-108" charset="-128"/>
                <a:cs typeface="ＭＳ Ｐゴシック" pitchFamily="-108" charset="-128"/>
              </a:rPr>
              <a:t>Could SMAP ignore the small number of CF global elements, and remain “CF compliant”?  </a:t>
            </a:r>
          </a:p>
          <a:p>
            <a:pPr lvl="1"/>
            <a:r>
              <a:rPr lang="en-US" sz="2000" dirty="0" smtClean="0">
                <a:ea typeface="ＭＳ Ｐゴシック" pitchFamily="-108" charset="-128"/>
                <a:cs typeface="ＭＳ Ｐゴシック" pitchFamily="-108" charset="-128"/>
              </a:rPr>
              <a:t>Is there some means to map the CF global elements into ISO?</a:t>
            </a:r>
          </a:p>
          <a:p>
            <a:pPr>
              <a:buFontTx/>
              <a:buNone/>
            </a:pPr>
            <a:endParaRPr lang="en-US" sz="2400" dirty="0" smtClean="0">
              <a:ea typeface="ＭＳ Ｐゴシック" pitchFamily="-108" charset="-128"/>
              <a:cs typeface="ＭＳ Ｐゴシック" pitchFamily="-108" charset="-128"/>
            </a:endParaRPr>
          </a:p>
          <a:p>
            <a:pPr>
              <a:buFontTx/>
              <a:buNone/>
            </a:pPr>
            <a:r>
              <a:rPr lang="en-US" sz="2400" dirty="0" smtClean="0">
                <a:ea typeface="ＭＳ Ｐゴシック" pitchFamily="-108" charset="-128"/>
                <a:cs typeface="ＭＳ Ｐゴシック" pitchFamily="-108" charset="-128"/>
              </a:rPr>
              <a:t> </a:t>
            </a:r>
          </a:p>
          <a:p>
            <a:endParaRPr lang="en-US" sz="2400" dirty="0" smtClean="0">
              <a:ea typeface="ＭＳ Ｐゴシック" pitchFamily="-108" charset="-128"/>
              <a:cs typeface="ＭＳ Ｐゴシック" pitchFamily="-108" charset="-128"/>
            </a:endParaRPr>
          </a:p>
        </p:txBody>
      </p:sp>
      <p:sp>
        <p:nvSpPr>
          <p:cNvPr id="6" name="Slide Number Placeholder 5"/>
          <p:cNvSpPr>
            <a:spLocks noGrp="1"/>
          </p:cNvSpPr>
          <p:nvPr>
            <p:ph type="sldNum" sz="quarter" idx="10"/>
          </p:nvPr>
        </p:nvSpPr>
        <p:spPr/>
        <p:txBody>
          <a:bodyPr/>
          <a:lstStyle/>
          <a:p>
            <a:pPr>
              <a:defRPr/>
            </a:pPr>
            <a:r>
              <a:rPr lang="en-US" smtClean="0"/>
              <a:t>SMAP-</a:t>
            </a:r>
            <a:fld id="{FB5A4BAC-8254-4802-BB16-9D448E19B28F}"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SMAP WIKI Access</a:t>
            </a:r>
            <a:endParaRPr lang="en-US" dirty="0"/>
          </a:p>
        </p:txBody>
      </p:sp>
      <p:sp>
        <p:nvSpPr>
          <p:cNvPr id="3" name="Content Placeholder 2"/>
          <p:cNvSpPr>
            <a:spLocks noGrp="1"/>
          </p:cNvSpPr>
          <p:nvPr>
            <p:ph idx="1"/>
          </p:nvPr>
        </p:nvSpPr>
        <p:spPr/>
        <p:txBody>
          <a:bodyPr/>
          <a:lstStyle/>
          <a:p>
            <a:pPr>
              <a:buNone/>
            </a:pPr>
            <a:r>
              <a:rPr lang="en-US" sz="1800" dirty="0" smtClean="0"/>
              <a:t>	The SMAP SDS Wiki is open to any member of the SMAP Project who is interested in retrieving information about Science Data System activities.  All members of the Science Definition Team (SDT) and the Applications Early Adopters Group (AEG) can gain access to the Wiki.  If associates of either the SDT or the AEG wish to gain access, they need to complete a short request form that specifies the following information: </a:t>
            </a:r>
          </a:p>
          <a:p>
            <a:r>
              <a:rPr lang="en-US" sz="1800" dirty="0" smtClean="0"/>
              <a:t>A statement of the purpose for accessing the SMAP SDS Wiki</a:t>
            </a:r>
          </a:p>
          <a:p>
            <a:r>
              <a:rPr lang="en-US" sz="1800" dirty="0" smtClean="0"/>
              <a:t>The specific information available on the Wiki that is needed to perform their job</a:t>
            </a:r>
          </a:p>
          <a:p>
            <a:r>
              <a:rPr lang="en-US" sz="1800" dirty="0" smtClean="0"/>
              <a:t>Any Wiki content that the user intends to modify or contribute </a:t>
            </a:r>
          </a:p>
          <a:p>
            <a:pPr>
              <a:buNone/>
            </a:pPr>
            <a:r>
              <a:rPr lang="en-US" sz="2400" dirty="0" smtClean="0"/>
              <a:t>	</a:t>
            </a:r>
            <a:r>
              <a:rPr lang="en-US" sz="2000" dirty="0" smtClean="0"/>
              <a:t>Regardless of Project category, all non-JPL personnel will need to submit the E2190 form in order to receive a JPL username and password, which is a prerequisite to gaining access to the Wiki.</a:t>
            </a:r>
            <a:endParaRPr lang="en-US" sz="2000" dirty="0"/>
          </a:p>
        </p:txBody>
      </p:sp>
      <p:sp>
        <p:nvSpPr>
          <p:cNvPr id="4" name="Slide Number Placeholder 3"/>
          <p:cNvSpPr>
            <a:spLocks noGrp="1"/>
          </p:cNvSpPr>
          <p:nvPr>
            <p:ph type="sldNum" sz="quarter" idx="10"/>
          </p:nvPr>
        </p:nvSpPr>
        <p:spPr/>
        <p:txBody>
          <a:bodyPr/>
          <a:lstStyle/>
          <a:p>
            <a:pPr>
              <a:defRPr/>
            </a:pPr>
            <a:r>
              <a:rPr lang="en-US" dirty="0" smtClean="0"/>
              <a:t>SMAP-</a:t>
            </a:r>
            <a:fld id="{FB5A4BAC-8254-4802-BB16-9D448E19B28F}"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676400" y="0"/>
            <a:ext cx="7467600" cy="6096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ea typeface="Times New Roman" charset="0"/>
                <a:cs typeface="Times New Roman" charset="0"/>
              </a:rPr>
              <a:t>Data Acquisition Plan</a:t>
            </a:r>
            <a:endParaRPr lang="en-US" sz="2800" dirty="0">
              <a:ea typeface="Times New Roman" charset="0"/>
              <a:cs typeface="Times New Roman" charset="0"/>
            </a:endParaRPr>
          </a:p>
        </p:txBody>
      </p:sp>
      <p:sp>
        <p:nvSpPr>
          <p:cNvPr id="24584" name="Rectangle 8"/>
          <p:cNvSpPr>
            <a:spLocks noChangeArrowheads="1"/>
          </p:cNvSpPr>
          <p:nvPr/>
        </p:nvSpPr>
        <p:spPr bwMode="auto">
          <a:xfrm>
            <a:off x="152400" y="838200"/>
            <a:ext cx="3962400" cy="5520532"/>
          </a:xfrm>
          <a:prstGeom prst="rect">
            <a:avLst/>
          </a:prstGeom>
          <a:noFill/>
          <a:ln w="9525">
            <a:noFill/>
            <a:miter lim="800000"/>
            <a:headEnd/>
            <a:tailEnd/>
          </a:ln>
        </p:spPr>
        <p:txBody>
          <a:bodyPr>
            <a:prstTxWarp prst="textNoShape">
              <a:avLst/>
            </a:prstTxWarp>
          </a:bodyPr>
          <a:lstStyle/>
          <a:p>
            <a:pPr marL="228600" indent="-228600">
              <a:lnSpc>
                <a:spcPct val="90000"/>
              </a:lnSpc>
              <a:spcBef>
                <a:spcPct val="20000"/>
              </a:spcBef>
              <a:spcAft>
                <a:spcPct val="20000"/>
              </a:spcAft>
              <a:buFontTx/>
              <a:buChar char="•"/>
            </a:pPr>
            <a:r>
              <a:rPr lang="en-US" sz="2000" dirty="0">
                <a:latin typeface="+mn-lt"/>
                <a:ea typeface="Times New Roman" charset="0"/>
                <a:cs typeface="Times New Roman" charset="0"/>
              </a:rPr>
              <a:t>Radiometer </a:t>
            </a:r>
            <a:r>
              <a:rPr lang="en-US" sz="2000" dirty="0" smtClean="0">
                <a:latin typeface="+mn-lt"/>
                <a:ea typeface="Times New Roman" charset="0"/>
                <a:cs typeface="Times New Roman" charset="0"/>
              </a:rPr>
              <a:t>data: </a:t>
            </a:r>
          </a:p>
          <a:p>
            <a:pPr marL="742950" lvl="1" indent="-285750">
              <a:lnSpc>
                <a:spcPct val="90000"/>
              </a:lnSpc>
              <a:spcBef>
                <a:spcPct val="20000"/>
              </a:spcBef>
              <a:spcAft>
                <a:spcPct val="20000"/>
              </a:spcAft>
              <a:buFont typeface="Arial"/>
              <a:buChar char="•"/>
            </a:pPr>
            <a:r>
              <a:rPr lang="en-US" sz="1600" dirty="0" smtClean="0">
                <a:latin typeface="+mn-lt"/>
                <a:ea typeface="Times New Roman" charset="0"/>
                <a:cs typeface="Times New Roman" charset="0"/>
              </a:rPr>
              <a:t>Continuous collection over the entire orbit and entire 360 degree antenna scan</a:t>
            </a:r>
          </a:p>
          <a:p>
            <a:pPr marL="742950" lvl="1" indent="-285750">
              <a:lnSpc>
                <a:spcPct val="90000"/>
              </a:lnSpc>
              <a:spcBef>
                <a:spcPct val="20000"/>
              </a:spcBef>
              <a:spcAft>
                <a:spcPct val="20000"/>
              </a:spcAft>
              <a:buFont typeface="Arial"/>
              <a:buChar char="•"/>
            </a:pPr>
            <a:r>
              <a:rPr lang="en-US" sz="1600" dirty="0" smtClean="0">
                <a:latin typeface="+mn-lt"/>
                <a:ea typeface="Times New Roman" charset="0"/>
                <a:cs typeface="Times New Roman" charset="0"/>
              </a:rPr>
              <a:t>Capable of </a:t>
            </a:r>
            <a:r>
              <a:rPr lang="en-US" sz="1600" dirty="0">
                <a:latin typeface="+mn-lt"/>
                <a:ea typeface="Times New Roman" charset="0"/>
                <a:cs typeface="Times New Roman" charset="0"/>
              </a:rPr>
              <a:t>periodic “cold sky” </a:t>
            </a:r>
            <a:r>
              <a:rPr lang="en-US" sz="1600" dirty="0" smtClean="0">
                <a:latin typeface="+mn-lt"/>
                <a:ea typeface="Times New Roman" charset="0"/>
                <a:cs typeface="Times New Roman" charset="0"/>
              </a:rPr>
              <a:t>looks</a:t>
            </a:r>
          </a:p>
          <a:p>
            <a:pPr marL="228600" indent="-228600">
              <a:lnSpc>
                <a:spcPct val="90000"/>
              </a:lnSpc>
              <a:spcBef>
                <a:spcPct val="20000"/>
              </a:spcBef>
              <a:spcAft>
                <a:spcPct val="20000"/>
              </a:spcAft>
              <a:buFont typeface="Arial"/>
              <a:buChar char="•"/>
            </a:pPr>
            <a:r>
              <a:rPr lang="en-US" sz="2000" dirty="0">
                <a:latin typeface="+mn-lt"/>
                <a:ea typeface="Times New Roman" charset="0"/>
                <a:cs typeface="Times New Roman" charset="0"/>
              </a:rPr>
              <a:t>High-resolution </a:t>
            </a:r>
            <a:r>
              <a:rPr lang="en-US" sz="2000" dirty="0" smtClean="0">
                <a:latin typeface="+mn-lt"/>
                <a:ea typeface="Times New Roman" charset="0"/>
                <a:cs typeface="Times New Roman" charset="0"/>
              </a:rPr>
              <a:t>Synthetic Aperture Radar (SAR) </a:t>
            </a:r>
            <a:r>
              <a:rPr lang="en-US" sz="2000" dirty="0">
                <a:latin typeface="+mn-lt"/>
                <a:ea typeface="Times New Roman" charset="0"/>
                <a:cs typeface="Times New Roman" charset="0"/>
              </a:rPr>
              <a:t>data</a:t>
            </a:r>
            <a:r>
              <a:rPr lang="en-US" sz="2000" dirty="0" smtClean="0">
                <a:latin typeface="+mn-lt"/>
                <a:ea typeface="Times New Roman" charset="0"/>
                <a:cs typeface="Times New Roman" charset="0"/>
              </a:rPr>
              <a:t>:</a:t>
            </a:r>
          </a:p>
          <a:p>
            <a:pPr marL="685800" lvl="2" indent="-228600">
              <a:lnSpc>
                <a:spcPct val="90000"/>
              </a:lnSpc>
              <a:spcBef>
                <a:spcPct val="20000"/>
              </a:spcBef>
              <a:spcAft>
                <a:spcPct val="20000"/>
              </a:spcAft>
              <a:buFont typeface="Arial"/>
              <a:buChar char="•"/>
            </a:pPr>
            <a:r>
              <a:rPr lang="en-US" sz="1600" dirty="0" smtClean="0">
                <a:latin typeface="+mn-lt"/>
                <a:ea typeface="Times New Roman" charset="0"/>
                <a:cs typeface="Times New Roman" charset="0"/>
              </a:rPr>
              <a:t>Collection over the entire 360 degree antenna scan over land and coastal water during the AM orbit</a:t>
            </a:r>
          </a:p>
          <a:p>
            <a:pPr marL="685800" lvl="2" indent="-228600">
              <a:lnSpc>
                <a:spcPct val="90000"/>
              </a:lnSpc>
              <a:spcBef>
                <a:spcPct val="20000"/>
              </a:spcBef>
              <a:spcAft>
                <a:spcPct val="20000"/>
              </a:spcAft>
              <a:buFont typeface="Arial"/>
              <a:buChar char="•"/>
            </a:pPr>
            <a:r>
              <a:rPr lang="en-US" sz="1600" dirty="0" smtClean="0">
                <a:latin typeface="+mn-lt"/>
                <a:ea typeface="Times New Roman" charset="0"/>
                <a:cs typeface="Times New Roman" charset="0"/>
              </a:rPr>
              <a:t>Collection over the forward portion of the antenna scan over land and coastal water North of 45 degrees North latitude during the PM orbit. </a:t>
            </a:r>
          </a:p>
          <a:p>
            <a:pPr marL="228600" indent="-228600">
              <a:lnSpc>
                <a:spcPct val="90000"/>
              </a:lnSpc>
              <a:spcBef>
                <a:spcPct val="20000"/>
              </a:spcBef>
              <a:spcAft>
                <a:spcPct val="20000"/>
              </a:spcAft>
              <a:buFontTx/>
              <a:buChar char="•"/>
            </a:pPr>
            <a:r>
              <a:rPr lang="en-US" sz="2000" dirty="0" smtClean="0">
                <a:latin typeface="+mn-lt"/>
                <a:ea typeface="Times New Roman" charset="0"/>
                <a:cs typeface="Times New Roman" charset="0"/>
              </a:rPr>
              <a:t>Low</a:t>
            </a:r>
            <a:r>
              <a:rPr lang="en-US" sz="2000" dirty="0">
                <a:latin typeface="+mn-lt"/>
                <a:ea typeface="Times New Roman" charset="0"/>
                <a:cs typeface="Times New Roman" charset="0"/>
              </a:rPr>
              <a:t>-resolution, real aperture</a:t>
            </a:r>
            <a:r>
              <a:rPr lang="en-US" sz="2000" dirty="0" smtClean="0">
                <a:latin typeface="+mn-lt"/>
                <a:ea typeface="Times New Roman" charset="0"/>
                <a:cs typeface="Times New Roman" charset="0"/>
              </a:rPr>
              <a:t> radar data</a:t>
            </a:r>
            <a:endParaRPr lang="en-US" sz="2000" dirty="0">
              <a:latin typeface="+mn-lt"/>
              <a:ea typeface="Times New Roman" charset="0"/>
              <a:cs typeface="Times New Roman" charset="0"/>
            </a:endParaRPr>
          </a:p>
          <a:p>
            <a:pPr marL="742950" lvl="1" indent="-285750">
              <a:lnSpc>
                <a:spcPct val="90000"/>
              </a:lnSpc>
              <a:spcBef>
                <a:spcPct val="20000"/>
              </a:spcBef>
              <a:spcAft>
                <a:spcPct val="20000"/>
              </a:spcAft>
              <a:buFont typeface="Arial"/>
              <a:buChar char="•"/>
            </a:pPr>
            <a:r>
              <a:rPr lang="en-US" sz="1600" dirty="0" smtClean="0">
                <a:latin typeface="+mn-lt"/>
                <a:ea typeface="Times New Roman" charset="0"/>
                <a:cs typeface="Times New Roman" charset="0"/>
              </a:rPr>
              <a:t>Continuous collection over entire orbit and entire antenna scan</a:t>
            </a:r>
            <a:endParaRPr lang="en-US" sz="1600" dirty="0">
              <a:latin typeface="+mn-lt"/>
              <a:ea typeface="Times New Roman" charset="0"/>
              <a:cs typeface="Times New Roman" charset="0"/>
            </a:endParaRPr>
          </a:p>
        </p:txBody>
      </p:sp>
      <p:pic>
        <p:nvPicPr>
          <p:cNvPr id="24586" name="Picture 18"/>
          <p:cNvPicPr>
            <a:picLocks noChangeAspect="1" noChangeArrowheads="1"/>
          </p:cNvPicPr>
          <p:nvPr/>
        </p:nvPicPr>
        <p:blipFill>
          <a:blip r:embed="rId3"/>
          <a:srcRect/>
          <a:stretch>
            <a:fillRect/>
          </a:stretch>
        </p:blipFill>
        <p:spPr bwMode="auto">
          <a:xfrm>
            <a:off x="4343400" y="1334474"/>
            <a:ext cx="4373274" cy="3999526"/>
          </a:xfrm>
          <a:prstGeom prst="rect">
            <a:avLst/>
          </a:prstGeom>
          <a:noFill/>
          <a:ln w="9525">
            <a:noFill/>
            <a:miter lim="800000"/>
            <a:headEnd/>
            <a:tailEnd/>
          </a:ln>
        </p:spPr>
      </p:pic>
      <p:sp>
        <p:nvSpPr>
          <p:cNvPr id="11" name="Slide Number Placeholder 10"/>
          <p:cNvSpPr>
            <a:spLocks noGrp="1"/>
          </p:cNvSpPr>
          <p:nvPr>
            <p:ph type="sldNum" sz="quarter" idx="10"/>
          </p:nvPr>
        </p:nvSpPr>
        <p:spPr/>
        <p:txBody>
          <a:bodyPr/>
          <a:lstStyle/>
          <a:p>
            <a:pPr>
              <a:defRPr/>
            </a:pPr>
            <a:r>
              <a:rPr lang="en-US" smtClean="0"/>
              <a:t>SMAP-</a:t>
            </a:r>
            <a:fld id="{A753A74A-3118-4B42-8DBF-1E98EF2BF5A3}"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txBox="1">
            <a:spLocks/>
          </p:cNvSpPr>
          <p:nvPr/>
        </p:nvSpPr>
        <p:spPr bwMode="auto">
          <a:xfrm>
            <a:off x="228600" y="1034912"/>
            <a:ext cx="8686800" cy="5213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a:buChar char="•"/>
              <a:tabLst/>
              <a:defRPr/>
            </a:pPr>
            <a:r>
              <a:rPr lang="en-US" sz="2000" kern="0" dirty="0" smtClean="0">
                <a:latin typeface="+mn-lt"/>
              </a:rPr>
              <a:t>For those who already have a JPL user account, the following information is readily available</a:t>
            </a:r>
          </a:p>
          <a:p>
            <a:pPr marL="342900" marR="0" lvl="0" indent="-342900" algn="l" defTabSz="914400" rtl="0" eaLnBrk="1" fontAlgn="base" latinLnBrk="0" hangingPunct="1">
              <a:lnSpc>
                <a:spcPct val="100000"/>
              </a:lnSpc>
              <a:spcBef>
                <a:spcPct val="20000"/>
              </a:spcBef>
              <a:spcAft>
                <a:spcPct val="0"/>
              </a:spcAft>
              <a:buClrTx/>
              <a:buSzTx/>
              <a:buFont typeface="Arial"/>
              <a:buChar char="•"/>
              <a:tabLst/>
              <a:defRPr/>
            </a:pPr>
            <a:r>
              <a:rPr lang="en-US" sz="2000" kern="0" dirty="0" smtClean="0">
                <a:latin typeface="+mn-lt"/>
              </a:rPr>
              <a:t>Most recent data product descriptions are in spreadsheet form on the SMAP WIKI at:</a:t>
            </a:r>
          </a:p>
          <a:p>
            <a:pPr marL="342900" lvl="0" indent="-342900">
              <a:spcBef>
                <a:spcPct val="20000"/>
              </a:spcBef>
            </a:pPr>
            <a:r>
              <a:rPr lang="en-US" sz="1400" kern="0" dirty="0" smtClean="0">
                <a:latin typeface="+mn-lt"/>
                <a:hlinkClick r:id="rId3"/>
              </a:rPr>
              <a:t>              http://smap-sds-web.jpl.nasa.gov/confluence/display/SMAPDataProducts/SMAP+Data+Products</a:t>
            </a:r>
            <a:endParaRPr lang="en-US" sz="14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a:buChar char="•"/>
              <a:tabLst/>
              <a:defRPr/>
            </a:pPr>
            <a:r>
              <a:rPr lang="en-US" sz="2000" kern="0" dirty="0" smtClean="0">
                <a:latin typeface="+mn-lt"/>
              </a:rPr>
              <a:t>Model data products in HDF5 format are available on the SMAP Data Server at the following URL:</a:t>
            </a:r>
          </a:p>
          <a:p>
            <a:pPr marL="342900" indent="-342900">
              <a:spcBef>
                <a:spcPct val="20000"/>
              </a:spcBef>
            </a:pPr>
            <a:r>
              <a:rPr lang="en-US" sz="1400" u="sng" dirty="0" smtClean="0"/>
              <a:t>	</a:t>
            </a:r>
            <a:r>
              <a:rPr lang="en-US" sz="1400" u="sng" dirty="0" smtClean="0">
                <a:hlinkClick r:id="rId4"/>
              </a:rPr>
              <a:t>http://smap-sds-web.jpl.nasa.gov/samples</a:t>
            </a:r>
            <a:endParaRPr lang="en-US" sz="1400" u="sng" dirty="0" smtClean="0"/>
          </a:p>
          <a:p>
            <a:pPr marL="800100" lvl="1" indent="-342900">
              <a:spcBef>
                <a:spcPct val="20000"/>
              </a:spcBef>
              <a:buFont typeface="Arial"/>
              <a:buChar char="•"/>
            </a:pPr>
            <a:r>
              <a:rPr lang="en-US" kern="0" dirty="0" smtClean="0"/>
              <a:t>The data server also includes:</a:t>
            </a:r>
          </a:p>
          <a:p>
            <a:pPr marL="1257300" lvl="2" indent="-342900">
              <a:spcBef>
                <a:spcPct val="20000"/>
              </a:spcBef>
              <a:buFont typeface="Arial"/>
              <a:buChar char="•"/>
            </a:pPr>
            <a:r>
              <a:rPr lang="en-US" sz="1600" kern="0" dirty="0" smtClean="0"/>
              <a:t>Descriptive information in README files</a:t>
            </a:r>
          </a:p>
          <a:p>
            <a:pPr marL="1257300" lvl="2" indent="-342900">
              <a:spcBef>
                <a:spcPct val="20000"/>
              </a:spcBef>
              <a:buFont typeface="Arial"/>
              <a:buChar char="•"/>
            </a:pPr>
            <a:r>
              <a:rPr lang="en-US" sz="1600" kern="0" dirty="0" smtClean="0"/>
              <a:t>Plots of soil moisture for each soil moisture product</a:t>
            </a:r>
          </a:p>
          <a:p>
            <a:pPr marL="1257300" lvl="2" indent="-342900">
              <a:spcBef>
                <a:spcPct val="20000"/>
              </a:spcBef>
              <a:buFont typeface="Arial"/>
              <a:buChar char="•"/>
            </a:pPr>
            <a:r>
              <a:rPr lang="en-US" sz="1600" kern="0" dirty="0" smtClean="0"/>
              <a:t>Plots of freeze-thaw condition for each freeze-thaw product</a:t>
            </a:r>
          </a:p>
          <a:p>
            <a:pPr marL="1257300" lvl="2" indent="-342900">
              <a:spcBef>
                <a:spcPct val="20000"/>
              </a:spcBef>
              <a:buFont typeface="Arial"/>
              <a:buChar char="•"/>
            </a:pPr>
            <a:r>
              <a:rPr lang="en-US" sz="1600" dirty="0" smtClean="0"/>
              <a:t>Model IDL code that reads and plots HDF5 products in directory software/IDL </a:t>
            </a:r>
            <a:r>
              <a:rPr lang="en-US" sz="1600" kern="0" dirty="0" smtClean="0"/>
              <a:t> </a:t>
            </a:r>
          </a:p>
          <a:p>
            <a:pPr marL="800100" lvl="1" indent="-342900">
              <a:spcBef>
                <a:spcPct val="20000"/>
              </a:spcBef>
              <a:buFont typeface="Arial"/>
              <a:buChar char="•"/>
            </a:pPr>
            <a:r>
              <a:rPr lang="en-US" kern="0" dirty="0" smtClean="0"/>
              <a:t>The model products on the data server contain a subset of the full metadata and data elements described in the product spreadsheets</a:t>
            </a:r>
            <a:endParaRPr lang="en-US" dirty="0" smtClean="0"/>
          </a:p>
        </p:txBody>
      </p:sp>
      <p:sp>
        <p:nvSpPr>
          <p:cNvPr id="2" name="Title 1"/>
          <p:cNvSpPr>
            <a:spLocks noGrp="1"/>
          </p:cNvSpPr>
          <p:nvPr>
            <p:ph type="title"/>
          </p:nvPr>
        </p:nvSpPr>
        <p:spPr/>
        <p:txBody>
          <a:bodyPr/>
          <a:lstStyle/>
          <a:p>
            <a:r>
              <a:rPr lang="en-US" dirty="0" smtClean="0"/>
              <a:t>Data Product Access</a:t>
            </a:r>
            <a:endParaRPr lang="en-US" dirty="0"/>
          </a:p>
        </p:txBody>
      </p:sp>
      <p:sp>
        <p:nvSpPr>
          <p:cNvPr id="7" name="Slide Number Placeholder 3"/>
          <p:cNvSpPr>
            <a:spLocks noGrp="1"/>
          </p:cNvSpPr>
          <p:nvPr>
            <p:ph type="sldNum" sz="quarter" idx="10"/>
          </p:nvPr>
        </p:nvSpPr>
        <p:spPr>
          <a:xfrm>
            <a:off x="7239000" y="6540500"/>
            <a:ext cx="1905000" cy="228600"/>
          </a:xfrm>
        </p:spPr>
        <p:txBody>
          <a:bodyPr/>
          <a:lstStyle/>
          <a:p>
            <a:pPr>
              <a:defRPr/>
            </a:pPr>
            <a:r>
              <a:rPr lang="en-US" dirty="0" smtClean="0"/>
              <a:t>SMAP-</a:t>
            </a:r>
            <a:fld id="{FB5A4BAC-8254-4802-BB16-9D448E19B28F}"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Soil Moisture and Freeze Thaw Data Products</a:t>
            </a:r>
            <a:endParaRPr lang="en-US" dirty="0"/>
          </a:p>
        </p:txBody>
      </p:sp>
      <p:sp>
        <p:nvSpPr>
          <p:cNvPr id="6" name="Content Placeholder 5"/>
          <p:cNvSpPr txBox="1">
            <a:spLocks/>
          </p:cNvSpPr>
          <p:nvPr/>
        </p:nvSpPr>
        <p:spPr bwMode="auto">
          <a:xfrm>
            <a:off x="228600" y="1034912"/>
            <a:ext cx="86868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Font typeface="Arial"/>
              <a:buChar char="•"/>
            </a:pPr>
            <a:r>
              <a:rPr lang="en-US" kern="0" dirty="0" smtClean="0">
                <a:latin typeface="+mn-lt"/>
              </a:rPr>
              <a:t>The model products are in HDF5 format</a:t>
            </a:r>
          </a:p>
          <a:p>
            <a:pPr marL="342900" indent="-342900">
              <a:spcBef>
                <a:spcPct val="20000"/>
              </a:spcBef>
              <a:buFont typeface="Arial"/>
              <a:buChar char="•"/>
            </a:pPr>
            <a:r>
              <a:rPr lang="en-US" kern="0" dirty="0" smtClean="0">
                <a:latin typeface="+mn-lt"/>
              </a:rPr>
              <a:t>The model products display the planned product design</a:t>
            </a:r>
          </a:p>
          <a:p>
            <a:pPr marL="800100" lvl="1" indent="-342900">
              <a:spcBef>
                <a:spcPct val="20000"/>
              </a:spcBef>
              <a:buFont typeface="Arial"/>
              <a:buChar char="•"/>
            </a:pPr>
            <a:r>
              <a:rPr lang="en-US" sz="1600" kern="0" dirty="0" smtClean="0">
                <a:latin typeface="+mn-lt"/>
              </a:rPr>
              <a:t>“Metadata” Group contains product metadata</a:t>
            </a:r>
          </a:p>
          <a:p>
            <a:pPr marL="800100" lvl="1" indent="-342900">
              <a:spcBef>
                <a:spcPct val="20000"/>
              </a:spcBef>
              <a:buFont typeface="Arial"/>
              <a:buChar char="•"/>
            </a:pPr>
            <a:r>
              <a:rPr lang="en-US" sz="1600" kern="0" dirty="0" smtClean="0">
                <a:latin typeface="+mn-lt"/>
              </a:rPr>
              <a:t>“</a:t>
            </a:r>
            <a:r>
              <a:rPr lang="en-US" sz="1600" kern="0" dirty="0" err="1" smtClean="0">
                <a:latin typeface="+mn-lt"/>
              </a:rPr>
              <a:t>Soil_Moisture_Retrieval_Data</a:t>
            </a:r>
            <a:r>
              <a:rPr lang="en-US" sz="1600" kern="0" dirty="0" smtClean="0">
                <a:latin typeface="+mn-lt"/>
              </a:rPr>
              <a:t>” Group contains the data arrays</a:t>
            </a:r>
          </a:p>
          <a:p>
            <a:pPr marL="800100" lvl="1" indent="-342900">
              <a:spcBef>
                <a:spcPct val="20000"/>
              </a:spcBef>
              <a:buFont typeface="Arial"/>
              <a:buChar char="•"/>
            </a:pPr>
            <a:r>
              <a:rPr lang="en-US" sz="1600" kern="0" dirty="0" smtClean="0">
                <a:latin typeface="+mn-lt"/>
              </a:rPr>
              <a:t>Some products may have additional groups</a:t>
            </a:r>
          </a:p>
          <a:p>
            <a:pPr marL="342900" indent="-342900">
              <a:spcBef>
                <a:spcPct val="20000"/>
              </a:spcBef>
              <a:buFont typeface="Arial"/>
              <a:buChar char="•"/>
            </a:pPr>
            <a:r>
              <a:rPr lang="en-US" kern="0" dirty="0" smtClean="0">
                <a:latin typeface="+mn-lt"/>
              </a:rPr>
              <a:t>The model data products contain a subset of the data and metadata that will appear in the products the SMAP project will distribute after launch.</a:t>
            </a:r>
          </a:p>
          <a:p>
            <a:pPr marL="342900" indent="-342900">
              <a:spcBef>
                <a:spcPct val="20000"/>
              </a:spcBef>
              <a:buFont typeface="Arial"/>
              <a:buChar char="•"/>
            </a:pPr>
            <a:r>
              <a:rPr lang="en-US" kern="0" dirty="0" smtClean="0">
                <a:latin typeface="+mn-lt"/>
              </a:rPr>
              <a:t>At the very least, all of the Soil Moisture products contain the following:</a:t>
            </a:r>
          </a:p>
          <a:p>
            <a:pPr marL="800100" lvl="1" indent="-342900">
              <a:spcBef>
                <a:spcPct val="20000"/>
              </a:spcBef>
              <a:buFont typeface="Arial"/>
              <a:buChar char="•"/>
            </a:pPr>
            <a:r>
              <a:rPr lang="en-US" sz="1600" kern="0" dirty="0" smtClean="0">
                <a:latin typeface="+mn-lt"/>
              </a:rPr>
              <a:t>Latitude</a:t>
            </a:r>
          </a:p>
          <a:p>
            <a:pPr marL="800100" lvl="1" indent="-342900">
              <a:spcBef>
                <a:spcPct val="20000"/>
              </a:spcBef>
              <a:buFont typeface="Arial"/>
              <a:buChar char="•"/>
            </a:pPr>
            <a:r>
              <a:rPr lang="en-US" sz="1600" kern="0" dirty="0" smtClean="0">
                <a:latin typeface="+mn-lt"/>
              </a:rPr>
              <a:t>Longitude</a:t>
            </a:r>
          </a:p>
          <a:p>
            <a:pPr marL="800100" lvl="1" indent="-342900">
              <a:spcBef>
                <a:spcPct val="20000"/>
              </a:spcBef>
              <a:buFont typeface="Arial"/>
              <a:buChar char="•"/>
            </a:pPr>
            <a:r>
              <a:rPr lang="en-US" sz="1600" kern="0" dirty="0" smtClean="0">
                <a:latin typeface="+mn-lt"/>
              </a:rPr>
              <a:t>Soil Moisture or Freeze/Thaw</a:t>
            </a:r>
          </a:p>
          <a:p>
            <a:pPr marL="342900" indent="-342900">
              <a:spcBef>
                <a:spcPct val="20000"/>
              </a:spcBef>
              <a:buFont typeface="Arial"/>
              <a:buChar char="•"/>
            </a:pPr>
            <a:r>
              <a:rPr lang="en-US" kern="0" dirty="0" smtClean="0">
                <a:latin typeface="+mn-lt"/>
              </a:rPr>
              <a:t>Additional data elements appear that may contain fill values</a:t>
            </a:r>
          </a:p>
          <a:p>
            <a:pPr marL="800100" lvl="1" indent="-342900">
              <a:spcBef>
                <a:spcPct val="20000"/>
              </a:spcBef>
              <a:buFont typeface="Arial"/>
              <a:buChar char="•"/>
            </a:pPr>
            <a:r>
              <a:rPr lang="en-US" sz="1600" kern="0" dirty="0" smtClean="0">
                <a:latin typeface="+mn-lt"/>
              </a:rPr>
              <a:t>In most cases, null values are currently </a:t>
            </a:r>
            <a:r>
              <a:rPr lang="en-US" sz="1600" kern="0" dirty="0" err="1" smtClean="0">
                <a:latin typeface="+mn-lt"/>
              </a:rPr>
              <a:t>NaN</a:t>
            </a:r>
            <a:endParaRPr lang="en-US" sz="1600" kern="0" dirty="0" smtClean="0">
              <a:latin typeface="+mn-lt"/>
            </a:endParaRPr>
          </a:p>
          <a:p>
            <a:pPr marL="800100" lvl="1" indent="-342900">
              <a:spcBef>
                <a:spcPct val="20000"/>
              </a:spcBef>
              <a:buFont typeface="Arial"/>
              <a:buChar char="•"/>
            </a:pPr>
            <a:r>
              <a:rPr lang="en-US" sz="1600" kern="0" dirty="0" smtClean="0">
                <a:latin typeface="+mn-lt"/>
              </a:rPr>
              <a:t>The project will generate a standard for null values, and use them in all data products</a:t>
            </a:r>
          </a:p>
          <a:p>
            <a:pPr marL="1257300" lvl="2" indent="-342900">
              <a:spcBef>
                <a:spcPct val="20000"/>
              </a:spcBef>
              <a:buFont typeface="Arial"/>
              <a:buChar char="•"/>
            </a:pPr>
            <a:r>
              <a:rPr lang="en-US" sz="1600" kern="0" dirty="0" smtClean="0">
                <a:latin typeface="+mn-lt"/>
              </a:rPr>
              <a:t>The project will document the specific null value in the product metadata as well as product documentation</a:t>
            </a:r>
            <a:endParaRPr kumimoji="0" lang="en-US" sz="1600" b="0" i="0" u="none" strike="noStrike" kern="0" cap="none" spc="0" normalizeH="0" noProof="0" dirty="0" smtClean="0">
              <a:ln>
                <a:noFill/>
              </a:ln>
              <a:solidFill>
                <a:schemeClr val="tx1"/>
              </a:solidFill>
              <a:effectLst/>
              <a:uLnTx/>
              <a:uFillTx/>
              <a:latin typeface="+mn-lt"/>
            </a:endParaRPr>
          </a:p>
          <a:p>
            <a:pPr marL="342900" indent="-342900">
              <a:spcBef>
                <a:spcPct val="20000"/>
              </a:spcBef>
              <a:buFontTx/>
              <a:buChar char="•"/>
            </a:pPr>
            <a:endParaRPr kumimoji="0" lang="en-US" sz="1600" b="0" i="0" u="none" strike="noStrike" kern="0" cap="none" spc="0" normalizeH="0" noProof="0" dirty="0" smtClean="0">
              <a:ln>
                <a:noFill/>
              </a:ln>
              <a:solidFill>
                <a:schemeClr val="tx1"/>
              </a:solidFill>
              <a:effectLst/>
              <a:uLnTx/>
              <a:uFillTx/>
              <a:latin typeface="+mn-lt"/>
            </a:endParaRPr>
          </a:p>
          <a:p>
            <a:pPr marL="800100" lvl="1" indent="-342900">
              <a:spcBef>
                <a:spcPct val="20000"/>
              </a:spcBef>
              <a:buFontTx/>
              <a:buChar char="•"/>
            </a:pPr>
            <a:endParaRPr kumimoji="0" lang="en-US" sz="1600" b="0" i="0" u="none" strike="noStrike" kern="0" cap="none" spc="0" normalizeH="0" baseline="0" noProof="0" dirty="0">
              <a:ln>
                <a:noFill/>
              </a:ln>
              <a:solidFill>
                <a:schemeClr val="tx1"/>
              </a:solidFill>
              <a:effectLst/>
              <a:uLnTx/>
              <a:uFillTx/>
              <a:latin typeface="+mn-lt"/>
            </a:endParaRPr>
          </a:p>
        </p:txBody>
      </p:sp>
      <p:sp>
        <p:nvSpPr>
          <p:cNvPr id="7" name="Slide Number Placeholder 3"/>
          <p:cNvSpPr>
            <a:spLocks noGrp="1"/>
          </p:cNvSpPr>
          <p:nvPr>
            <p:ph type="sldNum" sz="quarter" idx="10"/>
          </p:nvPr>
        </p:nvSpPr>
        <p:spPr>
          <a:xfrm>
            <a:off x="7239000" y="6540500"/>
            <a:ext cx="1905000" cy="228600"/>
          </a:xfrm>
        </p:spPr>
        <p:txBody>
          <a:bodyPr/>
          <a:lstStyle/>
          <a:p>
            <a:pPr>
              <a:defRPr/>
            </a:pPr>
            <a:r>
              <a:rPr lang="en-US" dirty="0" smtClean="0"/>
              <a:t>SMAP-</a:t>
            </a:r>
            <a:fld id="{FB5A4BAC-8254-4802-BB16-9D448E19B28F}" type="slidenum">
              <a:rPr lang="en-US" smtClean="0"/>
              <a:pPr>
                <a:defRPr/>
              </a:pPr>
              <a:t>51</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Content Placeholder 9" descr="VV_L1B_desc.png"/>
          <p:cNvPicPr>
            <a:picLocks noGrp="1" noChangeAspect="1"/>
          </p:cNvPicPr>
          <p:nvPr>
            <p:ph sz="half" idx="1"/>
          </p:nvPr>
        </p:nvPicPr>
        <p:blipFill>
          <a:blip r:embed="rId3"/>
          <a:srcRect/>
          <a:stretch>
            <a:fillRect/>
          </a:stretch>
        </p:blipFill>
        <p:spPr>
          <a:xfrm>
            <a:off x="787801" y="1046956"/>
            <a:ext cx="3301198" cy="5091113"/>
          </a:xfrm>
        </p:spPr>
      </p:pic>
      <p:sp>
        <p:nvSpPr>
          <p:cNvPr id="21507" name="Title 3"/>
          <p:cNvSpPr>
            <a:spLocks noGrp="1"/>
          </p:cNvSpPr>
          <p:nvPr>
            <p:ph type="title"/>
          </p:nvPr>
        </p:nvSpPr>
        <p:spPr/>
        <p:txBody>
          <a:bodyPr/>
          <a:lstStyle/>
          <a:p>
            <a:pPr eaLnBrk="1" hangingPunct="1"/>
            <a:r>
              <a:rPr lang="en-US" b="1"/>
              <a:t>Level 1B Radar Product</a:t>
            </a:r>
          </a:p>
        </p:txBody>
      </p:sp>
      <p:sp>
        <p:nvSpPr>
          <p:cNvPr id="21508" name="Content Placeholder 5"/>
          <p:cNvSpPr>
            <a:spLocks noGrp="1"/>
          </p:cNvSpPr>
          <p:nvPr>
            <p:ph sz="half" idx="2"/>
          </p:nvPr>
        </p:nvSpPr>
        <p:spPr>
          <a:xfrm>
            <a:off x="4572000" y="1046957"/>
            <a:ext cx="4343400" cy="4968082"/>
          </a:xfrm>
        </p:spPr>
        <p:txBody>
          <a:bodyPr/>
          <a:lstStyle/>
          <a:p>
            <a:pPr eaLnBrk="1" hangingPunct="1"/>
            <a:r>
              <a:rPr lang="en-US" sz="1800" dirty="0" smtClean="0"/>
              <a:t>Level 1B </a:t>
            </a:r>
            <a:r>
              <a:rPr lang="en-US" sz="1800" dirty="0"/>
              <a:t>radar </a:t>
            </a:r>
            <a:r>
              <a:rPr lang="en-US" sz="1800" dirty="0">
                <a:solidFill>
                  <a:srgbClr val="000000"/>
                </a:solidFill>
              </a:rPr>
              <a:t>coverage </a:t>
            </a:r>
            <a:r>
              <a:rPr lang="en-US" sz="1800" dirty="0" smtClean="0">
                <a:solidFill>
                  <a:srgbClr val="000000"/>
                </a:solidFill>
              </a:rPr>
              <a:t>continuous  </a:t>
            </a:r>
            <a:r>
              <a:rPr lang="en-US" sz="1800" dirty="0">
                <a:solidFill>
                  <a:srgbClr val="000000"/>
                </a:solidFill>
              </a:rPr>
              <a:t>over all surface types.</a:t>
            </a:r>
          </a:p>
          <a:p>
            <a:pPr eaLnBrk="1" hangingPunct="1"/>
            <a:r>
              <a:rPr lang="en-US" sz="1800" dirty="0" smtClean="0">
                <a:solidFill>
                  <a:srgbClr val="000000"/>
                </a:solidFill>
              </a:rPr>
              <a:t>To contain </a:t>
            </a:r>
            <a:r>
              <a:rPr lang="en-US" sz="1800" dirty="0">
                <a:solidFill>
                  <a:srgbClr val="000000"/>
                </a:solidFill>
              </a:rPr>
              <a:t>Earth-located, calibrated radar backscatter measurements for</a:t>
            </a:r>
            <a:r>
              <a:rPr lang="en-US" sz="1800" dirty="0" smtClean="0">
                <a:solidFill>
                  <a:srgbClr val="000000"/>
                </a:solidFill>
              </a:rPr>
              <a:t> co-</a:t>
            </a:r>
            <a:r>
              <a:rPr lang="en-US" sz="1800" dirty="0" err="1" smtClean="0">
                <a:solidFill>
                  <a:srgbClr val="000000"/>
                </a:solidFill>
              </a:rPr>
              <a:t>pol</a:t>
            </a:r>
            <a:r>
              <a:rPr lang="en-US" sz="1800" dirty="0" smtClean="0">
                <a:solidFill>
                  <a:srgbClr val="000000"/>
                </a:solidFill>
              </a:rPr>
              <a:t> and cross-</a:t>
            </a:r>
            <a:r>
              <a:rPr lang="en-US" sz="1800" dirty="0" err="1" smtClean="0">
                <a:solidFill>
                  <a:srgbClr val="000000"/>
                </a:solidFill>
              </a:rPr>
              <a:t>pol</a:t>
            </a:r>
            <a:r>
              <a:rPr lang="en-US" sz="1800" dirty="0" smtClean="0">
                <a:solidFill>
                  <a:srgbClr val="000000"/>
                </a:solidFill>
              </a:rPr>
              <a:t> data </a:t>
            </a:r>
            <a:r>
              <a:rPr lang="en-US" sz="1800" dirty="0">
                <a:solidFill>
                  <a:srgbClr val="000000"/>
                </a:solidFill>
              </a:rPr>
              <a:t>in time-</a:t>
            </a:r>
            <a:r>
              <a:rPr lang="en-US" sz="1800" dirty="0" smtClean="0">
                <a:solidFill>
                  <a:srgbClr val="000000"/>
                </a:solidFill>
              </a:rPr>
              <a:t>order.</a:t>
            </a:r>
          </a:p>
          <a:p>
            <a:pPr eaLnBrk="1" hangingPunct="1"/>
            <a:r>
              <a:rPr lang="en-US" sz="1800" dirty="0" smtClean="0">
                <a:solidFill>
                  <a:srgbClr val="000000"/>
                </a:solidFill>
              </a:rPr>
              <a:t>Estimated </a:t>
            </a:r>
            <a:r>
              <a:rPr lang="en-US" sz="1800" dirty="0" err="1">
                <a:solidFill>
                  <a:srgbClr val="000000"/>
                </a:solidFill>
              </a:rPr>
              <a:t>Kp</a:t>
            </a:r>
            <a:r>
              <a:rPr lang="en-US" sz="1800" dirty="0">
                <a:solidFill>
                  <a:srgbClr val="000000"/>
                </a:solidFill>
              </a:rPr>
              <a:t> errors assigned to each measurement.</a:t>
            </a:r>
            <a:endParaRPr lang="en-US" sz="1800" dirty="0" smtClean="0">
              <a:solidFill>
                <a:srgbClr val="000000"/>
              </a:solidFill>
            </a:endParaRPr>
          </a:p>
          <a:p>
            <a:pPr eaLnBrk="1" hangingPunct="1"/>
            <a:r>
              <a:rPr lang="en-US" sz="1800" dirty="0" smtClean="0">
                <a:solidFill>
                  <a:srgbClr val="000000"/>
                </a:solidFill>
              </a:rPr>
              <a:t>Forward looking and aft looking measurements stored separately.</a:t>
            </a:r>
          </a:p>
          <a:p>
            <a:pPr eaLnBrk="1" hangingPunct="1"/>
            <a:r>
              <a:rPr lang="en-US" sz="1800" dirty="0" smtClean="0">
                <a:solidFill>
                  <a:srgbClr val="000000"/>
                </a:solidFill>
              </a:rPr>
              <a:t>To include </a:t>
            </a:r>
            <a:r>
              <a:rPr lang="en-US" sz="1800" dirty="0">
                <a:solidFill>
                  <a:srgbClr val="000000"/>
                </a:solidFill>
              </a:rPr>
              <a:t>spacecraft orbit and attitude information and instrument pointing geometry.</a:t>
            </a:r>
          </a:p>
          <a:p>
            <a:pPr eaLnBrk="1" hangingPunct="1"/>
            <a:r>
              <a:rPr lang="en-US" sz="1800" dirty="0" smtClean="0">
                <a:solidFill>
                  <a:srgbClr val="000000"/>
                </a:solidFill>
              </a:rPr>
              <a:t>To provide </a:t>
            </a:r>
            <a:r>
              <a:rPr lang="en-US" sz="1800" dirty="0">
                <a:solidFill>
                  <a:srgbClr val="000000"/>
                </a:solidFill>
              </a:rPr>
              <a:t>calibrated backscatter measurements</a:t>
            </a:r>
            <a:r>
              <a:rPr lang="en-US" sz="1800" dirty="0" smtClean="0">
                <a:solidFill>
                  <a:srgbClr val="000000"/>
                </a:solidFill>
              </a:rPr>
              <a:t> for approximately ten </a:t>
            </a:r>
            <a:r>
              <a:rPr lang="en-US" sz="1800" dirty="0">
                <a:solidFill>
                  <a:srgbClr val="000000"/>
                </a:solidFill>
              </a:rPr>
              <a:t>range-resolved  “slices</a:t>
            </a:r>
            <a:r>
              <a:rPr lang="en-US" sz="1800" dirty="0" smtClean="0">
                <a:solidFill>
                  <a:srgbClr val="000000"/>
                </a:solidFill>
              </a:rPr>
              <a:t>” </a:t>
            </a:r>
            <a:r>
              <a:rPr lang="en-US" sz="1800" dirty="0">
                <a:solidFill>
                  <a:srgbClr val="000000"/>
                </a:solidFill>
              </a:rPr>
              <a:t>of the full radar FOV footprint</a:t>
            </a:r>
            <a:r>
              <a:rPr lang="en-US" sz="1800" dirty="0" smtClean="0">
                <a:solidFill>
                  <a:srgbClr val="000000"/>
                </a:solidFill>
              </a:rPr>
              <a:t>. (  ~30 km by 5 km</a:t>
            </a:r>
            <a:r>
              <a:rPr lang="en-US" sz="1800" dirty="0" smtClean="0"/>
              <a:t>. )</a:t>
            </a:r>
            <a:endParaRPr lang="en-US" sz="1800" dirty="0"/>
          </a:p>
        </p:txBody>
      </p:sp>
      <p:sp>
        <p:nvSpPr>
          <p:cNvPr id="21509" name="TextBox 13"/>
          <p:cNvSpPr txBox="1">
            <a:spLocks noChangeArrowheads="1"/>
          </p:cNvSpPr>
          <p:nvPr/>
        </p:nvSpPr>
        <p:spPr bwMode="auto">
          <a:xfrm>
            <a:off x="1995488" y="6138069"/>
            <a:ext cx="1103312" cy="246062"/>
          </a:xfrm>
          <a:prstGeom prst="rect">
            <a:avLst/>
          </a:prstGeom>
          <a:solidFill>
            <a:schemeClr val="bg1"/>
          </a:solidFill>
          <a:ln w="9525">
            <a:noFill/>
            <a:miter lim="800000"/>
            <a:headEnd/>
            <a:tailEnd/>
          </a:ln>
        </p:spPr>
        <p:txBody>
          <a:bodyPr wrap="none">
            <a:prstTxWarp prst="textNoShape">
              <a:avLst/>
            </a:prstTxWarp>
            <a:spAutoFit/>
          </a:bodyPr>
          <a:lstStyle/>
          <a:p>
            <a:r>
              <a:rPr lang="en-US" sz="1000" dirty="0"/>
              <a:t>Sigma0 VV (dB)</a:t>
            </a:r>
          </a:p>
        </p:txBody>
      </p:sp>
      <p:sp>
        <p:nvSpPr>
          <p:cNvPr id="6" name="Slide Number Placeholder 5"/>
          <p:cNvSpPr>
            <a:spLocks noGrp="1"/>
          </p:cNvSpPr>
          <p:nvPr>
            <p:ph type="sldNum" sz="quarter" idx="10"/>
          </p:nvPr>
        </p:nvSpPr>
        <p:spPr/>
        <p:txBody>
          <a:bodyPr/>
          <a:lstStyle/>
          <a:p>
            <a:pPr>
              <a:defRPr/>
            </a:pPr>
            <a:r>
              <a:rPr lang="en-US" smtClean="0"/>
              <a:t>SMAP-</a:t>
            </a:r>
            <a:fld id="{FB5A4BAC-8254-4802-BB16-9D448E19B28F}"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13" descr="VV_L1B_desc.png"/>
          <p:cNvPicPr>
            <a:picLocks noChangeAspect="1"/>
          </p:cNvPicPr>
          <p:nvPr/>
        </p:nvPicPr>
        <p:blipFill>
          <a:blip r:embed="rId3"/>
          <a:srcRect/>
          <a:stretch>
            <a:fillRect/>
          </a:stretch>
        </p:blipFill>
        <p:spPr bwMode="auto">
          <a:xfrm>
            <a:off x="306389" y="800100"/>
            <a:ext cx="3441700" cy="5428456"/>
          </a:xfrm>
          <a:prstGeom prst="rect">
            <a:avLst/>
          </a:prstGeom>
          <a:noFill/>
          <a:ln w="9525">
            <a:noFill/>
            <a:miter lim="800000"/>
            <a:headEnd/>
            <a:tailEnd/>
          </a:ln>
        </p:spPr>
      </p:pic>
      <p:sp>
        <p:nvSpPr>
          <p:cNvPr id="22531" name="Title 3"/>
          <p:cNvSpPr>
            <a:spLocks noGrp="1"/>
          </p:cNvSpPr>
          <p:nvPr>
            <p:ph type="title"/>
          </p:nvPr>
        </p:nvSpPr>
        <p:spPr/>
        <p:txBody>
          <a:bodyPr/>
          <a:lstStyle/>
          <a:p>
            <a:pPr eaLnBrk="1" hangingPunct="1"/>
            <a:r>
              <a:rPr lang="en-US" b="1" dirty="0"/>
              <a:t>Level 1C </a:t>
            </a:r>
            <a:r>
              <a:rPr lang="en-US" b="1" dirty="0" smtClean="0"/>
              <a:t>High Resolution </a:t>
            </a:r>
            <a:br>
              <a:rPr lang="en-US" b="1" dirty="0" smtClean="0"/>
            </a:br>
            <a:r>
              <a:rPr lang="en-US" b="1" dirty="0" smtClean="0"/>
              <a:t>Radar </a:t>
            </a:r>
            <a:r>
              <a:rPr lang="en-US" b="1" dirty="0"/>
              <a:t>Product</a:t>
            </a:r>
          </a:p>
        </p:txBody>
      </p:sp>
      <p:sp>
        <p:nvSpPr>
          <p:cNvPr id="22532" name="Content Placeholder 5"/>
          <p:cNvSpPr>
            <a:spLocks noGrp="1"/>
          </p:cNvSpPr>
          <p:nvPr>
            <p:ph sz="half" idx="2"/>
          </p:nvPr>
        </p:nvSpPr>
        <p:spPr>
          <a:xfrm>
            <a:off x="4191001" y="990600"/>
            <a:ext cx="4876799" cy="5360987"/>
          </a:xfrm>
        </p:spPr>
        <p:txBody>
          <a:bodyPr/>
          <a:lstStyle/>
          <a:p>
            <a:pPr eaLnBrk="1" hangingPunct="1"/>
            <a:r>
              <a:rPr lang="en-US" sz="1800" dirty="0">
                <a:solidFill>
                  <a:srgbClr val="000000"/>
                </a:solidFill>
              </a:rPr>
              <a:t>L1C Hi-Res radar coverage </a:t>
            </a:r>
            <a:r>
              <a:rPr lang="en-US" sz="1800" dirty="0" smtClean="0">
                <a:solidFill>
                  <a:srgbClr val="000000"/>
                </a:solidFill>
              </a:rPr>
              <a:t>restricted to </a:t>
            </a:r>
            <a:r>
              <a:rPr lang="en-US" sz="1800" dirty="0">
                <a:solidFill>
                  <a:srgbClr val="000000"/>
                </a:solidFill>
              </a:rPr>
              <a:t>land</a:t>
            </a:r>
            <a:r>
              <a:rPr lang="en-US" sz="1800" dirty="0" smtClean="0">
                <a:solidFill>
                  <a:srgbClr val="000000"/>
                </a:solidFill>
              </a:rPr>
              <a:t> and coastal water.  </a:t>
            </a:r>
          </a:p>
          <a:p>
            <a:pPr eaLnBrk="1" hangingPunct="1"/>
            <a:r>
              <a:rPr lang="en-US" sz="1800" dirty="0" smtClean="0">
                <a:solidFill>
                  <a:srgbClr val="000000"/>
                </a:solidFill>
              </a:rPr>
              <a:t>To include spacecraft orbit and attitude information and instrument pointing geometry.</a:t>
            </a:r>
          </a:p>
          <a:p>
            <a:pPr eaLnBrk="1" hangingPunct="1"/>
            <a:r>
              <a:rPr lang="en-US" sz="1800" dirty="0" smtClean="0">
                <a:solidFill>
                  <a:srgbClr val="000000"/>
                </a:solidFill>
              </a:rPr>
              <a:t>SAR to provide </a:t>
            </a:r>
            <a:r>
              <a:rPr lang="en-US" sz="1800" dirty="0">
                <a:solidFill>
                  <a:srgbClr val="000000"/>
                </a:solidFill>
              </a:rPr>
              <a:t>high-resolution single-look measurements.  Resolution </a:t>
            </a:r>
            <a:r>
              <a:rPr lang="en-US" sz="1800" dirty="0" smtClean="0">
                <a:solidFill>
                  <a:srgbClr val="000000"/>
                </a:solidFill>
              </a:rPr>
              <a:t>would vary </a:t>
            </a:r>
            <a:r>
              <a:rPr lang="en-US" sz="1800" dirty="0">
                <a:solidFill>
                  <a:srgbClr val="000000"/>
                </a:solidFill>
              </a:rPr>
              <a:t>from</a:t>
            </a:r>
            <a:r>
              <a:rPr lang="en-US" sz="1800" dirty="0" smtClean="0">
                <a:solidFill>
                  <a:srgbClr val="000000"/>
                </a:solidFill>
              </a:rPr>
              <a:t>      ~400 m </a:t>
            </a:r>
            <a:r>
              <a:rPr lang="en-US" sz="1800" dirty="0">
                <a:solidFill>
                  <a:srgbClr val="000000"/>
                </a:solidFill>
              </a:rPr>
              <a:t>at the swath edge to about </a:t>
            </a:r>
            <a:r>
              <a:rPr lang="en-US" sz="1800" dirty="0" smtClean="0">
                <a:solidFill>
                  <a:srgbClr val="000000"/>
                </a:solidFill>
              </a:rPr>
              <a:t>1.2 km at 150 km from </a:t>
            </a:r>
            <a:r>
              <a:rPr lang="en-US" sz="1800" dirty="0">
                <a:solidFill>
                  <a:srgbClr val="000000"/>
                </a:solidFill>
              </a:rPr>
              <a:t>the nadir </a:t>
            </a:r>
            <a:r>
              <a:rPr lang="en-US" sz="1800" dirty="0" smtClean="0">
                <a:solidFill>
                  <a:srgbClr val="000000"/>
                </a:solidFill>
              </a:rPr>
              <a:t>sub-track</a:t>
            </a:r>
            <a:r>
              <a:rPr lang="en-US" sz="1800" dirty="0">
                <a:solidFill>
                  <a:srgbClr val="000000"/>
                </a:solidFill>
              </a:rPr>
              <a:t>.</a:t>
            </a:r>
            <a:r>
              <a:rPr lang="en-US" sz="1800" dirty="0" smtClean="0">
                <a:solidFill>
                  <a:srgbClr val="000000"/>
                </a:solidFill>
              </a:rPr>
              <a:t>  Nadir </a:t>
            </a:r>
            <a:r>
              <a:rPr lang="en-US" sz="1800" dirty="0">
                <a:solidFill>
                  <a:srgbClr val="000000"/>
                </a:solidFill>
              </a:rPr>
              <a:t>looks are thin slices as wide as the beam footprint.</a:t>
            </a:r>
            <a:r>
              <a:rPr lang="en-US" sz="1800" dirty="0" smtClean="0">
                <a:solidFill>
                  <a:srgbClr val="000000"/>
                </a:solidFill>
              </a:rPr>
              <a:t> </a:t>
            </a:r>
          </a:p>
          <a:p>
            <a:pPr eaLnBrk="1" hangingPunct="1"/>
            <a:r>
              <a:rPr lang="en-US" sz="1800" dirty="0" smtClean="0">
                <a:solidFill>
                  <a:srgbClr val="000000"/>
                </a:solidFill>
              </a:rPr>
              <a:t>Calibrated forward looking and aft looking measurements stored separately.</a:t>
            </a:r>
          </a:p>
          <a:p>
            <a:pPr eaLnBrk="1" hangingPunct="1"/>
            <a:r>
              <a:rPr lang="en-US" sz="1800" dirty="0" smtClean="0">
                <a:solidFill>
                  <a:srgbClr val="000000"/>
                </a:solidFill>
              </a:rPr>
              <a:t>H-</a:t>
            </a:r>
            <a:r>
              <a:rPr lang="en-US" sz="1800" dirty="0" err="1" smtClean="0">
                <a:solidFill>
                  <a:srgbClr val="000000"/>
                </a:solidFill>
              </a:rPr>
              <a:t>pol</a:t>
            </a:r>
            <a:r>
              <a:rPr lang="en-US" sz="1800" dirty="0" smtClean="0">
                <a:solidFill>
                  <a:srgbClr val="000000"/>
                </a:solidFill>
              </a:rPr>
              <a:t>, v-</a:t>
            </a:r>
            <a:r>
              <a:rPr lang="en-US" sz="1800" dirty="0" err="1" smtClean="0">
                <a:solidFill>
                  <a:srgbClr val="000000"/>
                </a:solidFill>
              </a:rPr>
              <a:t>pol</a:t>
            </a:r>
            <a:r>
              <a:rPr lang="en-US" sz="1800" dirty="0" smtClean="0">
                <a:solidFill>
                  <a:srgbClr val="000000"/>
                </a:solidFill>
              </a:rPr>
              <a:t> and cross-</a:t>
            </a:r>
            <a:r>
              <a:rPr lang="en-US" sz="1800" dirty="0" err="1" smtClean="0">
                <a:solidFill>
                  <a:srgbClr val="000000"/>
                </a:solidFill>
              </a:rPr>
              <a:t>pol</a:t>
            </a:r>
            <a:r>
              <a:rPr lang="en-US" sz="1800" dirty="0" smtClean="0">
                <a:solidFill>
                  <a:srgbClr val="000000"/>
                </a:solidFill>
              </a:rPr>
              <a:t> </a:t>
            </a:r>
            <a:r>
              <a:rPr lang="en-US" sz="1800" dirty="0">
                <a:solidFill>
                  <a:srgbClr val="000000"/>
                </a:solidFill>
              </a:rPr>
              <a:t>backscatter measurements </a:t>
            </a:r>
            <a:r>
              <a:rPr lang="en-US" sz="1800" dirty="0" smtClean="0">
                <a:solidFill>
                  <a:srgbClr val="000000"/>
                </a:solidFill>
              </a:rPr>
              <a:t>multi-looked separately.</a:t>
            </a:r>
          </a:p>
          <a:p>
            <a:pPr eaLnBrk="1" hangingPunct="1"/>
            <a:r>
              <a:rPr lang="en-US" sz="1800" dirty="0" smtClean="0">
                <a:solidFill>
                  <a:srgbClr val="000000"/>
                </a:solidFill>
              </a:rPr>
              <a:t>Data posted </a:t>
            </a:r>
            <a:r>
              <a:rPr lang="en-US" sz="1800" dirty="0">
                <a:solidFill>
                  <a:srgbClr val="000000"/>
                </a:solidFill>
              </a:rPr>
              <a:t>in a </a:t>
            </a:r>
            <a:r>
              <a:rPr lang="en-US" sz="1800" dirty="0" smtClean="0">
                <a:solidFill>
                  <a:srgbClr val="000000"/>
                </a:solidFill>
              </a:rPr>
              <a:t>1 km grid cells in an along track </a:t>
            </a:r>
            <a:r>
              <a:rPr lang="en-US" sz="1800" dirty="0">
                <a:solidFill>
                  <a:srgbClr val="000000"/>
                </a:solidFill>
              </a:rPr>
              <a:t>/cross track swath grid.  </a:t>
            </a:r>
          </a:p>
          <a:p>
            <a:pPr eaLnBrk="1" hangingPunct="1"/>
            <a:r>
              <a:rPr lang="en-US" sz="1800" dirty="0">
                <a:solidFill>
                  <a:srgbClr val="000000"/>
                </a:solidFill>
              </a:rPr>
              <a:t>Product</a:t>
            </a:r>
            <a:r>
              <a:rPr lang="en-US" sz="1800" dirty="0" smtClean="0">
                <a:solidFill>
                  <a:srgbClr val="000000"/>
                </a:solidFill>
              </a:rPr>
              <a:t> would provide reference to </a:t>
            </a:r>
            <a:r>
              <a:rPr lang="en-US" sz="1800" dirty="0">
                <a:solidFill>
                  <a:srgbClr val="000000"/>
                </a:solidFill>
              </a:rPr>
              <a:t>global and polar 1 km EASE grid coordinates.</a:t>
            </a:r>
          </a:p>
        </p:txBody>
      </p:sp>
      <p:sp>
        <p:nvSpPr>
          <p:cNvPr id="22533" name="TextBox 12"/>
          <p:cNvSpPr txBox="1">
            <a:spLocks noChangeArrowheads="1"/>
          </p:cNvSpPr>
          <p:nvPr/>
        </p:nvSpPr>
        <p:spPr bwMode="auto">
          <a:xfrm>
            <a:off x="1676400" y="6105525"/>
            <a:ext cx="1104900" cy="246062"/>
          </a:xfrm>
          <a:prstGeom prst="rect">
            <a:avLst/>
          </a:prstGeom>
          <a:solidFill>
            <a:schemeClr val="bg1"/>
          </a:solidFill>
          <a:ln w="9525">
            <a:noFill/>
            <a:miter lim="800000"/>
            <a:headEnd/>
            <a:tailEnd/>
          </a:ln>
        </p:spPr>
        <p:txBody>
          <a:bodyPr wrap="none">
            <a:prstTxWarp prst="textNoShape">
              <a:avLst/>
            </a:prstTxWarp>
            <a:spAutoFit/>
          </a:bodyPr>
          <a:lstStyle/>
          <a:p>
            <a:r>
              <a:rPr lang="en-US" sz="1000" dirty="0"/>
              <a:t>Sigma0 VV (dB)</a:t>
            </a:r>
          </a:p>
        </p:txBody>
      </p:sp>
      <p:pic>
        <p:nvPicPr>
          <p:cNvPr id="22534" name="Picture 12" descr="VV_CONUS_orbit012.png"/>
          <p:cNvPicPr>
            <a:picLocks noChangeAspect="1"/>
          </p:cNvPicPr>
          <p:nvPr/>
        </p:nvPicPr>
        <p:blipFill>
          <a:blip r:embed="rId4"/>
          <a:srcRect/>
          <a:stretch>
            <a:fillRect/>
          </a:stretch>
        </p:blipFill>
        <p:spPr bwMode="auto">
          <a:xfrm>
            <a:off x="306389" y="3957638"/>
            <a:ext cx="3884612" cy="1987550"/>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r>
              <a:rPr lang="en-US" smtClean="0"/>
              <a:t>SMAP-</a:t>
            </a:r>
            <a:fld id="{FB5A4BAC-8254-4802-BB16-9D448E19B28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8" descr="Picture 1.png"/>
          <p:cNvPicPr>
            <a:picLocks noChangeAspect="1"/>
          </p:cNvPicPr>
          <p:nvPr/>
        </p:nvPicPr>
        <p:blipFill>
          <a:blip r:embed="rId3"/>
          <a:srcRect/>
          <a:stretch>
            <a:fillRect/>
          </a:stretch>
        </p:blipFill>
        <p:spPr bwMode="auto">
          <a:xfrm>
            <a:off x="304800" y="1222376"/>
            <a:ext cx="3319462" cy="4691062"/>
          </a:xfrm>
          <a:prstGeom prst="rect">
            <a:avLst/>
          </a:prstGeom>
          <a:noFill/>
          <a:ln w="9525">
            <a:noFill/>
            <a:miter lim="800000"/>
            <a:headEnd/>
            <a:tailEnd/>
          </a:ln>
        </p:spPr>
      </p:pic>
      <p:sp>
        <p:nvSpPr>
          <p:cNvPr id="23555" name="Title 3"/>
          <p:cNvSpPr>
            <a:spLocks noGrp="1"/>
          </p:cNvSpPr>
          <p:nvPr>
            <p:ph type="title"/>
          </p:nvPr>
        </p:nvSpPr>
        <p:spPr/>
        <p:txBody>
          <a:bodyPr/>
          <a:lstStyle/>
          <a:p>
            <a:pPr eaLnBrk="1" hangingPunct="1"/>
            <a:r>
              <a:rPr lang="en-US" b="1"/>
              <a:t>Level 1B Radiometer Product</a:t>
            </a:r>
          </a:p>
        </p:txBody>
      </p:sp>
      <p:sp>
        <p:nvSpPr>
          <p:cNvPr id="23556" name="Content Placeholder 5"/>
          <p:cNvSpPr>
            <a:spLocks noGrp="1"/>
          </p:cNvSpPr>
          <p:nvPr>
            <p:ph sz="half" idx="2"/>
          </p:nvPr>
        </p:nvSpPr>
        <p:spPr>
          <a:xfrm>
            <a:off x="3841750" y="965201"/>
            <a:ext cx="4956176" cy="4948237"/>
          </a:xfrm>
        </p:spPr>
        <p:txBody>
          <a:bodyPr/>
          <a:lstStyle/>
          <a:p>
            <a:pPr eaLnBrk="1" hangingPunct="1"/>
            <a:r>
              <a:rPr lang="en-US" sz="1800" dirty="0"/>
              <a:t>L1B radiometer </a:t>
            </a:r>
            <a:r>
              <a:rPr lang="en-US" sz="1800" dirty="0">
                <a:solidFill>
                  <a:srgbClr val="000000"/>
                </a:solidFill>
              </a:rPr>
              <a:t>coverage </a:t>
            </a:r>
            <a:r>
              <a:rPr lang="en-US" sz="1800" dirty="0" smtClean="0">
                <a:solidFill>
                  <a:srgbClr val="000000"/>
                </a:solidFill>
              </a:rPr>
              <a:t>continuous over </a:t>
            </a:r>
            <a:r>
              <a:rPr lang="en-US" sz="1800" dirty="0">
                <a:solidFill>
                  <a:srgbClr val="000000"/>
                </a:solidFill>
              </a:rPr>
              <a:t>all surface types.</a:t>
            </a:r>
            <a:endParaRPr lang="en-US" sz="1800" dirty="0" smtClean="0">
              <a:solidFill>
                <a:srgbClr val="000000"/>
              </a:solidFill>
            </a:endParaRPr>
          </a:p>
          <a:p>
            <a:pPr eaLnBrk="1" hangingPunct="1"/>
            <a:r>
              <a:rPr lang="en-US" sz="1800" dirty="0" smtClean="0">
                <a:solidFill>
                  <a:srgbClr val="000000"/>
                </a:solidFill>
              </a:rPr>
              <a:t>To include spacecraft orbit and attitude information and instrument pointing geometry.</a:t>
            </a:r>
          </a:p>
          <a:p>
            <a:pPr eaLnBrk="1" hangingPunct="1"/>
            <a:r>
              <a:rPr lang="en-US" sz="1800" dirty="0" smtClean="0">
                <a:solidFill>
                  <a:srgbClr val="000000"/>
                </a:solidFill>
              </a:rPr>
              <a:t>To contain time ordered Earth</a:t>
            </a:r>
            <a:r>
              <a:rPr lang="en-US" sz="1800" dirty="0">
                <a:solidFill>
                  <a:srgbClr val="000000"/>
                </a:solidFill>
              </a:rPr>
              <a:t>-located, calibrated brightness </a:t>
            </a:r>
            <a:r>
              <a:rPr lang="en-US" sz="1800" dirty="0" smtClean="0">
                <a:solidFill>
                  <a:srgbClr val="000000"/>
                </a:solidFill>
              </a:rPr>
              <a:t>temperatures </a:t>
            </a:r>
            <a:r>
              <a:rPr lang="en-US" sz="1800" dirty="0">
                <a:solidFill>
                  <a:srgbClr val="000000"/>
                </a:solidFill>
              </a:rPr>
              <a:t>for each FOV </a:t>
            </a:r>
            <a:r>
              <a:rPr lang="en-US" sz="1800" dirty="0" smtClean="0">
                <a:solidFill>
                  <a:srgbClr val="000000"/>
                </a:solidFill>
              </a:rPr>
              <a:t>footprint.</a:t>
            </a:r>
          </a:p>
          <a:p>
            <a:pPr eaLnBrk="1" hangingPunct="1"/>
            <a:r>
              <a:rPr lang="en-US" sz="1800" dirty="0" smtClean="0">
                <a:solidFill>
                  <a:srgbClr val="000000"/>
                </a:solidFill>
              </a:rPr>
              <a:t>Forward looking and aft looking measurements stored separately.</a:t>
            </a:r>
          </a:p>
          <a:p>
            <a:pPr eaLnBrk="1" hangingPunct="1"/>
            <a:r>
              <a:rPr lang="en-US" sz="1800" dirty="0" smtClean="0">
                <a:solidFill>
                  <a:srgbClr val="000000"/>
                </a:solidFill>
              </a:rPr>
              <a:t>Each footprint includes H-</a:t>
            </a:r>
            <a:r>
              <a:rPr lang="en-US" sz="1800" dirty="0" err="1" smtClean="0">
                <a:solidFill>
                  <a:srgbClr val="000000"/>
                </a:solidFill>
              </a:rPr>
              <a:t>pol</a:t>
            </a:r>
            <a:r>
              <a:rPr lang="en-US" sz="1800" dirty="0" smtClean="0">
                <a:solidFill>
                  <a:srgbClr val="000000"/>
                </a:solidFill>
              </a:rPr>
              <a:t>, V-</a:t>
            </a:r>
            <a:r>
              <a:rPr lang="en-US" sz="1800" dirty="0" err="1" smtClean="0">
                <a:solidFill>
                  <a:srgbClr val="000000"/>
                </a:solidFill>
              </a:rPr>
              <a:t>pol</a:t>
            </a:r>
            <a:r>
              <a:rPr lang="en-US" sz="1800" dirty="0" smtClean="0">
                <a:solidFill>
                  <a:srgbClr val="000000"/>
                </a:solidFill>
              </a:rPr>
              <a:t> and </a:t>
            </a:r>
            <a:r>
              <a:rPr lang="en-US" sz="1800" dirty="0" err="1" smtClean="0">
                <a:solidFill>
                  <a:srgbClr val="000000"/>
                </a:solidFill>
              </a:rPr>
              <a:t>unpolarized</a:t>
            </a:r>
            <a:r>
              <a:rPr lang="en-US" sz="1800" dirty="0" smtClean="0">
                <a:solidFill>
                  <a:srgbClr val="000000"/>
                </a:solidFill>
              </a:rPr>
              <a:t> Tb measurements.</a:t>
            </a:r>
          </a:p>
          <a:p>
            <a:pPr eaLnBrk="1" hangingPunct="1"/>
            <a:r>
              <a:rPr lang="en-US" sz="1800" dirty="0" smtClean="0">
                <a:solidFill>
                  <a:srgbClr val="000000"/>
                </a:solidFill>
              </a:rPr>
              <a:t>Footprint </a:t>
            </a:r>
            <a:r>
              <a:rPr lang="en-US" sz="1800" dirty="0">
                <a:solidFill>
                  <a:srgbClr val="000000"/>
                </a:solidFill>
              </a:rPr>
              <a:t>resolution </a:t>
            </a:r>
            <a:r>
              <a:rPr lang="en-US" sz="1800" dirty="0" smtClean="0">
                <a:solidFill>
                  <a:srgbClr val="000000"/>
                </a:solidFill>
              </a:rPr>
              <a:t>to be </a:t>
            </a:r>
            <a:r>
              <a:rPr lang="en-US" sz="1800" dirty="0">
                <a:solidFill>
                  <a:srgbClr val="000000"/>
                </a:solidFill>
              </a:rPr>
              <a:t>approximately </a:t>
            </a:r>
            <a:r>
              <a:rPr lang="en-US" sz="1800" dirty="0" smtClean="0">
                <a:solidFill>
                  <a:srgbClr val="000000"/>
                </a:solidFill>
              </a:rPr>
              <a:t>40 km</a:t>
            </a:r>
            <a:r>
              <a:rPr lang="en-US" sz="1800" dirty="0">
                <a:solidFill>
                  <a:srgbClr val="000000"/>
                </a:solidFill>
              </a:rPr>
              <a:t>.</a:t>
            </a:r>
          </a:p>
          <a:p>
            <a:pPr eaLnBrk="1" hangingPunct="1"/>
            <a:r>
              <a:rPr lang="en-US" sz="1800" dirty="0" err="1" smtClean="0">
                <a:solidFill>
                  <a:srgbClr val="000000"/>
                </a:solidFill>
              </a:rPr>
              <a:t>Unpolarized</a:t>
            </a:r>
            <a:r>
              <a:rPr lang="en-US" sz="1800" dirty="0" smtClean="0">
                <a:solidFill>
                  <a:srgbClr val="000000"/>
                </a:solidFill>
              </a:rPr>
              <a:t> Tb used </a:t>
            </a:r>
            <a:r>
              <a:rPr lang="en-US" sz="1800" dirty="0">
                <a:solidFill>
                  <a:srgbClr val="000000"/>
                </a:solidFill>
              </a:rPr>
              <a:t>to infer Faraday rotation corrections</a:t>
            </a:r>
            <a:r>
              <a:rPr lang="en-US" sz="1800" dirty="0" smtClean="0">
                <a:solidFill>
                  <a:srgbClr val="000000"/>
                </a:solidFill>
              </a:rPr>
              <a:t> for </a:t>
            </a:r>
            <a:r>
              <a:rPr lang="en-US" sz="1800" dirty="0">
                <a:solidFill>
                  <a:srgbClr val="000000"/>
                </a:solidFill>
              </a:rPr>
              <a:t>the H</a:t>
            </a:r>
            <a:r>
              <a:rPr lang="en-US" sz="1800" dirty="0" smtClean="0">
                <a:solidFill>
                  <a:srgbClr val="000000"/>
                </a:solidFill>
              </a:rPr>
              <a:t> –</a:t>
            </a:r>
            <a:r>
              <a:rPr lang="en-US" sz="1800" dirty="0" err="1" smtClean="0">
                <a:solidFill>
                  <a:srgbClr val="000000"/>
                </a:solidFill>
              </a:rPr>
              <a:t>pol</a:t>
            </a:r>
            <a:r>
              <a:rPr lang="en-US" sz="1800" dirty="0" smtClean="0">
                <a:solidFill>
                  <a:srgbClr val="000000"/>
                </a:solidFill>
              </a:rPr>
              <a:t> and V-</a:t>
            </a:r>
            <a:r>
              <a:rPr lang="en-US" sz="1800" dirty="0" err="1" smtClean="0">
                <a:solidFill>
                  <a:srgbClr val="000000"/>
                </a:solidFill>
              </a:rPr>
              <a:t>pol</a:t>
            </a:r>
            <a:r>
              <a:rPr lang="en-US" sz="1800" dirty="0" smtClean="0">
                <a:solidFill>
                  <a:srgbClr val="000000"/>
                </a:solidFill>
              </a:rPr>
              <a:t> </a:t>
            </a:r>
            <a:r>
              <a:rPr lang="en-US" sz="1800" dirty="0">
                <a:solidFill>
                  <a:srgbClr val="000000"/>
                </a:solidFill>
              </a:rPr>
              <a:t>Tb measurements.</a:t>
            </a:r>
            <a:endParaRPr lang="en-US" sz="1800" dirty="0" smtClean="0">
              <a:solidFill>
                <a:srgbClr val="000000"/>
              </a:solidFill>
            </a:endParaRPr>
          </a:p>
          <a:p>
            <a:pPr eaLnBrk="1" hangingPunct="1"/>
            <a:r>
              <a:rPr lang="en-US" sz="1800" dirty="0" smtClean="0">
                <a:solidFill>
                  <a:srgbClr val="000000"/>
                </a:solidFill>
              </a:rPr>
              <a:t>Product would provide reference to cylindrical and polar 36 km EASE </a:t>
            </a:r>
            <a:r>
              <a:rPr lang="en-US" sz="1800" dirty="0">
                <a:solidFill>
                  <a:srgbClr val="000000"/>
                </a:solidFill>
              </a:rPr>
              <a:t>grid </a:t>
            </a:r>
            <a:r>
              <a:rPr lang="en-US" sz="1800" dirty="0" smtClean="0">
                <a:solidFill>
                  <a:srgbClr val="000000"/>
                </a:solidFill>
              </a:rPr>
              <a:t>coordinates </a:t>
            </a:r>
            <a:r>
              <a:rPr lang="en-US" sz="1800" dirty="0"/>
              <a:t>for each </a:t>
            </a:r>
            <a:r>
              <a:rPr lang="en-US" sz="1800" dirty="0" smtClean="0"/>
              <a:t>footprint.</a:t>
            </a:r>
            <a:endParaRPr lang="en-US" sz="1800" dirty="0"/>
          </a:p>
        </p:txBody>
      </p:sp>
      <p:sp>
        <p:nvSpPr>
          <p:cNvPr id="23557" name="TextBox 9"/>
          <p:cNvSpPr txBox="1">
            <a:spLocks noChangeArrowheads="1"/>
          </p:cNvSpPr>
          <p:nvPr/>
        </p:nvSpPr>
        <p:spPr bwMode="auto">
          <a:xfrm>
            <a:off x="685800" y="5913437"/>
            <a:ext cx="2665412" cy="307975"/>
          </a:xfrm>
          <a:prstGeom prst="rect">
            <a:avLst/>
          </a:prstGeom>
          <a:noFill/>
          <a:ln w="9525">
            <a:noFill/>
            <a:miter lim="800000"/>
            <a:headEnd/>
            <a:tailEnd/>
          </a:ln>
        </p:spPr>
        <p:txBody>
          <a:bodyPr wrap="none">
            <a:prstTxWarp prst="textNoShape">
              <a:avLst/>
            </a:prstTxWarp>
            <a:spAutoFit/>
          </a:bodyPr>
          <a:lstStyle/>
          <a:p>
            <a:r>
              <a:rPr lang="en-US" sz="1400" dirty="0"/>
              <a:t>L1B Time-ordered H-</a:t>
            </a:r>
            <a:r>
              <a:rPr lang="en-US" sz="1400" dirty="0" err="1"/>
              <a:t>pol</a:t>
            </a:r>
            <a:r>
              <a:rPr lang="en-US" sz="1400" dirty="0"/>
              <a:t> TB (K)</a:t>
            </a:r>
          </a:p>
        </p:txBody>
      </p:sp>
      <p:sp>
        <p:nvSpPr>
          <p:cNvPr id="6" name="Slide Number Placeholder 5"/>
          <p:cNvSpPr>
            <a:spLocks noGrp="1"/>
          </p:cNvSpPr>
          <p:nvPr>
            <p:ph type="sldNum" sz="quarter" idx="10"/>
          </p:nvPr>
        </p:nvSpPr>
        <p:spPr/>
        <p:txBody>
          <a:bodyPr/>
          <a:lstStyle/>
          <a:p>
            <a:pPr>
              <a:defRPr/>
            </a:pPr>
            <a:r>
              <a:rPr lang="en-US" smtClean="0"/>
              <a:t>SMAP-</a:t>
            </a:r>
            <a:fld id="{FB5A4BAC-8254-4802-BB16-9D448E19B28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pPr eaLnBrk="1" hangingPunct="1"/>
            <a:r>
              <a:rPr lang="en-US" b="1"/>
              <a:t>Level 1C Radiometer Product</a:t>
            </a:r>
          </a:p>
        </p:txBody>
      </p:sp>
      <p:sp>
        <p:nvSpPr>
          <p:cNvPr id="24579" name="Content Placeholder 5"/>
          <p:cNvSpPr>
            <a:spLocks noGrp="1"/>
          </p:cNvSpPr>
          <p:nvPr>
            <p:ph sz="half" idx="2"/>
          </p:nvPr>
        </p:nvSpPr>
        <p:spPr>
          <a:xfrm>
            <a:off x="4497387" y="1198562"/>
            <a:ext cx="4303712" cy="5341938"/>
          </a:xfrm>
        </p:spPr>
        <p:txBody>
          <a:bodyPr/>
          <a:lstStyle/>
          <a:p>
            <a:pPr eaLnBrk="1" hangingPunct="1"/>
            <a:r>
              <a:rPr lang="en-US" sz="2000" dirty="0" smtClean="0"/>
              <a:t>Level </a:t>
            </a:r>
            <a:r>
              <a:rPr lang="en-US" sz="2000" dirty="0"/>
              <a:t>1B Radiometer data gridded on </a:t>
            </a:r>
            <a:r>
              <a:rPr lang="en-US" sz="2000" dirty="0" smtClean="0"/>
              <a:t>a 36 km cylindrical </a:t>
            </a:r>
            <a:r>
              <a:rPr lang="en-US" sz="2000" dirty="0"/>
              <a:t>Earth-fixed grid.</a:t>
            </a:r>
            <a:endParaRPr lang="en-US" sz="2000" dirty="0" smtClean="0"/>
          </a:p>
          <a:p>
            <a:pPr eaLnBrk="1" hangingPunct="1"/>
            <a:r>
              <a:rPr lang="en-US" sz="2000" dirty="0" smtClean="0">
                <a:solidFill>
                  <a:srgbClr val="000000"/>
                </a:solidFill>
              </a:rPr>
              <a:t>Forward </a:t>
            </a:r>
            <a:r>
              <a:rPr lang="en-US" sz="2000" dirty="0">
                <a:solidFill>
                  <a:srgbClr val="000000"/>
                </a:solidFill>
              </a:rPr>
              <a:t>looking and aft looking observations </a:t>
            </a:r>
            <a:r>
              <a:rPr lang="en-US" sz="2000" dirty="0" smtClean="0">
                <a:solidFill>
                  <a:srgbClr val="000000"/>
                </a:solidFill>
              </a:rPr>
              <a:t>stored </a:t>
            </a:r>
            <a:r>
              <a:rPr lang="en-US" sz="2000" dirty="0">
                <a:solidFill>
                  <a:srgbClr val="000000"/>
                </a:solidFill>
              </a:rPr>
              <a:t>separately.</a:t>
            </a:r>
            <a:endParaRPr lang="en-US" sz="2000" dirty="0" smtClean="0">
              <a:solidFill>
                <a:srgbClr val="000000"/>
              </a:solidFill>
            </a:endParaRPr>
          </a:p>
          <a:p>
            <a:pPr eaLnBrk="1" hangingPunct="1"/>
            <a:r>
              <a:rPr lang="en-US" sz="2000" dirty="0" smtClean="0">
                <a:solidFill>
                  <a:srgbClr val="000000"/>
                </a:solidFill>
              </a:rPr>
              <a:t>Input </a:t>
            </a:r>
            <a:r>
              <a:rPr lang="en-US" sz="2000" dirty="0">
                <a:solidFill>
                  <a:srgbClr val="000000"/>
                </a:solidFill>
              </a:rPr>
              <a:t>to Level 2 Radiometer </a:t>
            </a:r>
            <a:r>
              <a:rPr lang="en-US" sz="2000" dirty="0" smtClean="0">
                <a:solidFill>
                  <a:srgbClr val="000000"/>
                </a:solidFill>
              </a:rPr>
              <a:t>40 km </a:t>
            </a:r>
            <a:r>
              <a:rPr lang="en-US" sz="2000" dirty="0"/>
              <a:t>soil moisture and Level 2 active/passive soil moisture processing</a:t>
            </a:r>
            <a:r>
              <a:rPr lang="en-US" sz="2000" dirty="0" smtClean="0"/>
              <a:t>.</a:t>
            </a:r>
            <a:endParaRPr lang="en-US" sz="2000" dirty="0"/>
          </a:p>
        </p:txBody>
      </p:sp>
      <p:sp>
        <p:nvSpPr>
          <p:cNvPr id="24580" name="TextBox 9"/>
          <p:cNvSpPr txBox="1">
            <a:spLocks noChangeArrowheads="1"/>
          </p:cNvSpPr>
          <p:nvPr/>
        </p:nvSpPr>
        <p:spPr bwMode="auto">
          <a:xfrm>
            <a:off x="838200" y="5927725"/>
            <a:ext cx="2474913" cy="307975"/>
          </a:xfrm>
          <a:prstGeom prst="rect">
            <a:avLst/>
          </a:prstGeom>
          <a:noFill/>
          <a:ln w="9525">
            <a:noFill/>
            <a:miter lim="800000"/>
            <a:headEnd/>
            <a:tailEnd/>
          </a:ln>
        </p:spPr>
        <p:txBody>
          <a:bodyPr wrap="none">
            <a:prstTxWarp prst="textNoShape">
              <a:avLst/>
            </a:prstTxWarp>
            <a:spAutoFit/>
          </a:bodyPr>
          <a:lstStyle/>
          <a:p>
            <a:r>
              <a:rPr lang="en-US" sz="1400" dirty="0"/>
              <a:t>L1C Earth-fixed H-</a:t>
            </a:r>
            <a:r>
              <a:rPr lang="en-US" sz="1400" dirty="0" err="1"/>
              <a:t>pol</a:t>
            </a:r>
            <a:r>
              <a:rPr lang="en-US" sz="1400" dirty="0"/>
              <a:t> TB (K)</a:t>
            </a:r>
          </a:p>
        </p:txBody>
      </p:sp>
      <p:pic>
        <p:nvPicPr>
          <p:cNvPr id="24581" name="Picture 5" descr="Picture 1.png"/>
          <p:cNvPicPr>
            <a:picLocks noChangeAspect="1"/>
          </p:cNvPicPr>
          <p:nvPr/>
        </p:nvPicPr>
        <p:blipFill>
          <a:blip r:embed="rId3"/>
          <a:srcRect/>
          <a:stretch>
            <a:fillRect/>
          </a:stretch>
        </p:blipFill>
        <p:spPr bwMode="auto">
          <a:xfrm>
            <a:off x="379412" y="1066800"/>
            <a:ext cx="3319462" cy="4860925"/>
          </a:xfrm>
          <a:prstGeom prst="rect">
            <a:avLst/>
          </a:prstGeom>
          <a:noFill/>
          <a:ln w="9525">
            <a:noFill/>
            <a:miter lim="800000"/>
            <a:headEnd/>
            <a:tailEnd/>
          </a:ln>
        </p:spPr>
      </p:pic>
      <p:pic>
        <p:nvPicPr>
          <p:cNvPr id="24582" name="Picture 6" descr="Picture 2.png"/>
          <p:cNvPicPr>
            <a:picLocks noChangeAspect="1"/>
          </p:cNvPicPr>
          <p:nvPr/>
        </p:nvPicPr>
        <p:blipFill>
          <a:blip r:embed="rId4"/>
          <a:srcRect/>
          <a:stretch>
            <a:fillRect/>
          </a:stretch>
        </p:blipFill>
        <p:spPr bwMode="auto">
          <a:xfrm>
            <a:off x="379412" y="3733800"/>
            <a:ext cx="4117975" cy="1943100"/>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r>
              <a:rPr lang="en-US" smtClean="0"/>
              <a:t>SMAP-</a:t>
            </a:r>
            <a:fld id="{FB5A4BAC-8254-4802-BB16-9D448E19B28F}"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1&quot;/&gt;&lt;property id=&quot;20307&quot; value=&quot;258&quot;/&gt;&lt;/object&gt;&lt;object type=&quot;3&quot; unique_id=&quot;10007&quot;&gt;&lt;property id=&quot;20148&quot; value=&quot;5&quot;/&gt;&lt;property id=&quot;20300&quot; value=&quot;Slide 2 - &amp;quot;SDS Architecture Overview&amp;quot;&quot;/&gt;&lt;property id=&quot;20307&quot; value=&quot;259&quot;/&gt;&lt;/object&gt;&lt;object type=&quot;3&quot; unique_id=&quot;10008&quot;&gt;&lt;property id=&quot;20148&quot; value=&quot;5&quot;/&gt;&lt;property id=&quot;20300&quot; value=&quot;Slide 3 - &amp;quot;Top-level SDS Architecture&amp;#x0D;&amp;#x0A;Requirements and Objectives&amp;quot;&quot;/&gt;&lt;property id=&quot;20307&quot; value=&quot;262&quot;/&gt;&lt;/object&gt;&lt;object type=&quot;3&quot; unique_id=&quot;10009&quot;&gt;&lt;property id=&quot;20148&quot; value=&quot;5&quot;/&gt;&lt;property id=&quot;20300&quot; value=&quot;Slide 6 - &amp;quot;Architecture Implementation&amp;#x0D;&amp;#x0A;Emphasizes Efficiency&amp;quot;&quot;/&gt;&lt;property id=&quot;20307&quot; value=&quot;263&quot;/&gt;&lt;/object&gt;&lt;object type=&quot;3&quot; unique_id=&quot;10010&quot;&gt;&lt;property id=&quot;20148&quot; value=&quot;5&quot;/&gt;&lt;property id=&quot;20300&quot; value=&quot;Slide 5 - &amp;quot;Testbed Architecture Serves&amp;#x0D;&amp;#x0A;Integrated Science SW Development Team&amp;quot;&quot;/&gt;&lt;property id=&quot;20307&quot; value=&quot;264&quot;/&gt;&lt;/object&gt;&lt;object type=&quot;3&quot; unique_id=&quot;10012&quot;&gt;&lt;property id=&quot;20148&quot; value=&quot;5&quot;/&gt;&lt;property id=&quot;20300&quot; value=&quot;Slide 4 - &amp;quot;Algorithm-to-Production SW Development Process Built Into Architecture&amp;quot;&quot;/&gt;&lt;property id=&quot;20307&quot; value=&quot;267&quot;/&gt;&lt;/object&gt;&lt;object type=&quot;3&quot; unique_id=&quot;10013&quot;&gt;&lt;property id=&quot;20148&quot; value=&quot;5&quot;/&gt;&lt;property id=&quot;20300&quot; value=&quot;Slide 7 - &amp;quot;Algorithm Software and Science Production Software&amp;#x0D;&amp;#x0A;Development and Operational Responsibilities&amp;quot;&quot;/&gt;&lt;property id=&quot;20307&quot; value=&quot;269&quot;/&gt;&lt;/object&gt;&lt;object type=&quot;3&quot; unique_id=&quot;10014&quot;&gt;&lt;property id=&quot;20148&quot; value=&quot;5&quot;/&gt;&lt;property id=&quot;20300&quot; value=&quot;Slide 8 - &amp;quot;SDS Development Architecture&amp;quot;&quot;/&gt;&lt;property id=&quot;20307&quot; value=&quot;270&quot;/&gt;&lt;/object&gt;&lt;object type=&quot;3&quot; unique_id=&quot;10016&quot;&gt;&lt;property id=&quot;20148&quot; value=&quot;5&quot;/&gt;&lt;property id=&quot;20300&quot; value=&quot;Slide 12 - &amp;quot;SDS Cal/Val Architecture&amp;quot;&quot;/&gt;&lt;property id=&quot;20307&quot; value=&quot;272&quot;/&gt;&lt;/object&gt;&lt;object type=&quot;3&quot; unique_id=&quot;10017&quot;&gt;&lt;property id=&quot;20148&quot; value=&quot;5&quot;/&gt;&lt;property id=&quot;20300&quot; value=&quot;Slide 10 - &amp;quot;SMAP SDS Architecture&amp;#x0D;&amp;#x0A;Challenges and Solutions&amp;quot;&quot;/&gt;&lt;property id=&quot;20307&quot; value=&quot;261&quot;/&gt;&lt;/object&gt;&lt;object type=&quot;3&quot; unique_id=&quot;10889&quot;&gt;&lt;property id=&quot;20148&quot; value=&quot;5&quot;/&gt;&lt;property id=&quot;20300&quot; value=&quot;Slide 11 - &amp;quot;BACKUP&amp;quot;&quot;/&gt;&lt;property id=&quot;20307&quot; value=&quot;273&quot;/&gt;&lt;/object&gt;&lt;object type=&quot;3&quot; unique_id=&quot;11170&quot;&gt;&lt;property id=&quot;20148&quot; value=&quot;5&quot;/&gt;&lt;property id=&quot;20300&quot; value=&quot;Slide 9 - &amp;quot;SDS Operations Architecture&amp;quot;&quot;/&gt;&lt;property id=&quot;20307&quot; value=&quot;27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13705</TotalTime>
  <Words>5896</Words>
  <Application>Microsoft Macintosh PowerPoint</Application>
  <PresentationFormat>On-screen Show (4:3)</PresentationFormat>
  <Paragraphs>902</Paragraphs>
  <Slides>51</Slides>
  <Notes>51</Notes>
  <HiddenSlides>0</HiddenSlides>
  <MMClips>0</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Office Theme</vt:lpstr>
      <vt:lpstr> SMAP Data Products   </vt:lpstr>
      <vt:lpstr>Presentation Outline</vt:lpstr>
      <vt:lpstr>Proposed SMAP Data Products</vt:lpstr>
      <vt:lpstr>Proposed SMAP Measurement Approach</vt:lpstr>
      <vt:lpstr>Data Acquisition Plan</vt:lpstr>
      <vt:lpstr>Level 1B Radar Product</vt:lpstr>
      <vt:lpstr>Level 1C High Resolution  Radar Product</vt:lpstr>
      <vt:lpstr>Level 1B Radiometer Product</vt:lpstr>
      <vt:lpstr>Level 1C Radiometer Product</vt:lpstr>
      <vt:lpstr>Level 2 High Resolution Radar  3 km Soil Moisture Product</vt:lpstr>
      <vt:lpstr>Level 2 Radiometer  36 km Soil Moisture Product</vt:lpstr>
      <vt:lpstr>Level 2 Active/Passive  9 km Soil Moisture Product</vt:lpstr>
      <vt:lpstr>Level 3 High Resolution Radar 3 km Soil Moisture Product</vt:lpstr>
      <vt:lpstr>Level 3 Radiometer  36 km Soil Moisture Product</vt:lpstr>
      <vt:lpstr>Level 3 Active/Passive  9 km Soil Moisture Product</vt:lpstr>
      <vt:lpstr>Level 3 Freeze/Thaw Product</vt:lpstr>
      <vt:lpstr>Level 4 Surface and Root-Zone  Soil Moisture Product</vt:lpstr>
      <vt:lpstr>Level 4 Carbon Product</vt:lpstr>
      <vt:lpstr>Data Product Design Drivers</vt:lpstr>
      <vt:lpstr>Product Generation Practice</vt:lpstr>
      <vt:lpstr> Product Format  Hierarchical Data Format (HDF5)</vt:lpstr>
      <vt:lpstr>  SMAP Data Product Design   A Consistent and Simple Standard</vt:lpstr>
      <vt:lpstr>Data Correlation in  SMAP Product Design</vt:lpstr>
      <vt:lpstr>Metadata Categories and Coverage </vt:lpstr>
      <vt:lpstr>Quality Information</vt:lpstr>
      <vt:lpstr>Ancillary Data in SMAP Products</vt:lpstr>
      <vt:lpstr>Proposed SMAP  Data Product Structure</vt:lpstr>
      <vt:lpstr>SMAP Product Development Plan</vt:lpstr>
      <vt:lpstr>Proposed SMAP Data Product Availability</vt:lpstr>
      <vt:lpstr>Anticipated SMAP  Data Product Volumes</vt:lpstr>
      <vt:lpstr>SMAP Product Simulations</vt:lpstr>
      <vt:lpstr>SMAP Data Simulation Plans</vt:lpstr>
      <vt:lpstr>To Gain Access  to Simulated Data Products</vt:lpstr>
      <vt:lpstr>Slide 34</vt:lpstr>
      <vt:lpstr>Mission Overview</vt:lpstr>
      <vt:lpstr>Instrument Key Features</vt:lpstr>
      <vt:lpstr>Science Objectives</vt:lpstr>
      <vt:lpstr>Radar Resolution Approach</vt:lpstr>
      <vt:lpstr>Radar Measurement Geometry</vt:lpstr>
      <vt:lpstr>Radar Data Products</vt:lpstr>
      <vt:lpstr>Proposed Science Data System (SDS)  Operations Architecture</vt:lpstr>
      <vt:lpstr>Global Metadata Classification</vt:lpstr>
      <vt:lpstr>Proposed Metadata Requirements</vt:lpstr>
      <vt:lpstr>Global Metadata – ISO 19115</vt:lpstr>
      <vt:lpstr>Proposed Top Level ISO Metadata Model</vt:lpstr>
      <vt:lpstr>CF Convention – Local Metadata</vt:lpstr>
      <vt:lpstr>CF Global Metadata</vt:lpstr>
      <vt:lpstr>Metadata Use Recommendation</vt:lpstr>
      <vt:lpstr>SMAP WIKI Access</vt:lpstr>
      <vt:lpstr>Data Product Access</vt:lpstr>
      <vt:lpstr>Model Soil Moisture and Freeze Thaw Data Products</vt:lpstr>
    </vt:vector>
  </TitlesOfParts>
  <Company>Jet Propulsion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Kent Kellogg (4-5386)</dc:creator>
  <cp:lastModifiedBy>JPL</cp:lastModifiedBy>
  <cp:revision>597</cp:revision>
  <cp:lastPrinted>2011-02-22T20:18:20Z</cp:lastPrinted>
  <dcterms:created xsi:type="dcterms:W3CDTF">2011-03-02T00:25:57Z</dcterms:created>
  <dcterms:modified xsi:type="dcterms:W3CDTF">2011-03-02T00:26:52Z</dcterms:modified>
</cp:coreProperties>
</file>