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8"/>
  </p:notesMasterIdLst>
  <p:handoutMasterIdLst>
    <p:handoutMasterId r:id="rId19"/>
  </p:handoutMasterIdLst>
  <p:sldIdLst>
    <p:sldId id="273" r:id="rId2"/>
    <p:sldId id="284" r:id="rId3"/>
    <p:sldId id="257" r:id="rId4"/>
    <p:sldId id="263" r:id="rId5"/>
    <p:sldId id="264" r:id="rId6"/>
    <p:sldId id="285" r:id="rId7"/>
    <p:sldId id="259" r:id="rId8"/>
    <p:sldId id="260" r:id="rId9"/>
    <p:sldId id="270" r:id="rId10"/>
    <p:sldId id="268" r:id="rId11"/>
    <p:sldId id="286" r:id="rId12"/>
    <p:sldId id="287" r:id="rId13"/>
    <p:sldId id="283" r:id="rId14"/>
    <p:sldId id="278" r:id="rId15"/>
    <p:sldId id="262"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2CF31-9262-405A-98B6-CBC0AE4BF73B}" type="datetimeFigureOut">
              <a:rPr lang="en-US" smtClean="0"/>
              <a:pPr/>
              <a:t>3/2/2011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B8E09A-7C2D-45D8-BC86-A451D1D7928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E1822-5D7F-4954-AC2A-15CBA619DAF8}" type="datetimeFigureOut">
              <a:rPr lang="en-US" smtClean="0"/>
              <a:pPr/>
              <a:t>3/2/2011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C15CC-A275-46D3-A555-11D54483623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C15CC-A275-46D3-A555-11D5448362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0880A017-6246-429B-A788-310853B498E0}"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goals for the</a:t>
            </a:r>
            <a:r>
              <a:rPr lang="en-US" baseline="0" dirty="0" smtClean="0"/>
              <a:t> 2</a:t>
            </a:r>
            <a:r>
              <a:rPr lang="en-US" baseline="30000" dirty="0" smtClean="0"/>
              <a:t>nd</a:t>
            </a:r>
            <a:r>
              <a:rPr lang="en-US" baseline="0" dirty="0" smtClean="0"/>
              <a:t> SMAP Applications Workshop.  Please edit.</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450FF856-A84D-4D26-8DB0-5B4B87626379}"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A48EFB58-EF91-4A75-997D-7F421472ED5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that incorporating applications</a:t>
            </a:r>
            <a:r>
              <a:rPr lang="en-US" baseline="0" dirty="0" smtClean="0"/>
              <a:t> into mission plans is not optional, but rather 1) mandated from Congress with the NASA authorization act, 2) recommended as a requirement from NRC, 3) a part of the NASA ASP strategic plan and 4) a core commitment by SMAP through the Applications Plan.  </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some key components of applications:  operational, decision-making activities, societal benefit. NOTE – the word Operational is not required – many decisions are not made every day – think water resource planning… zoning, etc</a:t>
            </a:r>
          </a:p>
          <a:p>
            <a:r>
              <a:rPr lang="en-US" baseline="0" dirty="0" smtClean="0"/>
              <a:t>Applications research provides “fundamental knowledge”, no different from any other research </a:t>
            </a:r>
          </a:p>
          <a:p>
            <a:r>
              <a:rPr lang="en-US" baseline="0" dirty="0" smtClean="0"/>
              <a:t>“Users” are inclusive – small, large, public, private, national, international, local, global</a:t>
            </a:r>
          </a:p>
          <a:p>
            <a:r>
              <a:rPr lang="en-US" baseline="0" dirty="0" smtClean="0"/>
              <a:t>Define verbally what ‘Early Adopters’ and Community of potential are</a:t>
            </a:r>
          </a:p>
          <a:p>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a:t>
            </a:r>
            <a:r>
              <a:rPr lang="en-US" baseline="0" dirty="0" smtClean="0"/>
              <a:t> point here is that applications research provides </a:t>
            </a:r>
            <a:r>
              <a:rPr lang="en-US" baseline="0" dirty="0" err="1" smtClean="0"/>
              <a:t>quantiative</a:t>
            </a:r>
            <a:r>
              <a:rPr lang="en-US" baseline="0" dirty="0" smtClean="0"/>
              <a:t> metrics – model improvements, higher retrieval accuracy, etc.</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leads into the next slides</a:t>
            </a:r>
            <a:r>
              <a:rPr lang="en-US" baseline="0" dirty="0" smtClean="0"/>
              <a:t> giving detail on each of the 5 components of the implementation strategy.</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Implementation</a:t>
            </a:r>
            <a:r>
              <a:rPr lang="en-US" baseline="0" dirty="0" smtClean="0"/>
              <a:t> Strategy #1 – Engage early adopters</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C15CC-A275-46D3-A555-11D54483623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the emphasis on this slide is “where to go</a:t>
            </a:r>
            <a:r>
              <a:rPr lang="en-US" baseline="0" dirty="0" smtClean="0"/>
              <a:t> from here”.  Not much has been done and we have many options on how to proceed.</a:t>
            </a:r>
            <a:endParaRPr lang="en-US" dirty="0"/>
          </a:p>
        </p:txBody>
      </p:sp>
      <p:sp>
        <p:nvSpPr>
          <p:cNvPr id="4" name="Slide Number Placeholder 3"/>
          <p:cNvSpPr>
            <a:spLocks noGrp="1"/>
          </p:cNvSpPr>
          <p:nvPr>
            <p:ph type="sldNum" sz="quarter" idx="10"/>
          </p:nvPr>
        </p:nvSpPr>
        <p:spPr/>
        <p:txBody>
          <a:bodyPr/>
          <a:lstStyle/>
          <a:p>
            <a:fld id="{B61C15CC-A275-46D3-A555-11D54483623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538AF-34C6-4884-88C6-0D047E197326}"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38AF-34C6-4884-88C6-0D047E197326}"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38AF-34C6-4884-88C6-0D047E197326}"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538AF-34C6-4884-88C6-0D047E197326}"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538AF-34C6-4884-88C6-0D047E197326}" type="datetimeFigureOut">
              <a:rPr lang="en-US" smtClean="0"/>
              <a:pPr/>
              <a:t>3/2/2011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538AF-34C6-4884-88C6-0D047E197326}"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538AF-34C6-4884-88C6-0D047E197326}" type="datetimeFigureOut">
              <a:rPr lang="en-US" smtClean="0"/>
              <a:pPr/>
              <a:t>3/2/2011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538AF-34C6-4884-88C6-0D047E197326}" type="datetimeFigureOut">
              <a:rPr lang="en-US" smtClean="0"/>
              <a:pPr/>
              <a:t>3/2/2011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538AF-34C6-4884-88C6-0D047E197326}" type="datetimeFigureOut">
              <a:rPr lang="en-US" smtClean="0"/>
              <a:pPr/>
              <a:t>3/2/2011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538AF-34C6-4884-88C6-0D047E197326}"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538AF-34C6-4884-88C6-0D047E197326}" type="datetimeFigureOut">
              <a:rPr lang="en-US" smtClean="0"/>
              <a:pPr/>
              <a:t>3/2/2011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4CD14-C3F8-49E0-9387-247F0AF47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538AF-34C6-4884-88C6-0D047E197326}" type="datetimeFigureOut">
              <a:rPr lang="en-US" smtClean="0"/>
              <a:pPr/>
              <a:t>3/2/2011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4CD14-C3F8-49E0-9387-247F0AF47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hyperlink" Target="http://esto.nasa.gov/ASPinput/TRLA_Definitions.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10200" y="0"/>
            <a:ext cx="2819400" cy="1828800"/>
          </a:xfrm>
        </p:spPr>
        <p:txBody>
          <a:bodyPr>
            <a:normAutofit fontScale="90000"/>
          </a:bodyPr>
          <a:lstStyle/>
          <a:p>
            <a:pPr algn="l"/>
            <a:r>
              <a:rPr lang="en-US" b="1" dirty="0" smtClean="0"/>
              <a:t>SMAP </a:t>
            </a:r>
            <a:br>
              <a:rPr lang="en-US" b="1" dirty="0" smtClean="0"/>
            </a:br>
            <a:r>
              <a:rPr lang="en-US" b="1" dirty="0" smtClean="0"/>
              <a:t>Applications </a:t>
            </a:r>
            <a:br>
              <a:rPr lang="en-US" b="1" dirty="0" smtClean="0"/>
            </a:br>
            <a:r>
              <a:rPr lang="en-US" b="1" dirty="0" smtClean="0"/>
              <a:t>Plan</a:t>
            </a:r>
            <a:endParaRPr lang="en-US" b="1" dirty="0"/>
          </a:p>
        </p:txBody>
      </p:sp>
      <p:sp>
        <p:nvSpPr>
          <p:cNvPr id="5" name="Subtitle 4"/>
          <p:cNvSpPr>
            <a:spLocks noGrp="1"/>
          </p:cNvSpPr>
          <p:nvPr>
            <p:ph type="subTitle" idx="1"/>
          </p:nvPr>
        </p:nvSpPr>
        <p:spPr>
          <a:xfrm>
            <a:off x="5105400" y="1905000"/>
            <a:ext cx="4038600" cy="2209800"/>
          </a:xfrm>
        </p:spPr>
        <p:txBody>
          <a:bodyPr>
            <a:normAutofit fontScale="25000" lnSpcReduction="20000"/>
          </a:bodyPr>
          <a:lstStyle/>
          <a:p>
            <a:pPr algn="l"/>
            <a:r>
              <a:rPr lang="en-US" sz="11200" dirty="0" smtClean="0"/>
              <a:t>Molly Brown</a:t>
            </a:r>
          </a:p>
          <a:p>
            <a:pPr algn="l"/>
            <a:r>
              <a:rPr lang="en-US" sz="7200" dirty="0" smtClean="0"/>
              <a:t>SMAP Applications Coordinator</a:t>
            </a:r>
          </a:p>
          <a:p>
            <a:pPr algn="l"/>
            <a:r>
              <a:rPr lang="en-US" sz="11200" dirty="0" smtClean="0"/>
              <a:t>Susan Moran</a:t>
            </a:r>
          </a:p>
          <a:p>
            <a:pPr algn="l"/>
            <a:r>
              <a:rPr lang="en-US" sz="7200" dirty="0" smtClean="0"/>
              <a:t>Chair, </a:t>
            </a:r>
            <a:r>
              <a:rPr lang="en-US" sz="7200" dirty="0" smtClean="0"/>
              <a:t>SMAP Applications Working Group</a:t>
            </a:r>
            <a:endParaRPr lang="en-US" sz="7200" dirty="0" smtClean="0"/>
          </a:p>
          <a:p>
            <a:pPr algn="l"/>
            <a:r>
              <a:rPr lang="en-US" sz="11200" dirty="0" smtClean="0"/>
              <a:t>Vanessa Escobar</a:t>
            </a:r>
            <a:endParaRPr lang="en-US" sz="11200" dirty="0" smtClean="0"/>
          </a:p>
          <a:p>
            <a:pPr algn="l"/>
            <a:r>
              <a:rPr lang="en-US" sz="7200" dirty="0" smtClean="0"/>
              <a:t>SMAP </a:t>
            </a:r>
            <a:r>
              <a:rPr lang="en-US" sz="7200" dirty="0" smtClean="0"/>
              <a:t>Support Scientist</a:t>
            </a:r>
            <a:endParaRPr lang="en-US" sz="7200" dirty="0"/>
          </a:p>
        </p:txBody>
      </p:sp>
      <p:pic>
        <p:nvPicPr>
          <p:cNvPr id="6" name="Picture 5" descr="DOC.jpg"/>
          <p:cNvPicPr>
            <a:picLocks noChangeAspect="1"/>
          </p:cNvPicPr>
          <p:nvPr/>
        </p:nvPicPr>
        <p:blipFill>
          <a:blip r:embed="rId3" cstate="print"/>
          <a:srcRect l="8464" t="8170" r="6313" b="10135"/>
          <a:stretch>
            <a:fillRect/>
          </a:stretch>
        </p:blipFill>
        <p:spPr>
          <a:xfrm rot="16200000">
            <a:off x="-701044" y="975356"/>
            <a:ext cx="6583688" cy="4876799"/>
          </a:xfrm>
          <a:prstGeom prst="rect">
            <a:avLst/>
          </a:prstGeom>
          <a:ln w="25400">
            <a:solidFill>
              <a:schemeClr val="tx1"/>
            </a:solidFill>
          </a:ln>
        </p:spPr>
      </p:pic>
      <p:sp>
        <p:nvSpPr>
          <p:cNvPr id="7" name="Rectangle 1"/>
          <p:cNvSpPr>
            <a:spLocks noChangeArrowheads="1"/>
          </p:cNvSpPr>
          <p:nvPr/>
        </p:nvSpPr>
        <p:spPr bwMode="auto">
          <a:xfrm>
            <a:off x="5410200" y="4385608"/>
            <a:ext cx="3200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“This plan provides an </a:t>
            </a:r>
            <a:r>
              <a:rPr lang="en-US" sz="2000" b="1" i="1" dirty="0" smtClean="0"/>
              <a:t>implementation strategy for promoting applications research and engaging a broad community of users in SMAP applications.”</a:t>
            </a:r>
            <a:endParaRPr kumimoji="0" lang="en-US" altLang="ja-JP" sz="2000" b="1" i="1"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5"/>
            <a:ext cx="4638193" cy="461665"/>
          </a:xfrm>
          <a:prstGeom prst="rect">
            <a:avLst/>
          </a:prstGeom>
          <a:noFill/>
        </p:spPr>
        <p:txBody>
          <a:bodyPr wrap="none" rtlCol="0">
            <a:spAutoFit/>
          </a:bodyPr>
          <a:lstStyle/>
          <a:p>
            <a:r>
              <a:rPr lang="en-US" sz="2400" b="1" dirty="0" smtClean="0"/>
              <a:t>4) Coordination with SMAP Cal/Val</a:t>
            </a:r>
          </a:p>
        </p:txBody>
      </p:sp>
      <p:sp>
        <p:nvSpPr>
          <p:cNvPr id="5" name="TextBox 4"/>
          <p:cNvSpPr txBox="1"/>
          <p:nvPr/>
        </p:nvSpPr>
        <p:spPr>
          <a:xfrm>
            <a:off x="609601" y="845165"/>
            <a:ext cx="7239000" cy="3785652"/>
          </a:xfrm>
          <a:prstGeom prst="rect">
            <a:avLst/>
          </a:prstGeom>
          <a:noFill/>
        </p:spPr>
        <p:txBody>
          <a:bodyPr wrap="square" rtlCol="0">
            <a:spAutoFit/>
          </a:bodyPr>
          <a:lstStyle/>
          <a:p>
            <a:pPr marL="342900" indent="-342900">
              <a:buFont typeface="Arial" pitchFamily="34" charset="0"/>
              <a:buChar char="•"/>
            </a:pPr>
            <a:r>
              <a:rPr lang="en-US" sz="2000" dirty="0" smtClean="0"/>
              <a:t>The 2</a:t>
            </a:r>
            <a:r>
              <a:rPr lang="en-US" sz="2000" baseline="30000" dirty="0" smtClean="0"/>
              <a:t>nd</a:t>
            </a:r>
            <a:r>
              <a:rPr lang="en-US" sz="2000" dirty="0" smtClean="0"/>
              <a:t> SMAP</a:t>
            </a:r>
            <a:r>
              <a:rPr lang="en-US" sz="2000" dirty="0" smtClean="0"/>
              <a:t> </a:t>
            </a:r>
            <a:r>
              <a:rPr lang="en-US" sz="2000" dirty="0" smtClean="0"/>
              <a:t>Cal/Val</a:t>
            </a:r>
            <a:r>
              <a:rPr lang="en-US" sz="2000" dirty="0" smtClean="0"/>
              <a:t>  </a:t>
            </a:r>
            <a:r>
              <a:rPr lang="en-US" sz="2000" dirty="0" smtClean="0"/>
              <a:t>Workshop is planned for May </a:t>
            </a:r>
            <a:r>
              <a:rPr lang="en-US" sz="2000" dirty="0" smtClean="0"/>
              <a:t>3-5, 2011 Oxnard, CA </a:t>
            </a:r>
            <a:r>
              <a:rPr lang="en-US" sz="2000" dirty="0" smtClean="0"/>
              <a:t>USA</a:t>
            </a:r>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The next Cal/Val </a:t>
            </a:r>
            <a:r>
              <a:rPr lang="en-US" sz="2000" dirty="0" smtClean="0"/>
              <a:t>Experiment: SMAPEx-3: September, </a:t>
            </a:r>
            <a:r>
              <a:rPr lang="en-US" sz="2000" dirty="0" smtClean="0"/>
              <a:t>2011, Melbourne, Australia</a:t>
            </a:r>
          </a:p>
          <a:p>
            <a:pPr marL="342900" indent="-342900">
              <a:buFont typeface="Arial" pitchFamily="34" charset="0"/>
              <a:buChar char="•"/>
            </a:pPr>
            <a:endParaRPr lang="en-US" sz="2000" dirty="0" smtClean="0"/>
          </a:p>
          <a:p>
            <a:pPr marL="342900" indent="-342900">
              <a:buFont typeface="Arial" pitchFamily="34" charset="0"/>
              <a:buChar char="•"/>
            </a:pPr>
            <a:r>
              <a:rPr lang="en-US" sz="2000" dirty="0" err="1" smtClean="0"/>
              <a:t>SMAPEx</a:t>
            </a:r>
            <a:r>
              <a:rPr lang="en-US" sz="2000" dirty="0" smtClean="0"/>
              <a:t> </a:t>
            </a:r>
            <a:r>
              <a:rPr lang="en-US" sz="2000" dirty="0" smtClean="0"/>
              <a:t>will utilize airborne radar and radiometer data replicating the SMAP configuration in terms of frequency, viewing angle and resolution ratio, as well as supporting ground data on soil moisture, vegetation properties, soil temperature and surface roughness.</a:t>
            </a:r>
          </a:p>
          <a:p>
            <a:pPr marL="342900" indent="-342900">
              <a:buFont typeface="Arial" pitchFamily="34" charset="0"/>
              <a:buChar char="•"/>
            </a:pPr>
            <a:endParaRPr lang="en-US" sz="2000" dirty="0" smtClean="0"/>
          </a:p>
        </p:txBody>
      </p:sp>
      <p:pic>
        <p:nvPicPr>
          <p:cNvPr id="6" name="Picture 11"/>
          <p:cNvPicPr>
            <a:picLocks noChangeAspect="1" noChangeArrowheads="1"/>
          </p:cNvPicPr>
          <p:nvPr/>
        </p:nvPicPr>
        <p:blipFill>
          <a:blip r:embed="rId3"/>
          <a:srcRect/>
          <a:stretch>
            <a:fillRect/>
          </a:stretch>
        </p:blipFill>
        <p:spPr bwMode="auto">
          <a:xfrm>
            <a:off x="609600" y="4286250"/>
            <a:ext cx="2489200" cy="1784350"/>
          </a:xfrm>
          <a:prstGeom prst="rect">
            <a:avLst/>
          </a:prstGeom>
          <a:noFill/>
          <a:ln w="9525">
            <a:noFill/>
            <a:miter lim="800000"/>
            <a:headEnd/>
            <a:tailEnd/>
          </a:ln>
        </p:spPr>
      </p:pic>
      <p:pic>
        <p:nvPicPr>
          <p:cNvPr id="7" name="Picture 12" descr="C:\Users\peoneill.NDC\Desktop\SMAPEx_Australia_July_2010\Fun_Pictures\People_In_Action\Rocco_SM_data.JPG"/>
          <p:cNvPicPr>
            <a:picLocks noChangeAspect="1" noChangeArrowheads="1"/>
          </p:cNvPicPr>
          <p:nvPr/>
        </p:nvPicPr>
        <p:blipFill>
          <a:blip r:embed="rId4"/>
          <a:srcRect/>
          <a:stretch>
            <a:fillRect/>
          </a:stretch>
        </p:blipFill>
        <p:spPr bwMode="auto">
          <a:xfrm>
            <a:off x="3505200" y="4303712"/>
            <a:ext cx="2387600" cy="1792288"/>
          </a:xfrm>
          <a:prstGeom prst="rect">
            <a:avLst/>
          </a:prstGeom>
          <a:noFill/>
          <a:ln w="9525">
            <a:noFill/>
            <a:miter lim="800000"/>
            <a:headEnd/>
            <a:tailEnd/>
          </a:ln>
        </p:spPr>
      </p:pic>
      <p:pic>
        <p:nvPicPr>
          <p:cNvPr id="8" name="Picture 13" descr="C:\Users\peoneill.NDC\AppData\Local\Microsoft\Windows\Temporary Internet Files\Content.Outlook\Y9G5SZMD\101_0082.JPG"/>
          <p:cNvPicPr>
            <a:picLocks noChangeAspect="1" noChangeArrowheads="1"/>
          </p:cNvPicPr>
          <p:nvPr/>
        </p:nvPicPr>
        <p:blipFill>
          <a:blip r:embed="rId5"/>
          <a:srcRect/>
          <a:stretch>
            <a:fillRect/>
          </a:stretch>
        </p:blipFill>
        <p:spPr bwMode="auto">
          <a:xfrm>
            <a:off x="6254750" y="4281488"/>
            <a:ext cx="2420937" cy="1816100"/>
          </a:xfrm>
          <a:prstGeom prst="rect">
            <a:avLst/>
          </a:prstGeom>
          <a:noFill/>
          <a:ln w="9525">
            <a:noFill/>
            <a:miter lim="800000"/>
            <a:headEnd/>
            <a:tailEnd/>
          </a:ln>
        </p:spPr>
      </p:pic>
      <p:sp>
        <p:nvSpPr>
          <p:cNvPr id="9" name="TextBox 12"/>
          <p:cNvSpPr txBox="1">
            <a:spLocks noChangeArrowheads="1"/>
          </p:cNvSpPr>
          <p:nvPr/>
        </p:nvSpPr>
        <p:spPr bwMode="auto">
          <a:xfrm>
            <a:off x="771525" y="6067425"/>
            <a:ext cx="2138362" cy="307975"/>
          </a:xfrm>
          <a:prstGeom prst="rect">
            <a:avLst/>
          </a:prstGeom>
          <a:noFill/>
          <a:ln w="9525">
            <a:noFill/>
            <a:miter lim="800000"/>
            <a:headEnd/>
            <a:tailEnd/>
          </a:ln>
        </p:spPr>
        <p:txBody>
          <a:bodyPr wrap="none">
            <a:prstTxWarp prst="textNoShape">
              <a:avLst/>
            </a:prstTxWarp>
            <a:spAutoFit/>
          </a:bodyPr>
          <a:lstStyle/>
          <a:p>
            <a:r>
              <a:rPr lang="en-US" sz="1400" b="1">
                <a:solidFill>
                  <a:srgbClr val="C00000"/>
                </a:solidFill>
                <a:latin typeface="Times New Roman" charset="0"/>
                <a:ea typeface="Times New Roman" charset="0"/>
                <a:cs typeface="Times New Roman" charset="0"/>
              </a:rPr>
              <a:t>CanEX (wet) – June 2010</a:t>
            </a:r>
          </a:p>
        </p:txBody>
      </p:sp>
      <p:sp>
        <p:nvSpPr>
          <p:cNvPr id="10" name="TextBox 13"/>
          <p:cNvSpPr txBox="1">
            <a:spLocks noChangeArrowheads="1"/>
          </p:cNvSpPr>
          <p:nvPr/>
        </p:nvSpPr>
        <p:spPr bwMode="auto">
          <a:xfrm>
            <a:off x="3333750" y="6075363"/>
            <a:ext cx="2625725" cy="307975"/>
          </a:xfrm>
          <a:prstGeom prst="rect">
            <a:avLst/>
          </a:prstGeom>
          <a:noFill/>
          <a:ln w="9525">
            <a:noFill/>
            <a:miter lim="800000"/>
            <a:headEnd/>
            <a:tailEnd/>
          </a:ln>
        </p:spPr>
        <p:txBody>
          <a:bodyPr wrap="none">
            <a:prstTxWarp prst="textNoShape">
              <a:avLst/>
            </a:prstTxWarp>
            <a:spAutoFit/>
          </a:bodyPr>
          <a:lstStyle/>
          <a:p>
            <a:r>
              <a:rPr lang="en-US" sz="1400" b="1">
                <a:solidFill>
                  <a:srgbClr val="C00000"/>
                </a:solidFill>
                <a:latin typeface="Times New Roman" charset="0"/>
                <a:ea typeface="Times New Roman" charset="0"/>
                <a:cs typeface="Times New Roman" charset="0"/>
              </a:rPr>
              <a:t>SMAPEx-1 (winter) – July 2010</a:t>
            </a:r>
          </a:p>
        </p:txBody>
      </p:sp>
      <p:sp>
        <p:nvSpPr>
          <p:cNvPr id="11" name="TextBox 14"/>
          <p:cNvSpPr txBox="1">
            <a:spLocks noChangeArrowheads="1"/>
          </p:cNvSpPr>
          <p:nvPr/>
        </p:nvSpPr>
        <p:spPr bwMode="auto">
          <a:xfrm>
            <a:off x="6180137" y="6092825"/>
            <a:ext cx="2587625" cy="307975"/>
          </a:xfrm>
          <a:prstGeom prst="rect">
            <a:avLst/>
          </a:prstGeom>
          <a:noFill/>
          <a:ln w="9525">
            <a:noFill/>
            <a:miter lim="800000"/>
            <a:headEnd/>
            <a:tailEnd/>
          </a:ln>
        </p:spPr>
        <p:txBody>
          <a:bodyPr wrap="none">
            <a:prstTxWarp prst="textNoShape">
              <a:avLst/>
            </a:prstTxWarp>
            <a:spAutoFit/>
          </a:bodyPr>
          <a:lstStyle/>
          <a:p>
            <a:r>
              <a:rPr lang="en-US" sz="1400" b="1">
                <a:solidFill>
                  <a:srgbClr val="C00000"/>
                </a:solidFill>
                <a:latin typeface="Times New Roman" charset="0"/>
                <a:ea typeface="Times New Roman" charset="0"/>
                <a:cs typeface="Times New Roman" charset="0"/>
              </a:rPr>
              <a:t>SJV (orchards) – Summer 2010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52400" y="79663"/>
            <a:ext cx="8915400" cy="6889173"/>
          </a:xfrm>
          <a:prstGeom prst="rect">
            <a:avLst/>
          </a:prstGeom>
          <a:noFill/>
          <a:ln w="9525">
            <a:noFill/>
            <a:miter lim="800000"/>
            <a:headEnd/>
            <a:tailEnd/>
          </a:ln>
          <a:effectLst/>
        </p:spPr>
      </p:pic>
      <p:sp>
        <p:nvSpPr>
          <p:cNvPr id="5" name="Rectangle 4"/>
          <p:cNvSpPr/>
          <p:nvPr/>
        </p:nvSpPr>
        <p:spPr>
          <a:xfrm>
            <a:off x="609600" y="2743200"/>
            <a:ext cx="6477000" cy="2800767"/>
          </a:xfrm>
          <a:prstGeom prst="rect">
            <a:avLst/>
          </a:prstGeom>
        </p:spPr>
        <p:txBody>
          <a:bodyPr wrap="square">
            <a:spAutoFit/>
          </a:bodyPr>
          <a:lstStyle/>
          <a:p>
            <a:r>
              <a:rPr lang="en-US" sz="1600" b="1" dirty="0" smtClean="0">
                <a:solidFill>
                  <a:schemeClr val="bg1"/>
                </a:solidFill>
                <a:latin typeface="Calibri" pitchFamily="34" charset="0"/>
              </a:rPr>
              <a:t>• High Priority Candidates</a:t>
            </a:r>
          </a:p>
          <a:p>
            <a:r>
              <a:rPr lang="en-US" sz="1600" b="1" dirty="0" smtClean="0">
                <a:solidFill>
                  <a:schemeClr val="bg1"/>
                </a:solidFill>
                <a:latin typeface="Calibri" pitchFamily="34" charset="0"/>
              </a:rPr>
              <a:t>– Compatible with validation requirements, parallel programs, partnerships with formal commitments, strength of supporting program</a:t>
            </a:r>
          </a:p>
          <a:p>
            <a:r>
              <a:rPr lang="pt-BR" sz="1600" b="1" dirty="0" smtClean="0">
                <a:solidFill>
                  <a:schemeClr val="bg1"/>
                </a:solidFill>
                <a:latin typeface="Calibri" pitchFamily="34" charset="0"/>
              </a:rPr>
              <a:t>– Canada, Australia, SMOS Core Sites (Valencia, Danube), Mongolia </a:t>
            </a:r>
            <a:r>
              <a:rPr lang="en-US" sz="1600" b="1" dirty="0" smtClean="0">
                <a:solidFill>
                  <a:schemeClr val="bg1"/>
                </a:solidFill>
                <a:latin typeface="Calibri" pitchFamily="34" charset="0"/>
              </a:rPr>
              <a:t>(GCOM-W)</a:t>
            </a:r>
          </a:p>
          <a:p>
            <a:r>
              <a:rPr lang="en-US" sz="1600" b="1" dirty="0" smtClean="0">
                <a:solidFill>
                  <a:schemeClr val="bg1"/>
                </a:solidFill>
                <a:latin typeface="Calibri" pitchFamily="34" charset="0"/>
              </a:rPr>
              <a:t>• Next Priority Candidates</a:t>
            </a:r>
          </a:p>
          <a:p>
            <a:r>
              <a:rPr lang="en-US" sz="1600" b="1" dirty="0" smtClean="0">
                <a:solidFill>
                  <a:schemeClr val="bg1"/>
                </a:solidFill>
                <a:latin typeface="Calibri" pitchFamily="34" charset="0"/>
              </a:rPr>
              <a:t>– Data sparse regions, would require more significant efforts to use in</a:t>
            </a:r>
          </a:p>
          <a:p>
            <a:r>
              <a:rPr lang="en-US" sz="1600" b="1" dirty="0" smtClean="0">
                <a:solidFill>
                  <a:schemeClr val="bg1"/>
                </a:solidFill>
                <a:latin typeface="Calibri" pitchFamily="34" charset="0"/>
              </a:rPr>
              <a:t>validation, some level of common interest</a:t>
            </a:r>
          </a:p>
          <a:p>
            <a:r>
              <a:rPr lang="en-US" sz="1600" b="1" dirty="0" smtClean="0">
                <a:solidFill>
                  <a:schemeClr val="bg1"/>
                </a:solidFill>
                <a:latin typeface="Calibri" pitchFamily="34" charset="0"/>
              </a:rPr>
              <a:t>– Africa, Argentina, Brazil, Asia Water Cycle</a:t>
            </a:r>
          </a:p>
          <a:p>
            <a:r>
              <a:rPr lang="en-US" sz="1600" b="1" dirty="0" smtClean="0">
                <a:latin typeface="Calibri" pitchFamily="34" charset="0"/>
              </a:rPr>
              <a:t>• Low Priority Candidates</a:t>
            </a:r>
          </a:p>
          <a:p>
            <a:r>
              <a:rPr lang="en-US" sz="1600" b="1" dirty="0" smtClean="0">
                <a:latin typeface="Calibri" pitchFamily="34" charset="0"/>
              </a:rPr>
              <a:t>– High latency, sparse, unverified, no infrastructure support</a:t>
            </a:r>
            <a:endParaRPr lang="en-US" sz="1600" b="1" dirty="0">
              <a:latin typeface="Calibri" pitchFamily="34" charset="0"/>
            </a:endParaRPr>
          </a:p>
        </p:txBody>
      </p:sp>
      <p:sp>
        <p:nvSpPr>
          <p:cNvPr id="6" name="TextBox 5"/>
          <p:cNvSpPr txBox="1"/>
          <p:nvPr/>
        </p:nvSpPr>
        <p:spPr>
          <a:xfrm>
            <a:off x="228600" y="1066800"/>
            <a:ext cx="3810000" cy="523220"/>
          </a:xfrm>
          <a:prstGeom prst="rect">
            <a:avLst/>
          </a:prstGeom>
          <a:noFill/>
        </p:spPr>
        <p:txBody>
          <a:bodyPr wrap="square" rtlCol="0">
            <a:spAutoFit/>
          </a:bodyPr>
          <a:lstStyle/>
          <a:p>
            <a:pPr algn="ctr"/>
            <a:r>
              <a:rPr lang="en-US" sz="2800" b="1" dirty="0" smtClean="0">
                <a:latin typeface="Calibri" pitchFamily="34" charset="0"/>
              </a:rPr>
              <a:t>Soil Moisture  Cal/Val</a:t>
            </a:r>
            <a:endParaRPr lang="en-US" sz="28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l="18535" t="16667" r="33384" b="31111"/>
          <a:stretch>
            <a:fillRect/>
          </a:stretch>
        </p:blipFill>
        <p:spPr bwMode="auto">
          <a:xfrm>
            <a:off x="314528" y="0"/>
            <a:ext cx="8171234" cy="6858000"/>
          </a:xfrm>
          <a:prstGeom prst="rect">
            <a:avLst/>
          </a:prstGeom>
          <a:noFill/>
          <a:ln w="9525">
            <a:noFill/>
            <a:miter lim="800000"/>
            <a:headEnd/>
            <a:tailEnd/>
          </a:ln>
          <a:effectLst/>
        </p:spPr>
      </p:pic>
      <p:sp>
        <p:nvSpPr>
          <p:cNvPr id="3" name="TextBox 2"/>
          <p:cNvSpPr txBox="1"/>
          <p:nvPr/>
        </p:nvSpPr>
        <p:spPr>
          <a:xfrm>
            <a:off x="4191000" y="4876800"/>
            <a:ext cx="2069156" cy="1477328"/>
          </a:xfrm>
          <a:prstGeom prst="rect">
            <a:avLst/>
          </a:prstGeom>
          <a:noFill/>
        </p:spPr>
        <p:txBody>
          <a:bodyPr wrap="none" rtlCol="0">
            <a:spAutoFit/>
          </a:bodyPr>
          <a:lstStyle/>
          <a:p>
            <a:r>
              <a:rPr lang="en-US" sz="1800" b="1" dirty="0" smtClean="0">
                <a:solidFill>
                  <a:schemeClr val="bg1"/>
                </a:solidFill>
                <a:latin typeface="Calibri" pitchFamily="34" charset="0"/>
              </a:rPr>
              <a:t>Yellow:  </a:t>
            </a:r>
            <a:r>
              <a:rPr lang="en-US" sz="1800" b="1" dirty="0" err="1" smtClean="0">
                <a:solidFill>
                  <a:schemeClr val="bg1"/>
                </a:solidFill>
                <a:latin typeface="Calibri" pitchFamily="34" charset="0"/>
              </a:rPr>
              <a:t>Alectra</a:t>
            </a:r>
            <a:endParaRPr lang="en-US" sz="1800" b="1" dirty="0" smtClean="0">
              <a:solidFill>
                <a:schemeClr val="bg1"/>
              </a:solidFill>
              <a:latin typeface="Calibri" pitchFamily="34" charset="0"/>
            </a:endParaRPr>
          </a:p>
          <a:p>
            <a:r>
              <a:rPr lang="en-US" sz="1800" b="1" dirty="0" smtClean="0">
                <a:solidFill>
                  <a:schemeClr val="bg1"/>
                </a:solidFill>
                <a:latin typeface="Calibri" pitchFamily="34" charset="0"/>
              </a:rPr>
              <a:t>Pink:  USDA-SCAN</a:t>
            </a:r>
          </a:p>
          <a:p>
            <a:r>
              <a:rPr lang="en-US" sz="1800" b="1" dirty="0" smtClean="0">
                <a:solidFill>
                  <a:schemeClr val="bg1"/>
                </a:solidFill>
                <a:latin typeface="Calibri" pitchFamily="34" charset="0"/>
              </a:rPr>
              <a:t>Green: NRCS-</a:t>
            </a:r>
            <a:r>
              <a:rPr lang="en-US" sz="1800" b="1" dirty="0" err="1" smtClean="0">
                <a:solidFill>
                  <a:schemeClr val="bg1"/>
                </a:solidFill>
                <a:latin typeface="Calibri" pitchFamily="34" charset="0"/>
              </a:rPr>
              <a:t>Snotel</a:t>
            </a:r>
            <a:endParaRPr lang="en-US" sz="1800" b="1" dirty="0" smtClean="0">
              <a:solidFill>
                <a:schemeClr val="bg1"/>
              </a:solidFill>
              <a:latin typeface="Calibri" pitchFamily="34" charset="0"/>
            </a:endParaRPr>
          </a:p>
          <a:p>
            <a:r>
              <a:rPr lang="en-US" sz="1800" b="1" dirty="0" smtClean="0">
                <a:solidFill>
                  <a:schemeClr val="bg1"/>
                </a:solidFill>
                <a:latin typeface="Calibri" pitchFamily="34" charset="0"/>
              </a:rPr>
              <a:t>Red: </a:t>
            </a:r>
            <a:r>
              <a:rPr lang="en-US" sz="1800" b="1" dirty="0" err="1" smtClean="0">
                <a:solidFill>
                  <a:schemeClr val="bg1"/>
                </a:solidFill>
                <a:latin typeface="Calibri" pitchFamily="34" charset="0"/>
              </a:rPr>
              <a:t>Fluxnet</a:t>
            </a:r>
            <a:endParaRPr lang="en-US" sz="1800" b="1" dirty="0" smtClean="0">
              <a:solidFill>
                <a:schemeClr val="bg1"/>
              </a:solidFill>
              <a:latin typeface="Calibri" pitchFamily="34" charset="0"/>
            </a:endParaRPr>
          </a:p>
          <a:p>
            <a:r>
              <a:rPr lang="en-US" sz="1800" b="1" dirty="0" smtClean="0">
                <a:solidFill>
                  <a:schemeClr val="bg1"/>
                </a:solidFill>
                <a:latin typeface="Calibri" pitchFamily="34" charset="0"/>
              </a:rPr>
              <a:t>White: WHO</a:t>
            </a:r>
            <a:endParaRPr lang="en-US" sz="1800" b="1" dirty="0">
              <a:solidFill>
                <a:schemeClr val="bg1"/>
              </a:solidFill>
              <a:latin typeface="Calibri" pitchFamily="34" charset="0"/>
            </a:endParaRPr>
          </a:p>
        </p:txBody>
      </p:sp>
      <p:sp>
        <p:nvSpPr>
          <p:cNvPr id="4" name="TextBox 3"/>
          <p:cNvSpPr txBox="1"/>
          <p:nvPr/>
        </p:nvSpPr>
        <p:spPr>
          <a:xfrm>
            <a:off x="2912338" y="2286000"/>
            <a:ext cx="2116862" cy="954107"/>
          </a:xfrm>
          <a:prstGeom prst="rect">
            <a:avLst/>
          </a:prstGeom>
          <a:noFill/>
        </p:spPr>
        <p:txBody>
          <a:bodyPr wrap="none" rtlCol="0">
            <a:spAutoFit/>
          </a:bodyPr>
          <a:lstStyle/>
          <a:p>
            <a:pPr algn="ctr"/>
            <a:r>
              <a:rPr lang="en-US" sz="2800" b="1" dirty="0" smtClean="0">
                <a:solidFill>
                  <a:schemeClr val="bg1"/>
                </a:solidFill>
                <a:latin typeface="Calibri" pitchFamily="34" charset="0"/>
              </a:rPr>
              <a:t>Freeze/Thaw</a:t>
            </a:r>
          </a:p>
          <a:p>
            <a:pPr algn="ctr"/>
            <a:r>
              <a:rPr lang="en-US" sz="2800" b="1" dirty="0" smtClean="0">
                <a:solidFill>
                  <a:schemeClr val="bg1"/>
                </a:solidFill>
                <a:latin typeface="Calibri" pitchFamily="34" charset="0"/>
              </a:rPr>
              <a:t> Cal/Val</a:t>
            </a:r>
            <a:endParaRPr lang="en-US" sz="28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52400"/>
            <a:ext cx="9144000" cy="533400"/>
          </a:xfrm>
          <a:prstGeom prst="rect">
            <a:avLst/>
          </a:prstGeom>
          <a:noFill/>
          <a:ln w="9525">
            <a:noFill/>
            <a:miter lim="800000"/>
            <a:headEnd/>
            <a:tailEnd/>
          </a:ln>
        </p:spPr>
        <p:txBody>
          <a:bodyPr anchor="ctr"/>
          <a:lstStyle/>
          <a:p>
            <a:pPr algn="ctr"/>
            <a:r>
              <a:rPr lang="en-US" sz="2400" b="1" i="1" dirty="0" smtClean="0"/>
              <a:t>1</a:t>
            </a:r>
            <a:r>
              <a:rPr lang="en-US" sz="2400" b="1" i="1" baseline="30000" dirty="0" smtClean="0"/>
              <a:t>st</a:t>
            </a:r>
            <a:r>
              <a:rPr lang="en-US" sz="2400" b="1" i="1" dirty="0" smtClean="0"/>
              <a:t> SMAP Applications Workshop, NOAA, September 9-11 2009</a:t>
            </a:r>
          </a:p>
          <a:p>
            <a:pPr algn="ctr"/>
            <a:r>
              <a:rPr lang="en-US" sz="2400" b="1" i="1" dirty="0" smtClean="0"/>
              <a:t>2</a:t>
            </a:r>
            <a:r>
              <a:rPr lang="en-US" sz="2400" b="1" i="1" baseline="30000" dirty="0" smtClean="0"/>
              <a:t>nd</a:t>
            </a:r>
            <a:r>
              <a:rPr lang="en-US" sz="2400" b="1" i="1" dirty="0" smtClean="0"/>
              <a:t> Annual SMAP Applications </a:t>
            </a:r>
            <a:r>
              <a:rPr lang="en-US" sz="2400" b="1" i="1" dirty="0" smtClean="0"/>
              <a:t>Workshop, USDA, October </a:t>
            </a:r>
            <a:r>
              <a:rPr lang="en-US" sz="2400" b="1" i="1" dirty="0" smtClean="0"/>
              <a:t>12-14 2011</a:t>
            </a:r>
            <a:endParaRPr lang="en-US" sz="2400" i="1" dirty="0"/>
          </a:p>
        </p:txBody>
      </p:sp>
      <p:sp>
        <p:nvSpPr>
          <p:cNvPr id="4" name="Rectangle 11"/>
          <p:cNvSpPr>
            <a:spLocks noChangeArrowheads="1"/>
          </p:cNvSpPr>
          <p:nvPr/>
        </p:nvSpPr>
        <p:spPr bwMode="auto">
          <a:xfrm>
            <a:off x="0" y="1219200"/>
            <a:ext cx="9144000" cy="152400"/>
          </a:xfrm>
          <a:prstGeom prst="rect">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13500000" scaled="1"/>
          </a:gradFill>
          <a:ln w="12700" algn="ctr">
            <a:solidFill>
              <a:schemeClr val="tx1"/>
            </a:solidFill>
            <a:round/>
            <a:headEnd type="none" w="sm" len="sm"/>
            <a:tailEnd type="none" w="sm" len="sm"/>
          </a:ln>
        </p:spPr>
        <p:txBody>
          <a:bodyPr/>
          <a:lstStyle/>
          <a:p>
            <a:endParaRPr lang="en-US"/>
          </a:p>
        </p:txBody>
      </p:sp>
      <p:pic>
        <p:nvPicPr>
          <p:cNvPr id="5" name="Picture 5" descr="DSC00204.JPG"/>
          <p:cNvPicPr>
            <a:picLocks noChangeAspect="1"/>
          </p:cNvPicPr>
          <p:nvPr/>
        </p:nvPicPr>
        <p:blipFill>
          <a:blip r:embed="rId2"/>
          <a:srcRect t="14130" b="6522"/>
          <a:stretch>
            <a:fillRect/>
          </a:stretch>
        </p:blipFill>
        <p:spPr bwMode="auto">
          <a:xfrm>
            <a:off x="0" y="1152525"/>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785813"/>
          <a:ext cx="8915399" cy="6117194"/>
        </p:xfrm>
        <a:graphic>
          <a:graphicData uri="http://schemas.openxmlformats.org/drawingml/2006/table">
            <a:tbl>
              <a:tblPr/>
              <a:tblGrid>
                <a:gridCol w="1432453"/>
                <a:gridCol w="4434946"/>
                <a:gridCol w="3048000"/>
              </a:tblGrid>
              <a:tr h="153456">
                <a:tc>
                  <a:txBody>
                    <a:bodyPr/>
                    <a:lstStyle/>
                    <a:p>
                      <a:pPr marL="0" marR="0" algn="ctr">
                        <a:spcBef>
                          <a:spcPts val="0"/>
                        </a:spcBef>
                        <a:spcAft>
                          <a:spcPts val="600"/>
                        </a:spcAft>
                      </a:pPr>
                      <a:r>
                        <a:rPr lang="en-US" sz="1400" b="1" dirty="0">
                          <a:solidFill>
                            <a:schemeClr val="bg1"/>
                          </a:solidFill>
                          <a:latin typeface="Arial"/>
                          <a:ea typeface="Times New Roman"/>
                          <a:cs typeface="Times New Roman"/>
                        </a:rPr>
                        <a:t>Area</a:t>
                      </a:r>
                      <a:endParaRPr lang="en-US" sz="1400" dirty="0">
                        <a:solidFill>
                          <a:schemeClr val="bg1"/>
                        </a:solidFill>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600"/>
                        </a:spcAft>
                      </a:pPr>
                      <a:r>
                        <a:rPr lang="en-US" sz="1400" b="1" dirty="0">
                          <a:solidFill>
                            <a:schemeClr val="bg1"/>
                          </a:solidFill>
                          <a:latin typeface="Arial"/>
                          <a:ea typeface="Times New Roman"/>
                          <a:cs typeface="Times New Roman"/>
                        </a:rPr>
                        <a:t>Likely Mission Applications </a:t>
                      </a:r>
                      <a:endParaRPr lang="en-US" sz="1400" dirty="0">
                        <a:solidFill>
                          <a:schemeClr val="bg1"/>
                        </a:solidFill>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600"/>
                        </a:spcAft>
                      </a:pPr>
                      <a:r>
                        <a:rPr lang="en-US" sz="1400" b="1" dirty="0">
                          <a:solidFill>
                            <a:schemeClr val="bg1"/>
                          </a:solidFill>
                          <a:latin typeface="Arial"/>
                          <a:ea typeface="Times New Roman"/>
                          <a:cs typeface="Times New Roman"/>
                        </a:rPr>
                        <a:t>Potential Mission Applications</a:t>
                      </a:r>
                      <a:endParaRPr lang="en-US" sz="1400" dirty="0">
                        <a:solidFill>
                          <a:schemeClr val="bg1"/>
                        </a:solidFill>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385138">
                <a:tc>
                  <a:txBody>
                    <a:bodyPr/>
                    <a:lstStyle/>
                    <a:p>
                      <a:pPr marL="0" marR="0">
                        <a:spcBef>
                          <a:spcPts val="0"/>
                        </a:spcBef>
                        <a:spcAft>
                          <a:spcPts val="600"/>
                        </a:spcAft>
                      </a:pPr>
                      <a:r>
                        <a:rPr lang="en-US" sz="1200" b="1" dirty="0">
                          <a:latin typeface="Arial"/>
                          <a:ea typeface="Times New Roman"/>
                          <a:cs typeface="Times New Roman"/>
                        </a:rPr>
                        <a:t>Weather</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More accurate weather forecasts; prediction of severe rainfall; operational severe weather forecasts; mobility and visibility</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Improved regional weather prediction</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600"/>
                        </a:spcAft>
                      </a:pPr>
                      <a:r>
                        <a:rPr lang="en-US" sz="1200" b="1" dirty="0">
                          <a:latin typeface="Arial"/>
                          <a:ea typeface="Times New Roman"/>
                          <a:cs typeface="Times New Roman"/>
                        </a:rPr>
                        <a:t>Natural Disasters</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Drought early warning decision support; key variable in floods and landslides; operational flood forecast; lake and river ice breakup; desertification</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Fire susceptibility; global flood mapping; heat-wave forecasting</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328">
                <a:tc>
                  <a:txBody>
                    <a:bodyPr/>
                    <a:lstStyle/>
                    <a:p>
                      <a:pPr marL="0" marR="0">
                        <a:spcBef>
                          <a:spcPts val="0"/>
                        </a:spcBef>
                        <a:spcAft>
                          <a:spcPts val="600"/>
                        </a:spcAft>
                      </a:pPr>
                      <a:r>
                        <a:rPr lang="en-US" sz="1200" b="1" dirty="0">
                          <a:latin typeface="Arial"/>
                          <a:ea typeface="Times New Roman"/>
                          <a:cs typeface="Times New Roman"/>
                        </a:rPr>
                        <a:t>Climate Variability and Change</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Extend climate prediction capability; Linkages between terrestrial water, energy, and carbon cycles; land / atmosphere fluxes</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 Long term risk assessments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53">
                <a:tc>
                  <a:txBody>
                    <a:bodyPr/>
                    <a:lstStyle/>
                    <a:p>
                      <a:pPr marL="0" marR="0">
                        <a:spcBef>
                          <a:spcPts val="0"/>
                        </a:spcBef>
                        <a:spcAft>
                          <a:spcPts val="600"/>
                        </a:spcAft>
                      </a:pPr>
                      <a:r>
                        <a:rPr lang="en-US" sz="1200" b="1" dirty="0">
                          <a:latin typeface="Arial"/>
                          <a:ea typeface="Times New Roman"/>
                          <a:cs typeface="Times New Roman"/>
                        </a:rPr>
                        <a:t>Agriculture and Forestry</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Predictions of agricultural productivity; famine early warning; Monitoring agricultural drought</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Crop management at the farm scale; Input to fuel loading models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600"/>
                        </a:spcAft>
                      </a:pPr>
                      <a:r>
                        <a:rPr lang="en-US" sz="1200" b="1" dirty="0">
                          <a:latin typeface="Arial"/>
                          <a:ea typeface="Times New Roman"/>
                          <a:cs typeface="Times New Roman"/>
                        </a:rPr>
                        <a:t>Human Health</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solidFill>
                            <a:srgbClr val="000000"/>
                          </a:solidFill>
                          <a:latin typeface="Arial"/>
                          <a:ea typeface="Times New Roman"/>
                          <a:cs typeface="Times New Roman"/>
                        </a:rPr>
                        <a:t>Landscape epidemiology; heat stress and drought monitoring; insect infestation; emergency response </a:t>
                      </a:r>
                      <a:r>
                        <a:rPr lang="en-US" sz="1050" dirty="0" smtClean="0">
                          <a:solidFill>
                            <a:srgbClr val="000000"/>
                          </a:solidFill>
                          <a:latin typeface="Arial"/>
                          <a:ea typeface="Times New Roman"/>
                          <a:cs typeface="Times New Roman"/>
                        </a:rPr>
                        <a:t>plans; Heat waves</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Disease forecasting and risk </a:t>
                      </a:r>
                      <a:r>
                        <a:rPr lang="en-US" sz="1050" dirty="0" smtClean="0">
                          <a:latin typeface="Arial"/>
                          <a:ea typeface="Times New Roman"/>
                          <a:cs typeface="Times New Roman"/>
                        </a:rPr>
                        <a:t>mitigation; early warning decision support</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600"/>
                        </a:spcAft>
                      </a:pPr>
                      <a:r>
                        <a:rPr lang="en-US" sz="1200" b="1" dirty="0">
                          <a:latin typeface="Arial"/>
                          <a:ea typeface="Times New Roman"/>
                          <a:cs typeface="Times New Roman"/>
                        </a:rPr>
                        <a:t>Ecology</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Carbon source/sink monitoring; Ecosystems forecasts; monitoring vegetation and water relationships over land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Monitoring wetlands resources and bird migration</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53">
                <a:tc>
                  <a:txBody>
                    <a:bodyPr/>
                    <a:lstStyle/>
                    <a:p>
                      <a:pPr marL="0" marR="0">
                        <a:spcBef>
                          <a:spcPts val="0"/>
                        </a:spcBef>
                        <a:spcAft>
                          <a:spcPts val="600"/>
                        </a:spcAft>
                      </a:pPr>
                      <a:r>
                        <a:rPr lang="en-US" sz="1200" b="1" dirty="0">
                          <a:latin typeface="Arial"/>
                          <a:ea typeface="Times New Roman"/>
                          <a:cs typeface="Times New Roman"/>
                        </a:rPr>
                        <a:t>Water Resources</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Global water balance; estimates of </a:t>
                      </a:r>
                      <a:r>
                        <a:rPr lang="en-US" sz="1050" dirty="0" err="1">
                          <a:latin typeface="Arial"/>
                          <a:ea typeface="Times New Roman"/>
                          <a:cs typeface="Times New Roman"/>
                        </a:rPr>
                        <a:t>streamflow</a:t>
                      </a:r>
                      <a:r>
                        <a:rPr lang="en-US" sz="1050" dirty="0">
                          <a:latin typeface="Arial"/>
                          <a:ea typeface="Times New Roman"/>
                          <a:cs typeface="Times New Roman"/>
                        </a:rPr>
                        <a:t> &amp; river discharge; more effective management;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Monitoring variability of water stored in lakes, reservoirs, wetlands and river channels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53">
                <a:tc>
                  <a:txBody>
                    <a:bodyPr/>
                    <a:lstStyle/>
                    <a:p>
                      <a:pPr marL="0" marR="0">
                        <a:spcBef>
                          <a:spcPts val="0"/>
                        </a:spcBef>
                        <a:spcAft>
                          <a:spcPts val="600"/>
                        </a:spcAft>
                      </a:pPr>
                      <a:r>
                        <a:rPr lang="en-US" sz="1200" b="1" dirty="0">
                          <a:latin typeface="Arial"/>
                          <a:ea typeface="Times New Roman"/>
                          <a:cs typeface="Times New Roman"/>
                        </a:rPr>
                        <a:t>Ocean Resources</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Sea-ice mapping for navigation, especially in coastal zones; temporal changes in ocean salinity</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Provision of ocean wind speed and direction, related to hurricane monitoring</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600"/>
                        </a:spcAft>
                      </a:pPr>
                      <a:r>
                        <a:rPr lang="en-US" sz="1200" b="1" dirty="0">
                          <a:latin typeface="Arial"/>
                          <a:ea typeface="Times New Roman"/>
                          <a:cs typeface="Times New Roman"/>
                        </a:rPr>
                        <a:t>Insurance Sector</a:t>
                      </a:r>
                      <a:endParaRPr lang="en-US" sz="1200" dirty="0">
                        <a:latin typeface="Times New Roman"/>
                        <a:ea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More accurate weather forecasts; prediction of severe rainfall; operational severe weather forecasts; mobility and visibility</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Crop insurance programs; flood insurance programs; tourism and recreation </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59">
                <a:tc>
                  <a:txBody>
                    <a:bodyPr/>
                    <a:lstStyle/>
                    <a:p>
                      <a:pPr marL="0" marR="0">
                        <a:spcBef>
                          <a:spcPts val="0"/>
                        </a:spcBef>
                        <a:spcAft>
                          <a:spcPts val="0"/>
                        </a:spcAft>
                      </a:pPr>
                      <a:r>
                        <a:rPr lang="en-US" sz="1200" b="1" dirty="0">
                          <a:latin typeface="Arial"/>
                          <a:ea typeface="Times New Roman"/>
                          <a:cs typeface="Times New Roman"/>
                        </a:rPr>
                        <a:t>Coastal Inundation</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Input to sea level rise products</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Maps of coastal inundation; Monitoring ocean winds for hurricane monitoring</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59">
                <a:tc>
                  <a:txBody>
                    <a:bodyPr/>
                    <a:lstStyle/>
                    <a:p>
                      <a:pPr marL="0" marR="0">
                        <a:spcBef>
                          <a:spcPts val="0"/>
                        </a:spcBef>
                        <a:spcAft>
                          <a:spcPts val="0"/>
                        </a:spcAft>
                      </a:pPr>
                      <a:r>
                        <a:rPr lang="en-US" sz="1200" b="1" dirty="0">
                          <a:latin typeface="Arial"/>
                          <a:ea typeface="Times New Roman"/>
                          <a:cs typeface="Times New Roman"/>
                        </a:rPr>
                        <a:t>Drought</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Soil moisture is a key variable; Early warning decision support; desertification</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179">
                <a:tc>
                  <a:txBody>
                    <a:bodyPr/>
                    <a:lstStyle/>
                    <a:p>
                      <a:pPr marL="0" marR="0">
                        <a:spcBef>
                          <a:spcPts val="0"/>
                        </a:spcBef>
                        <a:spcAft>
                          <a:spcPts val="0"/>
                        </a:spcAft>
                      </a:pPr>
                      <a:r>
                        <a:rPr lang="en-US" sz="1200" b="1" dirty="0">
                          <a:latin typeface="Arial"/>
                          <a:ea typeface="Times New Roman"/>
                          <a:cs typeface="Times New Roman"/>
                        </a:rPr>
                        <a:t>Flood</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smtClean="0">
                          <a:latin typeface="Arial"/>
                          <a:ea typeface="Times New Roman"/>
                          <a:cs typeface="Times New Roman"/>
                        </a:rPr>
                        <a:t>Improved forecasts; flood </a:t>
                      </a:r>
                      <a:r>
                        <a:rPr lang="en-US" sz="1050" dirty="0">
                          <a:latin typeface="Arial"/>
                          <a:ea typeface="Times New Roman"/>
                          <a:cs typeface="Times New Roman"/>
                        </a:rPr>
                        <a:t>mapping; protect downstream resources; soil infiltration conditions; predict ice breakup;</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0"/>
                        </a:spcAft>
                      </a:pPr>
                      <a:r>
                        <a:rPr lang="en-US" sz="1200" b="1" dirty="0">
                          <a:latin typeface="Arial"/>
                          <a:ea typeface="Times New Roman"/>
                          <a:cs typeface="Times New Roman"/>
                        </a:rPr>
                        <a:t>Human Health</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Soil moisture is a key variable in monitoring vector population dynamics; decision support for malaria and other waterborne diseases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59">
                <a:tc>
                  <a:txBody>
                    <a:bodyPr/>
                    <a:lstStyle/>
                    <a:p>
                      <a:pPr marL="0" marR="0">
                        <a:spcBef>
                          <a:spcPts val="0"/>
                        </a:spcBef>
                        <a:spcAft>
                          <a:spcPts val="0"/>
                        </a:spcAft>
                      </a:pPr>
                      <a:r>
                        <a:rPr lang="en-US" sz="1200" b="1" dirty="0">
                          <a:latin typeface="Arial"/>
                          <a:ea typeface="Times New Roman"/>
                          <a:cs typeface="Times New Roman"/>
                        </a:rPr>
                        <a:t>Ecosystem Health</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Monitoring of vegetation health &amp; change; ecosystem dynamics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Monitoring wetlands and bird migration</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38">
                <a:tc>
                  <a:txBody>
                    <a:bodyPr/>
                    <a:lstStyle/>
                    <a:p>
                      <a:pPr marL="0" marR="0">
                        <a:spcBef>
                          <a:spcPts val="0"/>
                        </a:spcBef>
                        <a:spcAft>
                          <a:spcPts val="0"/>
                        </a:spcAft>
                      </a:pPr>
                      <a:r>
                        <a:rPr lang="en-US" sz="1200" b="1" dirty="0" smtClean="0">
                          <a:latin typeface="Arial"/>
                          <a:ea typeface="Times New Roman"/>
                          <a:cs typeface="Times New Roman"/>
                        </a:rPr>
                        <a:t>Landslides / Debris Flow</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Soil moisture is a key variable; better prediction through consistent observations in mountainous regions</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 </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759">
                <a:tc>
                  <a:txBody>
                    <a:bodyPr/>
                    <a:lstStyle/>
                    <a:p>
                      <a:pPr marL="0" marR="0">
                        <a:spcBef>
                          <a:spcPts val="0"/>
                        </a:spcBef>
                        <a:spcAft>
                          <a:spcPts val="0"/>
                        </a:spcAft>
                      </a:pPr>
                      <a:r>
                        <a:rPr lang="en-US" sz="1200" b="1" dirty="0">
                          <a:latin typeface="Arial"/>
                          <a:ea typeface="Times New Roman"/>
                          <a:cs typeface="Times New Roman"/>
                        </a:rPr>
                        <a:t>Wildfires</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a:latin typeface="Arial"/>
                          <a:ea typeface="Times New Roman"/>
                          <a:cs typeface="Times New Roman"/>
                        </a:rPr>
                        <a:t> </a:t>
                      </a:r>
                      <a:endParaRPr lang="en-US" sz="120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50" dirty="0">
                          <a:latin typeface="Arial"/>
                          <a:ea typeface="Times New Roman"/>
                          <a:cs typeface="Times New Roman"/>
                        </a:rPr>
                        <a:t>Improved fuel loading models, especially for non-heavily forested areas</a:t>
                      </a:r>
                      <a:endParaRPr lang="en-US" sz="1200" dirty="0">
                        <a:latin typeface="Cambria"/>
                        <a:ea typeface="Cambria"/>
                        <a:cs typeface="Times New Roman"/>
                      </a:endParaRPr>
                    </a:p>
                  </a:txBody>
                  <a:tcPr marL="44714" marR="447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96" name="Rectangle 2"/>
          <p:cNvSpPr>
            <a:spLocks noChangeArrowheads="1"/>
          </p:cNvSpPr>
          <p:nvPr/>
        </p:nvSpPr>
        <p:spPr bwMode="auto">
          <a:xfrm>
            <a:off x="2209800" y="0"/>
            <a:ext cx="7239000" cy="830263"/>
          </a:xfrm>
          <a:prstGeom prst="rect">
            <a:avLst/>
          </a:prstGeom>
          <a:noFill/>
          <a:ln w="9525">
            <a:noFill/>
            <a:miter lim="800000"/>
            <a:headEnd/>
            <a:tailEnd/>
          </a:ln>
        </p:spPr>
        <p:txBody>
          <a:bodyPr>
            <a:spAutoFit/>
          </a:bodyPr>
          <a:lstStyle/>
          <a:p>
            <a:pPr>
              <a:spcAft>
                <a:spcPts val="600"/>
              </a:spcAft>
            </a:pPr>
            <a:r>
              <a:rPr lang="en-US">
                <a:solidFill>
                  <a:srgbClr val="000000"/>
                </a:solidFill>
                <a:latin typeface="Arial" charset="0"/>
                <a:cs typeface="Times New Roman" pitchFamily="18" charset="0"/>
              </a:rPr>
              <a:t>Additional Applications Identified at the 1</a:t>
            </a:r>
            <a:r>
              <a:rPr lang="en-US" baseline="30000">
                <a:solidFill>
                  <a:srgbClr val="000000"/>
                </a:solidFill>
                <a:latin typeface="Arial" charset="0"/>
                <a:cs typeface="Times New Roman" pitchFamily="18" charset="0"/>
              </a:rPr>
              <a:t>st</a:t>
            </a:r>
            <a:r>
              <a:rPr lang="en-US">
                <a:solidFill>
                  <a:srgbClr val="000000"/>
                </a:solidFill>
                <a:latin typeface="Arial" charset="0"/>
                <a:cs typeface="Times New Roman" pitchFamily="18" charset="0"/>
              </a:rPr>
              <a:t> SMAP Applications Workshop (Sept 2009 at NOAA SMC)</a:t>
            </a:r>
            <a:endParaRPr lang="en-US">
              <a:solidFill>
                <a:srgbClr val="000000"/>
              </a:solidFill>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0" y="1447800"/>
            <a:ext cx="8686800" cy="3785652"/>
          </a:xfrm>
          <a:prstGeom prst="rect">
            <a:avLst/>
          </a:prstGeom>
          <a:noFill/>
        </p:spPr>
        <p:txBody>
          <a:bodyPr wrap="square" rtlCol="0">
            <a:spAutoFit/>
          </a:bodyPr>
          <a:lstStyle/>
          <a:p>
            <a:pPr marL="342900" indent="-342900">
              <a:buAutoNum type="arabicParenR"/>
            </a:pPr>
            <a:r>
              <a:rPr lang="en-US" sz="2000" dirty="0" smtClean="0"/>
              <a:t>Report progress from 1</a:t>
            </a:r>
            <a:r>
              <a:rPr lang="en-US" sz="2000" baseline="30000" dirty="0" smtClean="0"/>
              <a:t>st</a:t>
            </a:r>
            <a:r>
              <a:rPr lang="en-US" sz="2000" dirty="0" smtClean="0"/>
              <a:t> Applications Workshop</a:t>
            </a:r>
          </a:p>
          <a:p>
            <a:pPr marL="342900" indent="-342900">
              <a:buAutoNum type="arabicParenR"/>
            </a:pPr>
            <a:endParaRPr lang="en-US" sz="2000" dirty="0" smtClean="0"/>
          </a:p>
          <a:p>
            <a:pPr marL="342900" indent="-342900">
              <a:buAutoNum type="arabicParenR"/>
            </a:pPr>
            <a:r>
              <a:rPr lang="en-US" sz="2000" dirty="0" smtClean="0"/>
              <a:t>Engage </a:t>
            </a:r>
            <a:r>
              <a:rPr lang="en-US" sz="2000" dirty="0" err="1" smtClean="0"/>
              <a:t>AppWG</a:t>
            </a:r>
            <a:r>
              <a:rPr lang="en-US" sz="2000" dirty="0" smtClean="0"/>
              <a:t> members in SMAP Cal/Val plans</a:t>
            </a:r>
          </a:p>
          <a:p>
            <a:pPr marL="342900" indent="-342900">
              <a:buAutoNum type="arabicParenR"/>
            </a:pPr>
            <a:endParaRPr lang="en-US" sz="2000" dirty="0" smtClean="0"/>
          </a:p>
          <a:p>
            <a:pPr marL="342900" indent="-342900">
              <a:buAutoNum type="arabicParenR"/>
            </a:pPr>
            <a:r>
              <a:rPr lang="en-US" sz="2000" dirty="0" smtClean="0"/>
              <a:t>Connect with the Community of Potential</a:t>
            </a:r>
          </a:p>
          <a:p>
            <a:pPr marL="342900" indent="-342900">
              <a:buAutoNum type="arabicParenR"/>
            </a:pPr>
            <a:endParaRPr lang="en-US" sz="2000" dirty="0" smtClean="0"/>
          </a:p>
          <a:p>
            <a:pPr marL="342900" indent="-342900">
              <a:buAutoNum type="arabicParenR"/>
            </a:pPr>
            <a:r>
              <a:rPr lang="en-US" sz="2000" dirty="0" smtClean="0"/>
              <a:t>Encourage more international participation in </a:t>
            </a:r>
            <a:r>
              <a:rPr lang="en-US" sz="2000" dirty="0" err="1" smtClean="0"/>
              <a:t>AppWG</a:t>
            </a:r>
            <a:endParaRPr lang="en-US" sz="2000" dirty="0" smtClean="0"/>
          </a:p>
          <a:p>
            <a:pPr marL="342900" indent="-342900">
              <a:buAutoNum type="arabicParenR"/>
            </a:pPr>
            <a:endParaRPr lang="en-US" sz="2000" dirty="0" smtClean="0"/>
          </a:p>
          <a:p>
            <a:pPr marL="342900" indent="-342900">
              <a:buAutoNum type="arabicParenR"/>
            </a:pPr>
            <a:r>
              <a:rPr lang="en-US" sz="2000" dirty="0" smtClean="0"/>
              <a:t>Share lessons learned from applications research by SMAP Early Adopters</a:t>
            </a:r>
          </a:p>
          <a:p>
            <a:pPr marL="800100" lvl="1" indent="-342900">
              <a:buFont typeface="Arial" pitchFamily="34" charset="0"/>
              <a:buChar char="•"/>
            </a:pPr>
            <a:r>
              <a:rPr lang="en-US" sz="2000" dirty="0" smtClean="0"/>
              <a:t>Thus, encourage more Early Adopters</a:t>
            </a:r>
          </a:p>
          <a:p>
            <a:pPr marL="800100" lvl="1" indent="-342900">
              <a:buFont typeface="Arial" pitchFamily="34" charset="0"/>
              <a:buChar char="•"/>
            </a:pPr>
            <a:endParaRPr lang="en-US" sz="2000" dirty="0" smtClean="0"/>
          </a:p>
          <a:p>
            <a:pPr marL="342900" indent="-342900">
              <a:buAutoNum type="arabicParenR"/>
            </a:pPr>
            <a:r>
              <a:rPr lang="en-US" sz="2000" dirty="0" smtClean="0"/>
              <a:t>Facilitate feedback from </a:t>
            </a:r>
            <a:r>
              <a:rPr lang="en-US" sz="2000" dirty="0" err="1" smtClean="0"/>
              <a:t>AppWG</a:t>
            </a:r>
            <a:r>
              <a:rPr lang="en-US" sz="2000" dirty="0" smtClean="0"/>
              <a:t> to SMAP </a:t>
            </a:r>
            <a:r>
              <a:rPr lang="en-US" sz="2000" dirty="0" smtClean="0"/>
              <a:t>Mission</a:t>
            </a:r>
            <a:endParaRPr lang="en-US" sz="2000" dirty="0" smtClean="0"/>
          </a:p>
        </p:txBody>
      </p:sp>
      <p:pic>
        <p:nvPicPr>
          <p:cNvPr id="13" name="Picture 12" descr="DSC00204.JPG"/>
          <p:cNvPicPr/>
          <p:nvPr/>
        </p:nvPicPr>
        <p:blipFill>
          <a:blip r:embed="rId3" cstate="print"/>
          <a:srcRect t="14130" b="6522"/>
          <a:stretch>
            <a:fillRect/>
          </a:stretch>
        </p:blipFill>
        <p:spPr bwMode="auto">
          <a:xfrm>
            <a:off x="5715000" y="990600"/>
            <a:ext cx="3276600" cy="1857375"/>
          </a:xfrm>
          <a:prstGeom prst="rect">
            <a:avLst/>
          </a:prstGeom>
          <a:noFill/>
          <a:ln w="133350" cmpd="tri">
            <a:solidFill>
              <a:schemeClr val="tx1"/>
            </a:solidFill>
            <a:miter lim="800000"/>
            <a:headEnd/>
            <a:tailEnd/>
          </a:ln>
          <a:effectLst/>
          <a:scene3d>
            <a:camera prst="orthographicFront"/>
            <a:lightRig rig="threePt" dir="t"/>
          </a:scene3d>
          <a:sp3d>
            <a:bevelB w="0" h="0"/>
          </a:sp3d>
        </p:spPr>
      </p:pic>
      <p:sp>
        <p:nvSpPr>
          <p:cNvPr id="15" name="TextBox 14"/>
          <p:cNvSpPr txBox="1"/>
          <p:nvPr/>
        </p:nvSpPr>
        <p:spPr>
          <a:xfrm>
            <a:off x="228600" y="76200"/>
            <a:ext cx="4786310" cy="584775"/>
          </a:xfrm>
          <a:prstGeom prst="rect">
            <a:avLst/>
          </a:prstGeom>
          <a:noFill/>
        </p:spPr>
        <p:txBody>
          <a:bodyPr wrap="none" rtlCol="0">
            <a:spAutoFit/>
          </a:bodyPr>
          <a:lstStyle/>
          <a:p>
            <a:r>
              <a:rPr lang="en-US" sz="3200" b="1" dirty="0" smtClean="0"/>
              <a:t>Upcoming Workshop Goals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6" name="Rectangle 5"/>
          <p:cNvSpPr>
            <a:spLocks noChangeArrowheads="1"/>
          </p:cNvSpPr>
          <p:nvPr/>
        </p:nvSpPr>
        <p:spPr bwMode="auto">
          <a:xfrm>
            <a:off x="0" y="228600"/>
            <a:ext cx="9220200" cy="3124200"/>
          </a:xfrm>
          <a:prstGeom prst="rect">
            <a:avLst/>
          </a:prstGeom>
          <a:noFill/>
          <a:ln w="9525">
            <a:noFill/>
            <a:miter lim="800000"/>
            <a:headEnd/>
            <a:tailEnd/>
          </a:ln>
        </p:spPr>
        <p:txBody>
          <a:bodyPr/>
          <a:lstStyle/>
          <a:p>
            <a:pPr marL="342900" indent="-342900">
              <a:lnSpc>
                <a:spcPct val="90000"/>
              </a:lnSpc>
              <a:spcBef>
                <a:spcPct val="20000"/>
              </a:spcBef>
              <a:defRPr/>
            </a:pPr>
            <a:r>
              <a:rPr lang="en-US" sz="2000" b="1" dirty="0">
                <a:solidFill>
                  <a:srgbClr val="FF0000"/>
                </a:solidFill>
                <a:latin typeface="Arial" pitchFamily="34" charset="0"/>
                <a:cs typeface="Arial" pitchFamily="34" charset="0"/>
              </a:rPr>
              <a:t>Interested in joining the SMAP Applications Working Group?</a:t>
            </a:r>
            <a:endParaRPr lang="en-US" sz="2000" b="1" dirty="0">
              <a:latin typeface="Arial" pitchFamily="34" charset="0"/>
              <a:cs typeface="Arial" pitchFamily="34" charset="0"/>
            </a:endParaRPr>
          </a:p>
          <a:p>
            <a:pPr marL="342900" indent="-342900">
              <a:lnSpc>
                <a:spcPct val="90000"/>
              </a:lnSpc>
              <a:spcBef>
                <a:spcPct val="20000"/>
              </a:spcBef>
              <a:buFontTx/>
              <a:buChar char="•"/>
              <a:defRPr/>
            </a:pPr>
            <a:endParaRPr lang="en-US" sz="2000" dirty="0">
              <a:latin typeface="Arial" pitchFamily="34" charset="0"/>
              <a:cs typeface="Arial" pitchFamily="34" charset="0"/>
            </a:endParaRPr>
          </a:p>
          <a:p>
            <a:pPr marL="342900" indent="-342900">
              <a:lnSpc>
                <a:spcPct val="90000"/>
              </a:lnSpc>
              <a:spcBef>
                <a:spcPct val="20000"/>
              </a:spcBef>
              <a:buFontTx/>
              <a:buChar char="•"/>
              <a:defRPr/>
            </a:pPr>
            <a:r>
              <a:rPr lang="en-US" sz="2000" b="1" dirty="0">
                <a:latin typeface="Arial" pitchFamily="34" charset="0"/>
                <a:cs typeface="Arial" pitchFamily="34" charset="0"/>
              </a:rPr>
              <a:t>Sign up at </a:t>
            </a:r>
            <a:r>
              <a:rPr lang="en-US" sz="2000" b="1" i="1" dirty="0">
                <a:solidFill>
                  <a:schemeClr val="accent2"/>
                </a:solidFill>
                <a:latin typeface="Arial" pitchFamily="34" charset="0"/>
                <a:cs typeface="Arial" pitchFamily="34" charset="0"/>
              </a:rPr>
              <a:t>http://smap.jpl.nasa.gov/science/applicWG</a:t>
            </a:r>
          </a:p>
          <a:p>
            <a:pPr marL="342900" indent="-342900">
              <a:lnSpc>
                <a:spcPct val="90000"/>
              </a:lnSpc>
              <a:spcBef>
                <a:spcPct val="20000"/>
              </a:spcBef>
              <a:buFontTx/>
              <a:buChar char="•"/>
              <a:defRPr/>
            </a:pPr>
            <a:endParaRPr lang="en-US" sz="2000" b="1" dirty="0">
              <a:latin typeface="Arial" pitchFamily="34" charset="0"/>
              <a:cs typeface="Arial" pitchFamily="34" charset="0"/>
            </a:endParaRPr>
          </a:p>
          <a:p>
            <a:pPr marL="342900" indent="-342900">
              <a:lnSpc>
                <a:spcPct val="90000"/>
              </a:lnSpc>
              <a:spcBef>
                <a:spcPct val="20000"/>
              </a:spcBef>
              <a:buFontTx/>
              <a:buChar char="•"/>
              <a:defRPr/>
            </a:pPr>
            <a:r>
              <a:rPr lang="en-US" sz="2000" b="1" dirty="0">
                <a:latin typeface="Arial" pitchFamily="34" charset="0"/>
                <a:cs typeface="Arial" pitchFamily="34" charset="0"/>
              </a:rPr>
              <a:t>Email  </a:t>
            </a:r>
            <a:r>
              <a:rPr lang="en-US" sz="2000" b="1" i="1" dirty="0">
                <a:solidFill>
                  <a:schemeClr val="accent2"/>
                </a:solidFill>
                <a:latin typeface="Arial" pitchFamily="34" charset="0"/>
                <a:cs typeface="Arial" pitchFamily="34" charset="0"/>
              </a:rPr>
              <a:t>	molly.brown@nasa.gov   		  				susan.moran@ars.usda.gov</a:t>
            </a:r>
          </a:p>
          <a:p>
            <a:pPr marL="342900" indent="-342900">
              <a:lnSpc>
                <a:spcPct val="90000"/>
              </a:lnSpc>
              <a:spcBef>
                <a:spcPct val="20000"/>
              </a:spcBef>
              <a:buFontTx/>
              <a:buChar char="•"/>
              <a:defRPr/>
            </a:pPr>
            <a:endParaRPr lang="en-US" sz="2000" b="1" dirty="0">
              <a:latin typeface="Arial" pitchFamily="34" charset="0"/>
              <a:cs typeface="Arial" pitchFamily="34" charset="0"/>
            </a:endParaRPr>
          </a:p>
          <a:p>
            <a:pPr marL="342900" lvl="2" indent="-342900">
              <a:lnSpc>
                <a:spcPct val="90000"/>
              </a:lnSpc>
              <a:spcBef>
                <a:spcPct val="20000"/>
              </a:spcBef>
              <a:buFontTx/>
              <a:buChar char="•"/>
              <a:defRPr/>
            </a:pPr>
            <a:r>
              <a:rPr lang="en-US" sz="2000" b="1" dirty="0">
                <a:latin typeface="Arial" pitchFamily="34" charset="0"/>
                <a:cs typeface="Arial" pitchFamily="34" charset="0"/>
              </a:rPr>
              <a:t>Call 	Molly Brown </a:t>
            </a:r>
            <a:r>
              <a:rPr lang="en-US" sz="2000" b="1" i="1" dirty="0">
                <a:solidFill>
                  <a:schemeClr val="accent2"/>
                </a:solidFill>
                <a:latin typeface="Arial" pitchFamily="34" charset="0"/>
                <a:cs typeface="Arial" pitchFamily="34" charset="0"/>
              </a:rPr>
              <a:t>(301) 614-6616 </a:t>
            </a:r>
            <a:endParaRPr lang="en-US" sz="2000" b="1" dirty="0">
              <a:latin typeface="Arial" pitchFamily="34" charset="0"/>
              <a:cs typeface="Arial" pitchFamily="34" charset="0"/>
            </a:endParaRPr>
          </a:p>
          <a:p>
            <a:pPr marL="1257300" lvl="2" indent="-342900">
              <a:lnSpc>
                <a:spcPct val="90000"/>
              </a:lnSpc>
              <a:spcBef>
                <a:spcPct val="20000"/>
              </a:spcBef>
              <a:defRPr/>
            </a:pPr>
            <a:r>
              <a:rPr lang="en-US" sz="2000" b="1" dirty="0">
                <a:latin typeface="Arial" pitchFamily="34" charset="0"/>
                <a:cs typeface="Arial" pitchFamily="34" charset="0"/>
              </a:rPr>
              <a:t>		Susan Moran </a:t>
            </a:r>
            <a:r>
              <a:rPr lang="en-US" sz="2000" b="1" i="1" dirty="0">
                <a:solidFill>
                  <a:schemeClr val="accent2"/>
                </a:solidFill>
                <a:latin typeface="Arial" pitchFamily="34" charset="0"/>
                <a:cs typeface="Arial" pitchFamily="34" charset="0"/>
              </a:rPr>
              <a:t>(520) 670-6380 X171</a:t>
            </a:r>
          </a:p>
          <a:p>
            <a:pPr marL="342900" indent="-342900">
              <a:lnSpc>
                <a:spcPct val="90000"/>
              </a:lnSpc>
              <a:spcBef>
                <a:spcPct val="20000"/>
              </a:spcBef>
              <a:buFontTx/>
              <a:buChar char="•"/>
              <a:defRPr/>
            </a:pPr>
            <a:endParaRPr lang="en-US" b="1" dirty="0">
              <a:latin typeface="Calibri" pitchFamily="34" charset="0"/>
            </a:endParaRPr>
          </a:p>
        </p:txBody>
      </p:sp>
      <p:pic>
        <p:nvPicPr>
          <p:cNvPr id="32772" name="Picture 3"/>
          <p:cNvPicPr>
            <a:picLocks noChangeAspect="1" noChangeArrowheads="1"/>
          </p:cNvPicPr>
          <p:nvPr/>
        </p:nvPicPr>
        <p:blipFill>
          <a:blip r:embed="rId3"/>
          <a:srcRect/>
          <a:stretch>
            <a:fillRect/>
          </a:stretch>
        </p:blipFill>
        <p:spPr bwMode="auto">
          <a:xfrm>
            <a:off x="152400" y="3581400"/>
            <a:ext cx="1680845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Flow.png"/>
          <p:cNvPicPr>
            <a:picLocks noChangeAspect="1" noChangeArrowheads="1"/>
          </p:cNvPicPr>
          <p:nvPr/>
        </p:nvPicPr>
        <p:blipFill>
          <a:blip r:embed="rId3"/>
          <a:srcRect/>
          <a:stretch>
            <a:fillRect/>
          </a:stretch>
        </p:blipFill>
        <p:spPr bwMode="auto">
          <a:xfrm>
            <a:off x="0" y="1447800"/>
            <a:ext cx="8915400" cy="4038600"/>
          </a:xfrm>
          <a:prstGeom prst="rect">
            <a:avLst/>
          </a:prstGeom>
          <a:noFill/>
          <a:ln w="9525">
            <a:noFill/>
            <a:miter lim="800000"/>
            <a:headEnd/>
            <a:tailEnd/>
          </a:ln>
        </p:spPr>
      </p:pic>
      <p:sp>
        <p:nvSpPr>
          <p:cNvPr id="28675" name="TextBox 3"/>
          <p:cNvSpPr txBox="1">
            <a:spLocks noChangeArrowheads="1"/>
          </p:cNvSpPr>
          <p:nvPr/>
        </p:nvSpPr>
        <p:spPr bwMode="auto">
          <a:xfrm>
            <a:off x="1093082" y="329625"/>
            <a:ext cx="7288918" cy="584775"/>
          </a:xfrm>
          <a:prstGeom prst="rect">
            <a:avLst/>
          </a:prstGeom>
          <a:noFill/>
          <a:ln w="9525">
            <a:noFill/>
            <a:miter lim="800000"/>
            <a:headEnd/>
            <a:tailEnd/>
          </a:ln>
        </p:spPr>
        <p:txBody>
          <a:bodyPr wrap="none">
            <a:spAutoFit/>
          </a:bodyPr>
          <a:lstStyle/>
          <a:p>
            <a:r>
              <a:rPr lang="en-US" sz="3200" b="1" dirty="0">
                <a:latin typeface="Arial" charset="0"/>
                <a:cs typeface="Arial" charset="0"/>
              </a:rPr>
              <a:t>The SMAP Approach to </a:t>
            </a:r>
            <a:r>
              <a:rPr lang="en-US" sz="3200" b="1" dirty="0" smtClean="0">
                <a:latin typeface="Arial" charset="0"/>
                <a:cs typeface="Arial" charset="0"/>
              </a:rPr>
              <a:t>Engagement</a:t>
            </a:r>
            <a:endParaRPr lang="en-US" sz="3200" b="1" dirty="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19400" y="5029200"/>
            <a:ext cx="4572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i="1" dirty="0" smtClean="0">
                <a:solidFill>
                  <a:srgbClr val="FF0000"/>
                </a:solidFill>
              </a:rPr>
              <a:t>NASA Earth Sciences Division</a:t>
            </a:r>
          </a:p>
          <a:p>
            <a:r>
              <a:rPr lang="en-US" sz="1400" b="1" dirty="0" smtClean="0">
                <a:solidFill>
                  <a:srgbClr val="FF0000"/>
                </a:solidFill>
              </a:rPr>
              <a:t>APPLIED SCIENCES PROGRAM STRATEGIC PLAN</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ea typeface="Times New Roman" pitchFamily="18" charset="0"/>
                <a:cs typeface="Arial" pitchFamily="34" charset="0"/>
              </a:rPr>
              <a:t>G</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oal to “evaluate the potential for current and planned NASA missions to meet societal needs through applied sciences participation in mission science teams” and provide Mission applications support to “</a:t>
            </a:r>
            <a:r>
              <a:rPr kumimoji="0" lang="en-US" sz="1400" b="1" i="1" u="none" strike="noStrike" cap="none" normalizeH="0" baseline="0" dirty="0" smtClean="0">
                <a:ln>
                  <a:noFill/>
                </a:ln>
                <a:solidFill>
                  <a:schemeClr val="tx1"/>
                </a:solidFill>
                <a:effectLst/>
                <a:ea typeface="Times New Roman" pitchFamily="18" charset="0"/>
                <a:cs typeface="Arial" pitchFamily="34" charset="0"/>
              </a:rPr>
              <a:t>integrate applications needs into mission planning</a:t>
            </a:r>
            <a:r>
              <a:rPr kumimoji="0" lang="en-US" sz="14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cs typeface="Arial" pitchFamily="34" charset="0"/>
            </a:endParaRPr>
          </a:p>
        </p:txBody>
      </p:sp>
      <p:sp>
        <p:nvSpPr>
          <p:cNvPr id="7" name="Rectangle 6"/>
          <p:cNvSpPr/>
          <p:nvPr/>
        </p:nvSpPr>
        <p:spPr>
          <a:xfrm>
            <a:off x="228600" y="685800"/>
            <a:ext cx="7239000" cy="2031325"/>
          </a:xfrm>
          <a:prstGeom prst="rect">
            <a:avLst/>
          </a:prstGeom>
        </p:spPr>
        <p:txBody>
          <a:bodyPr wrap="square">
            <a:spAutoFit/>
          </a:bodyPr>
          <a:lstStyle/>
          <a:p>
            <a:r>
              <a:rPr lang="en-US" sz="1400" i="1" dirty="0" smtClean="0">
                <a:solidFill>
                  <a:srgbClr val="FF0000"/>
                </a:solidFill>
              </a:rPr>
              <a:t>NASA Authorization Act of 2005 (P.L. 109-155) </a:t>
            </a:r>
          </a:p>
          <a:p>
            <a:r>
              <a:rPr lang="en-US" sz="1400" b="1" dirty="0">
                <a:solidFill>
                  <a:srgbClr val="FF0000"/>
                </a:solidFill>
              </a:rPr>
              <a:t>SEC. 313. PILOT PROJECTS TO ENCOURAGE PUBLIC SECTOR </a:t>
            </a:r>
            <a:r>
              <a:rPr lang="en-US" sz="1400" b="1" dirty="0" smtClean="0">
                <a:solidFill>
                  <a:srgbClr val="FF0000"/>
                </a:solidFill>
              </a:rPr>
              <a:t>APPLICATIONS</a:t>
            </a:r>
          </a:p>
          <a:p>
            <a:r>
              <a:rPr lang="en-US" sz="1400" dirty="0" smtClean="0"/>
              <a:t>“The </a:t>
            </a:r>
            <a:r>
              <a:rPr lang="en-US" sz="1400" dirty="0"/>
              <a:t>Administrator shall establish a </a:t>
            </a:r>
            <a:r>
              <a:rPr lang="en-US" sz="1400" dirty="0" smtClean="0"/>
              <a:t>program of </a:t>
            </a:r>
            <a:r>
              <a:rPr lang="en-US" sz="1400" dirty="0"/>
              <a:t>grants for competitively awarded pilot projects to explore </a:t>
            </a:r>
            <a:r>
              <a:rPr lang="en-US" sz="1400" dirty="0" smtClean="0"/>
              <a:t>the integrated </a:t>
            </a:r>
            <a:r>
              <a:rPr lang="en-US" sz="1400" b="1" i="1" dirty="0"/>
              <a:t>use of sources of remote sensing and other </a:t>
            </a:r>
            <a:r>
              <a:rPr lang="en-US" sz="1400" b="1" i="1" dirty="0" smtClean="0"/>
              <a:t>geospatial information </a:t>
            </a:r>
            <a:r>
              <a:rPr lang="en-US" sz="1400" b="1" i="1" dirty="0"/>
              <a:t>to address State, local, regional, and tribal </a:t>
            </a:r>
            <a:r>
              <a:rPr lang="en-US" sz="1400" b="1" i="1" dirty="0" smtClean="0"/>
              <a:t>agency needs.</a:t>
            </a:r>
          </a:p>
          <a:p>
            <a:r>
              <a:rPr lang="en-US" sz="1400" dirty="0" smtClean="0"/>
              <a:t>Sec. 314(a):  The </a:t>
            </a:r>
            <a:r>
              <a:rPr lang="en-US" sz="1400" dirty="0"/>
              <a:t>Administrator shall </a:t>
            </a:r>
            <a:r>
              <a:rPr lang="en-US" sz="1400" b="1" i="1" dirty="0" smtClean="0"/>
              <a:t>establish an </a:t>
            </a:r>
            <a:r>
              <a:rPr lang="en-US" sz="1400" b="1" i="1" dirty="0"/>
              <a:t>advisory committee</a:t>
            </a:r>
            <a:r>
              <a:rPr lang="en-US" sz="1400" dirty="0"/>
              <a:t>, consisting of individuals with </a:t>
            </a:r>
            <a:r>
              <a:rPr lang="en-US" sz="1400" dirty="0" smtClean="0"/>
              <a:t>appropriate expertise </a:t>
            </a:r>
            <a:r>
              <a:rPr lang="en-US" sz="1400" dirty="0"/>
              <a:t>in State, local, regional, and tribal agencies, the </a:t>
            </a:r>
            <a:r>
              <a:rPr lang="en-US" sz="1400" dirty="0" smtClean="0"/>
              <a:t>university research </a:t>
            </a:r>
            <a:r>
              <a:rPr lang="en-US" sz="1400" dirty="0"/>
              <a:t>community, and the remote sensing and other </a:t>
            </a:r>
            <a:r>
              <a:rPr lang="en-US" sz="1400" dirty="0" smtClean="0"/>
              <a:t>geospatial information </a:t>
            </a:r>
            <a:r>
              <a:rPr lang="en-US" sz="1400" dirty="0"/>
              <a:t>industries, to monitor the program established </a:t>
            </a:r>
            <a:r>
              <a:rPr lang="en-US" sz="1400" dirty="0" smtClean="0"/>
              <a:t>under section </a:t>
            </a:r>
            <a:r>
              <a:rPr lang="en-US" sz="1400" dirty="0"/>
              <a:t>313</a:t>
            </a:r>
            <a:r>
              <a:rPr lang="en-US" sz="1400" dirty="0" smtClean="0"/>
              <a:t>.”</a:t>
            </a:r>
          </a:p>
        </p:txBody>
      </p:sp>
      <p:pic>
        <p:nvPicPr>
          <p:cNvPr id="8" name="Picture 7" descr="DOC001.jpg"/>
          <p:cNvPicPr>
            <a:picLocks noChangeAspect="1"/>
          </p:cNvPicPr>
          <p:nvPr/>
        </p:nvPicPr>
        <p:blipFill>
          <a:blip r:embed="rId3" cstate="print"/>
          <a:stretch>
            <a:fillRect/>
          </a:stretch>
        </p:blipFill>
        <p:spPr>
          <a:xfrm rot="16200000">
            <a:off x="7155567" y="4807833"/>
            <a:ext cx="2075330" cy="1603664"/>
          </a:xfrm>
          <a:prstGeom prst="rect">
            <a:avLst/>
          </a:prstGeom>
          <a:ln w="25400">
            <a:solidFill>
              <a:schemeClr val="tx1"/>
            </a:solidFill>
          </a:ln>
        </p:spPr>
      </p:pic>
      <p:pic>
        <p:nvPicPr>
          <p:cNvPr id="11" name="Picture 10" descr="Congress.jpg"/>
          <p:cNvPicPr>
            <a:picLocks noChangeAspect="1"/>
          </p:cNvPicPr>
          <p:nvPr/>
        </p:nvPicPr>
        <p:blipFill>
          <a:blip r:embed="rId4"/>
          <a:srcRect l="19444" r="22222"/>
          <a:stretch>
            <a:fillRect/>
          </a:stretch>
        </p:blipFill>
        <p:spPr>
          <a:xfrm>
            <a:off x="7543800" y="990600"/>
            <a:ext cx="1303867" cy="1676400"/>
          </a:xfrm>
          <a:prstGeom prst="rect">
            <a:avLst/>
          </a:prstGeom>
          <a:ln w="25400">
            <a:solidFill>
              <a:schemeClr val="tx1"/>
            </a:solidFill>
          </a:ln>
        </p:spPr>
      </p:pic>
      <p:sp>
        <p:nvSpPr>
          <p:cNvPr id="12" name="Rectangle 1"/>
          <p:cNvSpPr>
            <a:spLocks noChangeArrowheads="1"/>
          </p:cNvSpPr>
          <p:nvPr/>
        </p:nvSpPr>
        <p:spPr bwMode="auto">
          <a:xfrm>
            <a:off x="1905000" y="2984718"/>
            <a:ext cx="5105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i="1" dirty="0" smtClean="0">
                <a:solidFill>
                  <a:srgbClr val="FF0000"/>
                </a:solidFill>
              </a:rPr>
              <a:t>National Research Council Decadal Survey Report</a:t>
            </a:r>
          </a:p>
          <a:p>
            <a:r>
              <a:rPr lang="en-US" sz="1400" b="1" dirty="0" smtClean="0">
                <a:solidFill>
                  <a:srgbClr val="FF0000"/>
                </a:solidFill>
              </a:rPr>
              <a:t>EARTH SCIENCE AND APPLICATIONS FROM SPACE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bmk="">
                <a:ln>
                  <a:noFill/>
                </a:ln>
                <a:solidFill>
                  <a:schemeClr val="tx1"/>
                </a:solidFill>
                <a:effectLst/>
                <a:ea typeface="Times New Roman" pitchFamily="18" charset="0"/>
                <a:cs typeface="Arial" pitchFamily="34" charset="0"/>
              </a:rPr>
              <a:t>“A fundamental challenge for the coming decade is to ensure that established societal needs help to guide scientific priorities more effectively and that emerging scientific knowledge is actively applied to obtain societal benefits.  New observations and analyses, … </a:t>
            </a:r>
            <a:r>
              <a:rPr kumimoji="0" lang="en-US" sz="1400" b="1" i="1" u="none" strike="noStrike" cap="none" normalizeH="0" baseline="0" dirty="0" smtClean="0" bmk="">
                <a:ln>
                  <a:noFill/>
                </a:ln>
                <a:solidFill>
                  <a:schemeClr val="tx1"/>
                </a:solidFill>
                <a:effectLst/>
                <a:ea typeface="Times New Roman" pitchFamily="18" charset="0"/>
                <a:cs typeface="Arial" pitchFamily="34" charset="0"/>
              </a:rPr>
              <a:t>broadened community participation and improved means for dissemination and use of information are all required</a:t>
            </a:r>
            <a:r>
              <a:rPr kumimoji="0" lang="en-US" sz="1400" b="0" i="0" u="none" strike="noStrike" cap="none" normalizeH="0" baseline="0" dirty="0" smtClean="0" bmk="">
                <a:ln>
                  <a:noFill/>
                </a:ln>
                <a:solidFill>
                  <a:schemeClr val="tx1"/>
                </a:solidFill>
                <a:effectLst/>
                <a:ea typeface="Times New Roman" pitchFamily="18" charset="0"/>
                <a:cs typeface="Arial" pitchFamily="34" charset="0"/>
              </a:rPr>
              <a:t>.”</a:t>
            </a:r>
            <a:endParaRPr kumimoji="0" lang="en-US" altLang="ja-JP" sz="1400" b="0" i="0" u="none" strike="noStrike" cap="none" normalizeH="0" baseline="0" dirty="0" smtClean="0">
              <a:ln>
                <a:noFill/>
              </a:ln>
              <a:solidFill>
                <a:schemeClr val="tx1"/>
              </a:solidFill>
              <a:effectLst/>
              <a:cs typeface="Arial" pitchFamily="34" charset="0"/>
            </a:endParaRPr>
          </a:p>
        </p:txBody>
      </p:sp>
      <p:sp>
        <p:nvSpPr>
          <p:cNvPr id="14" name="TextBox 13"/>
          <p:cNvSpPr txBox="1"/>
          <p:nvPr/>
        </p:nvSpPr>
        <p:spPr>
          <a:xfrm>
            <a:off x="228600" y="76200"/>
            <a:ext cx="7326173" cy="461665"/>
          </a:xfrm>
          <a:prstGeom prst="rect">
            <a:avLst/>
          </a:prstGeom>
          <a:noFill/>
        </p:spPr>
        <p:txBody>
          <a:bodyPr wrap="none" rtlCol="0">
            <a:spAutoFit/>
          </a:bodyPr>
          <a:lstStyle/>
          <a:p>
            <a:r>
              <a:rPr lang="en-US" sz="2400" b="1" dirty="0" smtClean="0"/>
              <a:t>Why does the SMAP Mission have an Applications Plan?</a:t>
            </a:r>
            <a:endParaRPr lang="en-US" sz="2400" b="1" dirty="0"/>
          </a:p>
        </p:txBody>
      </p:sp>
      <p:pic>
        <p:nvPicPr>
          <p:cNvPr id="15" name="Picture 14" descr="0309096723.gif"/>
          <p:cNvPicPr>
            <a:picLocks noChangeAspect="1"/>
          </p:cNvPicPr>
          <p:nvPr/>
        </p:nvPicPr>
        <p:blipFill>
          <a:blip r:embed="rId5"/>
          <a:stretch>
            <a:fillRect/>
          </a:stretch>
        </p:blipFill>
        <p:spPr>
          <a:xfrm>
            <a:off x="381000" y="2819400"/>
            <a:ext cx="1512366" cy="1981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76200"/>
            <a:ext cx="3875228" cy="461665"/>
          </a:xfrm>
          <a:prstGeom prst="rect">
            <a:avLst/>
          </a:prstGeom>
          <a:noFill/>
        </p:spPr>
        <p:txBody>
          <a:bodyPr wrap="none" rtlCol="0">
            <a:spAutoFit/>
          </a:bodyPr>
          <a:lstStyle/>
          <a:p>
            <a:r>
              <a:rPr lang="en-US" sz="2400" b="1" dirty="0" smtClean="0"/>
              <a:t>What is a SMAP Application?</a:t>
            </a:r>
            <a:endParaRPr lang="en-US" sz="2400" b="1" dirty="0"/>
          </a:p>
        </p:txBody>
      </p:sp>
      <p:sp>
        <p:nvSpPr>
          <p:cNvPr id="15" name="Rectangle 1"/>
          <p:cNvSpPr>
            <a:spLocks noChangeArrowheads="1"/>
          </p:cNvSpPr>
          <p:nvPr/>
        </p:nvSpPr>
        <p:spPr bwMode="auto">
          <a:xfrm>
            <a:off x="685800" y="762000"/>
            <a:ext cx="6781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ea typeface="Calibri" pitchFamily="34" charset="0"/>
                <a:cs typeface="Times New Roman" pitchFamily="18" charset="0"/>
              </a:rPr>
              <a:t>Applications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are defined as innovative uses of SMAP data products in </a:t>
            </a:r>
            <a:r>
              <a:rPr kumimoji="0" lang="en-US" sz="2000" b="0" i="0" u="sng" strike="noStrike" cap="none" normalizeH="0" baseline="0" dirty="0" smtClean="0">
                <a:ln>
                  <a:noFill/>
                </a:ln>
                <a:solidFill>
                  <a:schemeClr val="tx1"/>
                </a:solidFill>
                <a:effectLst/>
                <a:ea typeface="Calibri" pitchFamily="34" charset="0"/>
                <a:cs typeface="Times New Roman" pitchFamily="18" charset="0"/>
              </a:rPr>
              <a:t>decision-making activities for societal benefit</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ea typeface="Calibri" pitchFamily="34" charset="0"/>
                <a:cs typeface="Times New Roman" pitchFamily="18" charset="0"/>
              </a:rPr>
              <a:t>Applications research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will provide </a:t>
            </a:r>
            <a:r>
              <a:rPr kumimoji="0" lang="en-US" sz="2000" b="0" i="0" u="sng" strike="noStrike" cap="none" normalizeH="0" baseline="0" dirty="0" smtClean="0">
                <a:ln>
                  <a:noFill/>
                </a:ln>
                <a:solidFill>
                  <a:schemeClr val="tx1"/>
                </a:solidFill>
                <a:effectLst/>
                <a:ea typeface="Calibri" pitchFamily="34" charset="0"/>
                <a:cs typeface="Times New Roman" pitchFamily="18" charset="0"/>
              </a:rPr>
              <a:t>fundamental knowledge </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of how SMAP data products can be scaled and integrated into </a:t>
            </a:r>
            <a:r>
              <a:rPr kumimoji="0" lang="en-US" sz="2000" b="0" i="0" u="sng" strike="noStrike" cap="none" normalizeH="0" baseline="0" dirty="0" smtClean="0">
                <a:ln>
                  <a:noFill/>
                </a:ln>
                <a:solidFill>
                  <a:schemeClr val="tx1"/>
                </a:solidFill>
                <a:effectLst/>
                <a:ea typeface="Calibri" pitchFamily="34" charset="0"/>
                <a:cs typeface="Times New Roman" pitchFamily="18" charset="0"/>
              </a:rPr>
              <a:t>users</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policy, business and management activities to improve decision-making efforts.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ea typeface="Calibri" pitchFamily="34" charset="0"/>
                <a:cs typeface="Times New Roman" pitchFamily="18" charset="0"/>
              </a:rPr>
              <a:t>Users</a:t>
            </a:r>
            <a:r>
              <a:rPr kumimoji="0" lang="en-US" sz="2000" b="0" i="0" u="none" strike="noStrike" cap="none" normalizeH="0" baseline="0" dirty="0" smtClean="0">
                <a:ln>
                  <a:noFill/>
                </a:ln>
                <a:solidFill>
                  <a:schemeClr val="tx1"/>
                </a:solidFill>
                <a:effectLst/>
                <a:ea typeface="Calibri" pitchFamily="34" charset="0"/>
                <a:cs typeface="Times New Roman" pitchFamily="18" charset="0"/>
              </a:rPr>
              <a:t> include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individuals or groups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in the public or private sectors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with national or international applications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Calibri" pitchFamily="34" charset="0"/>
                <a:cs typeface="Times New Roman" pitchFamily="18" charset="0"/>
              </a:rPr>
              <a:t>at local to global scales.</a:t>
            </a:r>
          </a:p>
        </p:txBody>
      </p:sp>
      <p:sp>
        <p:nvSpPr>
          <p:cNvPr id="5" name="Content Placeholder 2"/>
          <p:cNvSpPr txBox="1">
            <a:spLocks/>
          </p:cNvSpPr>
          <p:nvPr/>
        </p:nvSpPr>
        <p:spPr>
          <a:xfrm>
            <a:off x="6096000" y="2743200"/>
            <a:ext cx="2971800" cy="9144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smtClean="0">
                <a:ln>
                  <a:noFill/>
                </a:ln>
                <a:solidFill>
                  <a:srgbClr val="FF0000"/>
                </a:solidFill>
                <a:effectLst/>
                <a:uLnTx/>
                <a:uFillTx/>
                <a:latin typeface="+mn-lt"/>
                <a:ea typeface="+mn-ea"/>
                <a:cs typeface="+mn-cs"/>
              </a:rPr>
              <a:t>	e.g.,</a:t>
            </a:r>
            <a:r>
              <a:rPr kumimoji="0" lang="en-US" sz="1200" b="1" i="0" u="none" strike="noStrike" kern="1200" cap="none" spc="0" normalizeH="0" noProof="0" dirty="0" smtClean="0">
                <a:ln>
                  <a:noFill/>
                </a:ln>
                <a:solidFill>
                  <a:srgbClr val="FF0000"/>
                </a:solidFill>
                <a:effectLst/>
                <a:uLnTx/>
                <a:uFillTx/>
                <a:latin typeface="+mn-lt"/>
                <a:ea typeface="+mn-ea"/>
                <a:cs typeface="+mn-cs"/>
              </a:rPr>
              <a:t> </a:t>
            </a:r>
            <a:r>
              <a:rPr kumimoji="0" lang="en-US" sz="1200" b="1" i="1" u="none" strike="noStrike" kern="1200" cap="none" spc="0" normalizeH="0" baseline="0" noProof="0" dirty="0" smtClean="0">
                <a:ln>
                  <a:noFill/>
                </a:ln>
                <a:solidFill>
                  <a:srgbClr val="FF0000"/>
                </a:solidFill>
                <a:effectLst/>
                <a:uLnTx/>
                <a:uFillTx/>
                <a:latin typeface="+mn-lt"/>
                <a:ea typeface="+mn-ea"/>
                <a:cs typeface="+mn-cs"/>
              </a:rPr>
              <a:t>USAID makes decisions based on crop models that rely on high quality</a:t>
            </a:r>
            <a:r>
              <a:rPr kumimoji="0" lang="en-US" sz="1200" b="1" i="1" u="none" strike="noStrike" kern="1200" cap="none" spc="0" normalizeH="0" noProof="0" dirty="0" smtClean="0">
                <a:ln>
                  <a:noFill/>
                </a:ln>
                <a:solidFill>
                  <a:srgbClr val="FF0000"/>
                </a:solidFill>
                <a:effectLst/>
                <a:uLnTx/>
                <a:uFillTx/>
                <a:latin typeface="+mn-lt"/>
                <a:ea typeface="+mn-ea"/>
                <a:cs typeface="+mn-cs"/>
              </a:rPr>
              <a:t> precipitation information </a:t>
            </a:r>
            <a:r>
              <a:rPr lang="en-US" sz="1200" b="1" i="1" dirty="0" smtClean="0">
                <a:solidFill>
                  <a:srgbClr val="FF0000"/>
                </a:solidFill>
              </a:rPr>
              <a:t>in countries with poor local ground observations.</a:t>
            </a:r>
            <a:endParaRPr kumimoji="0" lang="en-US" sz="1200" b="1" i="1" u="none" strike="noStrike" kern="1200" cap="none" spc="0" normalizeH="0" baseline="0" noProof="0" dirty="0" smtClean="0">
              <a:ln>
                <a:noFill/>
              </a:ln>
              <a:solidFill>
                <a:srgbClr val="FF0000"/>
              </a:solidFill>
              <a:effectLst/>
              <a:uLnTx/>
              <a:uFillTx/>
              <a:latin typeface="+mn-lt"/>
              <a:ea typeface="+mn-ea"/>
              <a:cs typeface="+mn-cs"/>
            </a:endParaRPr>
          </a:p>
        </p:txBody>
      </p:sp>
      <p:pic>
        <p:nvPicPr>
          <p:cNvPr id="9" name="Picture 16" descr="ethiopia"/>
          <p:cNvPicPr>
            <a:picLocks noChangeAspect="1" noChangeArrowheads="1"/>
          </p:cNvPicPr>
          <p:nvPr/>
        </p:nvPicPr>
        <p:blipFill>
          <a:blip r:embed="rId3" cstate="print"/>
          <a:stretch>
            <a:fillRect/>
          </a:stretch>
        </p:blipFill>
        <p:spPr bwMode="auto">
          <a:xfrm>
            <a:off x="6477000" y="3581400"/>
            <a:ext cx="2477932" cy="3124199"/>
          </a:xfrm>
          <a:prstGeom prst="rect">
            <a:avLst/>
          </a:prstGeom>
          <a:noFill/>
          <a:ln w="2540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76200"/>
            <a:ext cx="5571653" cy="461665"/>
          </a:xfrm>
          <a:prstGeom prst="rect">
            <a:avLst/>
          </a:prstGeom>
          <a:noFill/>
        </p:spPr>
        <p:txBody>
          <a:bodyPr wrap="none" rtlCol="0">
            <a:spAutoFit/>
          </a:bodyPr>
          <a:lstStyle/>
          <a:p>
            <a:r>
              <a:rPr lang="en-US" sz="2400" b="1" dirty="0" smtClean="0"/>
              <a:t>Examples of SMAP Applications Research</a:t>
            </a:r>
            <a:endParaRPr lang="en-US" sz="2400" b="1" dirty="0"/>
          </a:p>
        </p:txBody>
      </p:sp>
      <p:pic>
        <p:nvPicPr>
          <p:cNvPr id="4" name="Picture 3"/>
          <p:cNvPicPr/>
          <p:nvPr/>
        </p:nvPicPr>
        <p:blipFill>
          <a:blip r:embed="rId3"/>
          <a:srcRect b="40278"/>
          <a:stretch>
            <a:fillRect/>
          </a:stretch>
        </p:blipFill>
        <p:spPr bwMode="auto">
          <a:xfrm>
            <a:off x="381000" y="685800"/>
            <a:ext cx="5029200" cy="2667000"/>
          </a:xfrm>
          <a:prstGeom prst="rect">
            <a:avLst/>
          </a:prstGeom>
          <a:noFill/>
          <a:ln w="6350" cmpd="sng">
            <a:solidFill>
              <a:srgbClr val="000000"/>
            </a:solidFill>
            <a:miter lim="800000"/>
            <a:headEnd/>
            <a:tailEnd/>
          </a:ln>
          <a:effectLst/>
        </p:spPr>
      </p:pic>
      <p:sp>
        <p:nvSpPr>
          <p:cNvPr id="5" name="TextBox 4"/>
          <p:cNvSpPr txBox="1"/>
          <p:nvPr/>
        </p:nvSpPr>
        <p:spPr>
          <a:xfrm>
            <a:off x="5486400" y="838200"/>
            <a:ext cx="3428999" cy="2308324"/>
          </a:xfrm>
          <a:prstGeom prst="rect">
            <a:avLst/>
          </a:prstGeom>
          <a:noFill/>
        </p:spPr>
        <p:txBody>
          <a:bodyPr wrap="square" rtlCol="0">
            <a:spAutoFit/>
          </a:bodyPr>
          <a:lstStyle/>
          <a:p>
            <a:r>
              <a:rPr lang="en-US" dirty="0" smtClean="0"/>
              <a:t>This figure illustrates an </a:t>
            </a:r>
            <a:r>
              <a:rPr lang="en-US" b="1" dirty="0" smtClean="0"/>
              <a:t>objective evaluation </a:t>
            </a:r>
            <a:r>
              <a:rPr lang="en-US" dirty="0" smtClean="0"/>
              <a:t>of improved surface fluxes on numerical weather predictions by operational implementation of a new land surface scheme with improved soil moisture initial conditions (</a:t>
            </a:r>
            <a:r>
              <a:rPr lang="en-US" dirty="0" err="1" smtClean="0"/>
              <a:t>Bélair</a:t>
            </a:r>
            <a:r>
              <a:rPr lang="en-US" dirty="0" smtClean="0"/>
              <a:t> et al., 2003).</a:t>
            </a:r>
            <a:endParaRPr lang="en-US" dirty="0"/>
          </a:p>
        </p:txBody>
      </p:sp>
      <p:pic>
        <p:nvPicPr>
          <p:cNvPr id="6" name="Picture 5"/>
          <p:cNvPicPr/>
          <p:nvPr/>
        </p:nvPicPr>
        <p:blipFill>
          <a:blip r:embed="rId4"/>
          <a:srcRect b="39583"/>
          <a:stretch>
            <a:fillRect/>
          </a:stretch>
        </p:blipFill>
        <p:spPr bwMode="auto">
          <a:xfrm>
            <a:off x="381000" y="3733800"/>
            <a:ext cx="5029200" cy="2667000"/>
          </a:xfrm>
          <a:prstGeom prst="rect">
            <a:avLst/>
          </a:prstGeom>
          <a:noFill/>
          <a:ln w="6350" cmpd="sng">
            <a:solidFill>
              <a:srgbClr val="000000"/>
            </a:solidFill>
            <a:miter lim="800000"/>
            <a:headEnd/>
            <a:tailEnd/>
          </a:ln>
          <a:effectLst/>
        </p:spPr>
      </p:pic>
      <p:sp>
        <p:nvSpPr>
          <p:cNvPr id="7" name="TextBox 6"/>
          <p:cNvSpPr txBox="1"/>
          <p:nvPr/>
        </p:nvSpPr>
        <p:spPr>
          <a:xfrm>
            <a:off x="5562600" y="3962400"/>
            <a:ext cx="3428999" cy="1754326"/>
          </a:xfrm>
          <a:prstGeom prst="rect">
            <a:avLst/>
          </a:prstGeom>
          <a:noFill/>
        </p:spPr>
        <p:txBody>
          <a:bodyPr wrap="square" rtlCol="0">
            <a:spAutoFit/>
          </a:bodyPr>
          <a:lstStyle/>
          <a:p>
            <a:r>
              <a:rPr lang="en-US" dirty="0" smtClean="0"/>
              <a:t>Results in this figure indicate the </a:t>
            </a:r>
            <a:r>
              <a:rPr lang="en-US" b="1" dirty="0" smtClean="0"/>
              <a:t>relative improvement </a:t>
            </a:r>
            <a:r>
              <a:rPr lang="en-US" dirty="0" smtClean="0"/>
              <a:t>in root-zone soil moisture retrievals when surface soil moisture information was included in soil water balance models (Bolten et al., 2009).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457200"/>
          <a:ext cx="8534400" cy="3282564"/>
        </p:xfrm>
        <a:graphic>
          <a:graphicData uri="http://schemas.openxmlformats.org/drawingml/2006/table">
            <a:tbl>
              <a:tblPr/>
              <a:tblGrid>
                <a:gridCol w="2133600"/>
                <a:gridCol w="6400800"/>
              </a:tblGrid>
              <a:tr h="484421">
                <a:tc>
                  <a:txBody>
                    <a:bodyPr/>
                    <a:lstStyle/>
                    <a:p>
                      <a:pPr marL="0" marR="0" algn="ctr">
                        <a:spcBef>
                          <a:spcPts val="0"/>
                        </a:spcBef>
                        <a:spcAft>
                          <a:spcPts val="0"/>
                        </a:spcAft>
                      </a:pPr>
                      <a:r>
                        <a:rPr lang="en-US" sz="2000" b="1" dirty="0" smtClean="0">
                          <a:latin typeface="Cambria"/>
                          <a:ea typeface="Cambria"/>
                          <a:cs typeface="Times New Roman"/>
                        </a:rPr>
                        <a:t>Applications Readiness </a:t>
                      </a:r>
                      <a:r>
                        <a:rPr lang="en-US" sz="2000" b="1" dirty="0">
                          <a:latin typeface="Cambria"/>
                          <a:ea typeface="Cambria"/>
                          <a:cs typeface="Times New Roman"/>
                        </a:rPr>
                        <a:t>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smtClean="0">
                          <a:latin typeface="Cambria"/>
                          <a:ea typeface="Cambria"/>
                          <a:cs typeface="Times New Roman"/>
                        </a:rPr>
                        <a:t>Description</a:t>
                      </a:r>
                      <a:r>
                        <a:rPr kumimoji="0" lang="en-US" sz="2000" b="0" i="0" u="none" strike="noStrike" cap="none" normalizeH="0" baseline="0" dirty="0" smtClean="0">
                          <a:ln>
                            <a:noFill/>
                          </a:ln>
                          <a:solidFill>
                            <a:schemeClr val="tx1"/>
                          </a:solidFill>
                          <a:effectLst/>
                          <a:ea typeface="Cambria" pitchFamily="18" charset="0"/>
                          <a:cs typeface="Times New Roman" pitchFamily="18" charset="0"/>
                        </a:rPr>
                        <a:t> </a:t>
                      </a:r>
                      <a:r>
                        <a:rPr kumimoji="0" lang="en-US" sz="2000" b="0" i="0" u="none" strike="noStrike" cap="none" normalizeH="0" baseline="0" dirty="0" smtClean="0">
                          <a:ln>
                            <a:noFill/>
                          </a:ln>
                          <a:solidFill>
                            <a:schemeClr val="tx1"/>
                          </a:solidFill>
                          <a:effectLst/>
                          <a:ea typeface="Cambria" pitchFamily="18" charset="0"/>
                          <a:cs typeface="Times New Roman" pitchFamily="18" charset="0"/>
                          <a:hlinkClick r:id="rId2"/>
                        </a:rPr>
                        <a:t>http://esto.nasa.gov/ASPinput/TRLA_Definitions.html</a:t>
                      </a:r>
                      <a:r>
                        <a:rPr kumimoji="0" lang="en-US" sz="2000" b="0" i="0" u="none" strike="noStrike" cap="none" normalizeH="0" baseline="0" dirty="0" smtClean="0">
                          <a:ln>
                            <a:noFill/>
                          </a:ln>
                          <a:solidFill>
                            <a:schemeClr val="tx1"/>
                          </a:solidFill>
                          <a:effectLst/>
                          <a:ea typeface="Cambria" pitchFamily="18" charset="0"/>
                          <a:cs typeface="Times New Roman" pitchFamily="18" charset="0"/>
                        </a:rPr>
                        <a:t> </a:t>
                      </a:r>
                      <a:endParaRPr lang="en-US" sz="2000" b="1" dirty="0">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89">
                <a:tc>
                  <a:txBody>
                    <a:bodyPr/>
                    <a:lstStyle/>
                    <a:p>
                      <a:pPr marL="0" marR="0" algn="ctr">
                        <a:spcBef>
                          <a:spcPts val="0"/>
                        </a:spcBef>
                        <a:spcAft>
                          <a:spcPts val="0"/>
                        </a:spcAft>
                      </a:pPr>
                      <a:r>
                        <a:rPr lang="en-US" sz="1800" b="1" dirty="0" smtClean="0">
                          <a:latin typeface="+mn-lt"/>
                          <a:ea typeface="Cambria"/>
                          <a:cs typeface="Times New Roman"/>
                        </a:rPr>
                        <a:t>ARL-1</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a:latin typeface="+mn-lt"/>
                          <a:ea typeface="Cambria"/>
                          <a:cs typeface="Times New Roman"/>
                        </a:rPr>
                        <a:t>Basic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217989">
                <a:tc>
                  <a:txBody>
                    <a:bodyPr/>
                    <a:lstStyle/>
                    <a:p>
                      <a:pPr marL="0" marR="0" algn="ctr">
                        <a:spcBef>
                          <a:spcPts val="0"/>
                        </a:spcBef>
                        <a:spcAft>
                          <a:spcPts val="0"/>
                        </a:spcAft>
                      </a:pPr>
                      <a:r>
                        <a:rPr lang="en-US" sz="1800" b="1" dirty="0" smtClean="0">
                          <a:latin typeface="+mn-lt"/>
                          <a:ea typeface="Cambria"/>
                          <a:cs typeface="Times New Roman"/>
                        </a:rPr>
                        <a:t>ARL-2</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dirty="0">
                          <a:latin typeface="+mn-lt"/>
                          <a:ea typeface="Cambria"/>
                          <a:cs typeface="Times New Roman"/>
                        </a:rPr>
                        <a:t>Applications concept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217989">
                <a:tc>
                  <a:txBody>
                    <a:bodyPr/>
                    <a:lstStyle/>
                    <a:p>
                      <a:pPr marL="0" marR="0" algn="ctr">
                        <a:spcBef>
                          <a:spcPts val="0"/>
                        </a:spcBef>
                        <a:spcAft>
                          <a:spcPts val="0"/>
                        </a:spcAft>
                      </a:pPr>
                      <a:r>
                        <a:rPr lang="en-US" sz="1800" b="1" dirty="0" smtClean="0">
                          <a:latin typeface="+mn-lt"/>
                          <a:ea typeface="Cambria"/>
                          <a:cs typeface="Times New Roman"/>
                        </a:rPr>
                        <a:t>ARL-3</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dirty="0">
                          <a:latin typeface="+mn-lt"/>
                          <a:ea typeface="Cambria"/>
                          <a:cs typeface="Times New Roman"/>
                        </a:rPr>
                        <a:t>Proof of applications concept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342348">
                <a:tc>
                  <a:txBody>
                    <a:bodyPr/>
                    <a:lstStyle/>
                    <a:p>
                      <a:pPr marL="0" marR="0" algn="ctr">
                        <a:spcBef>
                          <a:spcPts val="0"/>
                        </a:spcBef>
                        <a:spcAft>
                          <a:spcPts val="0"/>
                        </a:spcAft>
                      </a:pPr>
                      <a:r>
                        <a:rPr lang="en-US" sz="1800" b="1" dirty="0" smtClean="0">
                          <a:latin typeface="+mn-lt"/>
                          <a:ea typeface="Cambria"/>
                          <a:cs typeface="Times New Roman"/>
                        </a:rPr>
                        <a:t>ARL-4</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Cambria"/>
                          <a:cs typeface="Times New Roman"/>
                        </a:rPr>
                        <a:t>Initial integration and verification in a laboratory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89">
                <a:tc>
                  <a:txBody>
                    <a:bodyPr/>
                    <a:lstStyle/>
                    <a:p>
                      <a:pPr marL="0" marR="0" algn="ctr">
                        <a:spcBef>
                          <a:spcPts val="0"/>
                        </a:spcBef>
                        <a:spcAft>
                          <a:spcPts val="0"/>
                        </a:spcAft>
                      </a:pPr>
                      <a:r>
                        <a:rPr lang="en-US" sz="1800" b="1" dirty="0" smtClean="0">
                          <a:latin typeface="+mn-lt"/>
                          <a:ea typeface="Cambria"/>
                          <a:cs typeface="Times New Roman"/>
                        </a:rPr>
                        <a:t>ARL-5</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Cambria"/>
                          <a:cs typeface="Times New Roman"/>
                        </a:rPr>
                        <a:t>Validation in relevant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989">
                <a:tc>
                  <a:txBody>
                    <a:bodyPr/>
                    <a:lstStyle/>
                    <a:p>
                      <a:pPr marL="0" marR="0" algn="ctr">
                        <a:spcBef>
                          <a:spcPts val="0"/>
                        </a:spcBef>
                        <a:spcAft>
                          <a:spcPts val="0"/>
                        </a:spcAft>
                      </a:pPr>
                      <a:r>
                        <a:rPr lang="en-US" sz="1800" b="1" dirty="0" smtClean="0">
                          <a:latin typeface="+mn-lt"/>
                          <a:ea typeface="Cambria"/>
                          <a:cs typeface="Times New Roman"/>
                        </a:rPr>
                        <a:t>ARL-6</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mn-lt"/>
                          <a:ea typeface="Cambria"/>
                          <a:cs typeface="Times New Roman"/>
                        </a:rPr>
                        <a:t>Demonstration in relevant environment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348">
                <a:tc>
                  <a:txBody>
                    <a:bodyPr/>
                    <a:lstStyle/>
                    <a:p>
                      <a:pPr marL="0" marR="0" algn="ctr">
                        <a:spcBef>
                          <a:spcPts val="0"/>
                        </a:spcBef>
                        <a:spcAft>
                          <a:spcPts val="0"/>
                        </a:spcAft>
                      </a:pPr>
                      <a:r>
                        <a:rPr lang="en-US" sz="1800" b="1" dirty="0" smtClean="0">
                          <a:latin typeface="+mn-lt"/>
                          <a:ea typeface="Cambria"/>
                          <a:cs typeface="Times New Roman"/>
                        </a:rPr>
                        <a:t>ARL-7</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dirty="0">
                          <a:latin typeface="+mn-lt"/>
                          <a:ea typeface="Cambria"/>
                          <a:cs typeface="Times New Roman"/>
                        </a:rPr>
                        <a:t>Application of prototype in partners’ operational decision making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217989">
                <a:tc>
                  <a:txBody>
                    <a:bodyPr/>
                    <a:lstStyle/>
                    <a:p>
                      <a:pPr marL="0" marR="0" algn="ctr">
                        <a:spcBef>
                          <a:spcPts val="0"/>
                        </a:spcBef>
                        <a:spcAft>
                          <a:spcPts val="0"/>
                        </a:spcAft>
                      </a:pPr>
                      <a:r>
                        <a:rPr lang="en-US" sz="1800" b="1" dirty="0" smtClean="0">
                          <a:latin typeface="+mn-lt"/>
                          <a:ea typeface="Cambria"/>
                          <a:cs typeface="Times New Roman"/>
                        </a:rPr>
                        <a:t>ARL-8</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dirty="0">
                          <a:latin typeface="+mn-lt"/>
                          <a:ea typeface="Cambria"/>
                          <a:cs typeface="Times New Roman"/>
                        </a:rPr>
                        <a:t>Application completed and qualified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342348">
                <a:tc>
                  <a:txBody>
                    <a:bodyPr/>
                    <a:lstStyle/>
                    <a:p>
                      <a:pPr marL="0" marR="0" algn="ctr">
                        <a:spcBef>
                          <a:spcPts val="0"/>
                        </a:spcBef>
                        <a:spcAft>
                          <a:spcPts val="0"/>
                        </a:spcAft>
                      </a:pPr>
                      <a:r>
                        <a:rPr lang="en-US" sz="1800" b="1" dirty="0" smtClean="0">
                          <a:latin typeface="+mn-lt"/>
                          <a:ea typeface="Cambria"/>
                          <a:cs typeface="Times New Roman"/>
                        </a:rPr>
                        <a:t>ARL-9</a:t>
                      </a:r>
                      <a:endParaRPr lang="en-US" sz="1800" dirty="0">
                        <a:latin typeface="+mn-lt"/>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marL="0" marR="0">
                        <a:spcBef>
                          <a:spcPts val="0"/>
                        </a:spcBef>
                        <a:spcAft>
                          <a:spcPts val="0"/>
                        </a:spcAft>
                      </a:pPr>
                      <a:r>
                        <a:rPr lang="en-US" sz="1800" dirty="0" smtClean="0">
                          <a:latin typeface="+mn-lt"/>
                          <a:ea typeface="Cambria"/>
                          <a:cs typeface="Times New Roman"/>
                        </a:rPr>
                        <a:t>Approved</a:t>
                      </a:r>
                      <a:r>
                        <a:rPr lang="en-US" sz="1800" dirty="0">
                          <a:latin typeface="+mn-lt"/>
                          <a:ea typeface="Cambria"/>
                          <a:cs typeface="Times New Roman"/>
                        </a:rPr>
                        <a:t>, operational deployment, and use in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bl>
          </a:graphicData>
        </a:graphic>
      </p:graphicFrame>
      <p:sp>
        <p:nvSpPr>
          <p:cNvPr id="1025" name="Rectangle 1"/>
          <p:cNvSpPr>
            <a:spLocks noChangeArrowheads="1"/>
          </p:cNvSpPr>
          <p:nvPr/>
        </p:nvSpPr>
        <p:spPr bwMode="auto">
          <a:xfrm>
            <a:off x="228600" y="3962400"/>
            <a:ext cx="8763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smtClean="0"/>
              <a:t>The </a:t>
            </a:r>
            <a:r>
              <a:rPr lang="en-US" sz="2000" dirty="0" smtClean="0"/>
              <a:t>SMAP applications program will be considered a success if we can describe, document and verify the benefits of SMAP data in at least:</a:t>
            </a:r>
          </a:p>
          <a:p>
            <a:pPr lvl="0"/>
            <a:r>
              <a:rPr lang="en-US" sz="2000" dirty="0" smtClean="0"/>
              <a:t>	2 </a:t>
            </a:r>
            <a:r>
              <a:rPr lang="en-US" sz="2000" dirty="0" smtClean="0"/>
              <a:t>applications at the TRL-A Level 7-9 </a:t>
            </a:r>
          </a:p>
          <a:p>
            <a:pPr lvl="0"/>
            <a:r>
              <a:rPr lang="en-US" sz="2000" dirty="0" smtClean="0"/>
              <a:t>	2 </a:t>
            </a:r>
            <a:r>
              <a:rPr lang="en-US" sz="2000" dirty="0" smtClean="0"/>
              <a:t>applications at the TRL-A Level 4-6</a:t>
            </a:r>
          </a:p>
          <a:p>
            <a:pPr lvl="0"/>
            <a:r>
              <a:rPr lang="en-US" sz="2000" dirty="0" smtClean="0"/>
              <a:t>	2 </a:t>
            </a:r>
            <a:r>
              <a:rPr lang="en-US" sz="2000" dirty="0" smtClean="0"/>
              <a:t>applications at the TRL-A Level 1-3</a:t>
            </a:r>
          </a:p>
          <a:p>
            <a:r>
              <a:rPr lang="en-US" sz="2000" dirty="0" smtClean="0"/>
              <a:t>In addition, funds permitting, we will conduct one comprehensive study enabling quantification and monetization of the benefits of at least one application by the end of the first two years after launch.</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
            <a:ext cx="5644879" cy="461665"/>
          </a:xfrm>
          <a:prstGeom prst="rect">
            <a:avLst/>
          </a:prstGeom>
          <a:noFill/>
        </p:spPr>
        <p:txBody>
          <a:bodyPr wrap="none" rtlCol="0">
            <a:spAutoFit/>
          </a:bodyPr>
          <a:lstStyle/>
          <a:p>
            <a:r>
              <a:rPr lang="en-US" sz="2400" b="1" dirty="0" smtClean="0"/>
              <a:t>Applications Plan Implementation Strategy</a:t>
            </a:r>
            <a:endParaRPr lang="en-US" sz="2400" b="1" dirty="0"/>
          </a:p>
        </p:txBody>
      </p:sp>
      <p:pic>
        <p:nvPicPr>
          <p:cNvPr id="5" name="Picture 4" descr="DOC.jpg"/>
          <p:cNvPicPr>
            <a:picLocks noChangeAspect="1"/>
          </p:cNvPicPr>
          <p:nvPr/>
        </p:nvPicPr>
        <p:blipFill>
          <a:blip r:embed="rId3" cstate="print"/>
          <a:srcRect l="8464" t="8170" r="6313" b="10135"/>
          <a:stretch>
            <a:fillRect/>
          </a:stretch>
        </p:blipFill>
        <p:spPr>
          <a:xfrm rot="16200000">
            <a:off x="-281940" y="1272541"/>
            <a:ext cx="4526286" cy="3352800"/>
          </a:xfrm>
          <a:prstGeom prst="rect">
            <a:avLst/>
          </a:prstGeom>
          <a:ln w="25400">
            <a:solidFill>
              <a:schemeClr val="tx1"/>
            </a:solidFill>
          </a:ln>
        </p:spPr>
      </p:pic>
      <p:sp>
        <p:nvSpPr>
          <p:cNvPr id="7" name="TextBox 6"/>
          <p:cNvSpPr txBox="1"/>
          <p:nvPr/>
        </p:nvSpPr>
        <p:spPr>
          <a:xfrm>
            <a:off x="3962400" y="685800"/>
            <a:ext cx="5257800" cy="3785652"/>
          </a:xfrm>
          <a:prstGeom prst="rect">
            <a:avLst/>
          </a:prstGeom>
          <a:noFill/>
        </p:spPr>
        <p:txBody>
          <a:bodyPr wrap="square" rtlCol="0">
            <a:spAutoFit/>
          </a:bodyPr>
          <a:lstStyle/>
          <a:p>
            <a:pPr>
              <a:buFont typeface="Arial" pitchFamily="34" charset="0"/>
              <a:buChar char="•"/>
            </a:pPr>
            <a:r>
              <a:rPr lang="en-US" sz="2000" dirty="0" smtClean="0"/>
              <a:t> </a:t>
            </a:r>
            <a:r>
              <a:rPr lang="en-US" sz="2000" dirty="0" smtClean="0">
                <a:ea typeface="Calibri" pitchFamily="34" charset="0"/>
                <a:cs typeface="Times New Roman" pitchFamily="18" charset="0"/>
              </a:rPr>
              <a:t> </a:t>
            </a:r>
            <a:r>
              <a:rPr lang="en-US" sz="2000" dirty="0" smtClean="0">
                <a:ea typeface="Calibri" pitchFamily="34" charset="0"/>
                <a:cs typeface="Times New Roman" pitchFamily="18" charset="0"/>
              </a:rPr>
              <a:t>Two engagement levels:</a:t>
            </a:r>
          </a:p>
          <a:p>
            <a:pPr lvl="1"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 Community of Practice</a:t>
            </a:r>
          </a:p>
          <a:p>
            <a:pPr lvl="1" eaLnBrk="0" fontAlgn="base" hangingPunct="0">
              <a:spcBef>
                <a:spcPct val="0"/>
              </a:spcBef>
              <a:spcAft>
                <a:spcPct val="0"/>
              </a:spcAft>
              <a:buFont typeface="Arial" pitchFamily="34" charset="0"/>
              <a:buChar char="•"/>
            </a:pPr>
            <a:r>
              <a:rPr lang="en-US" sz="2000" dirty="0" smtClean="0">
                <a:ea typeface="Calibri" pitchFamily="34" charset="0"/>
                <a:cs typeface="Times New Roman" pitchFamily="18" charset="0"/>
              </a:rPr>
              <a:t> Community of Potential</a:t>
            </a:r>
            <a:endParaRPr lang="en-US" sz="2000" dirty="0" smtClean="0">
              <a:cs typeface="Arial" pitchFamily="34" charset="0"/>
            </a:endParaRPr>
          </a:p>
          <a:p>
            <a:endParaRPr lang="en-US" sz="2000" dirty="0" smtClean="0"/>
          </a:p>
          <a:p>
            <a:pPr>
              <a:buFont typeface="Arial" pitchFamily="34" charset="0"/>
              <a:buChar char="•"/>
            </a:pPr>
            <a:r>
              <a:rPr lang="en-US" sz="2000" dirty="0" smtClean="0"/>
              <a:t> Implementation Strategy</a:t>
            </a:r>
          </a:p>
          <a:p>
            <a:pPr lvl="1"/>
            <a:r>
              <a:rPr lang="en-US" sz="2000" dirty="0" smtClean="0"/>
              <a:t>1) Engagement with Early Adopters</a:t>
            </a:r>
          </a:p>
          <a:p>
            <a:pPr lvl="1"/>
            <a:r>
              <a:rPr lang="en-US" sz="2000" dirty="0" smtClean="0"/>
              <a:t>2) Promotion of Community of Potential</a:t>
            </a:r>
          </a:p>
          <a:p>
            <a:pPr lvl="1"/>
            <a:r>
              <a:rPr lang="en-US" sz="2000" dirty="0" smtClean="0"/>
              <a:t>3) SMAP Applications Research, possibly </a:t>
            </a:r>
          </a:p>
          <a:p>
            <a:pPr lvl="1"/>
            <a:r>
              <a:rPr lang="en-US" sz="2000" dirty="0" smtClean="0"/>
              <a:t>     funded by ROSES call</a:t>
            </a:r>
          </a:p>
          <a:p>
            <a:pPr lvl="1"/>
            <a:r>
              <a:rPr lang="en-US" sz="2000" dirty="0" smtClean="0"/>
              <a:t>4) Coordination with SMAP Cal/Val</a:t>
            </a:r>
          </a:p>
          <a:p>
            <a:pPr lvl="1"/>
            <a:r>
              <a:rPr lang="en-US" sz="2000" dirty="0" smtClean="0"/>
              <a:t>5) Coordination with other DS Missions</a:t>
            </a:r>
          </a:p>
          <a:p>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4668009" cy="461665"/>
          </a:xfrm>
          <a:prstGeom prst="rect">
            <a:avLst/>
          </a:prstGeom>
          <a:noFill/>
        </p:spPr>
        <p:txBody>
          <a:bodyPr wrap="none" rtlCol="0">
            <a:spAutoFit/>
          </a:bodyPr>
          <a:lstStyle/>
          <a:p>
            <a:r>
              <a:rPr lang="en-US" sz="2400" b="1" dirty="0" smtClean="0"/>
              <a:t>1) Engagement with Early Adopters</a:t>
            </a:r>
          </a:p>
        </p:txBody>
      </p:sp>
      <p:sp>
        <p:nvSpPr>
          <p:cNvPr id="5" name="TextBox 4"/>
          <p:cNvSpPr txBox="1"/>
          <p:nvPr/>
        </p:nvSpPr>
        <p:spPr>
          <a:xfrm>
            <a:off x="870833" y="609600"/>
            <a:ext cx="7739767" cy="2862322"/>
          </a:xfrm>
          <a:prstGeom prst="rect">
            <a:avLst/>
          </a:prstGeom>
          <a:noFill/>
        </p:spPr>
        <p:txBody>
          <a:bodyPr wrap="square" rtlCol="0">
            <a:spAutoFit/>
          </a:bodyPr>
          <a:lstStyle/>
          <a:p>
            <a:r>
              <a:rPr lang="en-US" sz="2000" b="1" u="sng" dirty="0" smtClean="0"/>
              <a:t>What</a:t>
            </a:r>
            <a:r>
              <a:rPr lang="en-US" sz="2000" b="1" dirty="0" smtClean="0"/>
              <a:t> is an Early Adopter?</a:t>
            </a:r>
          </a:p>
          <a:p>
            <a:endParaRPr lang="en-US" sz="2000" b="1" dirty="0" smtClean="0"/>
          </a:p>
          <a:p>
            <a:r>
              <a:rPr lang="en-US" sz="2000" dirty="0" smtClean="0"/>
              <a:t>Early Adopters are defined as those groups or individuals who have a clearly defined need for SMAP-like soil moisture or freeze/thaw data and who have sufficient interest and personnel to demonstrate the utility of SMAP data for their particular application.</a:t>
            </a:r>
          </a:p>
          <a:p>
            <a:endParaRPr lang="en-US" sz="2000" dirty="0" smtClean="0"/>
          </a:p>
          <a:p>
            <a:pPr lvl="0"/>
            <a:r>
              <a:rPr lang="en-US" sz="2000" i="1" dirty="0" smtClean="0"/>
              <a:t>Recall that </a:t>
            </a:r>
            <a:r>
              <a:rPr lang="en-US" sz="2000" dirty="0" smtClean="0"/>
              <a:t>a</a:t>
            </a:r>
            <a:r>
              <a:rPr lang="en-US" sz="2000" dirty="0" smtClean="0">
                <a:ea typeface="Calibri" pitchFamily="34" charset="0"/>
                <a:cs typeface="Times New Roman" pitchFamily="18" charset="0"/>
              </a:rPr>
              <a:t>pplications are defined as innovative uses of SMAP data products in </a:t>
            </a:r>
            <a:r>
              <a:rPr lang="en-US" sz="2000" u="sng" dirty="0" smtClean="0">
                <a:ea typeface="Calibri" pitchFamily="34" charset="0"/>
                <a:cs typeface="Times New Roman" pitchFamily="18" charset="0"/>
              </a:rPr>
              <a:t>decision-making activities for societal benefit</a:t>
            </a:r>
            <a:r>
              <a:rPr lang="en-US" sz="2000" dirty="0" smtClean="0">
                <a:ea typeface="Calibri" pitchFamily="34" charset="0"/>
                <a:cs typeface="Times New Roman" pitchFamily="18" charset="0"/>
              </a:rPr>
              <a:t>.  </a:t>
            </a:r>
          </a:p>
        </p:txBody>
      </p:sp>
      <p:sp>
        <p:nvSpPr>
          <p:cNvPr id="8" name="TextBox 7"/>
          <p:cNvSpPr txBox="1"/>
          <p:nvPr/>
        </p:nvSpPr>
        <p:spPr>
          <a:xfrm>
            <a:off x="870833" y="3733800"/>
            <a:ext cx="7739767" cy="1323439"/>
          </a:xfrm>
          <a:prstGeom prst="rect">
            <a:avLst/>
          </a:prstGeom>
          <a:noFill/>
        </p:spPr>
        <p:txBody>
          <a:bodyPr wrap="square" rtlCol="0">
            <a:spAutoFit/>
          </a:bodyPr>
          <a:lstStyle/>
          <a:p>
            <a:r>
              <a:rPr lang="en-US" sz="2000" b="1" u="sng" dirty="0" smtClean="0"/>
              <a:t>Why</a:t>
            </a:r>
            <a:r>
              <a:rPr lang="en-US" sz="2000" b="1" dirty="0" smtClean="0"/>
              <a:t> are we engaging Early Adopters?</a:t>
            </a:r>
          </a:p>
          <a:p>
            <a:endParaRPr lang="en-US" sz="2000" b="1" dirty="0" smtClean="0"/>
          </a:p>
          <a:p>
            <a:r>
              <a:rPr lang="en-US" sz="2000" dirty="0" smtClean="0"/>
              <a:t>To conduct </a:t>
            </a:r>
            <a:r>
              <a:rPr lang="en-US" sz="2000" b="1" i="1" dirty="0" smtClean="0"/>
              <a:t>pre-launch applications research </a:t>
            </a:r>
            <a:r>
              <a:rPr lang="en-US" sz="2000" dirty="0" smtClean="0"/>
              <a:t>to accelerate the use of SMAP products after the launch of SMAP</a:t>
            </a:r>
            <a:endParaRPr lang="en-US" sz="2000" dirty="0" smtClean="0">
              <a:ea typeface="Calibri" pitchFamily="34" charset="0"/>
              <a:cs typeface="Times New Roman" pitchFamily="18" charset="0"/>
            </a:endParaRPr>
          </a:p>
        </p:txBody>
      </p:sp>
      <p:sp>
        <p:nvSpPr>
          <p:cNvPr id="9" name="TextBox 8"/>
          <p:cNvSpPr txBox="1"/>
          <p:nvPr/>
        </p:nvSpPr>
        <p:spPr>
          <a:xfrm>
            <a:off x="870833" y="5334000"/>
            <a:ext cx="7739767" cy="1323439"/>
          </a:xfrm>
          <a:prstGeom prst="rect">
            <a:avLst/>
          </a:prstGeom>
          <a:noFill/>
        </p:spPr>
        <p:txBody>
          <a:bodyPr wrap="square" rtlCol="0">
            <a:spAutoFit/>
          </a:bodyPr>
          <a:lstStyle/>
          <a:p>
            <a:r>
              <a:rPr lang="en-US" sz="2000" b="1" u="sng" dirty="0" smtClean="0"/>
              <a:t>How</a:t>
            </a:r>
            <a:r>
              <a:rPr lang="en-US" sz="2000" b="1" dirty="0" smtClean="0"/>
              <a:t> are we engaging Early Adopters?</a:t>
            </a:r>
          </a:p>
          <a:p>
            <a:endParaRPr lang="en-US" sz="2000" b="1" dirty="0" smtClean="0"/>
          </a:p>
          <a:p>
            <a:pPr>
              <a:buFont typeface="Arial" pitchFamily="34" charset="0"/>
              <a:buChar char="•"/>
            </a:pPr>
            <a:r>
              <a:rPr lang="en-US" sz="2000" dirty="0" smtClean="0"/>
              <a:t>MOA </a:t>
            </a:r>
            <a:r>
              <a:rPr lang="en-US" sz="2000" dirty="0" smtClean="0"/>
              <a:t>(unfunded, immediate)</a:t>
            </a:r>
          </a:p>
          <a:p>
            <a:pPr>
              <a:buFont typeface="Arial" pitchFamily="34" charset="0"/>
              <a:buChar char="•"/>
            </a:pPr>
            <a:r>
              <a:rPr lang="en-US" sz="2000" dirty="0" smtClean="0">
                <a:ea typeface="Calibri" pitchFamily="34" charset="0"/>
                <a:cs typeface="Times New Roman" pitchFamily="18" charset="0"/>
              </a:rPr>
              <a:t>ROSES RFP (funded in late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433" y="632698"/>
            <a:ext cx="7919540" cy="400110"/>
          </a:xfrm>
          <a:prstGeom prst="rect">
            <a:avLst/>
          </a:prstGeom>
          <a:noFill/>
        </p:spPr>
        <p:txBody>
          <a:bodyPr wrap="none" rtlCol="0">
            <a:spAutoFit/>
          </a:bodyPr>
          <a:lstStyle/>
          <a:p>
            <a:r>
              <a:rPr lang="en-US" sz="2000" b="1" dirty="0" smtClean="0"/>
              <a:t>Memorandum of </a:t>
            </a:r>
            <a:r>
              <a:rPr lang="en-US" sz="2000" b="1" dirty="0" smtClean="0"/>
              <a:t>Agreement </a:t>
            </a:r>
            <a:r>
              <a:rPr lang="en-US" sz="2000" b="1" dirty="0" smtClean="0"/>
              <a:t>with Early Adopters (unfunded, immediate)</a:t>
            </a:r>
          </a:p>
        </p:txBody>
      </p:sp>
      <p:sp>
        <p:nvSpPr>
          <p:cNvPr id="6" name="TextBox 5"/>
          <p:cNvSpPr txBox="1"/>
          <p:nvPr/>
        </p:nvSpPr>
        <p:spPr>
          <a:xfrm>
            <a:off x="304800" y="3810000"/>
            <a:ext cx="3564245" cy="400110"/>
          </a:xfrm>
          <a:prstGeom prst="rect">
            <a:avLst/>
          </a:prstGeom>
          <a:noFill/>
        </p:spPr>
        <p:txBody>
          <a:bodyPr wrap="none" rtlCol="0">
            <a:spAutoFit/>
          </a:bodyPr>
          <a:lstStyle/>
          <a:p>
            <a:r>
              <a:rPr lang="en-US" sz="2000" b="1" dirty="0" smtClean="0"/>
              <a:t>ROSES RFP </a:t>
            </a:r>
            <a:r>
              <a:rPr lang="en-US" sz="2000" b="1" dirty="0" smtClean="0"/>
              <a:t>(</a:t>
            </a:r>
            <a:r>
              <a:rPr lang="en-US" sz="2000" b="1" dirty="0" smtClean="0"/>
              <a:t>under construction</a:t>
            </a:r>
            <a:r>
              <a:rPr lang="en-US" sz="2000" b="1" dirty="0" smtClean="0"/>
              <a:t>)</a:t>
            </a:r>
            <a:endParaRPr lang="en-US" sz="2000" b="1" dirty="0" smtClean="0"/>
          </a:p>
        </p:txBody>
      </p:sp>
      <p:sp>
        <p:nvSpPr>
          <p:cNvPr id="8" name="TextBox 7"/>
          <p:cNvSpPr txBox="1"/>
          <p:nvPr/>
        </p:nvSpPr>
        <p:spPr>
          <a:xfrm>
            <a:off x="1066800" y="1018163"/>
            <a:ext cx="6427272" cy="2246769"/>
          </a:xfrm>
          <a:prstGeom prst="rect">
            <a:avLst/>
          </a:prstGeom>
          <a:noFill/>
        </p:spPr>
        <p:txBody>
          <a:bodyPr wrap="none" rtlCol="0">
            <a:spAutoFit/>
          </a:bodyPr>
          <a:lstStyle/>
          <a:p>
            <a:pPr>
              <a:buFont typeface="Arial" pitchFamily="34" charset="0"/>
              <a:buChar char="•"/>
            </a:pPr>
            <a:r>
              <a:rPr lang="en-US" sz="2000" dirty="0" smtClean="0"/>
              <a:t>SMAP </a:t>
            </a:r>
            <a:r>
              <a:rPr lang="en-US" sz="2000" dirty="0" smtClean="0"/>
              <a:t>commitment</a:t>
            </a:r>
          </a:p>
          <a:p>
            <a:pPr lvl="1">
              <a:buFont typeface="Arial" pitchFamily="34" charset="0"/>
              <a:buChar char="•"/>
            </a:pPr>
            <a:r>
              <a:rPr lang="en-US" sz="2000" dirty="0" smtClean="0"/>
              <a:t>Provide simulated SMAP data products</a:t>
            </a:r>
          </a:p>
          <a:p>
            <a:pPr lvl="1">
              <a:buFont typeface="Arial" pitchFamily="34" charset="0"/>
              <a:buChar char="•"/>
            </a:pPr>
            <a:r>
              <a:rPr lang="en-US" sz="2000" dirty="0" smtClean="0"/>
              <a:t>Provide access to cal/</a:t>
            </a:r>
            <a:r>
              <a:rPr lang="en-US" sz="2000" dirty="0" err="1" smtClean="0"/>
              <a:t>val</a:t>
            </a:r>
            <a:r>
              <a:rPr lang="en-US" sz="2000" dirty="0" smtClean="0"/>
              <a:t> data</a:t>
            </a:r>
          </a:p>
          <a:p>
            <a:pPr>
              <a:buFont typeface="Arial" pitchFamily="34" charset="0"/>
              <a:buChar char="•"/>
            </a:pPr>
            <a:r>
              <a:rPr lang="en-US" sz="2000" dirty="0" smtClean="0"/>
              <a:t>Early Adopter commitment</a:t>
            </a:r>
          </a:p>
          <a:p>
            <a:pPr lvl="1">
              <a:buFont typeface="Arial" pitchFamily="34" charset="0"/>
              <a:buChar char="•"/>
            </a:pPr>
            <a:r>
              <a:rPr lang="en-US" sz="2000" dirty="0" smtClean="0"/>
              <a:t>Conduct applications research </a:t>
            </a:r>
          </a:p>
          <a:p>
            <a:pPr lvl="1">
              <a:buFont typeface="Arial" pitchFamily="34" charset="0"/>
              <a:buChar char="•"/>
            </a:pPr>
            <a:r>
              <a:rPr lang="en-US" sz="2000" dirty="0" smtClean="0"/>
              <a:t>Join the SMAP Applications Team</a:t>
            </a:r>
          </a:p>
          <a:p>
            <a:pPr lvl="1">
              <a:buFont typeface="Arial" pitchFamily="34" charset="0"/>
              <a:buChar char="•"/>
            </a:pPr>
            <a:r>
              <a:rPr lang="en-US" sz="2000" dirty="0" smtClean="0"/>
              <a:t>Attend SMAP Applications Workshops to report </a:t>
            </a:r>
            <a:r>
              <a:rPr lang="en-US" sz="2000" dirty="0" smtClean="0"/>
              <a:t>results</a:t>
            </a:r>
            <a:endParaRPr lang="en-US" sz="2000" dirty="0" smtClean="0"/>
          </a:p>
        </p:txBody>
      </p:sp>
      <p:sp>
        <p:nvSpPr>
          <p:cNvPr id="9" name="TextBox 8"/>
          <p:cNvSpPr txBox="1"/>
          <p:nvPr/>
        </p:nvSpPr>
        <p:spPr>
          <a:xfrm>
            <a:off x="1061825" y="4278392"/>
            <a:ext cx="7435690" cy="1938992"/>
          </a:xfrm>
          <a:prstGeom prst="rect">
            <a:avLst/>
          </a:prstGeom>
          <a:noFill/>
        </p:spPr>
        <p:txBody>
          <a:bodyPr wrap="none" rtlCol="0">
            <a:spAutoFit/>
          </a:bodyPr>
          <a:lstStyle/>
          <a:p>
            <a:pPr>
              <a:buFont typeface="Arial" pitchFamily="34" charset="0"/>
              <a:buChar char="•"/>
            </a:pPr>
            <a:r>
              <a:rPr lang="en-US" sz="2000" dirty="0" smtClean="0"/>
              <a:t>$150K 18-month studies to be completed before the launch of SMAP</a:t>
            </a:r>
          </a:p>
          <a:p>
            <a:pPr>
              <a:buFont typeface="Arial" pitchFamily="34" charset="0"/>
              <a:buChar char="•"/>
            </a:pPr>
            <a:r>
              <a:rPr lang="en-US" sz="2000" dirty="0" smtClean="0"/>
              <a:t>Timeline </a:t>
            </a:r>
            <a:endParaRPr lang="en-US" sz="2000" dirty="0" smtClean="0"/>
          </a:p>
          <a:p>
            <a:pPr lvl="1">
              <a:buFont typeface="Arial" pitchFamily="34" charset="0"/>
              <a:buChar char="•"/>
            </a:pPr>
            <a:r>
              <a:rPr lang="en-US" sz="2000" dirty="0" smtClean="0"/>
              <a:t>Work out RFP details over next 12 months</a:t>
            </a:r>
          </a:p>
          <a:p>
            <a:pPr lvl="1">
              <a:buFont typeface="Arial" pitchFamily="34" charset="0"/>
              <a:buChar char="•"/>
            </a:pPr>
            <a:r>
              <a:rPr lang="en-US" sz="2000" dirty="0" smtClean="0"/>
              <a:t>RFP announced Jan 2012</a:t>
            </a:r>
          </a:p>
          <a:p>
            <a:pPr lvl="1">
              <a:buFont typeface="Arial" pitchFamily="34" charset="0"/>
              <a:buChar char="•"/>
            </a:pPr>
            <a:r>
              <a:rPr lang="en-US" sz="2000" dirty="0" smtClean="0"/>
              <a:t>Projects funded October 2012</a:t>
            </a:r>
          </a:p>
          <a:p>
            <a:pPr lvl="1">
              <a:buFont typeface="Arial" pitchFamily="34" charset="0"/>
              <a:buChar char="•"/>
            </a:pPr>
            <a:r>
              <a:rPr lang="en-US" sz="2000" dirty="0" smtClean="0"/>
              <a:t>SMAP launch November 2014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1416</TotalTime>
  <Words>1582</Words>
  <Application>Microsoft Macintosh PowerPoint</Application>
  <PresentationFormat>On-screen Show (4:3)</PresentationFormat>
  <Paragraphs>222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SMAP  Applications  Plan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Susan</cp:lastModifiedBy>
  <cp:revision>212</cp:revision>
  <cp:lastPrinted>2010-10-27T18:40:54Z</cp:lastPrinted>
  <dcterms:created xsi:type="dcterms:W3CDTF">2010-10-27T18:16:51Z</dcterms:created>
  <dcterms:modified xsi:type="dcterms:W3CDTF">2011-03-03T04:16:37Z</dcterms:modified>
</cp:coreProperties>
</file>