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37" r:id="rId4"/>
    <p:sldId id="343" r:id="rId5"/>
    <p:sldId id="344" r:id="rId6"/>
    <p:sldId id="345" r:id="rId7"/>
    <p:sldId id="339" r:id="rId8"/>
    <p:sldId id="340" r:id="rId9"/>
    <p:sldId id="341" r:id="rId10"/>
    <p:sldId id="342" r:id="rId11"/>
    <p:sldId id="291" r:id="rId12"/>
    <p:sldId id="315" r:id="rId13"/>
    <p:sldId id="316" r:id="rId14"/>
    <p:sldId id="317" r:id="rId15"/>
    <p:sldId id="293" r:id="rId16"/>
    <p:sldId id="346" r:id="rId17"/>
    <p:sldId id="295" r:id="rId18"/>
    <p:sldId id="318" r:id="rId19"/>
    <p:sldId id="334" r:id="rId20"/>
    <p:sldId id="335" r:id="rId21"/>
    <p:sldId id="333" r:id="rId22"/>
    <p:sldId id="322" r:id="rId23"/>
    <p:sldId id="32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12" autoAdjust="0"/>
  </p:normalViewPr>
  <p:slideViewPr>
    <p:cSldViewPr>
      <p:cViewPr varScale="1">
        <p:scale>
          <a:sx n="102" d="100"/>
          <a:sy n="102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874B6-41F7-476B-B85D-F879A4F730BB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AE798-5112-429A-B8B7-3B4CF86D4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54AAC7-8904-4CD1-BB4F-91916C19B5D0}" type="slidenum">
              <a:rPr lang="en-US"/>
              <a:pPr/>
              <a:t>15</a:t>
            </a:fld>
            <a:endParaRPr lang="en-US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76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2535"/>
            <a:ext cx="5478276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DAD477-4B88-4D35-8CFB-8A065284B13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 dirty="0"/>
          </a:p>
        </p:txBody>
      </p:sp>
      <p:sp>
        <p:nvSpPr>
          <p:cNvPr id="297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2535"/>
            <a:ext cx="5478276" cy="410729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18080" cy="11348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AC24-3048-47D6-BF8E-ED68ACBAB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8915400" cy="1905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Modeling Surface Energy Balance Using the MEP Method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7924800" cy="34290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3368457"/>
            <a:ext cx="792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Jingfeng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Wang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Rafael L. Bras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1,2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University of California at Irvine</a:t>
            </a:r>
          </a:p>
          <a:p>
            <a:pPr algn="ctr"/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Georgia Institute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Technology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Interagency Surface Dynamics Working Group Meeting  1 - 3 March 2011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USDA Southwest Watershed Research Center, Tucson, AZ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160561"/>
            <a:ext cx="8218080" cy="113483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Physical Meaning of </a:t>
            </a: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1828800"/>
            <a:ext cx="8686800" cy="4152900"/>
            <a:chOff x="152400" y="1676400"/>
            <a:chExt cx="8686800" cy="4152900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4514850" y="3054350"/>
            <a:ext cx="114300" cy="215900"/>
          </p:xfrm>
          <a:graphic>
            <a:graphicData uri="http://schemas.openxmlformats.org/presentationml/2006/ole">
              <p:oleObj spid="_x0000_s39938" name="Equation" r:id="rId3" imgW="114120" imgH="215640" progId="Equation.3">
                <p:embed/>
              </p:oleObj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52400" y="1676400"/>
            <a:ext cx="4098925" cy="4152900"/>
          </p:xfrm>
          <a:graphic>
            <a:graphicData uri="http://schemas.openxmlformats.org/presentationml/2006/ole">
              <p:oleObj spid="_x0000_s39939" name="Equation" r:id="rId4" imgW="1523880" imgH="1384200" progId="Equation.3">
                <p:embed/>
              </p:oleObj>
            </a:graphicData>
          </a:graphic>
        </p:graphicFrame>
        <p:sp>
          <p:nvSpPr>
            <p:cNvPr id="5" name="Right Arrow 4"/>
            <p:cNvSpPr/>
            <p:nvPr/>
          </p:nvSpPr>
          <p:spPr>
            <a:xfrm>
              <a:off x="4343400" y="1866900"/>
              <a:ext cx="762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7801" y="1786235"/>
              <a:ext cx="3581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thermal dissipation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343400" y="3619500"/>
              <a:ext cx="762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7800" y="3321903"/>
              <a:ext cx="3505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thermodynamic entropy production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343400" y="5257800"/>
              <a:ext cx="762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0" y="5181600"/>
              <a:ext cx="11646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Voltage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MEP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Formalism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of Heat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Fluxes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5240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dissipation function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entropy production function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formulat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 as [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Wang and Bras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2011];,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5588" y="2514600"/>
          <a:ext cx="5668962" cy="1447800"/>
        </p:xfrm>
        <a:graphic>
          <a:graphicData uri="http://schemas.openxmlformats.org/presentationml/2006/ole">
            <p:oleObj spid="_x0000_s3075" name="Equation" r:id="rId3" imgW="1790640" imgH="457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4572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=thermal  inertia of conduction = </a:t>
            </a:r>
          </a:p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=thermal inertia of sensible heat transfer =</a:t>
            </a:r>
          </a:p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=thermal inertia of latent heat transfer (to be defined)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257800" y="4495800"/>
          <a:ext cx="1066800" cy="497840"/>
        </p:xfrm>
        <a:graphic>
          <a:graphicData uri="http://schemas.openxmlformats.org/presentationml/2006/ole">
            <p:oleObj spid="_x0000_s3076" name="Equation" r:id="rId4" imgW="571320" imgH="2664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494463" y="4835525"/>
          <a:ext cx="1184275" cy="498475"/>
        </p:xfrm>
        <a:graphic>
          <a:graphicData uri="http://schemas.openxmlformats.org/presentationml/2006/ole">
            <p:oleObj spid="_x0000_s3077" name="Equation" r:id="rId5" imgW="63468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Formulation of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u="sng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u="sng" baseline="-25000" dirty="0" smtClean="0"/>
              <a:t/>
            </a:r>
            <a:br>
              <a:rPr lang="en-US" b="1" i="1" u="sng" baseline="-25000" dirty="0" smtClean="0"/>
            </a:b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on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Monin-Obukhov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similarity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theory [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Wang and Bras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2010];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56298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solidFill>
                  <a:schemeClr val="accent1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universal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empirical constants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Businger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1971].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81000" y="3825875"/>
          <a:ext cx="8507413" cy="1736725"/>
        </p:xfrm>
        <a:graphic>
          <a:graphicData uri="http://schemas.openxmlformats.org/presentationml/2006/ole">
            <p:oleObj spid="_x0000_s4100" name="Equation" r:id="rId3" imgW="3568680" imgH="67284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743200" y="1828800"/>
          <a:ext cx="3076575" cy="1295400"/>
        </p:xfrm>
        <a:graphic>
          <a:graphicData uri="http://schemas.openxmlformats.org/presentationml/2006/ole">
            <p:oleObj spid="_x0000_s4101" name="Equation" r:id="rId4" imgW="698400" imgH="33012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Formulation of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u="sng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i="1" baseline="-25000" dirty="0" smtClean="0"/>
              <a:t/>
            </a:r>
            <a:br>
              <a:rPr lang="en-US" b="1" i="1" baseline="-25000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4478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related to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due to the same turbulent   </a:t>
            </a: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transport mechanism for heat and water vapor;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 function of surface soil temperature and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soil moisture as 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depends on the two variables;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Water vapor right above the evaporating surface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is in equilibrium with the liquid water at the soil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surface.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7200"/>
            <a:ext cx="723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postulated based on the above propositions: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4600" y="1866900"/>
          <a:ext cx="3194845" cy="1333500"/>
        </p:xfrm>
        <a:graphic>
          <a:graphicData uri="http://schemas.openxmlformats.org/presentationml/2006/ole">
            <p:oleObj spid="_x0000_s5122" name="Equation" r:id="rId3" imgW="507960" imgH="2286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09623" y="4461808"/>
            <a:ext cx="55819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surface (skin) soil temperature,</a:t>
            </a:r>
          </a:p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surface (skin) specific humidity,</a:t>
            </a:r>
          </a:p>
          <a:p>
            <a:r>
              <a:rPr lang="en-US" sz="2400" b="1" i="1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latent heat of vaporization,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specific heat of air at constant pressure,</a:t>
            </a:r>
          </a:p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gas constant of water vapor,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7200" y="4629150"/>
          <a:ext cx="2835275" cy="1409700"/>
        </p:xfrm>
        <a:graphic>
          <a:graphicData uri="http://schemas.openxmlformats.org/presentationml/2006/ole">
            <p:oleObj spid="_x0000_s5123" name="Equation" r:id="rId4" imgW="87624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2590800"/>
            <a:ext cx="38100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1" y="-152400"/>
            <a:ext cx="8762999" cy="1062832"/>
          </a:xfrm>
        </p:spPr>
        <p:txBody>
          <a:bodyPr tIns="25145">
            <a:normAutofit/>
          </a:bodyPr>
          <a:lstStyle/>
          <a:p>
            <a:pPr>
              <a:lnSpc>
                <a:spcPct val="95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MEP Model of </a:t>
            </a:r>
            <a:r>
              <a:rPr lang="en-US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23925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23925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43000" y="901700"/>
          <a:ext cx="7046912" cy="5803900"/>
        </p:xfrm>
        <a:graphic>
          <a:graphicData uri="http://schemas.openxmlformats.org/presentationml/2006/ole">
            <p:oleObj spid="_x0000_s26626" name="Equation" r:id="rId4" imgW="2616120" imgH="234936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0"/>
            <a:ext cx="8218080" cy="1134839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Input of the MEP Model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38200" y="1912203"/>
            <a:ext cx="7443358" cy="4183797"/>
            <a:chOff x="1167242" y="1295400"/>
            <a:chExt cx="7443358" cy="4183797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0" y="2362200"/>
              <a:ext cx="4343400" cy="3116997"/>
              <a:chOff x="2743200" y="2362200"/>
              <a:chExt cx="4343400" cy="311699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743200" y="2362200"/>
                <a:ext cx="4343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4800" b="1" i="1" baseline="-250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en-US" sz="48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800" b="1" i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,   </a:t>
                </a:r>
                <a:r>
                  <a:rPr lang="en-US" sz="4800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4800" b="1" baseline="-250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800" baseline="-25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or </a:t>
                </a:r>
                <a:r>
                  <a:rPr lang="en-US" sz="4800" b="1" i="1" dirty="0" err="1" smtClean="0">
                    <a:solidFill>
                      <a:srgbClr val="0070C0"/>
                    </a:solidFill>
                    <a:latin typeface="Symbol" pitchFamily="18" charset="2"/>
                    <a:cs typeface="Times New Roman" pitchFamily="18" charset="0"/>
                  </a:rPr>
                  <a:t>q</a:t>
                </a:r>
                <a:r>
                  <a:rPr lang="en-US" sz="4800" b="1" i="1" baseline="-250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US" sz="4800" b="1" i="1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Down Arrow 3"/>
              <p:cNvSpPr/>
              <p:nvPr/>
            </p:nvSpPr>
            <p:spPr>
              <a:xfrm>
                <a:off x="4724400" y="3657600"/>
                <a:ext cx="304800" cy="685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809682" y="4648200"/>
                <a:ext cx="21339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8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8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US" sz="4800" b="1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rot="16200000" flipV="1">
              <a:off x="2552700" y="2095500"/>
              <a:ext cx="45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3771900" y="22479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4799806" y="1981200"/>
              <a:ext cx="610394" cy="6103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324600" y="2057400"/>
              <a:ext cx="533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167242" y="1671935"/>
              <a:ext cx="1728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et radiation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1" y="1295400"/>
              <a:ext cx="1752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urface 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temperature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1302603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urface 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humidity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9400" y="1378803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urface 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oil moisture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15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23925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8161"/>
            <a:ext cx="9144000" cy="113483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Properties of the MEP 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143001"/>
            <a:ext cx="8305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Over a dry soil (</a:t>
            </a:r>
            <a:r>
              <a:rPr lang="en-US" sz="2400" b="1" i="1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s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hence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the MEP model for the dry case is retrieved [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Wang and Bras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2009];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Over a saturated soil, the MEP Bowen ratio,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reduces to the classical equation [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Priestley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1959, p.116],  </a:t>
            </a:r>
          </a:p>
          <a:p>
            <a:endParaRPr lang="en-US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775" y="3505200"/>
            <a:ext cx="55340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009392R_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29926" cy="6858000"/>
          </a:xfrm>
          <a:prstGeom prst="rect">
            <a:avLst/>
          </a:prstGeom>
        </p:spPr>
      </p:pic>
      <p:pic>
        <p:nvPicPr>
          <p:cNvPr id="3" name="Picture 2" descr="WR009392R_Fig1_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28600"/>
            <a:ext cx="3602207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53412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Lucky Hills site of the Walnut Gulch Experimental Watershed during 11/16 – 12/26, 2007.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MEP Model of Transpiration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Over a canopy when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(hence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MEP model gives explicit expressions of transpiration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14600" y="2590800"/>
          <a:ext cx="3429000" cy="2819400"/>
        </p:xfrm>
        <a:graphic>
          <a:graphicData uri="http://schemas.openxmlformats.org/presentationml/2006/ole">
            <p:oleObj spid="_x0000_s31746" name="Equation" r:id="rId3" imgW="990360" imgH="86328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0" y="4198203"/>
            <a:ext cx="4286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4800" i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Land Surface Energy Budget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543800" cy="1858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Partition of net radiation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into the fluxes of latent heat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sensible heat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ground heat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743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77001" y="457200"/>
            <a:ext cx="243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Harvard Forest site during 19 August - 18 September 1994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gp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0330" y="762000"/>
            <a:ext cx="2693670" cy="302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362200"/>
            <a:ext cx="3852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MODIS-Terra for Sept., 2006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7868"/>
            <a:ext cx="6324600" cy="636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18080" cy="838199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b="1" u="sng" dirty="0" smtClean="0">
                <a:latin typeface="Times New Roman"/>
                <a:cs typeface="Times New Roman"/>
              </a:rPr>
              <a:t>Remote Sensing Application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001000" y="1905000"/>
            <a:ext cx="304800" cy="304800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4648200" y="6488668"/>
            <a:ext cx="1763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September 2006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419600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Remotely sensed MEP model input 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from MODIS on Terra satellite over Oklahoma [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Bisht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and Bras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2010]. The heat fluxes are in W m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time in hours.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62"/>
            <a:ext cx="8229600" cy="1112838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384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MEP model provides an effective tool to estimate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evapotranspiration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(together with sensible and ground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heat fluxes) using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field and remotely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surface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variables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model input.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Acknowledgment: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This study is sponsored by ARO grant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W911NF-10-1-0236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NSF grant EAR-0943356.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747891"/>
            <a:ext cx="82295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Bisht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G., and R. L. Bras (2010), Estimation of net radiation from the MODIS data under all sky conditions: Southern Great Plains case study,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Remote Sens. Environ., 114, 1522-1534.</a:t>
            </a:r>
          </a:p>
          <a:p>
            <a:pPr algn="just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Businger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J. A., J. 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Wyngaard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Y. Izumi, and E. F.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Bradle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(1971), Flux-profile relationships in the atmosphere surface layer,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J. Atmos. Sci., 28, 181-189.</a:t>
            </a:r>
          </a:p>
          <a:p>
            <a:pPr algn="just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Dewar, R. C. (2005),  Maximum entropy production and fluctuation theorem,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J. Phys. A: Math Gen., 36, L371-L381. </a:t>
            </a:r>
          </a:p>
          <a:p>
            <a:pPr algn="just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Priestley, C. H. B. (1959),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Turbulent Transfer in the Lower,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University of Chicago Press, Chicago, 130pp. </a:t>
            </a:r>
          </a:p>
          <a:p>
            <a:pPr algn="just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Wang, J., and R. L. Bras (2009), A model of surface heat fluxes based on the theory of maximum entropy production,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Water.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Resour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Res., 45, W11422.</a:t>
            </a:r>
          </a:p>
          <a:p>
            <a:pPr algn="just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Wang, J., and R. L. Bras (2010),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extremum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solution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Monin-Obukhov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similarity equations,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J. Atmos. Sci. 67(2), 485-499.</a:t>
            </a:r>
          </a:p>
          <a:p>
            <a:pPr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Wang, J., and R. L. Bras (2011), A model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evapotranspiration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based on the theory of maximum entropy production,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Water.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Resour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Res., in press.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MEP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95400"/>
            <a:ext cx="4267200" cy="51054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Maximum Entropy Production Principle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 an application of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non-equilibrium systems with macroscopic transport of energy and matter.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295400"/>
            <a:ext cx="4038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Maximum Entropy Principle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MaxEnt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): a general method to assign probability distribution. The concept of entropy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introduced as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quantitative measure of information (or lack of it).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036638"/>
          </a:xfrm>
        </p:spPr>
        <p:txBody>
          <a:bodyPr/>
          <a:lstStyle/>
          <a:p>
            <a:r>
              <a:rPr lang="en-US" b="1" u="sng" dirty="0" err="1" smtClean="0">
                <a:latin typeface="Times New Roman" pitchFamily="18" charset="0"/>
              </a:rPr>
              <a:t>MaxEnt</a:t>
            </a:r>
            <a:r>
              <a:rPr lang="en-US" b="1" u="sng" dirty="0" smtClean="0">
                <a:latin typeface="Times New Roman" pitchFamily="18" charset="0"/>
              </a:rPr>
              <a:t> Formalism </a:t>
            </a:r>
            <a:endParaRPr lang="en-US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25438" y="2052638"/>
          <a:ext cx="8647112" cy="4805362"/>
        </p:xfrm>
        <a:graphic>
          <a:graphicData uri="http://schemas.openxmlformats.org/presentationml/2006/ole">
            <p:oleObj spid="_x0000_s40962" name="Equation" r:id="rId3" imgW="3771720" imgH="2260440" progId="Equation.3">
              <p:embed/>
            </p:oleObj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974725"/>
            <a:ext cx="8458200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</a:rPr>
              <a:t>Assigning probabilities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en-US" sz="3000" b="1" i="1" baseline="-33000" dirty="0">
                <a:solidFill>
                  <a:srgbClr val="0070C0"/>
                </a:solidFill>
                <a:latin typeface="Times New Roman" pitchFamily="18" charset="0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of 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</a:rPr>
              <a:t>x</a:t>
            </a:r>
            <a:r>
              <a:rPr lang="en-US" sz="2800" b="1" i="1" baseline="-25000" dirty="0" smtClean="0">
                <a:solidFill>
                  <a:srgbClr val="0070C0"/>
                </a:solidFill>
                <a:latin typeface="Times New Roman" pitchFamily="18" charset="0"/>
              </a:rPr>
              <a:t>i</a:t>
            </a:r>
            <a:r>
              <a:rPr lang="en-US" sz="30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</a:rPr>
              <a:t>by maximizing the information entropy 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</a:rPr>
              <a:t>S</a:t>
            </a:r>
            <a:r>
              <a:rPr lang="en-US" sz="3000" b="1" i="1" baseline="-25000" dirty="0" smtClean="0">
                <a:solidFill>
                  <a:srgbClr val="0070C0"/>
                </a:solidFill>
                <a:latin typeface="Times New Roman" pitchFamily="18" charset="0"/>
              </a:rPr>
              <a:t>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</a:rPr>
              <a:t> under generic constraints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</a:rPr>
              <a:t>F</a:t>
            </a:r>
            <a:r>
              <a:rPr lang="en-US" sz="3000" b="1" i="1" baseline="-25000" dirty="0" err="1" smtClean="0">
                <a:solidFill>
                  <a:srgbClr val="0070C0"/>
                </a:solidFill>
                <a:latin typeface="Times New Roman" pitchFamily="18" charset="0"/>
              </a:rPr>
              <a:t>k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  <a:endParaRPr lang="en-US" sz="2400" strike="sngStrik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895600" y="1501775"/>
          <a:ext cx="2708275" cy="1241425"/>
        </p:xfrm>
        <a:graphic>
          <a:graphicData uri="http://schemas.openxmlformats.org/presentationml/2006/ole">
            <p:oleObj spid="_x0000_s41986" name="Equation" r:id="rId3" imgW="939600" imgH="431640" progId="Equation.3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5240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Dissipation function</a:t>
            </a:r>
            <a:r>
              <a:rPr lang="en-US" sz="3200" dirty="0" smtClean="0">
                <a:latin typeface="Times New Roman" pitchFamily="18" charset="0"/>
              </a:rPr>
              <a:t> or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entropy production function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, is defined as,</a:t>
            </a:r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27660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satisfying the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</a:rPr>
              <a:t>orthogonality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condition,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according to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MaxEnt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981200" y="4953000"/>
          <a:ext cx="4916487" cy="1327150"/>
        </p:xfrm>
        <a:graphic>
          <a:graphicData uri="http://schemas.openxmlformats.org/presentationml/2006/ole">
            <p:oleObj spid="_x0000_s41987" name="Equation" r:id="rId4" imgW="16002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-6350" y="1417637"/>
            <a:ext cx="4425950" cy="3154363"/>
          </a:xfrm>
          <a:prstGeom prst="rect">
            <a:avLst/>
          </a:prstGeom>
          <a:ln/>
        </p:spPr>
        <p:txBody>
          <a:bodyPr anchor="t"/>
          <a:lstStyle/>
          <a:p>
            <a:pPr marL="419100" marR="0" lvl="0" indent="-3143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425"/>
              </a:spcAft>
              <a:buClrTx/>
              <a:buSzTx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maximized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under 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(nonlinear)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constraint,</a:t>
            </a:r>
          </a:p>
          <a:p>
            <a:pPr marL="419100" marR="0" lvl="0" indent="-3143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425"/>
              </a:spcAft>
              <a:buClrTx/>
              <a:buSzTx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666750" y="3067050"/>
          <a:ext cx="2690813" cy="2187575"/>
        </p:xfrm>
        <a:graphic>
          <a:graphicData uri="http://schemas.openxmlformats.org/presentationml/2006/ole">
            <p:oleObj spid="_x0000_s43010" name="Equation" r:id="rId3" imgW="812520" imgH="660240" progId="Equation.3">
              <p:embed/>
            </p:oleObj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24400" y="1447800"/>
            <a:ext cx="4425950" cy="3962400"/>
          </a:xfrm>
          <a:prstGeom prst="rect">
            <a:avLst/>
          </a:prstGeom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minimized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under 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(linear)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constraint,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562600" y="3381375"/>
          <a:ext cx="2487613" cy="1241425"/>
        </p:xfrm>
        <a:graphic>
          <a:graphicData uri="http://schemas.openxmlformats.org/presentationml/2006/ole">
            <p:oleObj spid="_x0000_s43011" name="Equation" r:id="rId4" imgW="8632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MEP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1" y="2294215"/>
            <a:ext cx="7239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Formulate a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dissipation function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entropy production function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terms of the heat fluxes,</a:t>
            </a:r>
          </a:p>
          <a:p>
            <a:pPr marL="342900" indent="-342900"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Find the stationary point of the dissipation function under the constraint of conservation of energy,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Solve the heat fluxes. 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An Example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90600" y="1143000"/>
            <a:ext cx="7086600" cy="2366665"/>
            <a:chOff x="990600" y="1214735"/>
            <a:chExt cx="7086600" cy="236666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990600" y="2667000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171700" y="2628900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962400" y="1676400"/>
              <a:ext cx="1295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7" idx="3"/>
            </p:cNvCxnSpPr>
            <p:nvPr/>
          </p:nvCxnSpPr>
          <p:spPr>
            <a:xfrm>
              <a:off x="5257800" y="1828800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962400" y="3276600"/>
              <a:ext cx="1295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22" idx="3"/>
            </p:cNvCxnSpPr>
            <p:nvPr/>
          </p:nvCxnSpPr>
          <p:spPr>
            <a:xfrm>
              <a:off x="5257800" y="3429000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600700" y="2628900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7" idx="1"/>
            </p:cNvCxnSpPr>
            <p:nvPr/>
          </p:nvCxnSpPr>
          <p:spPr>
            <a:xfrm>
              <a:off x="2971800" y="18288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22" idx="1"/>
            </p:cNvCxnSpPr>
            <p:nvPr/>
          </p:nvCxnSpPr>
          <p:spPr>
            <a:xfrm>
              <a:off x="2971800" y="34290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400800" y="2665412"/>
              <a:ext cx="167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352800" y="13716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29000" y="29718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19200" y="2133600"/>
              <a:ext cx="1330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baseline="-25000" dirty="0" smtClean="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= I</a:t>
              </a:r>
              <a:r>
                <a:rPr lang="en-US" sz="24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+I</a:t>
              </a:r>
              <a:r>
                <a:rPr lang="en-US" sz="24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43400" y="1214735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19600" y="2754868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33400" y="39740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Formulate 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dissipation function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system in terms of the electric currents,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1600200" y="4724400"/>
          <a:ext cx="5181600" cy="1295400"/>
        </p:xfrm>
        <a:graphic>
          <a:graphicData uri="http://schemas.openxmlformats.org/presentationml/2006/ole">
            <p:oleObj spid="_x0000_s37891" name="Equation" r:id="rId3" imgW="132048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457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Find the stationary point of the dissipation function under the constraint of conservation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of electric charges,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46325" y="1393825"/>
          <a:ext cx="3937000" cy="1844675"/>
        </p:xfrm>
        <a:graphic>
          <a:graphicData uri="http://schemas.openxmlformats.org/presentationml/2006/ole">
            <p:oleObj spid="_x0000_s38914" name="Equation" r:id="rId3" imgW="1574640" imgH="9396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381000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Solve the currents,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43000" y="4495799"/>
          <a:ext cx="2971800" cy="2024743"/>
        </p:xfrm>
        <a:graphic>
          <a:graphicData uri="http://schemas.openxmlformats.org/presentationml/2006/ole">
            <p:oleObj spid="_x0000_s38915" name="Equation" r:id="rId4" imgW="1066680" imgH="9144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4600" y="190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multiplier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981</Words>
  <Application>Microsoft Office PowerPoint</Application>
  <PresentationFormat>On-screen Show (4:3)</PresentationFormat>
  <Paragraphs>121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Equation</vt:lpstr>
      <vt:lpstr>Microsoft Equation 3.0</vt:lpstr>
      <vt:lpstr>Modeling Surface Energy Balance Using the MEP Method</vt:lpstr>
      <vt:lpstr>Land Surface Energy Budget</vt:lpstr>
      <vt:lpstr>MEP Theory</vt:lpstr>
      <vt:lpstr>MaxEnt Formalism </vt:lpstr>
      <vt:lpstr>Slide 5</vt:lpstr>
      <vt:lpstr>Slide 6</vt:lpstr>
      <vt:lpstr> MEP Method </vt:lpstr>
      <vt:lpstr>An Example</vt:lpstr>
      <vt:lpstr>Slide 9</vt:lpstr>
      <vt:lpstr>Physical Meaning of D</vt:lpstr>
      <vt:lpstr> MEP Formalism of Heat Fluxes </vt:lpstr>
      <vt:lpstr> Formulation of Ia </vt:lpstr>
      <vt:lpstr> Formulation of Ie </vt:lpstr>
      <vt:lpstr>Slide 14</vt:lpstr>
      <vt:lpstr>MEP Model of E, H, G </vt:lpstr>
      <vt:lpstr>Input of the MEP Model</vt:lpstr>
      <vt:lpstr>Properties of the MEP Model</vt:lpstr>
      <vt:lpstr>Slide 18</vt:lpstr>
      <vt:lpstr>MEP Model of Transpiration</vt:lpstr>
      <vt:lpstr>Slide 20</vt:lpstr>
      <vt:lpstr>Remote Sensing Application</vt:lpstr>
      <vt:lpstr>Conclusion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Andes-Amazon Project</dc:title>
  <dc:creator>sepide</dc:creator>
  <cp:lastModifiedBy>JIngfeng Wang</cp:lastModifiedBy>
  <cp:revision>367</cp:revision>
  <dcterms:created xsi:type="dcterms:W3CDTF">2010-11-13T13:01:50Z</dcterms:created>
  <dcterms:modified xsi:type="dcterms:W3CDTF">2011-02-15T04:41:35Z</dcterms:modified>
</cp:coreProperties>
</file>