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 id="2147483683" r:id="rId2"/>
  </p:sldMasterIdLst>
  <p:notesMasterIdLst>
    <p:notesMasterId r:id="rId16"/>
  </p:notesMasterIdLst>
  <p:sldIdLst>
    <p:sldId id="256" r:id="rId3"/>
    <p:sldId id="257" r:id="rId4"/>
    <p:sldId id="295" r:id="rId5"/>
    <p:sldId id="296" r:id="rId6"/>
    <p:sldId id="283" r:id="rId7"/>
    <p:sldId id="287" r:id="rId8"/>
    <p:sldId id="288" r:id="rId9"/>
    <p:sldId id="289" r:id="rId10"/>
    <p:sldId id="290" r:id="rId11"/>
    <p:sldId id="291" r:id="rId12"/>
    <p:sldId id="292" r:id="rId13"/>
    <p:sldId id="293" r:id="rId14"/>
    <p:sldId id="29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F5D"/>
    <a:srgbClr val="FF432E"/>
    <a:srgbClr val="CACA5C"/>
    <a:srgbClr val="72162B"/>
    <a:srgbClr val="0AC6F4"/>
    <a:srgbClr val="580F20"/>
    <a:srgbClr val="14A7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660"/>
  </p:normalViewPr>
  <p:slideViewPr>
    <p:cSldViewPr snapToGrid="0" snapToObjects="1">
      <p:cViewPr>
        <p:scale>
          <a:sx n="145" d="100"/>
          <a:sy n="145" d="100"/>
        </p:scale>
        <p:origin x="-2024"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AA25E7-67EC-4B48-8104-71D732CE8936}" type="doc">
      <dgm:prSet loTypeId="urn:microsoft.com/office/officeart/2005/8/layout/arrow2" loCatId="" qsTypeId="urn:microsoft.com/office/officeart/2005/8/quickstyle/simple4" qsCatId="simple" csTypeId="urn:microsoft.com/office/officeart/2005/8/colors/accent1_2" csCatId="accent1" phldr="1"/>
      <dgm:spPr/>
    </dgm:pt>
    <dgm:pt modelId="{20AB7EC4-1E2C-5E4D-AF22-48EB301A9A56}">
      <dgm:prSet phldrT="[Text]" custT="1"/>
      <dgm:spPr/>
      <dgm:t>
        <a:bodyPr/>
        <a:lstStyle/>
        <a:p>
          <a:r>
            <a:rPr lang="en-US" sz="2000" dirty="0" smtClean="0"/>
            <a:t>Basic R&amp;D</a:t>
          </a:r>
          <a:endParaRPr lang="en-US" sz="2000" dirty="0"/>
        </a:p>
      </dgm:t>
    </dgm:pt>
    <dgm:pt modelId="{7FD13A2B-19D6-0441-9B6B-AC0574619033}" type="parTrans" cxnId="{484F7739-D704-5F4F-97C0-D847F87CFF9B}">
      <dgm:prSet/>
      <dgm:spPr/>
      <dgm:t>
        <a:bodyPr/>
        <a:lstStyle/>
        <a:p>
          <a:endParaRPr lang="en-US"/>
        </a:p>
      </dgm:t>
    </dgm:pt>
    <dgm:pt modelId="{CD28E7C8-C0B3-6F43-B1A6-8F7D285201DD}" type="sibTrans" cxnId="{484F7739-D704-5F4F-97C0-D847F87CFF9B}">
      <dgm:prSet/>
      <dgm:spPr/>
      <dgm:t>
        <a:bodyPr/>
        <a:lstStyle/>
        <a:p>
          <a:endParaRPr lang="en-US"/>
        </a:p>
      </dgm:t>
    </dgm:pt>
    <dgm:pt modelId="{1DE506BD-A2E1-FB4C-94EB-505CE4F54AF0}">
      <dgm:prSet phldrT="[Text]" custT="1"/>
      <dgm:spPr/>
      <dgm:t>
        <a:bodyPr/>
        <a:lstStyle/>
        <a:p>
          <a:r>
            <a:rPr lang="en-US" sz="1600" dirty="0" smtClean="0"/>
            <a:t>Applied Research</a:t>
          </a:r>
          <a:endParaRPr lang="en-US" sz="1600" dirty="0"/>
        </a:p>
      </dgm:t>
    </dgm:pt>
    <dgm:pt modelId="{531D7F86-2535-9742-9823-9DE9895F60D7}" type="parTrans" cxnId="{5173B273-13CA-454E-B4C1-F12D3118E464}">
      <dgm:prSet/>
      <dgm:spPr/>
      <dgm:t>
        <a:bodyPr/>
        <a:lstStyle/>
        <a:p>
          <a:endParaRPr lang="en-US"/>
        </a:p>
      </dgm:t>
    </dgm:pt>
    <dgm:pt modelId="{1AA1C85C-3B78-2C43-A793-91F66CBE215A}" type="sibTrans" cxnId="{5173B273-13CA-454E-B4C1-F12D3118E464}">
      <dgm:prSet/>
      <dgm:spPr/>
      <dgm:t>
        <a:bodyPr/>
        <a:lstStyle/>
        <a:p>
          <a:endParaRPr lang="en-US"/>
        </a:p>
      </dgm:t>
    </dgm:pt>
    <dgm:pt modelId="{BCB19184-09B9-4F42-BF1D-75540B850771}">
      <dgm:prSet phldrT="[Text]" custT="1"/>
      <dgm:spPr/>
      <dgm:t>
        <a:bodyPr/>
        <a:lstStyle/>
        <a:p>
          <a:r>
            <a:rPr lang="en-US" sz="1600" dirty="0" smtClean="0"/>
            <a:t>Prototype Development</a:t>
          </a:r>
          <a:endParaRPr lang="en-US" sz="1600" dirty="0"/>
        </a:p>
      </dgm:t>
    </dgm:pt>
    <dgm:pt modelId="{944CCE5A-DC11-3549-80C4-DCC4CFC93DD3}" type="parTrans" cxnId="{EB8CAD4D-FD8F-664D-9E0C-6091966EBC99}">
      <dgm:prSet/>
      <dgm:spPr/>
      <dgm:t>
        <a:bodyPr/>
        <a:lstStyle/>
        <a:p>
          <a:endParaRPr lang="en-US"/>
        </a:p>
      </dgm:t>
    </dgm:pt>
    <dgm:pt modelId="{9FBF96EA-3D96-1648-9F40-3FA87BB15D78}" type="sibTrans" cxnId="{EB8CAD4D-FD8F-664D-9E0C-6091966EBC99}">
      <dgm:prSet/>
      <dgm:spPr/>
      <dgm:t>
        <a:bodyPr/>
        <a:lstStyle/>
        <a:p>
          <a:endParaRPr lang="en-US"/>
        </a:p>
      </dgm:t>
    </dgm:pt>
    <dgm:pt modelId="{866A8170-E321-0C43-AB44-E3E48533539B}">
      <dgm:prSet phldrT="[Text]" custT="1"/>
      <dgm:spPr/>
      <dgm:t>
        <a:bodyPr/>
        <a:lstStyle/>
        <a:p>
          <a:r>
            <a:rPr lang="en-US" sz="1600" dirty="0" smtClean="0"/>
            <a:t>Integration Process</a:t>
          </a:r>
          <a:endParaRPr lang="en-US" sz="1600" dirty="0"/>
        </a:p>
      </dgm:t>
    </dgm:pt>
    <dgm:pt modelId="{29C097E5-4617-5E42-A185-4BBE05656868}" type="parTrans" cxnId="{84E68199-19F7-8B40-BA93-48954681B97D}">
      <dgm:prSet/>
      <dgm:spPr/>
      <dgm:t>
        <a:bodyPr/>
        <a:lstStyle/>
        <a:p>
          <a:endParaRPr lang="en-US"/>
        </a:p>
      </dgm:t>
    </dgm:pt>
    <dgm:pt modelId="{D3A1877D-6B7D-FB4B-96A4-A2AF2A25361D}" type="sibTrans" cxnId="{84E68199-19F7-8B40-BA93-48954681B97D}">
      <dgm:prSet/>
      <dgm:spPr/>
      <dgm:t>
        <a:bodyPr/>
        <a:lstStyle/>
        <a:p>
          <a:endParaRPr lang="en-US"/>
        </a:p>
      </dgm:t>
    </dgm:pt>
    <dgm:pt modelId="{2EEE759C-29A7-4D40-90CC-FDA610675878}" type="pres">
      <dgm:prSet presAssocID="{8EAA25E7-67EC-4B48-8104-71D732CE8936}" presName="arrowDiagram" presStyleCnt="0">
        <dgm:presLayoutVars>
          <dgm:chMax val="5"/>
          <dgm:dir/>
          <dgm:resizeHandles val="exact"/>
        </dgm:presLayoutVars>
      </dgm:prSet>
      <dgm:spPr/>
    </dgm:pt>
    <dgm:pt modelId="{0457290C-BC97-6847-AE0B-8F99A8C2ABF9}" type="pres">
      <dgm:prSet presAssocID="{8EAA25E7-67EC-4B48-8104-71D732CE8936}" presName="arrow" presStyleLbl="bgShp" presStyleIdx="0" presStyleCnt="1" custScaleX="107143" custLinFactNeighborX="-60" custLinFactNeighborY="-1589"/>
      <dgm:spPr>
        <a:solidFill>
          <a:srgbClr val="0AC6F4"/>
        </a:solidFill>
      </dgm:spPr>
      <dgm:t>
        <a:bodyPr/>
        <a:lstStyle/>
        <a:p>
          <a:endParaRPr lang="en-US"/>
        </a:p>
      </dgm:t>
    </dgm:pt>
    <dgm:pt modelId="{40FF8828-FB89-D346-BBDA-12E8AA88197B}" type="pres">
      <dgm:prSet presAssocID="{8EAA25E7-67EC-4B48-8104-71D732CE8936}" presName="arrowDiagram4" presStyleCnt="0"/>
      <dgm:spPr/>
    </dgm:pt>
    <dgm:pt modelId="{7A9D32FC-5C38-2449-B43C-AC4F0EDC7406}" type="pres">
      <dgm:prSet presAssocID="{20AB7EC4-1E2C-5E4D-AF22-48EB301A9A56}" presName="bullet4a" presStyleLbl="node1" presStyleIdx="0" presStyleCnt="4" custLinFactNeighborX="-96677" custLinFactNeighborY="-22309"/>
      <dgm:spPr>
        <a:solidFill>
          <a:srgbClr val="FF0000"/>
        </a:solidFill>
      </dgm:spPr>
    </dgm:pt>
    <dgm:pt modelId="{6DA08CE8-F046-4B40-9AC6-E1AFCC3EBBBE}" type="pres">
      <dgm:prSet presAssocID="{20AB7EC4-1E2C-5E4D-AF22-48EB301A9A56}" presName="textBox4a" presStyleLbl="revTx" presStyleIdx="0" presStyleCnt="4" custLinFactNeighborX="-49480" custLinFactNeighborY="15025">
        <dgm:presLayoutVars>
          <dgm:bulletEnabled val="1"/>
        </dgm:presLayoutVars>
      </dgm:prSet>
      <dgm:spPr/>
      <dgm:t>
        <a:bodyPr/>
        <a:lstStyle/>
        <a:p>
          <a:endParaRPr lang="en-US"/>
        </a:p>
      </dgm:t>
    </dgm:pt>
    <dgm:pt modelId="{020318EC-1ECB-4849-8BF8-D502F2F84C34}" type="pres">
      <dgm:prSet presAssocID="{1DE506BD-A2E1-FB4C-94EB-505CE4F54AF0}" presName="bullet4b" presStyleLbl="node1" presStyleIdx="1" presStyleCnt="4" custLinFactNeighborX="-8552" custLinFactNeighborY="-17105"/>
      <dgm:spPr>
        <a:solidFill>
          <a:srgbClr val="FF0000"/>
        </a:solidFill>
      </dgm:spPr>
    </dgm:pt>
    <dgm:pt modelId="{7FE012C6-9BBD-2744-B122-694ED4553D02}" type="pres">
      <dgm:prSet presAssocID="{1DE506BD-A2E1-FB4C-94EB-505CE4F54AF0}" presName="textBox4b" presStyleLbl="revTx" presStyleIdx="1" presStyleCnt="4">
        <dgm:presLayoutVars>
          <dgm:bulletEnabled val="1"/>
        </dgm:presLayoutVars>
      </dgm:prSet>
      <dgm:spPr/>
      <dgm:t>
        <a:bodyPr/>
        <a:lstStyle/>
        <a:p>
          <a:endParaRPr lang="en-US"/>
        </a:p>
      </dgm:t>
    </dgm:pt>
    <dgm:pt modelId="{05073B18-81D6-F940-92C8-F6CA951AAFBA}" type="pres">
      <dgm:prSet presAssocID="{BCB19184-09B9-4F42-BF1D-75540B850771}" presName="bullet4c" presStyleLbl="node1" presStyleIdx="2" presStyleCnt="4"/>
      <dgm:spPr>
        <a:solidFill>
          <a:srgbClr val="FF0000"/>
        </a:solidFill>
      </dgm:spPr>
    </dgm:pt>
    <dgm:pt modelId="{E72AE326-987E-444A-A320-447AB8E5784C}" type="pres">
      <dgm:prSet presAssocID="{BCB19184-09B9-4F42-BF1D-75540B850771}" presName="textBox4c" presStyleLbl="revTx" presStyleIdx="2" presStyleCnt="4" custScaleX="127305" custLinFactNeighborX="14665">
        <dgm:presLayoutVars>
          <dgm:bulletEnabled val="1"/>
        </dgm:presLayoutVars>
      </dgm:prSet>
      <dgm:spPr/>
      <dgm:t>
        <a:bodyPr/>
        <a:lstStyle/>
        <a:p>
          <a:endParaRPr lang="en-US"/>
        </a:p>
      </dgm:t>
    </dgm:pt>
    <dgm:pt modelId="{AE5C2D0A-07D6-EA47-9A3C-109BED38425E}" type="pres">
      <dgm:prSet presAssocID="{866A8170-E321-0C43-AB44-E3E48533539B}" presName="bullet4d" presStyleLbl="node1" presStyleIdx="3" presStyleCnt="4"/>
      <dgm:spPr>
        <a:solidFill>
          <a:srgbClr val="FF0000"/>
        </a:solidFill>
      </dgm:spPr>
    </dgm:pt>
    <dgm:pt modelId="{07FE0262-D0C2-AB46-AF3C-FF31405DBF84}" type="pres">
      <dgm:prSet presAssocID="{866A8170-E321-0C43-AB44-E3E48533539B}" presName="textBox4d" presStyleLbl="revTx" presStyleIdx="3" presStyleCnt="4" custScaleX="125979" custLinFactNeighborX="22969">
        <dgm:presLayoutVars>
          <dgm:bulletEnabled val="1"/>
        </dgm:presLayoutVars>
      </dgm:prSet>
      <dgm:spPr/>
      <dgm:t>
        <a:bodyPr/>
        <a:lstStyle/>
        <a:p>
          <a:endParaRPr lang="en-US"/>
        </a:p>
      </dgm:t>
    </dgm:pt>
  </dgm:ptLst>
  <dgm:cxnLst>
    <dgm:cxn modelId="{484F7739-D704-5F4F-97C0-D847F87CFF9B}" srcId="{8EAA25E7-67EC-4B48-8104-71D732CE8936}" destId="{20AB7EC4-1E2C-5E4D-AF22-48EB301A9A56}" srcOrd="0" destOrd="0" parTransId="{7FD13A2B-19D6-0441-9B6B-AC0574619033}" sibTransId="{CD28E7C8-C0B3-6F43-B1A6-8F7D285201DD}"/>
    <dgm:cxn modelId="{7634911D-8CC0-4049-BAA1-82E0AA345223}" type="presOf" srcId="{1DE506BD-A2E1-FB4C-94EB-505CE4F54AF0}" destId="{7FE012C6-9BBD-2744-B122-694ED4553D02}" srcOrd="0" destOrd="0" presId="urn:microsoft.com/office/officeart/2005/8/layout/arrow2"/>
    <dgm:cxn modelId="{5173B273-13CA-454E-B4C1-F12D3118E464}" srcId="{8EAA25E7-67EC-4B48-8104-71D732CE8936}" destId="{1DE506BD-A2E1-FB4C-94EB-505CE4F54AF0}" srcOrd="1" destOrd="0" parTransId="{531D7F86-2535-9742-9823-9DE9895F60D7}" sibTransId="{1AA1C85C-3B78-2C43-A793-91F66CBE215A}"/>
    <dgm:cxn modelId="{84E68199-19F7-8B40-BA93-48954681B97D}" srcId="{8EAA25E7-67EC-4B48-8104-71D732CE8936}" destId="{866A8170-E321-0C43-AB44-E3E48533539B}" srcOrd="3" destOrd="0" parTransId="{29C097E5-4617-5E42-A185-4BBE05656868}" sibTransId="{D3A1877D-6B7D-FB4B-96A4-A2AF2A25361D}"/>
    <dgm:cxn modelId="{5B5442C1-CE0B-7844-9629-F815AFFFFE2F}" type="presOf" srcId="{8EAA25E7-67EC-4B48-8104-71D732CE8936}" destId="{2EEE759C-29A7-4D40-90CC-FDA610675878}" srcOrd="0" destOrd="0" presId="urn:microsoft.com/office/officeart/2005/8/layout/arrow2"/>
    <dgm:cxn modelId="{901F4CA0-8ECE-0B4F-BB58-1C526F0794E9}" type="presOf" srcId="{BCB19184-09B9-4F42-BF1D-75540B850771}" destId="{E72AE326-987E-444A-A320-447AB8E5784C}" srcOrd="0" destOrd="0" presId="urn:microsoft.com/office/officeart/2005/8/layout/arrow2"/>
    <dgm:cxn modelId="{06082C94-2161-0045-8810-67651BC06B0C}" type="presOf" srcId="{20AB7EC4-1E2C-5E4D-AF22-48EB301A9A56}" destId="{6DA08CE8-F046-4B40-9AC6-E1AFCC3EBBBE}" srcOrd="0" destOrd="0" presId="urn:microsoft.com/office/officeart/2005/8/layout/arrow2"/>
    <dgm:cxn modelId="{EB8CAD4D-FD8F-664D-9E0C-6091966EBC99}" srcId="{8EAA25E7-67EC-4B48-8104-71D732CE8936}" destId="{BCB19184-09B9-4F42-BF1D-75540B850771}" srcOrd="2" destOrd="0" parTransId="{944CCE5A-DC11-3549-80C4-DCC4CFC93DD3}" sibTransId="{9FBF96EA-3D96-1648-9F40-3FA87BB15D78}"/>
    <dgm:cxn modelId="{EEBF4550-3536-D242-825D-10C0CDE73EB2}" type="presOf" srcId="{866A8170-E321-0C43-AB44-E3E48533539B}" destId="{07FE0262-D0C2-AB46-AF3C-FF31405DBF84}" srcOrd="0" destOrd="0" presId="urn:microsoft.com/office/officeart/2005/8/layout/arrow2"/>
    <dgm:cxn modelId="{C41EC10F-E51C-FE44-8601-5D0C09A3DA1D}" type="presParOf" srcId="{2EEE759C-29A7-4D40-90CC-FDA610675878}" destId="{0457290C-BC97-6847-AE0B-8F99A8C2ABF9}" srcOrd="0" destOrd="0" presId="urn:microsoft.com/office/officeart/2005/8/layout/arrow2"/>
    <dgm:cxn modelId="{FA4218AF-4F07-E947-B952-4D04B16C21C1}" type="presParOf" srcId="{2EEE759C-29A7-4D40-90CC-FDA610675878}" destId="{40FF8828-FB89-D346-BBDA-12E8AA88197B}" srcOrd="1" destOrd="0" presId="urn:microsoft.com/office/officeart/2005/8/layout/arrow2"/>
    <dgm:cxn modelId="{56899068-1385-7041-9EC5-38E08EC7813C}" type="presParOf" srcId="{40FF8828-FB89-D346-BBDA-12E8AA88197B}" destId="{7A9D32FC-5C38-2449-B43C-AC4F0EDC7406}" srcOrd="0" destOrd="0" presId="urn:microsoft.com/office/officeart/2005/8/layout/arrow2"/>
    <dgm:cxn modelId="{16138F9F-CA3C-5D4B-81BC-8DB2C832706F}" type="presParOf" srcId="{40FF8828-FB89-D346-BBDA-12E8AA88197B}" destId="{6DA08CE8-F046-4B40-9AC6-E1AFCC3EBBBE}" srcOrd="1" destOrd="0" presId="urn:microsoft.com/office/officeart/2005/8/layout/arrow2"/>
    <dgm:cxn modelId="{EF8FB451-E226-9145-81E5-E174A2E72E76}" type="presParOf" srcId="{40FF8828-FB89-D346-BBDA-12E8AA88197B}" destId="{020318EC-1ECB-4849-8BF8-D502F2F84C34}" srcOrd="2" destOrd="0" presId="urn:microsoft.com/office/officeart/2005/8/layout/arrow2"/>
    <dgm:cxn modelId="{2A778B47-7670-784E-A44C-8B31744C5DB8}" type="presParOf" srcId="{40FF8828-FB89-D346-BBDA-12E8AA88197B}" destId="{7FE012C6-9BBD-2744-B122-694ED4553D02}" srcOrd="3" destOrd="0" presId="urn:microsoft.com/office/officeart/2005/8/layout/arrow2"/>
    <dgm:cxn modelId="{BBA6B024-3FC7-C74D-9B6B-32C891126A48}" type="presParOf" srcId="{40FF8828-FB89-D346-BBDA-12E8AA88197B}" destId="{05073B18-81D6-F940-92C8-F6CA951AAFBA}" srcOrd="4" destOrd="0" presId="urn:microsoft.com/office/officeart/2005/8/layout/arrow2"/>
    <dgm:cxn modelId="{445EE828-EABE-8C4F-A5B5-E7E4963102FB}" type="presParOf" srcId="{40FF8828-FB89-D346-BBDA-12E8AA88197B}" destId="{E72AE326-987E-444A-A320-447AB8E5784C}" srcOrd="5" destOrd="0" presId="urn:microsoft.com/office/officeart/2005/8/layout/arrow2"/>
    <dgm:cxn modelId="{F39E0F51-3C14-2942-A186-A64EE9CBFCF4}" type="presParOf" srcId="{40FF8828-FB89-D346-BBDA-12E8AA88197B}" destId="{AE5C2D0A-07D6-EA47-9A3C-109BED38425E}" srcOrd="6" destOrd="0" presId="urn:microsoft.com/office/officeart/2005/8/layout/arrow2"/>
    <dgm:cxn modelId="{8474048F-5A37-254A-BCF5-1D1F928A4FA2}" type="presParOf" srcId="{40FF8828-FB89-D346-BBDA-12E8AA88197B}" destId="{07FE0262-D0C2-AB46-AF3C-FF31405DBF84}"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405871-E02C-B846-A4C2-470D04063356}" type="doc">
      <dgm:prSet loTypeId="urn:microsoft.com/office/officeart/2005/8/layout/arrow2" loCatId="" qsTypeId="urn:microsoft.com/office/officeart/2005/8/quickstyle/simple4" qsCatId="simple" csTypeId="urn:microsoft.com/office/officeart/2005/8/colors/accent1_2" csCatId="accent1" phldr="1"/>
      <dgm:spPr/>
    </dgm:pt>
    <dgm:pt modelId="{EEB6C0CD-7A4C-A64C-9BE7-919630A0474E}">
      <dgm:prSet phldrT="[Text]" phldr="1"/>
      <dgm:spPr/>
      <dgm:t>
        <a:bodyPr/>
        <a:lstStyle/>
        <a:p>
          <a:endParaRPr lang="en-US" dirty="0"/>
        </a:p>
      </dgm:t>
    </dgm:pt>
    <dgm:pt modelId="{0AB841F2-043B-E041-B143-4A5526E28DF7}" type="sibTrans" cxnId="{303E1565-D7AC-6642-9190-58B5FDE9C799}">
      <dgm:prSet/>
      <dgm:spPr/>
      <dgm:t>
        <a:bodyPr/>
        <a:lstStyle/>
        <a:p>
          <a:endParaRPr lang="en-US"/>
        </a:p>
      </dgm:t>
    </dgm:pt>
    <dgm:pt modelId="{9C961737-A210-954A-B459-354F557CA65C}" type="parTrans" cxnId="{303E1565-D7AC-6642-9190-58B5FDE9C799}">
      <dgm:prSet/>
      <dgm:spPr/>
      <dgm:t>
        <a:bodyPr/>
        <a:lstStyle/>
        <a:p>
          <a:endParaRPr lang="en-US"/>
        </a:p>
      </dgm:t>
    </dgm:pt>
    <dgm:pt modelId="{1A639068-EA6C-CB40-A307-114C5C0B28C5}" type="pres">
      <dgm:prSet presAssocID="{43405871-E02C-B846-A4C2-470D04063356}" presName="arrowDiagram" presStyleCnt="0">
        <dgm:presLayoutVars>
          <dgm:chMax val="5"/>
          <dgm:dir/>
          <dgm:resizeHandles val="exact"/>
        </dgm:presLayoutVars>
      </dgm:prSet>
      <dgm:spPr/>
    </dgm:pt>
    <dgm:pt modelId="{48189764-B74C-3B4C-B41B-7CF1DC167613}" type="pres">
      <dgm:prSet presAssocID="{43405871-E02C-B846-A4C2-470D04063356}" presName="arrow" presStyleLbl="bgShp" presStyleIdx="0" presStyleCnt="1" custFlipVert="1" custFlipHor="1" custScaleX="21119" custScaleY="28276" custLinFactNeighborX="-37524" custLinFactNeighborY="13292"/>
      <dgm:spPr>
        <a:solidFill>
          <a:srgbClr val="3366FF"/>
        </a:solidFill>
      </dgm:spPr>
      <dgm:t>
        <a:bodyPr/>
        <a:lstStyle/>
        <a:p>
          <a:endParaRPr lang="en-US"/>
        </a:p>
      </dgm:t>
    </dgm:pt>
    <dgm:pt modelId="{B291B00F-9762-C74A-B277-838BD3C6EF3B}" type="pres">
      <dgm:prSet presAssocID="{43405871-E02C-B846-A4C2-470D04063356}" presName="arrowDiagram1" presStyleCnt="0">
        <dgm:presLayoutVars>
          <dgm:bulletEnabled val="1"/>
        </dgm:presLayoutVars>
      </dgm:prSet>
      <dgm:spPr/>
    </dgm:pt>
    <dgm:pt modelId="{435C1EA6-A930-0F41-944A-C21539789656}" type="pres">
      <dgm:prSet presAssocID="{EEB6C0CD-7A4C-A64C-9BE7-919630A0474E}" presName="bullet1" presStyleLbl="node1" presStyleIdx="0" presStyleCnt="1" custFlipVert="1" custFlipHor="1" custScaleX="10135" custScaleY="41822" custLinFactX="-200000" custLinFactY="100000" custLinFactNeighborX="-284624" custLinFactNeighborY="176211"/>
      <dgm:spPr/>
    </dgm:pt>
    <dgm:pt modelId="{AF0CED49-9834-4940-8FD7-03C1030D94C0}" type="pres">
      <dgm:prSet presAssocID="{EEB6C0CD-7A4C-A64C-9BE7-919630A0474E}" presName="textBox1" presStyleLbl="revTx" presStyleIdx="0" presStyleCnt="1" custFlipVert="1" custFlipHor="1" custScaleX="4597" custScaleY="5616">
        <dgm:presLayoutVars>
          <dgm:bulletEnabled val="1"/>
        </dgm:presLayoutVars>
      </dgm:prSet>
      <dgm:spPr/>
      <dgm:t>
        <a:bodyPr/>
        <a:lstStyle/>
        <a:p>
          <a:endParaRPr lang="en-US"/>
        </a:p>
      </dgm:t>
    </dgm:pt>
  </dgm:ptLst>
  <dgm:cxnLst>
    <dgm:cxn modelId="{303E1565-D7AC-6642-9190-58B5FDE9C799}" srcId="{43405871-E02C-B846-A4C2-470D04063356}" destId="{EEB6C0CD-7A4C-A64C-9BE7-919630A0474E}" srcOrd="0" destOrd="0" parTransId="{9C961737-A210-954A-B459-354F557CA65C}" sibTransId="{0AB841F2-043B-E041-B143-4A5526E28DF7}"/>
    <dgm:cxn modelId="{99E003A5-FBD1-FE4A-89B6-31795950B97C}" type="presOf" srcId="{43405871-E02C-B846-A4C2-470D04063356}" destId="{1A639068-EA6C-CB40-A307-114C5C0B28C5}" srcOrd="0" destOrd="0" presId="urn:microsoft.com/office/officeart/2005/8/layout/arrow2"/>
    <dgm:cxn modelId="{1AF74D48-5566-A04B-A496-E42EAC79C71E}" type="presOf" srcId="{EEB6C0CD-7A4C-A64C-9BE7-919630A0474E}" destId="{AF0CED49-9834-4940-8FD7-03C1030D94C0}" srcOrd="0" destOrd="0" presId="urn:microsoft.com/office/officeart/2005/8/layout/arrow2"/>
    <dgm:cxn modelId="{ED520018-72A3-0241-AB81-4DF63E1337F2}" type="presParOf" srcId="{1A639068-EA6C-CB40-A307-114C5C0B28C5}" destId="{48189764-B74C-3B4C-B41B-7CF1DC167613}" srcOrd="0" destOrd="0" presId="urn:microsoft.com/office/officeart/2005/8/layout/arrow2"/>
    <dgm:cxn modelId="{1C1958B0-9449-4140-9366-CBD75FC3D7CB}" type="presParOf" srcId="{1A639068-EA6C-CB40-A307-114C5C0B28C5}" destId="{B291B00F-9762-C74A-B277-838BD3C6EF3B}" srcOrd="1" destOrd="0" presId="urn:microsoft.com/office/officeart/2005/8/layout/arrow2"/>
    <dgm:cxn modelId="{21CA3671-5E06-8544-8C9F-02EB47E340A2}" type="presParOf" srcId="{B291B00F-9762-C74A-B277-838BD3C6EF3B}" destId="{435C1EA6-A930-0F41-944A-C21539789656}" srcOrd="0" destOrd="0" presId="urn:microsoft.com/office/officeart/2005/8/layout/arrow2"/>
    <dgm:cxn modelId="{D9DF755E-5607-4F46-BA2A-267E64505336}" type="presParOf" srcId="{B291B00F-9762-C74A-B277-838BD3C6EF3B}" destId="{AF0CED49-9834-4940-8FD7-03C1030D94C0}" srcOrd="1"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AB955B-1E12-0A48-99E3-665E02EDB1FE}"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9E896138-EB64-2340-B6FE-0B142AFECEC7}">
      <dgm:prSet phldrT="[Text]"/>
      <dgm:spPr>
        <a:solidFill>
          <a:srgbClr val="0AC6F4"/>
        </a:solidFill>
      </dgm:spPr>
      <dgm:t>
        <a:bodyPr/>
        <a:lstStyle/>
        <a:p>
          <a:r>
            <a:rPr lang="en-US" dirty="0" smtClean="0">
              <a:solidFill>
                <a:srgbClr val="800000"/>
              </a:solidFill>
            </a:rPr>
            <a:t>LIS</a:t>
          </a:r>
          <a:endParaRPr lang="en-US" dirty="0">
            <a:solidFill>
              <a:srgbClr val="800000"/>
            </a:solidFill>
          </a:endParaRPr>
        </a:p>
      </dgm:t>
    </dgm:pt>
    <dgm:pt modelId="{BF78C5A6-0CCF-6A43-BA55-C3E2AECB317E}" type="parTrans" cxnId="{5EA6C688-F3E4-B54F-B280-A51D46F1F705}">
      <dgm:prSet/>
      <dgm:spPr/>
      <dgm:t>
        <a:bodyPr/>
        <a:lstStyle/>
        <a:p>
          <a:endParaRPr lang="en-US"/>
        </a:p>
      </dgm:t>
    </dgm:pt>
    <dgm:pt modelId="{62076763-B430-7C4D-8F0D-F96B64776DA0}" type="sibTrans" cxnId="{5EA6C688-F3E4-B54F-B280-A51D46F1F705}">
      <dgm:prSet/>
      <dgm:spPr/>
      <dgm:t>
        <a:bodyPr/>
        <a:lstStyle/>
        <a:p>
          <a:endParaRPr lang="en-US"/>
        </a:p>
      </dgm:t>
    </dgm:pt>
    <dgm:pt modelId="{6586F2C7-E2B3-9D43-8610-36F3D66E20D0}">
      <dgm:prSet phldrT="[Text]"/>
      <dgm:spPr>
        <a:solidFill>
          <a:srgbClr val="0AC6F4"/>
        </a:solidFill>
      </dgm:spPr>
      <dgm:t>
        <a:bodyPr/>
        <a:lstStyle/>
        <a:p>
          <a:r>
            <a:rPr lang="en-US" dirty="0" smtClean="0">
              <a:solidFill>
                <a:srgbClr val="800000"/>
              </a:solidFill>
            </a:rPr>
            <a:t>Basic Research</a:t>
          </a:r>
          <a:endParaRPr lang="en-US" dirty="0">
            <a:solidFill>
              <a:srgbClr val="800000"/>
            </a:solidFill>
          </a:endParaRPr>
        </a:p>
      </dgm:t>
    </dgm:pt>
    <dgm:pt modelId="{B1AD76A6-8F8A-554E-8577-C07196285813}" type="parTrans" cxnId="{9C6B2D93-ABEE-8243-90C1-9BF3B14A904B}">
      <dgm:prSet/>
      <dgm:spPr>
        <a:ln>
          <a:solidFill>
            <a:schemeClr val="tx1"/>
          </a:solidFill>
        </a:ln>
      </dgm:spPr>
      <dgm:t>
        <a:bodyPr/>
        <a:lstStyle/>
        <a:p>
          <a:endParaRPr lang="en-US"/>
        </a:p>
      </dgm:t>
    </dgm:pt>
    <dgm:pt modelId="{D5534741-0268-F840-BA23-9D90DC6996B3}" type="sibTrans" cxnId="{9C6B2D93-ABEE-8243-90C1-9BF3B14A904B}">
      <dgm:prSet/>
      <dgm:spPr/>
      <dgm:t>
        <a:bodyPr/>
        <a:lstStyle/>
        <a:p>
          <a:endParaRPr lang="en-US"/>
        </a:p>
      </dgm:t>
    </dgm:pt>
    <dgm:pt modelId="{156EA237-7F6F-EC48-B57B-F797D186959A}">
      <dgm:prSet phldrT="[Text]"/>
      <dgm:spPr>
        <a:solidFill>
          <a:srgbClr val="0AC6F4"/>
        </a:solidFill>
      </dgm:spPr>
      <dgm:t>
        <a:bodyPr/>
        <a:lstStyle/>
        <a:p>
          <a:r>
            <a:rPr lang="en-US" dirty="0" smtClean="0">
              <a:solidFill>
                <a:srgbClr val="800000"/>
              </a:solidFill>
            </a:rPr>
            <a:t>Applied Research</a:t>
          </a:r>
          <a:endParaRPr lang="en-US" dirty="0">
            <a:solidFill>
              <a:srgbClr val="800000"/>
            </a:solidFill>
          </a:endParaRPr>
        </a:p>
      </dgm:t>
    </dgm:pt>
    <dgm:pt modelId="{CB896E34-2ACD-C840-A3D3-371F39166424}" type="parTrans" cxnId="{EDDBD654-B82C-9743-815C-039133C39417}">
      <dgm:prSet/>
      <dgm:spPr>
        <a:ln>
          <a:solidFill>
            <a:schemeClr val="tx1"/>
          </a:solidFill>
        </a:ln>
      </dgm:spPr>
      <dgm:t>
        <a:bodyPr/>
        <a:lstStyle/>
        <a:p>
          <a:endParaRPr lang="en-US"/>
        </a:p>
      </dgm:t>
    </dgm:pt>
    <dgm:pt modelId="{48816AAA-B39D-A041-8A46-981928B24BBC}" type="sibTrans" cxnId="{EDDBD654-B82C-9743-815C-039133C39417}">
      <dgm:prSet/>
      <dgm:spPr/>
      <dgm:t>
        <a:bodyPr/>
        <a:lstStyle/>
        <a:p>
          <a:endParaRPr lang="en-US"/>
        </a:p>
      </dgm:t>
    </dgm:pt>
    <dgm:pt modelId="{ED6670B1-DE5C-DB47-BBC9-4CB2DD0B6706}">
      <dgm:prSet phldrT="[Text]"/>
      <dgm:spPr>
        <a:solidFill>
          <a:srgbClr val="0AC6F4"/>
        </a:solidFill>
      </dgm:spPr>
      <dgm:t>
        <a:bodyPr/>
        <a:lstStyle/>
        <a:p>
          <a:r>
            <a:rPr lang="en-US" dirty="0" smtClean="0">
              <a:solidFill>
                <a:srgbClr val="800000"/>
              </a:solidFill>
            </a:rPr>
            <a:t>Prototype Development</a:t>
          </a:r>
          <a:endParaRPr lang="en-US" dirty="0">
            <a:solidFill>
              <a:srgbClr val="800000"/>
            </a:solidFill>
          </a:endParaRPr>
        </a:p>
      </dgm:t>
    </dgm:pt>
    <dgm:pt modelId="{32659F7C-2427-B545-9731-798B65C29C7E}" type="parTrans" cxnId="{8708D890-929D-5A44-B7E3-652B82BC5E06}">
      <dgm:prSet/>
      <dgm:spPr>
        <a:ln>
          <a:solidFill>
            <a:schemeClr val="tx1"/>
          </a:solidFill>
        </a:ln>
      </dgm:spPr>
      <dgm:t>
        <a:bodyPr/>
        <a:lstStyle/>
        <a:p>
          <a:endParaRPr lang="en-US"/>
        </a:p>
      </dgm:t>
    </dgm:pt>
    <dgm:pt modelId="{15F96F89-D60A-0F4B-9C47-76176C03F360}" type="sibTrans" cxnId="{8708D890-929D-5A44-B7E3-652B82BC5E06}">
      <dgm:prSet/>
      <dgm:spPr/>
      <dgm:t>
        <a:bodyPr/>
        <a:lstStyle/>
        <a:p>
          <a:endParaRPr lang="en-US"/>
        </a:p>
      </dgm:t>
    </dgm:pt>
    <dgm:pt modelId="{04F62AA4-A9F3-8E48-A7F2-29BDFA5D977A}">
      <dgm:prSet phldrT="[Text]"/>
      <dgm:spPr/>
      <dgm:t>
        <a:bodyPr/>
        <a:lstStyle/>
        <a:p>
          <a:endParaRPr lang="en-US" dirty="0"/>
        </a:p>
      </dgm:t>
    </dgm:pt>
    <dgm:pt modelId="{3CE95716-DD7B-334F-855A-2C81A9A3F899}" type="parTrans" cxnId="{C19208C7-B482-7441-860C-1FD230E23411}">
      <dgm:prSet/>
      <dgm:spPr/>
      <dgm:t>
        <a:bodyPr/>
        <a:lstStyle/>
        <a:p>
          <a:endParaRPr lang="en-US"/>
        </a:p>
      </dgm:t>
    </dgm:pt>
    <dgm:pt modelId="{4A6B64D3-C553-5F4D-B495-AF5840846D4D}" type="sibTrans" cxnId="{C19208C7-B482-7441-860C-1FD230E23411}">
      <dgm:prSet/>
      <dgm:spPr/>
      <dgm:t>
        <a:bodyPr/>
        <a:lstStyle/>
        <a:p>
          <a:endParaRPr lang="en-US"/>
        </a:p>
      </dgm:t>
    </dgm:pt>
    <dgm:pt modelId="{099F2149-DBC1-BB4E-9D7A-B57C71EE1566}" type="pres">
      <dgm:prSet presAssocID="{C8AB955B-1E12-0A48-99E3-665E02EDB1FE}" presName="cycle" presStyleCnt="0">
        <dgm:presLayoutVars>
          <dgm:chMax val="1"/>
          <dgm:dir/>
          <dgm:animLvl val="ctr"/>
          <dgm:resizeHandles val="exact"/>
        </dgm:presLayoutVars>
      </dgm:prSet>
      <dgm:spPr/>
      <dgm:t>
        <a:bodyPr/>
        <a:lstStyle/>
        <a:p>
          <a:endParaRPr lang="en-US"/>
        </a:p>
      </dgm:t>
    </dgm:pt>
    <dgm:pt modelId="{64916ABE-4815-DA4D-A8AB-2DC50645F44F}" type="pres">
      <dgm:prSet presAssocID="{9E896138-EB64-2340-B6FE-0B142AFECEC7}" presName="centerShape" presStyleLbl="node0" presStyleIdx="0" presStyleCnt="1"/>
      <dgm:spPr/>
      <dgm:t>
        <a:bodyPr/>
        <a:lstStyle/>
        <a:p>
          <a:endParaRPr lang="en-US"/>
        </a:p>
      </dgm:t>
    </dgm:pt>
    <dgm:pt modelId="{1A561D8E-93F7-B645-89F3-DD1562494564}" type="pres">
      <dgm:prSet presAssocID="{B1AD76A6-8F8A-554E-8577-C07196285813}" presName="parTrans" presStyleLbl="bgSibTrans2D1" presStyleIdx="0" presStyleCnt="3" custLinFactNeighborX="5800" custLinFactNeighborY="3443"/>
      <dgm:spPr/>
      <dgm:t>
        <a:bodyPr/>
        <a:lstStyle/>
        <a:p>
          <a:endParaRPr lang="en-US"/>
        </a:p>
      </dgm:t>
    </dgm:pt>
    <dgm:pt modelId="{78D3B673-C7A4-D24F-B299-63CB083D5279}" type="pres">
      <dgm:prSet presAssocID="{6586F2C7-E2B3-9D43-8610-36F3D66E20D0}" presName="node" presStyleLbl="node1" presStyleIdx="0" presStyleCnt="3">
        <dgm:presLayoutVars>
          <dgm:bulletEnabled val="1"/>
        </dgm:presLayoutVars>
      </dgm:prSet>
      <dgm:spPr/>
      <dgm:t>
        <a:bodyPr/>
        <a:lstStyle/>
        <a:p>
          <a:endParaRPr lang="en-US"/>
        </a:p>
      </dgm:t>
    </dgm:pt>
    <dgm:pt modelId="{B407309B-7C70-3B44-926D-BF3B6EDAAA07}" type="pres">
      <dgm:prSet presAssocID="{CB896E34-2ACD-C840-A3D3-371F39166424}" presName="parTrans" presStyleLbl="bgSibTrans2D1" presStyleIdx="1" presStyleCnt="3" custScaleX="51989" custLinFactNeighborX="524" custLinFactNeighborY="74473"/>
      <dgm:spPr/>
      <dgm:t>
        <a:bodyPr/>
        <a:lstStyle/>
        <a:p>
          <a:endParaRPr lang="en-US"/>
        </a:p>
      </dgm:t>
    </dgm:pt>
    <dgm:pt modelId="{92796560-C0EA-964C-81E8-1D57B18F250A}" type="pres">
      <dgm:prSet presAssocID="{156EA237-7F6F-EC48-B57B-F797D186959A}" presName="node" presStyleLbl="node1" presStyleIdx="1" presStyleCnt="3" custRadScaleRad="94374" custRadScaleInc="-356">
        <dgm:presLayoutVars>
          <dgm:bulletEnabled val="1"/>
        </dgm:presLayoutVars>
      </dgm:prSet>
      <dgm:spPr/>
      <dgm:t>
        <a:bodyPr/>
        <a:lstStyle/>
        <a:p>
          <a:endParaRPr lang="en-US"/>
        </a:p>
      </dgm:t>
    </dgm:pt>
    <dgm:pt modelId="{88139A03-9F02-CE40-9666-A2EE4BD4C86D}" type="pres">
      <dgm:prSet presAssocID="{32659F7C-2427-B545-9731-798B65C29C7E}" presName="parTrans" presStyleLbl="bgSibTrans2D1" presStyleIdx="2" presStyleCnt="3" custLinFactNeighborX="-7687" custLinFactNeighborY="0"/>
      <dgm:spPr/>
      <dgm:t>
        <a:bodyPr/>
        <a:lstStyle/>
        <a:p>
          <a:endParaRPr lang="en-US"/>
        </a:p>
      </dgm:t>
    </dgm:pt>
    <dgm:pt modelId="{AF7FBF07-A624-6444-B75E-1352F85CF019}" type="pres">
      <dgm:prSet presAssocID="{ED6670B1-DE5C-DB47-BBC9-4CB2DD0B6706}" presName="node" presStyleLbl="node1" presStyleIdx="2" presStyleCnt="3">
        <dgm:presLayoutVars>
          <dgm:bulletEnabled val="1"/>
        </dgm:presLayoutVars>
      </dgm:prSet>
      <dgm:spPr/>
      <dgm:t>
        <a:bodyPr/>
        <a:lstStyle/>
        <a:p>
          <a:endParaRPr lang="en-US"/>
        </a:p>
      </dgm:t>
    </dgm:pt>
  </dgm:ptLst>
  <dgm:cxnLst>
    <dgm:cxn modelId="{C2978C19-9CE4-3845-9691-F1CE59A14B4A}" type="presOf" srcId="{B1AD76A6-8F8A-554E-8577-C07196285813}" destId="{1A561D8E-93F7-B645-89F3-DD1562494564}" srcOrd="0" destOrd="0" presId="urn:microsoft.com/office/officeart/2005/8/layout/radial4"/>
    <dgm:cxn modelId="{5437AA98-662E-994D-A85E-2FACF46E3AB3}" type="presOf" srcId="{ED6670B1-DE5C-DB47-BBC9-4CB2DD0B6706}" destId="{AF7FBF07-A624-6444-B75E-1352F85CF019}" srcOrd="0" destOrd="0" presId="urn:microsoft.com/office/officeart/2005/8/layout/radial4"/>
    <dgm:cxn modelId="{BDCB7555-798C-4E45-8F79-4CE2062AE2C0}" type="presOf" srcId="{156EA237-7F6F-EC48-B57B-F797D186959A}" destId="{92796560-C0EA-964C-81E8-1D57B18F250A}" srcOrd="0" destOrd="0" presId="urn:microsoft.com/office/officeart/2005/8/layout/radial4"/>
    <dgm:cxn modelId="{9C6B2D93-ABEE-8243-90C1-9BF3B14A904B}" srcId="{9E896138-EB64-2340-B6FE-0B142AFECEC7}" destId="{6586F2C7-E2B3-9D43-8610-36F3D66E20D0}" srcOrd="0" destOrd="0" parTransId="{B1AD76A6-8F8A-554E-8577-C07196285813}" sibTransId="{D5534741-0268-F840-BA23-9D90DC6996B3}"/>
    <dgm:cxn modelId="{EDDBD654-B82C-9743-815C-039133C39417}" srcId="{9E896138-EB64-2340-B6FE-0B142AFECEC7}" destId="{156EA237-7F6F-EC48-B57B-F797D186959A}" srcOrd="1" destOrd="0" parTransId="{CB896E34-2ACD-C840-A3D3-371F39166424}" sibTransId="{48816AAA-B39D-A041-8A46-981928B24BBC}"/>
    <dgm:cxn modelId="{4FD1CEB7-DE4C-2640-ABBB-441732234073}" type="presOf" srcId="{32659F7C-2427-B545-9731-798B65C29C7E}" destId="{88139A03-9F02-CE40-9666-A2EE4BD4C86D}" srcOrd="0" destOrd="0" presId="urn:microsoft.com/office/officeart/2005/8/layout/radial4"/>
    <dgm:cxn modelId="{97848D51-461B-9E4E-AB75-D48DDD3FCBFE}" type="presOf" srcId="{C8AB955B-1E12-0A48-99E3-665E02EDB1FE}" destId="{099F2149-DBC1-BB4E-9D7A-B57C71EE1566}" srcOrd="0" destOrd="0" presId="urn:microsoft.com/office/officeart/2005/8/layout/radial4"/>
    <dgm:cxn modelId="{DC404CB0-3759-D140-A5BF-7E21001E1FE0}" type="presOf" srcId="{9E896138-EB64-2340-B6FE-0B142AFECEC7}" destId="{64916ABE-4815-DA4D-A8AB-2DC50645F44F}" srcOrd="0" destOrd="0" presId="urn:microsoft.com/office/officeart/2005/8/layout/radial4"/>
    <dgm:cxn modelId="{CA4806D0-EC61-C346-9D23-B2A9C0034AED}" type="presOf" srcId="{6586F2C7-E2B3-9D43-8610-36F3D66E20D0}" destId="{78D3B673-C7A4-D24F-B299-63CB083D5279}" srcOrd="0" destOrd="0" presId="urn:microsoft.com/office/officeart/2005/8/layout/radial4"/>
    <dgm:cxn modelId="{FEF53D59-B7C0-8648-BFC0-37D9739F62CF}" type="presOf" srcId="{CB896E34-2ACD-C840-A3D3-371F39166424}" destId="{B407309B-7C70-3B44-926D-BF3B6EDAAA07}" srcOrd="0" destOrd="0" presId="urn:microsoft.com/office/officeart/2005/8/layout/radial4"/>
    <dgm:cxn modelId="{5EA6C688-F3E4-B54F-B280-A51D46F1F705}" srcId="{C8AB955B-1E12-0A48-99E3-665E02EDB1FE}" destId="{9E896138-EB64-2340-B6FE-0B142AFECEC7}" srcOrd="0" destOrd="0" parTransId="{BF78C5A6-0CCF-6A43-BA55-C3E2AECB317E}" sibTransId="{62076763-B430-7C4D-8F0D-F96B64776DA0}"/>
    <dgm:cxn modelId="{8708D890-929D-5A44-B7E3-652B82BC5E06}" srcId="{9E896138-EB64-2340-B6FE-0B142AFECEC7}" destId="{ED6670B1-DE5C-DB47-BBC9-4CB2DD0B6706}" srcOrd="2" destOrd="0" parTransId="{32659F7C-2427-B545-9731-798B65C29C7E}" sibTransId="{15F96F89-D60A-0F4B-9C47-76176C03F360}"/>
    <dgm:cxn modelId="{C19208C7-B482-7441-860C-1FD230E23411}" srcId="{C8AB955B-1E12-0A48-99E3-665E02EDB1FE}" destId="{04F62AA4-A9F3-8E48-A7F2-29BDFA5D977A}" srcOrd="1" destOrd="0" parTransId="{3CE95716-DD7B-334F-855A-2C81A9A3F899}" sibTransId="{4A6B64D3-C553-5F4D-B495-AF5840846D4D}"/>
    <dgm:cxn modelId="{DF92E456-DA3A-F243-A810-C988B84C4A62}" type="presParOf" srcId="{099F2149-DBC1-BB4E-9D7A-B57C71EE1566}" destId="{64916ABE-4815-DA4D-A8AB-2DC50645F44F}" srcOrd="0" destOrd="0" presId="urn:microsoft.com/office/officeart/2005/8/layout/radial4"/>
    <dgm:cxn modelId="{3D8F61C1-39A8-B14D-9EA4-69E55793F683}" type="presParOf" srcId="{099F2149-DBC1-BB4E-9D7A-B57C71EE1566}" destId="{1A561D8E-93F7-B645-89F3-DD1562494564}" srcOrd="1" destOrd="0" presId="urn:microsoft.com/office/officeart/2005/8/layout/radial4"/>
    <dgm:cxn modelId="{B45D5CF4-A0BD-D545-8DD0-FFDDC63E4CCC}" type="presParOf" srcId="{099F2149-DBC1-BB4E-9D7A-B57C71EE1566}" destId="{78D3B673-C7A4-D24F-B299-63CB083D5279}" srcOrd="2" destOrd="0" presId="urn:microsoft.com/office/officeart/2005/8/layout/radial4"/>
    <dgm:cxn modelId="{570C65E2-F6DE-F142-9A1B-2AD0D343DD61}" type="presParOf" srcId="{099F2149-DBC1-BB4E-9D7A-B57C71EE1566}" destId="{B407309B-7C70-3B44-926D-BF3B6EDAAA07}" srcOrd="3" destOrd="0" presId="urn:microsoft.com/office/officeart/2005/8/layout/radial4"/>
    <dgm:cxn modelId="{1B26C465-33F7-9640-8295-92565B62C15B}" type="presParOf" srcId="{099F2149-DBC1-BB4E-9D7A-B57C71EE1566}" destId="{92796560-C0EA-964C-81E8-1D57B18F250A}" srcOrd="4" destOrd="0" presId="urn:microsoft.com/office/officeart/2005/8/layout/radial4"/>
    <dgm:cxn modelId="{82FA3E8D-9F13-9B4A-BB5E-B6E766A3A397}" type="presParOf" srcId="{099F2149-DBC1-BB4E-9D7A-B57C71EE1566}" destId="{88139A03-9F02-CE40-9666-A2EE4BD4C86D}" srcOrd="5" destOrd="0" presId="urn:microsoft.com/office/officeart/2005/8/layout/radial4"/>
    <dgm:cxn modelId="{00804FAE-8A6F-704F-8D8A-6B3F29AF9798}" type="presParOf" srcId="{099F2149-DBC1-BB4E-9D7A-B57C71EE1566}" destId="{AF7FBF07-A624-6444-B75E-1352F85CF019}"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7290C-BC97-6847-AE0B-8F99A8C2ABF9}">
      <dsp:nvSpPr>
        <dsp:cNvPr id="0" name=""/>
        <dsp:cNvSpPr/>
      </dsp:nvSpPr>
      <dsp:spPr>
        <a:xfrm>
          <a:off x="-195946" y="254011"/>
          <a:ext cx="5878293" cy="3429000"/>
        </a:xfrm>
        <a:prstGeom prst="swooshArrow">
          <a:avLst>
            <a:gd name="adj1" fmla="val 25000"/>
            <a:gd name="adj2" fmla="val 25000"/>
          </a:avLst>
        </a:prstGeom>
        <a:solidFill>
          <a:srgbClr val="0AC6F4"/>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A9D32FC-5C38-2449-B43C-AC4F0EDC7406}">
      <dsp:nvSpPr>
        <dsp:cNvPr id="0" name=""/>
        <dsp:cNvSpPr/>
      </dsp:nvSpPr>
      <dsp:spPr>
        <a:xfrm>
          <a:off x="418416" y="2830151"/>
          <a:ext cx="126187" cy="126187"/>
        </a:xfrm>
        <a:prstGeom prst="ellipse">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DA08CE8-F046-4B40-9AC6-E1AFCC3EBBBE}">
      <dsp:nvSpPr>
        <dsp:cNvPr id="0" name=""/>
        <dsp:cNvSpPr/>
      </dsp:nvSpPr>
      <dsp:spPr>
        <a:xfrm>
          <a:off x="139295" y="3044015"/>
          <a:ext cx="938174" cy="816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864" tIns="0" rIns="0" bIns="0" numCol="1" spcCol="1270" anchor="t" anchorCtr="0">
          <a:noAutofit/>
        </a:bodyPr>
        <a:lstStyle/>
        <a:p>
          <a:pPr lvl="0" algn="l" defTabSz="889000">
            <a:lnSpc>
              <a:spcPct val="90000"/>
            </a:lnSpc>
            <a:spcBef>
              <a:spcPct val="0"/>
            </a:spcBef>
            <a:spcAft>
              <a:spcPct val="35000"/>
            </a:spcAft>
          </a:pPr>
          <a:r>
            <a:rPr lang="en-US" sz="2000" kern="1200" dirty="0" smtClean="0"/>
            <a:t>Basic R&amp;D</a:t>
          </a:r>
          <a:endParaRPr lang="en-US" sz="2000" kern="1200" dirty="0"/>
        </a:p>
      </dsp:txBody>
      <dsp:txXfrm>
        <a:off x="139295" y="3044015"/>
        <a:ext cx="938174" cy="816102"/>
      </dsp:txXfrm>
    </dsp:sp>
    <dsp:sp modelId="{020318EC-1ECB-4849-8BF8-D502F2F84C34}">
      <dsp:nvSpPr>
        <dsp:cNvPr id="0" name=""/>
        <dsp:cNvSpPr/>
      </dsp:nvSpPr>
      <dsp:spPr>
        <a:xfrm>
          <a:off x="1413182" y="2023179"/>
          <a:ext cx="219456" cy="219456"/>
        </a:xfrm>
        <a:prstGeom prst="ellipse">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FE012C6-9BBD-2744-B122-694ED4553D02}">
      <dsp:nvSpPr>
        <dsp:cNvPr id="0" name=""/>
        <dsp:cNvSpPr/>
      </dsp:nvSpPr>
      <dsp:spPr>
        <a:xfrm>
          <a:off x="1541678" y="2170444"/>
          <a:ext cx="1152144" cy="1567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285" tIns="0" rIns="0" bIns="0" numCol="1" spcCol="1270" anchor="t" anchorCtr="0">
          <a:noAutofit/>
        </a:bodyPr>
        <a:lstStyle/>
        <a:p>
          <a:pPr lvl="0" algn="l" defTabSz="711200">
            <a:lnSpc>
              <a:spcPct val="90000"/>
            </a:lnSpc>
            <a:spcBef>
              <a:spcPct val="0"/>
            </a:spcBef>
            <a:spcAft>
              <a:spcPct val="35000"/>
            </a:spcAft>
          </a:pPr>
          <a:r>
            <a:rPr lang="en-US" sz="1600" kern="1200" dirty="0" smtClean="0"/>
            <a:t>Applied Research</a:t>
          </a:r>
          <a:endParaRPr lang="en-US" sz="1600" kern="1200" dirty="0"/>
        </a:p>
      </dsp:txBody>
      <dsp:txXfrm>
        <a:off x="1541678" y="2170444"/>
        <a:ext cx="1152144" cy="1567053"/>
      </dsp:txXfrm>
    </dsp:sp>
    <dsp:sp modelId="{05073B18-81D6-F940-92C8-F6CA951AAFBA}">
      <dsp:nvSpPr>
        <dsp:cNvPr id="0" name=""/>
        <dsp:cNvSpPr/>
      </dsp:nvSpPr>
      <dsp:spPr>
        <a:xfrm>
          <a:off x="2570378" y="1472986"/>
          <a:ext cx="290779" cy="290779"/>
        </a:xfrm>
        <a:prstGeom prst="ellipse">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72AE326-987E-444A-A320-447AB8E5784C}">
      <dsp:nvSpPr>
        <dsp:cNvPr id="0" name=""/>
        <dsp:cNvSpPr/>
      </dsp:nvSpPr>
      <dsp:spPr>
        <a:xfrm>
          <a:off x="2727433" y="1618376"/>
          <a:ext cx="1466736" cy="2119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078" tIns="0" rIns="0" bIns="0" numCol="1" spcCol="1270" anchor="t" anchorCtr="0">
          <a:noAutofit/>
        </a:bodyPr>
        <a:lstStyle/>
        <a:p>
          <a:pPr lvl="0" algn="l" defTabSz="711200">
            <a:lnSpc>
              <a:spcPct val="90000"/>
            </a:lnSpc>
            <a:spcBef>
              <a:spcPct val="0"/>
            </a:spcBef>
            <a:spcAft>
              <a:spcPct val="35000"/>
            </a:spcAft>
          </a:pPr>
          <a:r>
            <a:rPr lang="en-US" sz="1600" kern="1200" dirty="0" smtClean="0"/>
            <a:t>Prototype Development</a:t>
          </a:r>
          <a:endParaRPr lang="en-US" sz="1600" kern="1200" dirty="0"/>
        </a:p>
      </dsp:txBody>
      <dsp:txXfrm>
        <a:off x="2727433" y="1618376"/>
        <a:ext cx="1466736" cy="2119122"/>
      </dsp:txXfrm>
    </dsp:sp>
    <dsp:sp modelId="{AE5C2D0A-07D6-EA47-9A3C-109BED38425E}">
      <dsp:nvSpPr>
        <dsp:cNvPr id="0" name=""/>
        <dsp:cNvSpPr/>
      </dsp:nvSpPr>
      <dsp:spPr>
        <a:xfrm>
          <a:off x="3810304" y="1084137"/>
          <a:ext cx="389534" cy="389534"/>
        </a:xfrm>
        <a:prstGeom prst="ellipse">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7FE0262-D0C2-AB46-AF3C-FF31405DBF84}">
      <dsp:nvSpPr>
        <dsp:cNvPr id="0" name=""/>
        <dsp:cNvSpPr/>
      </dsp:nvSpPr>
      <dsp:spPr>
        <a:xfrm>
          <a:off x="4034940" y="1278904"/>
          <a:ext cx="1451459" cy="2458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406" tIns="0" rIns="0" bIns="0" numCol="1" spcCol="1270" anchor="t" anchorCtr="0">
          <a:noAutofit/>
        </a:bodyPr>
        <a:lstStyle/>
        <a:p>
          <a:pPr lvl="0" algn="l" defTabSz="711200">
            <a:lnSpc>
              <a:spcPct val="90000"/>
            </a:lnSpc>
            <a:spcBef>
              <a:spcPct val="0"/>
            </a:spcBef>
            <a:spcAft>
              <a:spcPct val="35000"/>
            </a:spcAft>
          </a:pPr>
          <a:r>
            <a:rPr lang="en-US" sz="1600" kern="1200" dirty="0" smtClean="0"/>
            <a:t>Integration Process</a:t>
          </a:r>
          <a:endParaRPr lang="en-US" sz="1600" kern="1200" dirty="0"/>
        </a:p>
      </dsp:txBody>
      <dsp:txXfrm>
        <a:off x="4034940" y="1278904"/>
        <a:ext cx="1451459" cy="24585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89764-B74C-3B4C-B41B-7CF1DC167613}">
      <dsp:nvSpPr>
        <dsp:cNvPr id="0" name=""/>
        <dsp:cNvSpPr/>
      </dsp:nvSpPr>
      <dsp:spPr>
        <a:xfrm flipH="1" flipV="1">
          <a:off x="0" y="2211290"/>
          <a:ext cx="1287414" cy="1077315"/>
        </a:xfrm>
        <a:prstGeom prst="swooshArrow">
          <a:avLst>
            <a:gd name="adj1" fmla="val 25000"/>
            <a:gd name="adj2" fmla="val 25000"/>
          </a:avLst>
        </a:prstGeom>
        <a:solidFill>
          <a:srgbClr val="3366FF"/>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35C1EA6-A930-0F41-944A-C21539789656}">
      <dsp:nvSpPr>
        <dsp:cNvPr id="0" name=""/>
        <dsp:cNvSpPr/>
      </dsp:nvSpPr>
      <dsp:spPr>
        <a:xfrm flipH="1" flipV="1">
          <a:off x="2063805" y="2488411"/>
          <a:ext cx="45719" cy="18866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F0CED49-9834-4940-8FD7-03C1030D94C0}">
      <dsp:nvSpPr>
        <dsp:cNvPr id="0" name=""/>
        <dsp:cNvSpPr/>
      </dsp:nvSpPr>
      <dsp:spPr>
        <a:xfrm flipH="1" flipV="1">
          <a:off x="2997577" y="2663678"/>
          <a:ext cx="112093" cy="157909"/>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9031" bIns="0" numCol="1" spcCol="1270" anchor="t" anchorCtr="0">
          <a:noAutofit/>
        </a:bodyPr>
        <a:lstStyle/>
        <a:p>
          <a:pPr lvl="0" algn="r" defTabSz="222250">
            <a:lnSpc>
              <a:spcPct val="90000"/>
            </a:lnSpc>
            <a:spcBef>
              <a:spcPct val="0"/>
            </a:spcBef>
            <a:spcAft>
              <a:spcPct val="35000"/>
            </a:spcAft>
          </a:pPr>
          <a:endParaRPr lang="en-US" sz="500" kern="1200" dirty="0"/>
        </a:p>
      </dsp:txBody>
      <dsp:txXfrm rot="10800000">
        <a:off x="3003049" y="2669150"/>
        <a:ext cx="101149" cy="1469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16ABE-4815-DA4D-A8AB-2DC50645F44F}">
      <dsp:nvSpPr>
        <dsp:cNvPr id="0" name=""/>
        <dsp:cNvSpPr/>
      </dsp:nvSpPr>
      <dsp:spPr>
        <a:xfrm>
          <a:off x="1519524" y="1851851"/>
          <a:ext cx="1401570" cy="1401570"/>
        </a:xfrm>
        <a:prstGeom prst="ellipse">
          <a:avLst/>
        </a:prstGeom>
        <a:solidFill>
          <a:srgbClr val="0AC6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r>
            <a:rPr lang="en-US" sz="4900" kern="1200" dirty="0" smtClean="0">
              <a:solidFill>
                <a:srgbClr val="800000"/>
              </a:solidFill>
            </a:rPr>
            <a:t>LIS</a:t>
          </a:r>
          <a:endParaRPr lang="en-US" sz="4900" kern="1200" dirty="0">
            <a:solidFill>
              <a:srgbClr val="800000"/>
            </a:solidFill>
          </a:endParaRPr>
        </a:p>
      </dsp:txBody>
      <dsp:txXfrm>
        <a:off x="1724779" y="2057106"/>
        <a:ext cx="991060" cy="991060"/>
      </dsp:txXfrm>
    </dsp:sp>
    <dsp:sp modelId="{1A561D8E-93F7-B645-89F3-DD1562494564}">
      <dsp:nvSpPr>
        <dsp:cNvPr id="0" name=""/>
        <dsp:cNvSpPr/>
      </dsp:nvSpPr>
      <dsp:spPr>
        <a:xfrm rot="12900000">
          <a:off x="629714" y="1602779"/>
          <a:ext cx="1130435" cy="399447"/>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8D3B673-C7A4-D24F-B299-63CB083D5279}">
      <dsp:nvSpPr>
        <dsp:cNvPr id="0" name=""/>
        <dsp:cNvSpPr/>
      </dsp:nvSpPr>
      <dsp:spPr>
        <a:xfrm>
          <a:off x="621" y="931957"/>
          <a:ext cx="1331492" cy="1065193"/>
        </a:xfrm>
        <a:prstGeom prst="roundRect">
          <a:avLst>
            <a:gd name="adj" fmla="val 10000"/>
          </a:avLst>
        </a:prstGeom>
        <a:solidFill>
          <a:srgbClr val="0AC6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solidFill>
                <a:srgbClr val="800000"/>
              </a:solidFill>
            </a:rPr>
            <a:t>Basic Research</a:t>
          </a:r>
          <a:endParaRPr lang="en-US" sz="1600" kern="1200" dirty="0">
            <a:solidFill>
              <a:srgbClr val="800000"/>
            </a:solidFill>
          </a:endParaRPr>
        </a:p>
      </dsp:txBody>
      <dsp:txXfrm>
        <a:off x="31819" y="963155"/>
        <a:ext cx="1269096" cy="1002797"/>
      </dsp:txXfrm>
    </dsp:sp>
    <dsp:sp modelId="{B407309B-7C70-3B44-926D-BF3B6EDAAA07}">
      <dsp:nvSpPr>
        <dsp:cNvPr id="0" name=""/>
        <dsp:cNvSpPr/>
      </dsp:nvSpPr>
      <dsp:spPr>
        <a:xfrm rot="16187184">
          <a:off x="1953315" y="1374904"/>
          <a:ext cx="535268" cy="399447"/>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2796560-C0EA-964C-81E8-1D57B18F250A}">
      <dsp:nvSpPr>
        <dsp:cNvPr id="0" name=""/>
        <dsp:cNvSpPr/>
      </dsp:nvSpPr>
      <dsp:spPr>
        <a:xfrm>
          <a:off x="1547889" y="229765"/>
          <a:ext cx="1331492" cy="1065193"/>
        </a:xfrm>
        <a:prstGeom prst="roundRect">
          <a:avLst>
            <a:gd name="adj" fmla="val 10000"/>
          </a:avLst>
        </a:prstGeom>
        <a:solidFill>
          <a:srgbClr val="0AC6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solidFill>
                <a:srgbClr val="800000"/>
              </a:solidFill>
            </a:rPr>
            <a:t>Applied Research</a:t>
          </a:r>
          <a:endParaRPr lang="en-US" sz="1600" kern="1200" dirty="0">
            <a:solidFill>
              <a:srgbClr val="800000"/>
            </a:solidFill>
          </a:endParaRPr>
        </a:p>
      </dsp:txBody>
      <dsp:txXfrm>
        <a:off x="1579087" y="260963"/>
        <a:ext cx="1269096" cy="1002797"/>
      </dsp:txXfrm>
    </dsp:sp>
    <dsp:sp modelId="{88139A03-9F02-CE40-9666-A2EE4BD4C86D}">
      <dsp:nvSpPr>
        <dsp:cNvPr id="0" name=""/>
        <dsp:cNvSpPr/>
      </dsp:nvSpPr>
      <dsp:spPr>
        <a:xfrm rot="19500000">
          <a:off x="2659138" y="1589026"/>
          <a:ext cx="1130435" cy="399447"/>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F7FBF07-A624-6444-B75E-1352F85CF019}">
      <dsp:nvSpPr>
        <dsp:cNvPr id="0" name=""/>
        <dsp:cNvSpPr/>
      </dsp:nvSpPr>
      <dsp:spPr>
        <a:xfrm>
          <a:off x="3108506" y="931957"/>
          <a:ext cx="1331492" cy="1065193"/>
        </a:xfrm>
        <a:prstGeom prst="roundRect">
          <a:avLst>
            <a:gd name="adj" fmla="val 10000"/>
          </a:avLst>
        </a:prstGeom>
        <a:solidFill>
          <a:srgbClr val="0AC6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solidFill>
                <a:srgbClr val="800000"/>
              </a:solidFill>
            </a:rPr>
            <a:t>Prototype Development</a:t>
          </a:r>
          <a:endParaRPr lang="en-US" sz="1600" kern="1200" dirty="0">
            <a:solidFill>
              <a:srgbClr val="800000"/>
            </a:solidFill>
          </a:endParaRPr>
        </a:p>
      </dsp:txBody>
      <dsp:txXfrm>
        <a:off x="3139704" y="963155"/>
        <a:ext cx="1269096" cy="100279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84058B-8F60-AA45-ACB9-5D4FF9AB93EA}" type="datetimeFigureOut">
              <a:rPr lang="en-US" smtClean="0"/>
              <a:pPr/>
              <a:t>3/1/11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DE5F51-DEDF-9344-85C7-4C0046BC5776}" type="slidenum">
              <a:rPr lang="en-US" smtClean="0"/>
              <a:pPr/>
              <a:t>‹#›</a:t>
            </a:fld>
            <a:endParaRPr lang="en-US"/>
          </a:p>
        </p:txBody>
      </p:sp>
    </p:spTree>
    <p:extLst>
      <p:ext uri="{BB962C8B-B14F-4D97-AF65-F5344CB8AC3E}">
        <p14:creationId xmlns:p14="http://schemas.microsoft.com/office/powerpoint/2010/main" val="36882903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42365"/>
            <a:ext cx="7772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cxnSp>
        <p:nvCxnSpPr>
          <p:cNvPr id="4" name="Straight Connector 3"/>
          <p:cNvCxnSpPr/>
          <p:nvPr userDrawn="1"/>
        </p:nvCxnSpPr>
        <p:spPr bwMode="auto">
          <a:xfrm>
            <a:off x="194677" y="1043623"/>
            <a:ext cx="8801003" cy="1588"/>
          </a:xfrm>
          <a:prstGeom prst="line">
            <a:avLst/>
          </a:prstGeom>
          <a:solidFill>
            <a:schemeClr val="accent1"/>
          </a:solidFill>
          <a:ln w="25400" cap="flat" cmpd="sng" algn="ctr">
            <a:solidFill>
              <a:srgbClr val="800000"/>
            </a:solidFill>
            <a:prstDash val="solid"/>
            <a:round/>
            <a:headEnd type="none" w="med" len="med"/>
            <a:tailEnd type="none" w="med" len="med"/>
          </a:ln>
          <a:effectLst/>
        </p:spPr>
      </p:cxnSp>
    </p:spTree>
    <p:extLst>
      <p:ext uri="{BB962C8B-B14F-4D97-AF65-F5344CB8AC3E}">
        <p14:creationId xmlns:p14="http://schemas.microsoft.com/office/powerpoint/2010/main" val="2278807470"/>
      </p:ext>
    </p:extLst>
  </p:cSld>
  <p:clrMapOvr>
    <a:masterClrMapping/>
  </p:clrMapOvr>
  <p:transition xmlns:p14="http://schemas.microsoft.com/office/powerpoint/2010/main">
    <p:cover dir="l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lvl1pPr algn="ctr">
              <a:defRPr>
                <a:solidFill>
                  <a:srgbClr val="26267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4" name="Straight Connector 3"/>
          <p:cNvCxnSpPr/>
          <p:nvPr userDrawn="1"/>
        </p:nvCxnSpPr>
        <p:spPr bwMode="auto">
          <a:xfrm>
            <a:off x="194677" y="1043623"/>
            <a:ext cx="8801003" cy="1588"/>
          </a:xfrm>
          <a:prstGeom prst="line">
            <a:avLst/>
          </a:prstGeom>
          <a:solidFill>
            <a:schemeClr val="accent1"/>
          </a:solidFill>
          <a:ln w="25400" cap="flat" cmpd="sng" algn="ctr">
            <a:solidFill>
              <a:srgbClr val="800000"/>
            </a:solidFill>
            <a:prstDash val="solid"/>
            <a:round/>
            <a:headEnd type="none" w="med" len="med"/>
            <a:tailEnd type="none" w="med" len="med"/>
          </a:ln>
          <a:effectLst/>
        </p:spPr>
      </p:cxnSp>
    </p:spTree>
    <p:extLst>
      <p:ext uri="{BB962C8B-B14F-4D97-AF65-F5344CB8AC3E}">
        <p14:creationId xmlns:p14="http://schemas.microsoft.com/office/powerpoint/2010/main" val="2996407116"/>
      </p:ext>
    </p:extLst>
  </p:cSld>
  <p:clrMapOvr>
    <a:masterClrMapping/>
  </p:clrMapOvr>
  <p:transition xmlns:p14="http://schemas.microsoft.com/office/powerpoint/2010/main">
    <p:cover dir="l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36496362"/>
      </p:ext>
    </p:extLst>
  </p:cSld>
  <p:clrMapOvr>
    <a:masterClrMapping/>
  </p:clrMapOvr>
  <p:transition xmlns:p14="http://schemas.microsoft.com/office/powerpoint/2010/main">
    <p:cover dir="l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0297035"/>
      </p:ext>
    </p:extLst>
  </p:cSld>
  <p:clrMapOvr>
    <a:masterClrMapping/>
  </p:clrMapOvr>
  <p:transition xmlns:p14="http://schemas.microsoft.com/office/powerpoint/2010/main">
    <p:cover dir="l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5794609"/>
      </p:ext>
    </p:extLst>
  </p:cSld>
  <p:clrMapOvr>
    <a:masterClrMapping/>
  </p:clrMapOvr>
  <p:transition xmlns:p14="http://schemas.microsoft.com/office/powerpoint/2010/main">
    <p:cover dir="l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3" name="Straight Connector 2"/>
          <p:cNvCxnSpPr/>
          <p:nvPr userDrawn="1"/>
        </p:nvCxnSpPr>
        <p:spPr bwMode="auto">
          <a:xfrm>
            <a:off x="194677" y="1043623"/>
            <a:ext cx="8801003" cy="1588"/>
          </a:xfrm>
          <a:prstGeom prst="line">
            <a:avLst/>
          </a:prstGeom>
          <a:solidFill>
            <a:schemeClr val="accent1"/>
          </a:solidFill>
          <a:ln w="25400" cap="flat" cmpd="sng" algn="ctr">
            <a:solidFill>
              <a:srgbClr val="800000"/>
            </a:solidFill>
            <a:prstDash val="solid"/>
            <a:round/>
            <a:headEnd type="none" w="med" len="med"/>
            <a:tailEnd type="none" w="med" len="med"/>
          </a:ln>
          <a:effectLst/>
        </p:spPr>
      </p:cxnSp>
    </p:spTree>
    <p:extLst>
      <p:ext uri="{BB962C8B-B14F-4D97-AF65-F5344CB8AC3E}">
        <p14:creationId xmlns:p14="http://schemas.microsoft.com/office/powerpoint/2010/main" val="1634024298"/>
      </p:ext>
    </p:extLst>
  </p:cSld>
  <p:clrMapOvr>
    <a:masterClrMapping/>
  </p:clrMapOvr>
  <p:transition xmlns:p14="http://schemas.microsoft.com/office/powerpoint/2010/main">
    <p:cover dir="l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2642547"/>
      </p:ext>
    </p:extLst>
  </p:cSld>
  <p:clrMapOvr>
    <a:masterClrMapping/>
  </p:clrMapOvr>
  <p:transition xmlns:p14="http://schemas.microsoft.com/office/powerpoint/2010/main">
    <p:cover dir="l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04873019"/>
      </p:ext>
    </p:extLst>
  </p:cSld>
  <p:clrMapOvr>
    <a:masterClrMapping/>
  </p:clrMapOvr>
  <p:transition xmlns:p14="http://schemas.microsoft.com/office/powerpoint/2010/main">
    <p:cover dir="l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420887"/>
            <a:ext cx="7772400" cy="46751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29957600"/>
      </p:ext>
    </p:extLst>
  </p:cSld>
  <p:clrMapOvr>
    <a:masterClrMapping/>
  </p:clrMapOvr>
  <p:transition xmlns:p14="http://schemas.microsoft.com/office/powerpoint/2010/main">
    <p:cover dir="l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0772526"/>
      </p:ext>
    </p:extLst>
  </p:cSld>
  <p:clrMapOvr>
    <a:masterClrMapping/>
  </p:clrMapOvr>
  <p:transition xmlns:p14="http://schemas.microsoft.com/office/powerpoint/2010/main">
    <p:cover dir="l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6889892"/>
      </p:ext>
    </p:extLst>
  </p:cSld>
  <p:clrMapOvr>
    <a:masterClrMapping/>
  </p:clrMapOvr>
  <p:transition xmlns:p14="http://schemas.microsoft.com/office/powerpoint/2010/main">
    <p:cover dir="l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06843"/>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25140"/>
            <a:ext cx="3810000" cy="44708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25140"/>
            <a:ext cx="3810000" cy="44708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242365"/>
            <a:ext cx="77724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image" Target="../media/image5.gif"/><Relationship Id="rId1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7.png"/><Relationship Id="rId14"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2" name="Picture 11" descr="Screen shot 2011-01-06 at 3.14.59 PM.png"/>
          <p:cNvPicPr>
            <a:picLocks noChangeAspect="1"/>
          </p:cNvPicPr>
          <p:nvPr userDrawn="1"/>
        </p:nvPicPr>
        <p:blipFill rotWithShape="1">
          <a:blip r:embed="rId13">
            <a:extLst>
              <a:ext uri="{28A0092B-C50C-407E-A947-70E740481C1C}">
                <a14:useLocalDpi xmlns:a14="http://schemas.microsoft.com/office/drawing/2010/main" val="0"/>
              </a:ext>
            </a:extLst>
          </a:blip>
          <a:srcRect r="15861"/>
          <a:stretch/>
        </p:blipFill>
        <p:spPr>
          <a:xfrm>
            <a:off x="3665375" y="1662982"/>
            <a:ext cx="5478626" cy="5195018"/>
          </a:xfrm>
          <a:prstGeom prst="rect">
            <a:avLst/>
          </a:prstGeom>
        </p:spPr>
      </p:pic>
      <p:pic>
        <p:nvPicPr>
          <p:cNvPr id="8" name="Picture 23" descr="ppt_camo_bkgrnd-0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685800" y="1554095"/>
            <a:ext cx="7772400" cy="45419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21" descr="white_curv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971925" y="1574800"/>
            <a:ext cx="517207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CommunicationsMark_GIF.gif"/>
          <p:cNvPicPr>
            <a:picLocks noChangeAspect="1"/>
          </p:cNvPicPr>
          <p:nvPr userDrawn="1"/>
        </p:nvPicPr>
        <p:blipFill>
          <a:blip r:embed="rId16" cstate="print"/>
          <a:stretch>
            <a:fillRect/>
          </a:stretch>
        </p:blipFill>
        <p:spPr>
          <a:xfrm>
            <a:off x="457200" y="304800"/>
            <a:ext cx="1187865" cy="914400"/>
          </a:xfrm>
          <a:prstGeom prst="rect">
            <a:avLst/>
          </a:prstGeom>
          <a:ln>
            <a:noFill/>
          </a:ln>
          <a:effectLst>
            <a:outerShdw blurRad="292100" dist="139700" dir="2700000" algn="tl" rotWithShape="0">
              <a:srgbClr val="333333">
                <a:alpha val="65000"/>
              </a:srgbClr>
            </a:outerShdw>
          </a:effectLst>
        </p:spPr>
      </p:pic>
      <p:sp>
        <p:nvSpPr>
          <p:cNvPr id="14" name="TextBox 13"/>
          <p:cNvSpPr txBox="1"/>
          <p:nvPr userDrawn="1"/>
        </p:nvSpPr>
        <p:spPr>
          <a:xfrm>
            <a:off x="1622633" y="304800"/>
            <a:ext cx="6324600" cy="1031051"/>
          </a:xfrm>
          <a:prstGeom prst="rect">
            <a:avLst/>
          </a:prstGeom>
          <a:noFill/>
        </p:spPr>
        <p:txBody>
          <a:bodyPr>
            <a:spAutoFit/>
          </a:bodyPr>
          <a:lstStyle/>
          <a:p>
            <a:pPr>
              <a:defRPr/>
            </a:pPr>
            <a:r>
              <a:rPr lang="en-US" sz="1600" i="1" dirty="0">
                <a:solidFill>
                  <a:schemeClr val="accent4">
                    <a:lumMod val="10000"/>
                  </a:schemeClr>
                </a:solidFill>
                <a:effectLst>
                  <a:outerShdw blurRad="38100" dist="38100" dir="2700000" algn="tl">
                    <a:srgbClr val="000000">
                      <a:alpha val="43137"/>
                    </a:srgbClr>
                  </a:outerShdw>
                </a:effectLst>
              </a:rPr>
              <a:t>Engineer Research and Development Center</a:t>
            </a:r>
          </a:p>
          <a:p>
            <a:pPr>
              <a:defRPr/>
            </a:pPr>
            <a:r>
              <a:rPr lang="en-US" sz="1600" i="1" dirty="0">
                <a:solidFill>
                  <a:schemeClr val="accent4">
                    <a:lumMod val="10000"/>
                  </a:schemeClr>
                </a:solidFill>
                <a:effectLst>
                  <a:outerShdw blurRad="38100" dist="38100" dir="2700000" algn="tl">
                    <a:srgbClr val="000000">
                      <a:alpha val="43137"/>
                    </a:srgbClr>
                  </a:outerShdw>
                </a:effectLst>
              </a:rPr>
              <a:t>Cold Regions Research and Engineering Laboratory</a:t>
            </a:r>
          </a:p>
          <a:p>
            <a:pPr algn="r">
              <a:defRPr/>
            </a:pPr>
            <a:endParaRPr lang="en-US" sz="1100" b="0" i="1" dirty="0">
              <a:solidFill>
                <a:schemeClr val="accent4">
                  <a:lumMod val="10000"/>
                </a:schemeClr>
              </a:solidFill>
              <a:effectLst>
                <a:outerShdw blurRad="38100" dist="38100" dir="2700000" algn="tl">
                  <a:srgbClr val="000000">
                    <a:alpha val="43137"/>
                  </a:srgbClr>
                </a:outerShdw>
              </a:effectLst>
            </a:endParaRPr>
          </a:p>
          <a:p>
            <a:pPr algn="r" fontAlgn="auto">
              <a:spcBef>
                <a:spcPts val="0"/>
              </a:spcBef>
              <a:spcAft>
                <a:spcPts val="0"/>
              </a:spcAft>
              <a:defRPr/>
            </a:pPr>
            <a:r>
              <a:rPr lang="en-US" sz="1100" b="0" i="1" dirty="0">
                <a:solidFill>
                  <a:schemeClr val="accent4">
                    <a:lumMod val="10000"/>
                  </a:schemeClr>
                </a:solidFill>
                <a:effectLst>
                  <a:outerShdw blurRad="38100" dist="38100" dir="2700000" algn="tl">
                    <a:srgbClr val="000000">
                      <a:alpha val="43137"/>
                    </a:srgbClr>
                  </a:outerShdw>
                </a:effectLst>
              </a:rPr>
              <a:t>“We solve problems to make the world safer and better.”</a:t>
            </a:r>
          </a:p>
          <a:p>
            <a:pPr algn="r" fontAlgn="auto">
              <a:spcBef>
                <a:spcPts val="0"/>
              </a:spcBef>
              <a:spcAft>
                <a:spcPts val="0"/>
              </a:spcAft>
              <a:defRPr/>
            </a:pPr>
            <a:r>
              <a:rPr lang="en-US" sz="700" b="0" i="1" dirty="0">
                <a:solidFill>
                  <a:schemeClr val="accent4">
                    <a:lumMod val="10000"/>
                  </a:schemeClr>
                </a:solidFill>
                <a:effectLst>
                  <a:outerShdw blurRad="38100" dist="38100" dir="2700000" algn="tl">
                    <a:srgbClr val="000000">
                      <a:alpha val="43137"/>
                    </a:srgbClr>
                  </a:outerShdw>
                </a:effectLst>
              </a:rPr>
              <a:t>Serving the Nation since February 1, 1961</a:t>
            </a:r>
          </a:p>
        </p:txBody>
      </p:sp>
      <p:pic>
        <p:nvPicPr>
          <p:cNvPr id="15" name="Picture 14" descr="CRREL_shield.gif"/>
          <p:cNvPicPr>
            <a:picLocks noChangeAspect="1"/>
          </p:cNvPicPr>
          <p:nvPr userDrawn="1"/>
        </p:nvPicPr>
        <p:blipFill>
          <a:blip r:embed="rId17" cstate="print"/>
          <a:stretch>
            <a:fillRect/>
          </a:stretch>
        </p:blipFill>
        <p:spPr>
          <a:xfrm>
            <a:off x="7924800" y="304800"/>
            <a:ext cx="760285" cy="914400"/>
          </a:xfrm>
          <a:prstGeom prst="rect">
            <a:avLst/>
          </a:prstGeom>
          <a:ln>
            <a:noFill/>
          </a:ln>
          <a:effectLst>
            <a:outerShdw blurRad="292100" dist="139700" dir="2700000" algn="tl" rotWithShape="0">
              <a:srgbClr val="333333">
                <a:alpha val="65000"/>
              </a:srgbClr>
            </a:outerShdw>
          </a:effectLst>
        </p:spPr>
      </p:pic>
      <p:sp>
        <p:nvSpPr>
          <p:cNvPr id="16" name="Rectangle 6"/>
          <p:cNvSpPr>
            <a:spLocks noGrp="1" noChangeArrowheads="1"/>
          </p:cNvSpPr>
          <p:nvPr>
            <p:ph type="sldNum" sz="quarter" idx="4"/>
          </p:nvPr>
        </p:nvSpPr>
        <p:spPr bwMode="auto">
          <a:xfrm>
            <a:off x="2194910" y="6393994"/>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fld id="{83B5D88E-CB4E-45A5-A0FE-EAFD72BDDB8C}" type="slidenum">
              <a:rPr lang="en-US"/>
              <a:pPr>
                <a:defRPr/>
              </a:pPr>
              <a:t>‹#›</a:t>
            </a:fld>
            <a:endParaRPr lang="en-US" dirty="0"/>
          </a:p>
        </p:txBody>
      </p:sp>
      <p:pic>
        <p:nvPicPr>
          <p:cNvPr id="17" name="Picture 8" descr="USACE_logo"/>
          <p:cNvPicPr>
            <a:picLocks noChangeAspect="1" noChangeArrowheads="1"/>
          </p:cNvPicPr>
          <p:nvPr userDrawn="1"/>
        </p:nvPicPr>
        <p:blipFill>
          <a:blip r:embed="rId18" cstate="print"/>
          <a:srcRect/>
          <a:stretch>
            <a:fillRect/>
          </a:stretch>
        </p:blipFill>
        <p:spPr bwMode="auto">
          <a:xfrm>
            <a:off x="457200" y="5782468"/>
            <a:ext cx="758825" cy="519113"/>
          </a:xfrm>
          <a:prstGeom prst="rect">
            <a:avLst/>
          </a:prstGeom>
          <a:noFill/>
          <a:ln w="9525">
            <a:noFill/>
            <a:miter lim="800000"/>
            <a:headEnd/>
            <a:tailEnd/>
          </a:ln>
        </p:spPr>
      </p:pic>
      <p:sp>
        <p:nvSpPr>
          <p:cNvPr id="18" name="Text Box 9"/>
          <p:cNvSpPr txBox="1">
            <a:spLocks noChangeArrowheads="1"/>
          </p:cNvSpPr>
          <p:nvPr userDrawn="1"/>
        </p:nvSpPr>
        <p:spPr bwMode="auto">
          <a:xfrm>
            <a:off x="457200" y="6416675"/>
            <a:ext cx="2606675" cy="215444"/>
          </a:xfrm>
          <a:prstGeom prst="rect">
            <a:avLst/>
          </a:prstGeom>
          <a:noFill/>
          <a:ln w="9525">
            <a:noFill/>
            <a:miter lim="800000"/>
            <a:headEnd/>
            <a:tailEnd/>
          </a:ln>
          <a:effectLst/>
        </p:spPr>
        <p:txBody>
          <a:bodyPr lIns="0" tIns="0" rIns="0" bIns="0">
            <a:spAutoFit/>
          </a:bodyPr>
          <a:lstStyle/>
          <a:p>
            <a:pPr algn="l">
              <a:defRPr/>
            </a:pPr>
            <a:r>
              <a:rPr lang="en-US" sz="1400" dirty="0">
                <a:solidFill>
                  <a:schemeClr val="accent4">
                    <a:lumMod val="10000"/>
                  </a:schemeClr>
                </a:solidFill>
              </a:rPr>
              <a:t>BUILDING STRONG</a:t>
            </a:r>
            <a:r>
              <a:rPr lang="en-US" sz="1400" baseline="-25000" dirty="0">
                <a:solidFill>
                  <a:schemeClr val="accent4">
                    <a:lumMod val="10000"/>
                  </a:schemeClr>
                </a:solidFill>
              </a:rPr>
              <a:t>®</a:t>
            </a:r>
          </a:p>
        </p:txBody>
      </p:sp>
      <p:sp>
        <p:nvSpPr>
          <p:cNvPr id="19" name="Line 10"/>
          <p:cNvSpPr>
            <a:spLocks noChangeShapeType="1"/>
          </p:cNvSpPr>
          <p:nvPr userDrawn="1"/>
        </p:nvSpPr>
        <p:spPr bwMode="auto">
          <a:xfrm flipH="1">
            <a:off x="457200" y="6324600"/>
            <a:ext cx="8229600" cy="0"/>
          </a:xfrm>
          <a:prstGeom prst="line">
            <a:avLst/>
          </a:prstGeom>
          <a:noFill/>
          <a:ln w="9525">
            <a:solidFill>
              <a:srgbClr val="800000"/>
            </a:solidFill>
            <a:round/>
            <a:headEnd/>
            <a:tailEnd/>
          </a:ln>
          <a:effectLst/>
        </p:spPr>
        <p:txBody>
          <a:bodyPr/>
          <a:lstStyle/>
          <a:p>
            <a:pPr>
              <a:defRPr/>
            </a:pPr>
            <a:endParaRPr lang="en-US" sz="1800" b="0"/>
          </a:p>
        </p:txBody>
      </p:sp>
      <p:sp>
        <p:nvSpPr>
          <p:cNvPr id="20" name="Text Box 14"/>
          <p:cNvSpPr txBox="1">
            <a:spLocks noChangeArrowheads="1"/>
          </p:cNvSpPr>
          <p:nvPr userDrawn="1"/>
        </p:nvSpPr>
        <p:spPr bwMode="auto">
          <a:xfrm>
            <a:off x="212725" y="5675313"/>
            <a:ext cx="184150" cy="366712"/>
          </a:xfrm>
          <a:prstGeom prst="rect">
            <a:avLst/>
          </a:prstGeom>
          <a:noFill/>
          <a:ln w="9525">
            <a:noFill/>
            <a:miter lim="800000"/>
            <a:headEnd/>
            <a:tailEnd/>
          </a:ln>
          <a:effectLst/>
        </p:spPr>
        <p:txBody>
          <a:bodyPr wrap="none">
            <a:spAutoFit/>
          </a:bodyPr>
          <a:lstStyle/>
          <a:p>
            <a:pPr>
              <a:defRPr/>
            </a:pPr>
            <a:endParaRPr lang="en-US" sz="1800" b="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a:solidFill>
            <a:srgbClr val="000000"/>
          </a:solidFill>
          <a:latin typeface="+mj-lt"/>
          <a:ea typeface="+mj-ea"/>
          <a:cs typeface="+mj-cs"/>
        </a:defRPr>
      </a:lvl1pPr>
      <a:lvl2pPr algn="ctr" rtl="0" eaLnBrk="0" fontAlgn="base" hangingPunct="0">
        <a:spcBef>
          <a:spcPct val="0"/>
        </a:spcBef>
        <a:spcAft>
          <a:spcPct val="0"/>
        </a:spcAft>
        <a:defRPr sz="4400">
          <a:solidFill>
            <a:srgbClr val="000000"/>
          </a:solidFill>
          <a:latin typeface="Times" charset="0"/>
        </a:defRPr>
      </a:lvl2pPr>
      <a:lvl3pPr algn="ctr" rtl="0" eaLnBrk="0" fontAlgn="base" hangingPunct="0">
        <a:spcBef>
          <a:spcPct val="0"/>
        </a:spcBef>
        <a:spcAft>
          <a:spcPct val="0"/>
        </a:spcAft>
        <a:defRPr sz="4400">
          <a:solidFill>
            <a:srgbClr val="000000"/>
          </a:solidFill>
          <a:latin typeface="Times" charset="0"/>
        </a:defRPr>
      </a:lvl3pPr>
      <a:lvl4pPr algn="ctr" rtl="0" eaLnBrk="0" fontAlgn="base" hangingPunct="0">
        <a:spcBef>
          <a:spcPct val="0"/>
        </a:spcBef>
        <a:spcAft>
          <a:spcPct val="0"/>
        </a:spcAft>
        <a:defRPr sz="4400">
          <a:solidFill>
            <a:srgbClr val="000000"/>
          </a:solidFill>
          <a:latin typeface="Times" charset="0"/>
        </a:defRPr>
      </a:lvl4pPr>
      <a:lvl5pPr algn="ctr" rtl="0" eaLnBrk="0" fontAlgn="base" hangingPunct="0">
        <a:spcBef>
          <a:spcPct val="0"/>
        </a:spcBef>
        <a:spcAft>
          <a:spcPct val="0"/>
        </a:spcAft>
        <a:defRPr sz="4400">
          <a:solidFill>
            <a:srgbClr val="000000"/>
          </a:solidFill>
          <a:latin typeface="Times" charset="0"/>
        </a:defRPr>
      </a:lvl5pPr>
      <a:lvl6pPr marL="457200" algn="ctr" rtl="0" eaLnBrk="0" fontAlgn="base" hangingPunct="0">
        <a:spcBef>
          <a:spcPct val="0"/>
        </a:spcBef>
        <a:spcAft>
          <a:spcPct val="0"/>
        </a:spcAft>
        <a:defRPr sz="4400">
          <a:solidFill>
            <a:srgbClr val="000000"/>
          </a:solidFill>
          <a:latin typeface="Times" charset="0"/>
        </a:defRPr>
      </a:lvl6pPr>
      <a:lvl7pPr marL="914400" algn="ctr" rtl="0" eaLnBrk="0" fontAlgn="base" hangingPunct="0">
        <a:spcBef>
          <a:spcPct val="0"/>
        </a:spcBef>
        <a:spcAft>
          <a:spcPct val="0"/>
        </a:spcAft>
        <a:defRPr sz="4400">
          <a:solidFill>
            <a:srgbClr val="000000"/>
          </a:solidFill>
          <a:latin typeface="Times" charset="0"/>
        </a:defRPr>
      </a:lvl7pPr>
      <a:lvl8pPr marL="1371600" algn="ctr" rtl="0" eaLnBrk="0" fontAlgn="base" hangingPunct="0">
        <a:spcBef>
          <a:spcPct val="0"/>
        </a:spcBef>
        <a:spcAft>
          <a:spcPct val="0"/>
        </a:spcAft>
        <a:defRPr sz="4400">
          <a:solidFill>
            <a:srgbClr val="000000"/>
          </a:solidFill>
          <a:latin typeface="Times" charset="0"/>
        </a:defRPr>
      </a:lvl8pPr>
      <a:lvl9pPr marL="1828800" algn="ctr" rtl="0" eaLnBrk="0" fontAlgn="base" hangingPunct="0">
        <a:spcBef>
          <a:spcPct val="0"/>
        </a:spcBef>
        <a:spcAft>
          <a:spcPct val="0"/>
        </a:spcAft>
        <a:defRPr sz="4400">
          <a:solidFill>
            <a:srgbClr val="000000"/>
          </a:solidFill>
          <a:latin typeface="Times" charset="0"/>
        </a:defRPr>
      </a:lvl9pPr>
    </p:titleStyle>
    <p:bodyStyle>
      <a:lvl1pPr marL="342900" indent="-342900" algn="l" rtl="0" eaLnBrk="0" fontAlgn="base" hangingPunct="0">
        <a:spcBef>
          <a:spcPct val="20000"/>
        </a:spcBef>
        <a:spcAft>
          <a:spcPct val="0"/>
        </a:spcAft>
        <a:buChar char="•"/>
        <a:defRPr sz="28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400">
          <a:solidFill>
            <a:srgbClr val="000000"/>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defRPr>
      </a:lvl5pPr>
      <a:lvl6pPr marL="2514600" indent="-228600" algn="l" rtl="0" eaLnBrk="0" fontAlgn="base" hangingPunct="0">
        <a:spcBef>
          <a:spcPct val="20000"/>
        </a:spcBef>
        <a:spcAft>
          <a:spcPct val="0"/>
        </a:spcAft>
        <a:buChar char="»"/>
        <a:defRPr sz="2000">
          <a:solidFill>
            <a:srgbClr val="000000"/>
          </a:solidFill>
          <a:latin typeface="+mn-lt"/>
          <a:ea typeface="ＭＳ Ｐゴシック" charset="-128"/>
        </a:defRPr>
      </a:lvl6pPr>
      <a:lvl7pPr marL="2971800" indent="-228600" algn="l" rtl="0" eaLnBrk="0" fontAlgn="base" hangingPunct="0">
        <a:spcBef>
          <a:spcPct val="20000"/>
        </a:spcBef>
        <a:spcAft>
          <a:spcPct val="0"/>
        </a:spcAft>
        <a:buChar char="»"/>
        <a:defRPr sz="2000">
          <a:solidFill>
            <a:srgbClr val="000000"/>
          </a:solidFill>
          <a:latin typeface="+mn-lt"/>
          <a:ea typeface="ＭＳ Ｐゴシック" charset="-128"/>
        </a:defRPr>
      </a:lvl7pPr>
      <a:lvl8pPr marL="3429000" indent="-228600" algn="l" rtl="0" eaLnBrk="0" fontAlgn="base" hangingPunct="0">
        <a:spcBef>
          <a:spcPct val="20000"/>
        </a:spcBef>
        <a:spcAft>
          <a:spcPct val="0"/>
        </a:spcAft>
        <a:buChar char="»"/>
        <a:defRPr sz="2000">
          <a:solidFill>
            <a:srgbClr val="000000"/>
          </a:solidFill>
          <a:latin typeface="+mn-lt"/>
          <a:ea typeface="ＭＳ Ｐゴシック" charset="-128"/>
        </a:defRPr>
      </a:lvl8pPr>
      <a:lvl9pPr marL="3886200" indent="-228600" algn="l" rtl="0" eaLnBrk="0" fontAlgn="base" hangingPunct="0">
        <a:spcBef>
          <a:spcPct val="20000"/>
        </a:spcBef>
        <a:spcAft>
          <a:spcPct val="0"/>
        </a:spcAft>
        <a:buChar char="»"/>
        <a:defRPr sz="20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2" descr="ppt_camo_bkgrnd-0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extLst>
            <a:ext uri="{909E8E84-426E-40dd-AFC4-6F175D3DCCD1}">
              <a14:hiddenFill xmlns:a14="http://schemas.microsoft.com/office/drawing/2010/main">
                <a:solidFill>
                  <a:srgbClr val="FFFFFF"/>
                </a:solidFill>
              </a14:hiddenFill>
            </a:ext>
          </a:extLst>
        </p:spPr>
      </p:pic>
      <p:sp>
        <p:nvSpPr>
          <p:cNvPr id="396295" name="Rectangle 2"/>
          <p:cNvSpPr>
            <a:spLocks noGrp="1" noChangeArrowheads="1"/>
          </p:cNvSpPr>
          <p:nvPr>
            <p:ph type="title"/>
          </p:nvPr>
        </p:nvSpPr>
        <p:spPr bwMode="auto">
          <a:xfrm>
            <a:off x="76200" y="152400"/>
            <a:ext cx="6324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PRESENTATION TITLE</a:t>
            </a:r>
          </a:p>
        </p:txBody>
      </p:sp>
      <p:sp>
        <p:nvSpPr>
          <p:cNvPr id="6"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fld id="{83B5D88E-CB4E-45A5-A0FE-EAFD72BDDB8C}" type="slidenum">
              <a:rPr lang="en-US"/>
              <a:pPr>
                <a:defRPr/>
              </a:pPr>
              <a:t>‹#›</a:t>
            </a:fld>
            <a:endParaRPr lang="en-US"/>
          </a:p>
        </p:txBody>
      </p:sp>
      <p:pic>
        <p:nvPicPr>
          <p:cNvPr id="7" name="Picture 8" descr="USACE_logo"/>
          <p:cNvPicPr>
            <a:picLocks noChangeAspect="1" noChangeArrowheads="1"/>
          </p:cNvPicPr>
          <p:nvPr userDrawn="1"/>
        </p:nvPicPr>
        <p:blipFill>
          <a:blip r:embed="rId14" cstate="print"/>
          <a:srcRect/>
          <a:stretch>
            <a:fillRect/>
          </a:stretch>
        </p:blipFill>
        <p:spPr bwMode="auto">
          <a:xfrm>
            <a:off x="8004175" y="5715000"/>
            <a:ext cx="758825" cy="519113"/>
          </a:xfrm>
          <a:prstGeom prst="rect">
            <a:avLst/>
          </a:prstGeom>
          <a:noFill/>
          <a:ln w="9525">
            <a:noFill/>
            <a:miter lim="800000"/>
            <a:headEnd/>
            <a:tailEnd/>
          </a:ln>
        </p:spPr>
      </p:pic>
      <p:sp>
        <p:nvSpPr>
          <p:cNvPr id="8" name="Text Box 9"/>
          <p:cNvSpPr txBox="1">
            <a:spLocks noChangeArrowheads="1"/>
          </p:cNvSpPr>
          <p:nvPr userDrawn="1"/>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a:defRPr/>
            </a:pPr>
            <a:r>
              <a:rPr lang="en-US" sz="1400" dirty="0"/>
              <a:t>BUILDING STRONG</a:t>
            </a:r>
            <a:r>
              <a:rPr lang="en-US" sz="1400" baseline="-25000" dirty="0"/>
              <a:t>®</a:t>
            </a:r>
          </a:p>
        </p:txBody>
      </p:sp>
      <p:sp>
        <p:nvSpPr>
          <p:cNvPr id="10" name="Line 10"/>
          <p:cNvSpPr>
            <a:spLocks noChangeShapeType="1"/>
          </p:cNvSpPr>
          <p:nvPr userDrawn="1"/>
        </p:nvSpPr>
        <p:spPr bwMode="auto">
          <a:xfrm flipH="1">
            <a:off x="457200" y="6324600"/>
            <a:ext cx="8229600" cy="0"/>
          </a:xfrm>
          <a:prstGeom prst="line">
            <a:avLst/>
          </a:prstGeom>
          <a:noFill/>
          <a:ln w="9525">
            <a:solidFill>
              <a:schemeClr val="tx1"/>
            </a:solidFill>
            <a:round/>
            <a:headEnd/>
            <a:tailEnd/>
          </a:ln>
          <a:effectLst/>
        </p:spPr>
        <p:txBody>
          <a:bodyPr/>
          <a:lstStyle/>
          <a:p>
            <a:pPr>
              <a:defRPr/>
            </a:pPr>
            <a:endParaRPr lang="en-US" sz="1800" b="0"/>
          </a:p>
        </p:txBody>
      </p:sp>
      <p:sp>
        <p:nvSpPr>
          <p:cNvPr id="11" name="Text Box 14"/>
          <p:cNvSpPr txBox="1">
            <a:spLocks noChangeArrowheads="1"/>
          </p:cNvSpPr>
          <p:nvPr userDrawn="1"/>
        </p:nvSpPr>
        <p:spPr bwMode="auto">
          <a:xfrm>
            <a:off x="212725" y="5675313"/>
            <a:ext cx="184150" cy="366712"/>
          </a:xfrm>
          <a:prstGeom prst="rect">
            <a:avLst/>
          </a:prstGeom>
          <a:noFill/>
          <a:ln w="9525">
            <a:noFill/>
            <a:miter lim="800000"/>
            <a:headEnd/>
            <a:tailEnd/>
          </a:ln>
          <a:effectLst/>
        </p:spPr>
        <p:txBody>
          <a:bodyPr wrap="none">
            <a:spAutoFit/>
          </a:bodyPr>
          <a:lstStyle/>
          <a:p>
            <a:pPr>
              <a:defRPr/>
            </a:pPr>
            <a:endParaRPr lang="en-US" sz="1800" b="0"/>
          </a:p>
        </p:txBody>
      </p:sp>
    </p:spTree>
    <p:extLst>
      <p:ext uri="{BB962C8B-B14F-4D97-AF65-F5344CB8AC3E}">
        <p14:creationId xmlns:p14="http://schemas.microsoft.com/office/powerpoint/2010/main" val="350910033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xmlns:p14="http://schemas.microsoft.com/office/powerpoint/2010/main">
    <p:cover dir="lu"/>
  </p:transition>
  <p:timing>
    <p:tnLst>
      <p:par>
        <p:cTn xmlns:p14="http://schemas.microsoft.com/office/powerpoint/2010/main" id="1" dur="indefinite" restart="never" nodeType="tmRoot"/>
      </p:par>
    </p:tnLst>
  </p:timing>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charset="0"/>
          <a:ea typeface="ＭＳ Ｐゴシック" charset="0"/>
        </a:defRPr>
      </a:lvl2pPr>
      <a:lvl3pPr algn="l" rtl="0" fontAlgn="base">
        <a:spcBef>
          <a:spcPct val="0"/>
        </a:spcBef>
        <a:spcAft>
          <a:spcPct val="0"/>
        </a:spcAft>
        <a:defRPr sz="3600" b="1">
          <a:solidFill>
            <a:schemeClr val="tx2"/>
          </a:solidFill>
          <a:latin typeface="Arial" charset="0"/>
          <a:ea typeface="ＭＳ Ｐゴシック" charset="0"/>
        </a:defRPr>
      </a:lvl3pPr>
      <a:lvl4pPr algn="l" rtl="0" fontAlgn="base">
        <a:spcBef>
          <a:spcPct val="0"/>
        </a:spcBef>
        <a:spcAft>
          <a:spcPct val="0"/>
        </a:spcAft>
        <a:defRPr sz="3600" b="1">
          <a:solidFill>
            <a:schemeClr val="tx2"/>
          </a:solidFill>
          <a:latin typeface="Arial" charset="0"/>
          <a:ea typeface="ＭＳ Ｐゴシック" charset="0"/>
        </a:defRPr>
      </a:lvl4pPr>
      <a:lvl5pPr algn="l" rtl="0" fontAlgn="base">
        <a:spcBef>
          <a:spcPct val="0"/>
        </a:spcBef>
        <a:spcAft>
          <a:spcPct val="0"/>
        </a:spcAft>
        <a:defRPr sz="3600" b="1">
          <a:solidFill>
            <a:schemeClr val="tx2"/>
          </a:solidFill>
          <a:latin typeface="Arial" charset="0"/>
          <a:ea typeface="ＭＳ Ｐゴシック" charset="0"/>
        </a:defRPr>
      </a:lvl5pPr>
      <a:lvl6pPr marL="457200" algn="l" rtl="0" fontAlgn="base">
        <a:spcBef>
          <a:spcPct val="0"/>
        </a:spcBef>
        <a:spcAft>
          <a:spcPct val="0"/>
        </a:spcAft>
        <a:defRPr sz="3600" b="1">
          <a:solidFill>
            <a:schemeClr val="tx2"/>
          </a:solidFill>
          <a:latin typeface="Arial" charset="0"/>
          <a:ea typeface="ＭＳ Ｐゴシック" charset="0"/>
        </a:defRPr>
      </a:lvl6pPr>
      <a:lvl7pPr marL="914400" algn="l" rtl="0" fontAlgn="base">
        <a:spcBef>
          <a:spcPct val="0"/>
        </a:spcBef>
        <a:spcAft>
          <a:spcPct val="0"/>
        </a:spcAft>
        <a:defRPr sz="3600" b="1">
          <a:solidFill>
            <a:schemeClr val="tx2"/>
          </a:solidFill>
          <a:latin typeface="Arial" charset="0"/>
          <a:ea typeface="ＭＳ Ｐゴシック" charset="0"/>
        </a:defRPr>
      </a:lvl7pPr>
      <a:lvl8pPr marL="1371600" algn="l" rtl="0" fontAlgn="base">
        <a:spcBef>
          <a:spcPct val="0"/>
        </a:spcBef>
        <a:spcAft>
          <a:spcPct val="0"/>
        </a:spcAft>
        <a:defRPr sz="3600" b="1">
          <a:solidFill>
            <a:schemeClr val="tx2"/>
          </a:solidFill>
          <a:latin typeface="Arial" charset="0"/>
          <a:ea typeface="ＭＳ Ｐゴシック" charset="0"/>
        </a:defRPr>
      </a:lvl8pPr>
      <a:lvl9pPr marL="1828800" algn="l" rtl="0" fontAlgn="base">
        <a:spcBef>
          <a:spcPct val="0"/>
        </a:spcBef>
        <a:spcAft>
          <a:spcPct val="0"/>
        </a:spcAft>
        <a:defRPr sz="3600" b="1">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 Id="rId11" Type="http://schemas.microsoft.com/office/2007/relationships/diagramDrawing" Target="../diagrams/drawing2.xml"/><Relationship Id="rId1" Type="http://schemas.openxmlformats.org/officeDocument/2006/relationships/slideLayout" Target="../slideLayouts/slideLayout13.xml"/><Relationship Id="rId2"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13.xml"/><Relationship Id="rId2"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814" y="1677703"/>
            <a:ext cx="7126014" cy="1470025"/>
          </a:xfrm>
        </p:spPr>
        <p:txBody>
          <a:bodyPr/>
          <a:lstStyle/>
          <a:p>
            <a:pPr algn="l"/>
            <a:r>
              <a:rPr lang="en-US" sz="3600" dirty="0" smtClean="0"/>
              <a:t>Interagency Surface Dynamics </a:t>
            </a:r>
            <a:br>
              <a:rPr lang="en-US" sz="3600" dirty="0" smtClean="0"/>
            </a:br>
            <a:r>
              <a:rPr lang="en-US" sz="3600" dirty="0" smtClean="0"/>
              <a:t>Working Group</a:t>
            </a:r>
            <a:br>
              <a:rPr lang="en-US" sz="3600" dirty="0" smtClean="0"/>
            </a:br>
            <a:r>
              <a:rPr lang="en-US" sz="2000" dirty="0" smtClean="0"/>
              <a:t>USDA Southwest Watershed Research Center</a:t>
            </a:r>
            <a:br>
              <a:rPr lang="en-US" sz="2000" dirty="0" smtClean="0"/>
            </a:br>
            <a:r>
              <a:rPr lang="en-US" sz="2000" dirty="0" smtClean="0"/>
              <a:t>Tucson, AZ</a:t>
            </a:r>
            <a:br>
              <a:rPr lang="en-US" sz="2000" dirty="0" smtClean="0"/>
            </a:br>
            <a:r>
              <a:rPr lang="en-US" sz="2000" dirty="0" smtClean="0"/>
              <a:t>March 1-3, 2011</a:t>
            </a:r>
            <a:br>
              <a:rPr lang="en-US" sz="2000" dirty="0" smtClean="0"/>
            </a:br>
            <a:endParaRPr lang="en-US" sz="3600" dirty="0"/>
          </a:p>
        </p:txBody>
      </p:sp>
      <p:sp>
        <p:nvSpPr>
          <p:cNvPr id="4" name="Text Box 4"/>
          <p:cNvSpPr txBox="1">
            <a:spLocks noChangeArrowheads="1"/>
          </p:cNvSpPr>
          <p:nvPr/>
        </p:nvSpPr>
        <p:spPr bwMode="auto">
          <a:xfrm>
            <a:off x="152400" y="4044979"/>
            <a:ext cx="37338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r>
              <a:rPr lang="en-US" sz="1600" b="1" dirty="0">
                <a:solidFill>
                  <a:schemeClr val="accent4">
                    <a:lumMod val="10000"/>
                  </a:schemeClr>
                </a:solidFill>
              </a:rPr>
              <a:t>Presenter: </a:t>
            </a:r>
          </a:p>
          <a:p>
            <a:pPr eaLnBrk="1" hangingPunct="1"/>
            <a:r>
              <a:rPr lang="en-US" sz="1600" b="1" dirty="0" smtClean="0">
                <a:solidFill>
                  <a:schemeClr val="accent4">
                    <a:lumMod val="10000"/>
                  </a:schemeClr>
                </a:solidFill>
              </a:rPr>
              <a:t>John Eylander</a:t>
            </a:r>
            <a:endParaRPr lang="en-US" sz="1600" b="1" dirty="0">
              <a:solidFill>
                <a:schemeClr val="accent4">
                  <a:lumMod val="10000"/>
                </a:schemeClr>
              </a:solidFill>
            </a:endParaRPr>
          </a:p>
          <a:p>
            <a:pPr eaLnBrk="1" hangingPunct="1"/>
            <a:r>
              <a:rPr lang="en-US" sz="1400" dirty="0">
                <a:solidFill>
                  <a:schemeClr val="accent4">
                    <a:lumMod val="10000"/>
                  </a:schemeClr>
                </a:solidFill>
              </a:rPr>
              <a:t>U. S. Army ERDC/CRREL </a:t>
            </a:r>
          </a:p>
          <a:p>
            <a:pPr eaLnBrk="1" hangingPunct="1"/>
            <a:r>
              <a:rPr lang="en-US" sz="1400" dirty="0">
                <a:solidFill>
                  <a:schemeClr val="accent4">
                    <a:lumMod val="10000"/>
                  </a:schemeClr>
                </a:solidFill>
              </a:rPr>
              <a:t>Hanover, NH, USA</a:t>
            </a:r>
          </a:p>
          <a:p>
            <a:pPr eaLnBrk="1" hangingPunct="1"/>
            <a:endParaRPr lang="en-US" sz="1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Readiness Levels</a:t>
            </a:r>
          </a:p>
        </p:txBody>
      </p:sp>
      <p:sp>
        <p:nvSpPr>
          <p:cNvPr id="3" name="Content Placeholder 2"/>
          <p:cNvSpPr>
            <a:spLocks noGrp="1"/>
          </p:cNvSpPr>
          <p:nvPr>
            <p:ph idx="1"/>
          </p:nvPr>
        </p:nvSpPr>
        <p:spPr/>
        <p:txBody>
          <a:bodyPr/>
          <a:lstStyle/>
          <a:p>
            <a:r>
              <a:rPr lang="en-US" sz="1400" cap="all" dirty="0"/>
              <a:t>3.9 - Actual system "mission proven" through successful mission operations (ground or space):  </a:t>
            </a:r>
            <a:r>
              <a:rPr lang="en-US" sz="1400" dirty="0"/>
              <a:t>Fully integrated with operational hardware/software systems. Actual system has been thoroughly demonstrated and tested in its operational environment. All documentation completed. Successful operational experience. Sustaining engineering support in place.</a:t>
            </a:r>
          </a:p>
          <a:p>
            <a:pPr marL="0" indent="0">
              <a:buNone/>
            </a:pPr>
            <a:endParaRPr lang="en-US" dirty="0"/>
          </a:p>
        </p:txBody>
      </p:sp>
    </p:spTree>
    <p:extLst>
      <p:ext uri="{BB962C8B-B14F-4D97-AF65-F5344CB8AC3E}">
        <p14:creationId xmlns:p14="http://schemas.microsoft.com/office/powerpoint/2010/main" val="3217751649"/>
      </p:ext>
    </p:extLst>
  </p:cSld>
  <p:clrMapOvr>
    <a:masterClrMapping/>
  </p:clrMapOvr>
  <p:transition xmlns:p14="http://schemas.microsoft.com/office/powerpoint/2010/main">
    <p:cover dir="l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Software “Buy-Back”</a:t>
            </a:r>
            <a:endParaRPr lang="en-US" dirty="0"/>
          </a:p>
        </p:txBody>
      </p:sp>
      <p:sp>
        <p:nvSpPr>
          <p:cNvPr id="3" name="Content Placeholder 2"/>
          <p:cNvSpPr>
            <a:spLocks noGrp="1"/>
          </p:cNvSpPr>
          <p:nvPr>
            <p:ph idx="1"/>
          </p:nvPr>
        </p:nvSpPr>
        <p:spPr>
          <a:xfrm>
            <a:off x="343336" y="1302406"/>
            <a:ext cx="7495629" cy="4819870"/>
          </a:xfrm>
        </p:spPr>
        <p:txBody>
          <a:bodyPr/>
          <a:lstStyle/>
          <a:p>
            <a:r>
              <a:rPr lang="en-US" sz="2000" dirty="0" smtClean="0"/>
              <a:t>Research to OPS software technology transitions incur significant software redevelopment period</a:t>
            </a:r>
          </a:p>
          <a:p>
            <a:pPr lvl="1"/>
            <a:r>
              <a:rPr lang="en-US" sz="1600" dirty="0" smtClean="0"/>
              <a:t>“Up-time” requirements</a:t>
            </a:r>
          </a:p>
          <a:p>
            <a:pPr lvl="1"/>
            <a:r>
              <a:rPr lang="en-US" sz="1600" dirty="0" smtClean="0"/>
              <a:t>Database and infrastructure</a:t>
            </a:r>
            <a:r>
              <a:rPr lang="en-US" sz="1600" dirty="0"/>
              <a:t> </a:t>
            </a:r>
            <a:r>
              <a:rPr lang="en-US" sz="1600" dirty="0" smtClean="0"/>
              <a:t>engineering</a:t>
            </a:r>
          </a:p>
          <a:p>
            <a:pPr lvl="1"/>
            <a:r>
              <a:rPr lang="en-US" sz="1600" dirty="0" smtClean="0"/>
              <a:t>Data handling (input/output) issues</a:t>
            </a:r>
          </a:p>
          <a:p>
            <a:pPr lvl="1"/>
            <a:r>
              <a:rPr lang="en-US" sz="1600" dirty="0" smtClean="0"/>
              <a:t>Error handling</a:t>
            </a:r>
          </a:p>
          <a:p>
            <a:pPr lvl="1"/>
            <a:r>
              <a:rPr lang="en-US" sz="1600" dirty="0" smtClean="0"/>
              <a:t>Coding standards</a:t>
            </a:r>
          </a:p>
          <a:p>
            <a:pPr lvl="1"/>
            <a:r>
              <a:rPr lang="en-US" sz="1600" dirty="0" smtClean="0"/>
              <a:t>Network requirements</a:t>
            </a:r>
          </a:p>
          <a:p>
            <a:pPr lvl="1"/>
            <a:r>
              <a:rPr lang="en-US" sz="1600" dirty="0" smtClean="0"/>
              <a:t>Data format</a:t>
            </a:r>
          </a:p>
          <a:p>
            <a:r>
              <a:rPr lang="en-US" sz="2000" dirty="0" smtClean="0"/>
              <a:t>External/R&amp;D </a:t>
            </a:r>
            <a:br>
              <a:rPr lang="en-US" sz="2000" dirty="0" smtClean="0"/>
            </a:br>
            <a:r>
              <a:rPr lang="en-US" sz="2000" dirty="0" smtClean="0"/>
              <a:t>groups generally </a:t>
            </a:r>
            <a:br>
              <a:rPr lang="en-US" sz="2000" dirty="0" smtClean="0"/>
            </a:br>
            <a:r>
              <a:rPr lang="en-US" sz="2000" dirty="0" smtClean="0"/>
              <a:t>not concerned with </a:t>
            </a:r>
            <a:br>
              <a:rPr lang="en-US" sz="2000" dirty="0" smtClean="0"/>
            </a:br>
            <a:r>
              <a:rPr lang="en-US" sz="2000" dirty="0" smtClean="0"/>
              <a:t>most OPS center software </a:t>
            </a:r>
            <a:br>
              <a:rPr lang="en-US" sz="2000" dirty="0" smtClean="0"/>
            </a:br>
            <a:r>
              <a:rPr lang="en-US" sz="2000" dirty="0" smtClean="0"/>
              <a:t>issues, leading to delays in tech transition</a:t>
            </a:r>
          </a:p>
          <a:p>
            <a:r>
              <a:rPr lang="en-US" sz="2000" dirty="0" smtClean="0"/>
              <a:t>Software buy-back process goal is to share same software environment </a:t>
            </a:r>
            <a:endParaRPr lang="en-US" sz="2000" dirty="0"/>
          </a:p>
        </p:txBody>
      </p:sp>
      <p:graphicFrame>
        <p:nvGraphicFramePr>
          <p:cNvPr id="5" name="Diagram 4"/>
          <p:cNvGraphicFramePr/>
          <p:nvPr>
            <p:extLst>
              <p:ext uri="{D42A27DB-BD31-4B8C-83A1-F6EECF244321}">
                <p14:modId xmlns:p14="http://schemas.microsoft.com/office/powerpoint/2010/main" val="387786916"/>
              </p:ext>
            </p:extLst>
          </p:nvPr>
        </p:nvGraphicFramePr>
        <p:xfrm>
          <a:off x="3184639" y="1143000"/>
          <a:ext cx="5486400" cy="4045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 10"/>
          <p:cNvGrpSpPr/>
          <p:nvPr/>
        </p:nvGrpSpPr>
        <p:grpSpPr>
          <a:xfrm>
            <a:off x="3981671" y="1637369"/>
            <a:ext cx="6157313" cy="4064000"/>
            <a:chOff x="2518987" y="1278266"/>
            <a:chExt cx="6157313" cy="4064000"/>
          </a:xfrm>
        </p:grpSpPr>
        <p:graphicFrame>
          <p:nvGraphicFramePr>
            <p:cNvPr id="7" name="Diagram 6"/>
            <p:cNvGraphicFramePr/>
            <p:nvPr>
              <p:extLst>
                <p:ext uri="{D42A27DB-BD31-4B8C-83A1-F6EECF244321}">
                  <p14:modId xmlns:p14="http://schemas.microsoft.com/office/powerpoint/2010/main" val="1240392625"/>
                </p:ext>
              </p:extLst>
            </p:nvPr>
          </p:nvGraphicFramePr>
          <p:xfrm>
            <a:off x="2580300" y="1278266"/>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0" name="Group 9"/>
            <p:cNvGrpSpPr/>
            <p:nvPr/>
          </p:nvGrpSpPr>
          <p:grpSpPr>
            <a:xfrm>
              <a:off x="2518987" y="2570167"/>
              <a:ext cx="3608557" cy="2268484"/>
              <a:chOff x="1713194" y="2465059"/>
              <a:chExt cx="3608557" cy="2268484"/>
            </a:xfrm>
          </p:grpSpPr>
          <p:sp>
            <p:nvSpPr>
              <p:cNvPr id="8" name="Shape 7"/>
              <p:cNvSpPr/>
              <p:nvPr/>
            </p:nvSpPr>
            <p:spPr>
              <a:xfrm flipH="1" flipV="1">
                <a:off x="1848061" y="2785243"/>
                <a:ext cx="2478695" cy="1856846"/>
              </a:xfrm>
              <a:prstGeom prst="swooshArrow">
                <a:avLst>
                  <a:gd name="adj1" fmla="val 25000"/>
                  <a:gd name="adj2" fmla="val 25000"/>
                </a:avLst>
              </a:prstGeom>
              <a:solidFill>
                <a:srgbClr val="3366FF"/>
              </a:soli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9" name="Shape 8"/>
              <p:cNvSpPr/>
              <p:nvPr/>
            </p:nvSpPr>
            <p:spPr>
              <a:xfrm flipH="1" flipV="1">
                <a:off x="1713194" y="2465059"/>
                <a:ext cx="3608557" cy="2268484"/>
              </a:xfrm>
              <a:prstGeom prst="swooshArrow">
                <a:avLst>
                  <a:gd name="adj1" fmla="val 25000"/>
                  <a:gd name="adj2" fmla="val 27703"/>
                </a:avLst>
              </a:prstGeom>
              <a:solidFill>
                <a:srgbClr val="3366FF"/>
              </a:soli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sp>
        </p:grpSp>
      </p:grpSp>
      <p:sp>
        <p:nvSpPr>
          <p:cNvPr id="12" name="TextBox 11"/>
          <p:cNvSpPr txBox="1"/>
          <p:nvPr/>
        </p:nvSpPr>
        <p:spPr>
          <a:xfrm rot="20647917">
            <a:off x="4265449" y="4255958"/>
            <a:ext cx="2224512" cy="369332"/>
          </a:xfrm>
          <a:prstGeom prst="rect">
            <a:avLst/>
          </a:prstGeom>
          <a:noFill/>
        </p:spPr>
        <p:txBody>
          <a:bodyPr wrap="none" rtlCol="0">
            <a:spAutoFit/>
          </a:bodyPr>
          <a:lstStyle/>
          <a:p>
            <a:r>
              <a:rPr lang="en-US" dirty="0" smtClean="0">
                <a:solidFill>
                  <a:srgbClr val="FDFF5D"/>
                </a:solidFill>
              </a:rPr>
              <a:t>Research Buy-Back</a:t>
            </a:r>
            <a:endParaRPr lang="en-US" dirty="0">
              <a:solidFill>
                <a:srgbClr val="FDFF5D"/>
              </a:solidFill>
            </a:endParaRPr>
          </a:p>
        </p:txBody>
      </p:sp>
    </p:spTree>
    <p:extLst>
      <p:ext uri="{BB962C8B-B14F-4D97-AF65-F5344CB8AC3E}">
        <p14:creationId xmlns:p14="http://schemas.microsoft.com/office/powerpoint/2010/main" val="3930215459"/>
      </p:ext>
    </p:extLst>
  </p:cSld>
  <p:clrMapOvr>
    <a:masterClrMapping/>
  </p:clrMapOvr>
  <p:transition xmlns:p14="http://schemas.microsoft.com/office/powerpoint/2010/main">
    <p:cover dir="l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Network Enabling Concept</a:t>
            </a:r>
            <a:endParaRPr lang="en-US" dirty="0"/>
          </a:p>
        </p:txBody>
      </p:sp>
      <p:sp>
        <p:nvSpPr>
          <p:cNvPr id="3" name="Content Placeholder 2"/>
          <p:cNvSpPr>
            <a:spLocks noGrp="1"/>
          </p:cNvSpPr>
          <p:nvPr>
            <p:ph idx="1"/>
          </p:nvPr>
        </p:nvSpPr>
        <p:spPr>
          <a:xfrm>
            <a:off x="255752" y="1317296"/>
            <a:ext cx="4964395" cy="4525963"/>
          </a:xfrm>
        </p:spPr>
        <p:txBody>
          <a:bodyPr/>
          <a:lstStyle/>
          <a:p>
            <a:r>
              <a:rPr lang="en-US" sz="2400" dirty="0" smtClean="0"/>
              <a:t>Goal:  Adapt “buy-back” process</a:t>
            </a:r>
            <a:br>
              <a:rPr lang="en-US" sz="2400" dirty="0" smtClean="0"/>
            </a:br>
            <a:r>
              <a:rPr lang="en-US" sz="2400" dirty="0" smtClean="0"/>
              <a:t>across </a:t>
            </a:r>
            <a:r>
              <a:rPr lang="en-US" sz="2400" dirty="0" err="1" smtClean="0"/>
              <a:t>DoD</a:t>
            </a:r>
            <a:r>
              <a:rPr lang="en-US" sz="2400" dirty="0"/>
              <a:t> </a:t>
            </a:r>
            <a:r>
              <a:rPr lang="en-US" sz="2400" dirty="0" smtClean="0"/>
              <a:t>weather &amp;</a:t>
            </a:r>
            <a:br>
              <a:rPr lang="en-US" sz="2400" dirty="0" smtClean="0"/>
            </a:br>
            <a:r>
              <a:rPr lang="en-US" sz="2400" dirty="0" smtClean="0"/>
              <a:t>terrestrial science programs</a:t>
            </a:r>
          </a:p>
          <a:p>
            <a:pPr lvl="1"/>
            <a:r>
              <a:rPr lang="en-US" sz="2000" dirty="0" smtClean="0"/>
              <a:t>Collaborative software tools</a:t>
            </a:r>
          </a:p>
          <a:p>
            <a:pPr lvl="1"/>
            <a:r>
              <a:rPr lang="en-US" sz="2000" dirty="0" smtClean="0"/>
              <a:t>Collaborative research </a:t>
            </a:r>
            <a:br>
              <a:rPr lang="en-US" sz="2000" dirty="0" smtClean="0"/>
            </a:br>
            <a:r>
              <a:rPr lang="en-US" sz="2000" dirty="0" smtClean="0"/>
              <a:t>environments</a:t>
            </a:r>
          </a:p>
          <a:p>
            <a:pPr lvl="1"/>
            <a:r>
              <a:rPr lang="en-US" sz="2000" dirty="0" smtClean="0"/>
              <a:t>Shared software development process</a:t>
            </a:r>
          </a:p>
          <a:p>
            <a:pPr lvl="1"/>
            <a:r>
              <a:rPr lang="en-US" sz="2000" dirty="0" smtClean="0"/>
              <a:t>Reduced costs to basic/applied research organizations</a:t>
            </a:r>
            <a:endParaRPr lang="en-US" sz="2000" dirty="0"/>
          </a:p>
          <a:p>
            <a:pPr lvl="1"/>
            <a:r>
              <a:rPr lang="en-US" sz="2000" dirty="0" smtClean="0"/>
              <a:t>Faster rate of integration</a:t>
            </a:r>
          </a:p>
        </p:txBody>
      </p:sp>
      <p:graphicFrame>
        <p:nvGraphicFramePr>
          <p:cNvPr id="5" name="Diagram 4"/>
          <p:cNvGraphicFramePr/>
          <p:nvPr>
            <p:extLst>
              <p:ext uri="{D42A27DB-BD31-4B8C-83A1-F6EECF244321}">
                <p14:modId xmlns:p14="http://schemas.microsoft.com/office/powerpoint/2010/main" val="1049197603"/>
              </p:ext>
            </p:extLst>
          </p:nvPr>
        </p:nvGraphicFramePr>
        <p:xfrm>
          <a:off x="4628939" y="1204310"/>
          <a:ext cx="4440620" cy="3376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Up Arrow 5"/>
          <p:cNvSpPr/>
          <p:nvPr/>
        </p:nvSpPr>
        <p:spPr bwMode="auto">
          <a:xfrm>
            <a:off x="6761666" y="2539992"/>
            <a:ext cx="157655" cy="420414"/>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charset="0"/>
              <a:ea typeface="ＭＳ Ｐゴシック" charset="0"/>
            </a:endParaRPr>
          </a:p>
        </p:txBody>
      </p:sp>
      <p:sp>
        <p:nvSpPr>
          <p:cNvPr id="7" name="Up Arrow 6"/>
          <p:cNvSpPr/>
          <p:nvPr/>
        </p:nvSpPr>
        <p:spPr bwMode="auto">
          <a:xfrm rot="3134753" flipH="1">
            <a:off x="7558334" y="2945356"/>
            <a:ext cx="147700" cy="378807"/>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charset="0"/>
              <a:ea typeface="ＭＳ Ｐゴシック" charset="0"/>
            </a:endParaRPr>
          </a:p>
        </p:txBody>
      </p:sp>
      <p:sp>
        <p:nvSpPr>
          <p:cNvPr id="9" name="Left-Right Arrow 8"/>
          <p:cNvSpPr/>
          <p:nvPr/>
        </p:nvSpPr>
        <p:spPr bwMode="auto">
          <a:xfrm rot="19825128">
            <a:off x="5642541" y="2197038"/>
            <a:ext cx="779437" cy="367862"/>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charset="0"/>
              <a:ea typeface="ＭＳ Ｐゴシック" charset="0"/>
            </a:endParaRPr>
          </a:p>
        </p:txBody>
      </p:sp>
      <p:sp>
        <p:nvSpPr>
          <p:cNvPr id="10" name="Left-Right Arrow 9"/>
          <p:cNvSpPr/>
          <p:nvPr/>
        </p:nvSpPr>
        <p:spPr bwMode="auto">
          <a:xfrm rot="1666024">
            <a:off x="7277544" y="2163008"/>
            <a:ext cx="656476" cy="367862"/>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charset="0"/>
              <a:ea typeface="ＭＳ Ｐゴシック" charset="0"/>
            </a:endParaRPr>
          </a:p>
        </p:txBody>
      </p:sp>
      <p:sp>
        <p:nvSpPr>
          <p:cNvPr id="11" name="Right Arrow 10"/>
          <p:cNvSpPr/>
          <p:nvPr/>
        </p:nvSpPr>
        <p:spPr bwMode="auto">
          <a:xfrm rot="5400000">
            <a:off x="6575846" y="4247931"/>
            <a:ext cx="467985" cy="66565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charset="0"/>
              <a:ea typeface="ＭＳ Ｐゴシック" charset="0"/>
            </a:endParaRPr>
          </a:p>
        </p:txBody>
      </p:sp>
      <p:sp>
        <p:nvSpPr>
          <p:cNvPr id="12" name="TextBox 11"/>
          <p:cNvSpPr txBox="1"/>
          <p:nvPr/>
        </p:nvSpPr>
        <p:spPr>
          <a:xfrm>
            <a:off x="5821571" y="4728911"/>
            <a:ext cx="1976886" cy="369332"/>
          </a:xfrm>
          <a:prstGeom prst="rect">
            <a:avLst/>
          </a:prstGeom>
          <a:noFill/>
        </p:spPr>
        <p:txBody>
          <a:bodyPr wrap="none" rtlCol="0">
            <a:spAutoFit/>
          </a:bodyPr>
          <a:lstStyle/>
          <a:p>
            <a:r>
              <a:rPr lang="en-US" dirty="0" smtClean="0"/>
              <a:t>Integration &amp; Test</a:t>
            </a:r>
            <a:endParaRPr lang="en-US" dirty="0"/>
          </a:p>
        </p:txBody>
      </p:sp>
      <p:sp>
        <p:nvSpPr>
          <p:cNvPr id="13" name="Right Arrow 12"/>
          <p:cNvSpPr/>
          <p:nvPr/>
        </p:nvSpPr>
        <p:spPr bwMode="auto">
          <a:xfrm rot="5400000">
            <a:off x="6588985" y="5009181"/>
            <a:ext cx="467985" cy="66565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charset="0"/>
              <a:ea typeface="ＭＳ Ｐゴシック" charset="0"/>
            </a:endParaRPr>
          </a:p>
        </p:txBody>
      </p:sp>
      <p:sp>
        <p:nvSpPr>
          <p:cNvPr id="14" name="TextBox 13"/>
          <p:cNvSpPr txBox="1"/>
          <p:nvPr/>
        </p:nvSpPr>
        <p:spPr>
          <a:xfrm>
            <a:off x="5944197" y="5501657"/>
            <a:ext cx="1762960" cy="369332"/>
          </a:xfrm>
          <a:prstGeom prst="rect">
            <a:avLst/>
          </a:prstGeom>
          <a:noFill/>
        </p:spPr>
        <p:txBody>
          <a:bodyPr wrap="none" rtlCol="0">
            <a:spAutoFit/>
          </a:bodyPr>
          <a:lstStyle/>
          <a:p>
            <a:r>
              <a:rPr lang="en-US" dirty="0" smtClean="0"/>
              <a:t>Ops Integration</a:t>
            </a:r>
            <a:endParaRPr lang="en-US" dirty="0"/>
          </a:p>
        </p:txBody>
      </p:sp>
      <p:sp>
        <p:nvSpPr>
          <p:cNvPr id="15" name="Curved Left Arrow 14"/>
          <p:cNvSpPr/>
          <p:nvPr/>
        </p:nvSpPr>
        <p:spPr bwMode="auto">
          <a:xfrm flipH="1" flipV="1">
            <a:off x="5421593" y="3763073"/>
            <a:ext cx="452462" cy="1167386"/>
          </a:xfrm>
          <a:prstGeom prst="curved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charset="0"/>
              <a:ea typeface="ＭＳ Ｐゴシック" charset="0"/>
            </a:endParaRPr>
          </a:p>
        </p:txBody>
      </p:sp>
      <p:sp>
        <p:nvSpPr>
          <p:cNvPr id="16" name="Curved Left Arrow 15"/>
          <p:cNvSpPr/>
          <p:nvPr/>
        </p:nvSpPr>
        <p:spPr bwMode="auto">
          <a:xfrm flipH="1" flipV="1">
            <a:off x="5220147" y="3696139"/>
            <a:ext cx="671426" cy="2079009"/>
          </a:xfrm>
          <a:prstGeom prst="curved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charset="0"/>
              <a:ea typeface="ＭＳ Ｐゴシック" charset="0"/>
            </a:endParaRPr>
          </a:p>
        </p:txBody>
      </p:sp>
    </p:spTree>
    <p:extLst>
      <p:ext uri="{BB962C8B-B14F-4D97-AF65-F5344CB8AC3E}">
        <p14:creationId xmlns:p14="http://schemas.microsoft.com/office/powerpoint/2010/main" val="2131677673"/>
      </p:ext>
    </p:extLst>
  </p:cSld>
  <p:clrMapOvr>
    <a:masterClrMapping/>
  </p:clrMapOvr>
  <p:transition xmlns:p14="http://schemas.microsoft.com/office/powerpoint/2010/main">
    <p:cover dir="l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Concept:  </a:t>
            </a:r>
            <a:br>
              <a:rPr lang="en-US" dirty="0" smtClean="0"/>
            </a:br>
            <a:r>
              <a:rPr lang="en-US" dirty="0" smtClean="0"/>
              <a:t>Science Logistics Management</a:t>
            </a:r>
            <a:endParaRPr lang="en-US" dirty="0"/>
          </a:p>
        </p:txBody>
      </p:sp>
      <p:sp>
        <p:nvSpPr>
          <p:cNvPr id="3" name="Content Placeholder 2"/>
          <p:cNvSpPr>
            <a:spLocks noGrp="1"/>
          </p:cNvSpPr>
          <p:nvPr>
            <p:ph idx="1"/>
          </p:nvPr>
        </p:nvSpPr>
        <p:spPr>
          <a:xfrm>
            <a:off x="457200" y="1144732"/>
            <a:ext cx="8229600" cy="4525963"/>
          </a:xfrm>
        </p:spPr>
        <p:txBody>
          <a:bodyPr/>
          <a:lstStyle/>
          <a:p>
            <a:r>
              <a:rPr lang="en-US" dirty="0" smtClean="0"/>
              <a:t>Goal:  Manage technology transition between TRL’s and research funding programs </a:t>
            </a:r>
          </a:p>
          <a:p>
            <a:pPr lvl="1"/>
            <a:r>
              <a:rPr lang="en-US" dirty="0" smtClean="0"/>
              <a:t>6.1 -&gt; 6.2 -&gt; 6.3……. </a:t>
            </a:r>
          </a:p>
          <a:p>
            <a:pPr lvl="1"/>
            <a:r>
              <a:rPr lang="en-US" dirty="0" smtClean="0"/>
              <a:t>TRL 1 –&gt; TRL 2 -&gt; TRL3</a:t>
            </a:r>
          </a:p>
          <a:p>
            <a:pPr lvl="1"/>
            <a:r>
              <a:rPr lang="en-US" dirty="0" smtClean="0"/>
              <a:t>Army working to establish new management structure to support weather/terrestrial science tech transition</a:t>
            </a:r>
          </a:p>
          <a:p>
            <a:pPr lvl="2"/>
            <a:r>
              <a:rPr lang="en-US" dirty="0" smtClean="0"/>
              <a:t>future Air Force Weather involvement</a:t>
            </a:r>
          </a:p>
          <a:p>
            <a:pPr marL="914400" lvl="2" indent="0">
              <a:buNone/>
            </a:pPr>
            <a:endParaRPr lang="en-US" dirty="0"/>
          </a:p>
        </p:txBody>
      </p:sp>
    </p:spTree>
    <p:extLst>
      <p:ext uri="{BB962C8B-B14F-4D97-AF65-F5344CB8AC3E}">
        <p14:creationId xmlns:p14="http://schemas.microsoft.com/office/powerpoint/2010/main" val="4064847703"/>
      </p:ext>
    </p:extLst>
  </p:cSld>
  <p:clrMapOvr>
    <a:masterClrMapping/>
  </p:clrMapOvr>
  <p:transition xmlns:p14="http://schemas.microsoft.com/office/powerpoint/2010/main">
    <p:cover dir="l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0" y="0"/>
            <a:ext cx="9144000" cy="1143000"/>
          </a:xfrm>
        </p:spPr>
        <p:txBody>
          <a:bodyPr/>
          <a:lstStyle/>
          <a:p>
            <a:pPr algn="ctr"/>
            <a:r>
              <a:rPr lang="en-US" dirty="0" smtClean="0">
                <a:solidFill>
                  <a:schemeClr val="accent2">
                    <a:lumMod val="75000"/>
                  </a:schemeClr>
                </a:solidFill>
              </a:rPr>
              <a:t>Monday AM Agenda</a:t>
            </a:r>
            <a:endParaRPr lang="en-US" dirty="0">
              <a:solidFill>
                <a:schemeClr val="accent2">
                  <a:lumMod val="75000"/>
                </a:schemeClr>
              </a:solidFill>
            </a:endParaRPr>
          </a:p>
        </p:txBody>
      </p:sp>
      <p:sp>
        <p:nvSpPr>
          <p:cNvPr id="13" name="Content Placeholder 12"/>
          <p:cNvSpPr>
            <a:spLocks noGrp="1"/>
          </p:cNvSpPr>
          <p:nvPr>
            <p:ph idx="1"/>
          </p:nvPr>
        </p:nvSpPr>
        <p:spPr>
          <a:xfrm>
            <a:off x="402897" y="1257421"/>
            <a:ext cx="8530896" cy="4733476"/>
          </a:xfrm>
        </p:spPr>
        <p:txBody>
          <a:bodyPr/>
          <a:lstStyle/>
          <a:p>
            <a:r>
              <a:rPr lang="en-US" sz="1400" dirty="0"/>
              <a:t>08:30 - 	Welcome and Introductions  (Dr. Moran &amp; Dr. </a:t>
            </a:r>
            <a:r>
              <a:rPr lang="en-US" sz="1400" dirty="0" smtClean="0"/>
              <a:t>Harmon</a:t>
            </a:r>
            <a:endParaRPr lang="en-US" sz="1400" dirty="0"/>
          </a:p>
          <a:p>
            <a:r>
              <a:rPr lang="en-US" sz="1400" dirty="0"/>
              <a:t>08:45 – 09:15	Meeting overview and goals  (Eylander</a:t>
            </a:r>
            <a:r>
              <a:rPr lang="en-US" sz="1400" dirty="0" smtClean="0"/>
              <a:t>)</a:t>
            </a:r>
            <a:endParaRPr lang="en-US" sz="1400" dirty="0"/>
          </a:p>
          <a:p>
            <a:r>
              <a:rPr lang="en-US" sz="1400" dirty="0"/>
              <a:t>09:15 – 09:45	</a:t>
            </a:r>
            <a:r>
              <a:rPr lang="en-US" sz="1400" b="1" dirty="0"/>
              <a:t>Dr. Jeff </a:t>
            </a:r>
            <a:r>
              <a:rPr lang="en-US" sz="1400" b="1" dirty="0" err="1"/>
              <a:t>Cetola</a:t>
            </a:r>
            <a:r>
              <a:rPr lang="en-US" sz="1400" dirty="0"/>
              <a:t> &amp; Mr. Chris Franks</a:t>
            </a:r>
            <a:br>
              <a:rPr lang="en-US" sz="1400" dirty="0"/>
            </a:br>
            <a:r>
              <a:rPr lang="en-US" sz="1400" dirty="0"/>
              <a:t>	</a:t>
            </a:r>
            <a:r>
              <a:rPr lang="en-US" sz="1400" dirty="0" smtClean="0"/>
              <a:t>	Air </a:t>
            </a:r>
            <a:r>
              <a:rPr lang="en-US" sz="1400" dirty="0"/>
              <a:t>Force Weather Agency (AFWA) </a:t>
            </a:r>
            <a:br>
              <a:rPr lang="en-US" sz="1400" dirty="0"/>
            </a:br>
            <a:r>
              <a:rPr lang="en-US" sz="1400" dirty="0"/>
              <a:t>	</a:t>
            </a:r>
            <a:r>
              <a:rPr lang="en-US" sz="1400" dirty="0" smtClean="0"/>
              <a:t>	Operational </a:t>
            </a:r>
            <a:r>
              <a:rPr lang="en-US" sz="1400" dirty="0"/>
              <a:t>Land Surface Modeling overview at AFWA</a:t>
            </a:r>
          </a:p>
          <a:p>
            <a:endParaRPr lang="en-US" sz="800" dirty="0"/>
          </a:p>
          <a:p>
            <a:r>
              <a:rPr lang="en-US" sz="1400" dirty="0"/>
              <a:t>09:45 – 10:30	</a:t>
            </a:r>
            <a:r>
              <a:rPr lang="en-US" sz="1400" b="1" dirty="0"/>
              <a:t>Dr. Christa Peters-</a:t>
            </a:r>
            <a:r>
              <a:rPr lang="en-US" sz="1400" b="1" dirty="0" err="1"/>
              <a:t>Lidard</a:t>
            </a:r>
            <a:endParaRPr lang="en-US" sz="1400" dirty="0"/>
          </a:p>
          <a:p>
            <a:pPr marL="0" indent="0">
              <a:buNone/>
            </a:pPr>
            <a:r>
              <a:rPr lang="en-US" sz="1400" dirty="0"/>
              <a:t>	</a:t>
            </a:r>
            <a:r>
              <a:rPr lang="en-US" sz="1400" dirty="0" smtClean="0"/>
              <a:t>	NASA</a:t>
            </a:r>
            <a:r>
              <a:rPr lang="en-US" sz="1400" dirty="0"/>
              <a:t>-Goddard Hydrological Sciences Branch</a:t>
            </a:r>
          </a:p>
          <a:p>
            <a:pPr marL="0" indent="0">
              <a:buNone/>
            </a:pPr>
            <a:r>
              <a:rPr lang="en-US" sz="1400" dirty="0"/>
              <a:t>	</a:t>
            </a:r>
            <a:r>
              <a:rPr lang="en-US" sz="1400" dirty="0" smtClean="0"/>
              <a:t>	The </a:t>
            </a:r>
            <a:r>
              <a:rPr lang="en-US" sz="1400" dirty="0"/>
              <a:t>Land Information System as a Research-to-Operations Tool</a:t>
            </a:r>
          </a:p>
          <a:p>
            <a:pPr marL="0" indent="0">
              <a:buNone/>
            </a:pPr>
            <a:endParaRPr lang="en-US" sz="600" dirty="0"/>
          </a:p>
          <a:p>
            <a:r>
              <a:rPr lang="en-US" sz="1400" dirty="0"/>
              <a:t>10:30 – 10:45  	Break</a:t>
            </a:r>
          </a:p>
          <a:p>
            <a:pPr marL="0" indent="0">
              <a:buNone/>
            </a:pPr>
            <a:r>
              <a:rPr lang="en-US" sz="900" dirty="0"/>
              <a:t> </a:t>
            </a:r>
          </a:p>
          <a:p>
            <a:r>
              <a:rPr lang="en-US" sz="1400" dirty="0"/>
              <a:t>10::45 – 11:15	</a:t>
            </a:r>
            <a:r>
              <a:rPr lang="en-US" sz="1400" b="1" dirty="0"/>
              <a:t>Gary McWilliams  (via telecom)</a:t>
            </a:r>
            <a:endParaRPr lang="en-US" sz="1400" dirty="0"/>
          </a:p>
          <a:p>
            <a:pPr marL="0" indent="0">
              <a:buNone/>
            </a:pPr>
            <a:r>
              <a:rPr lang="en-US" sz="1400" dirty="0"/>
              <a:t>	</a:t>
            </a:r>
            <a:r>
              <a:rPr lang="en-US" sz="1400" dirty="0" smtClean="0"/>
              <a:t>	US </a:t>
            </a:r>
            <a:r>
              <a:rPr lang="en-US" sz="1400" dirty="0"/>
              <a:t>Army Research Lab</a:t>
            </a:r>
          </a:p>
          <a:p>
            <a:pPr marL="0" indent="0">
              <a:buNone/>
            </a:pPr>
            <a:r>
              <a:rPr lang="en-US" sz="1400" dirty="0"/>
              <a:t>	</a:t>
            </a:r>
            <a:r>
              <a:rPr lang="en-US" sz="1400" dirty="0" smtClean="0"/>
              <a:t>	Review </a:t>
            </a:r>
            <a:r>
              <a:rPr lang="en-US" sz="1400" dirty="0"/>
              <a:t>of Joint Polar Satellite System and Defense Weather Satellite System</a:t>
            </a:r>
          </a:p>
          <a:p>
            <a:pPr marL="0" indent="0">
              <a:buNone/>
            </a:pPr>
            <a:r>
              <a:rPr lang="en-US" sz="1400" dirty="0"/>
              <a:t> </a:t>
            </a:r>
            <a:endParaRPr lang="en-US" sz="700" dirty="0"/>
          </a:p>
          <a:p>
            <a:r>
              <a:rPr lang="en-US" sz="1400" dirty="0" smtClean="0"/>
              <a:t>11:15 – 12:00	</a:t>
            </a:r>
            <a:r>
              <a:rPr lang="en-US" sz="1400" b="1" dirty="0" smtClean="0"/>
              <a:t>Dr. Enrique </a:t>
            </a:r>
            <a:r>
              <a:rPr lang="en-US" sz="1400" b="1" dirty="0" err="1" smtClean="0"/>
              <a:t>Vivoni</a:t>
            </a:r>
            <a:endParaRPr lang="en-US" sz="1400" dirty="0" smtClean="0"/>
          </a:p>
          <a:p>
            <a:pPr marL="0" indent="0">
              <a:buNone/>
            </a:pPr>
            <a:r>
              <a:rPr lang="en-US" sz="1400" dirty="0"/>
              <a:t>	</a:t>
            </a:r>
            <a:r>
              <a:rPr lang="en-US" sz="1400" dirty="0" smtClean="0"/>
              <a:t>	Arizona State University </a:t>
            </a:r>
          </a:p>
          <a:p>
            <a:pPr marL="1830388" indent="-1830388">
              <a:buNone/>
            </a:pPr>
            <a:r>
              <a:rPr lang="en-US" sz="1400" dirty="0"/>
              <a:t>	</a:t>
            </a:r>
            <a:r>
              <a:rPr lang="en-US" sz="1400" dirty="0" smtClean="0"/>
              <a:t>Small catchment activities at </a:t>
            </a:r>
            <a:r>
              <a:rPr lang="en-US" sz="1400" dirty="0" err="1" smtClean="0"/>
              <a:t>Jornada</a:t>
            </a:r>
            <a:r>
              <a:rPr lang="en-US" sz="1400" dirty="0" smtClean="0"/>
              <a:t> and Santa Rita Experimental Range, and large-scale soil moisture network in Sonora </a:t>
            </a:r>
          </a:p>
          <a:p>
            <a:endParaRPr lang="en-US" sz="1400" dirty="0" smtClean="0"/>
          </a:p>
        </p:txBody>
      </p:sp>
      <p:cxnSp>
        <p:nvCxnSpPr>
          <p:cNvPr id="4" name="Straight Connector 3"/>
          <p:cNvCxnSpPr/>
          <p:nvPr/>
        </p:nvCxnSpPr>
        <p:spPr bwMode="auto">
          <a:xfrm>
            <a:off x="194677" y="1043623"/>
            <a:ext cx="8801003" cy="1588"/>
          </a:xfrm>
          <a:prstGeom prst="line">
            <a:avLst/>
          </a:prstGeom>
          <a:solidFill>
            <a:schemeClr val="accent1"/>
          </a:solidFill>
          <a:ln w="25400" cap="flat" cmpd="sng" algn="ctr">
            <a:solidFill>
              <a:srgbClr val="800000"/>
            </a:solidFill>
            <a:prstDash val="solid"/>
            <a:round/>
            <a:headEnd type="none" w="med" len="med"/>
            <a:tailEnd type="none" w="med" len="med"/>
          </a:ln>
          <a:effectLst/>
        </p:spPr>
      </p:cxnSp>
    </p:spTree>
  </p:cSld>
  <p:clrMapOvr>
    <a:masterClrMapping/>
  </p:clrMapOvr>
  <p:transition xmlns:p14="http://schemas.microsoft.com/office/powerpoint/2010/main">
    <p:cover dir="lu"/>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Monday Afternoon Agenda </a:t>
            </a:r>
            <a:endParaRPr lang="en-US" dirty="0"/>
          </a:p>
        </p:txBody>
      </p:sp>
      <p:sp>
        <p:nvSpPr>
          <p:cNvPr id="3" name="Content Placeholder 2"/>
          <p:cNvSpPr>
            <a:spLocks noGrp="1"/>
          </p:cNvSpPr>
          <p:nvPr>
            <p:ph idx="1"/>
          </p:nvPr>
        </p:nvSpPr>
        <p:spPr>
          <a:xfrm>
            <a:off x="359103" y="1337442"/>
            <a:ext cx="8627241" cy="4525963"/>
          </a:xfrm>
        </p:spPr>
        <p:txBody>
          <a:bodyPr/>
          <a:lstStyle/>
          <a:p>
            <a:r>
              <a:rPr lang="en-US" sz="1400" dirty="0" smtClean="0"/>
              <a:t>12</a:t>
            </a:r>
            <a:r>
              <a:rPr lang="en-US" sz="1400" dirty="0"/>
              <a:t>:00 – 13:00	Lunch</a:t>
            </a:r>
          </a:p>
          <a:p>
            <a:endParaRPr lang="en-US" sz="1400" dirty="0"/>
          </a:p>
          <a:p>
            <a:r>
              <a:rPr lang="en-US" sz="1400" dirty="0"/>
              <a:t>13:00 – 13:30	</a:t>
            </a:r>
            <a:r>
              <a:rPr lang="en-US" sz="1400" b="1" dirty="0"/>
              <a:t>Mike </a:t>
            </a:r>
            <a:r>
              <a:rPr lang="en-US" sz="1400" b="1" dirty="0" err="1"/>
              <a:t>Tischler</a:t>
            </a:r>
            <a:r>
              <a:rPr lang="en-US" sz="1400" b="1" dirty="0"/>
              <a:t>  (via telecom)</a:t>
            </a:r>
            <a:endParaRPr lang="en-US" sz="1400" dirty="0"/>
          </a:p>
          <a:p>
            <a:pPr marL="1830388" indent="-1830388">
              <a:buNone/>
            </a:pPr>
            <a:r>
              <a:rPr lang="en-US" sz="1400" dirty="0" smtClean="0"/>
              <a:t>	USACE </a:t>
            </a:r>
            <a:r>
              <a:rPr lang="en-US" sz="1400" dirty="0"/>
              <a:t>Topographic Engineering Center (Alexandria, VA)</a:t>
            </a:r>
          </a:p>
          <a:p>
            <a:pPr marL="1830388" indent="-1830388">
              <a:buNone/>
            </a:pPr>
            <a:r>
              <a:rPr lang="en-US" sz="1400" dirty="0" smtClean="0"/>
              <a:t>	TEC </a:t>
            </a:r>
            <a:r>
              <a:rPr lang="en-US" sz="1400" dirty="0"/>
              <a:t>soil property mapping update</a:t>
            </a:r>
          </a:p>
          <a:p>
            <a:endParaRPr lang="en-US" sz="1400" dirty="0"/>
          </a:p>
          <a:p>
            <a:r>
              <a:rPr lang="en-US" sz="1400" dirty="0"/>
              <a:t>13:30 – 14:00	</a:t>
            </a:r>
            <a:r>
              <a:rPr lang="en-US" sz="1400" b="1" dirty="0"/>
              <a:t>Mike </a:t>
            </a:r>
            <a:r>
              <a:rPr lang="en-US" sz="1400" b="1" dirty="0" err="1"/>
              <a:t>Follum</a:t>
            </a:r>
            <a:endParaRPr lang="en-US" sz="1400" dirty="0"/>
          </a:p>
          <a:p>
            <a:pPr marL="0" indent="0">
              <a:buNone/>
            </a:pPr>
            <a:r>
              <a:rPr lang="en-US" sz="1400" dirty="0" smtClean="0"/>
              <a:t>		USACE </a:t>
            </a:r>
            <a:r>
              <a:rPr lang="en-US" sz="1400" dirty="0"/>
              <a:t>ERDC Coastal &amp; Hydraulics Lab (Vicksburg, MS)</a:t>
            </a:r>
          </a:p>
          <a:p>
            <a:pPr marL="0" indent="0">
              <a:buNone/>
            </a:pPr>
            <a:r>
              <a:rPr lang="en-US" sz="1400" dirty="0" smtClean="0"/>
              <a:t>		Use </a:t>
            </a:r>
            <a:r>
              <a:rPr lang="en-US" sz="1400" dirty="0"/>
              <a:t>of remotely sensed data in hydrologic prediction</a:t>
            </a:r>
          </a:p>
          <a:p>
            <a:pPr marL="0" indent="0">
              <a:buNone/>
            </a:pPr>
            <a:r>
              <a:rPr lang="en-US" sz="1400" dirty="0"/>
              <a:t> </a:t>
            </a:r>
          </a:p>
          <a:p>
            <a:r>
              <a:rPr lang="en-US" sz="1400" dirty="0"/>
              <a:t>14:00 – 14:30	</a:t>
            </a:r>
            <a:r>
              <a:rPr lang="en-US" sz="1400" b="1" dirty="0"/>
              <a:t>Dr. George Mason </a:t>
            </a:r>
            <a:endParaRPr lang="en-US" sz="1400" dirty="0"/>
          </a:p>
          <a:p>
            <a:pPr marL="0" indent="0">
              <a:buNone/>
            </a:pPr>
            <a:r>
              <a:rPr lang="en-US" sz="1400" dirty="0" smtClean="0"/>
              <a:t>		USACE </a:t>
            </a:r>
            <a:r>
              <a:rPr lang="en-US" sz="1400" dirty="0"/>
              <a:t>ERDC Geotechnical and Structures Lab (Vicksburg, MS)</a:t>
            </a:r>
          </a:p>
          <a:p>
            <a:endParaRPr lang="en-US" sz="1400" dirty="0"/>
          </a:p>
          <a:p>
            <a:r>
              <a:rPr lang="en-US" sz="1400" dirty="0"/>
              <a:t>14:30 – 15:00	</a:t>
            </a:r>
            <a:r>
              <a:rPr lang="en-US" sz="1400" b="1" dirty="0"/>
              <a:t>Hsu &amp; </a:t>
            </a:r>
            <a:r>
              <a:rPr lang="en-US" sz="1400" b="1" dirty="0" err="1"/>
              <a:t>Gao</a:t>
            </a:r>
            <a:endParaRPr lang="en-US" sz="1400" dirty="0"/>
          </a:p>
          <a:p>
            <a:pPr marL="0" indent="0">
              <a:buNone/>
            </a:pPr>
            <a:r>
              <a:rPr lang="en-US" sz="1400" dirty="0" smtClean="0"/>
              <a:t>		Center </a:t>
            </a:r>
            <a:r>
              <a:rPr lang="en-US" sz="1400" dirty="0"/>
              <a:t>for Hydrometeorology and Remote Sensing</a:t>
            </a:r>
          </a:p>
          <a:p>
            <a:pPr marL="0" indent="0">
              <a:buNone/>
            </a:pPr>
            <a:r>
              <a:rPr lang="en-US" sz="1400" dirty="0" smtClean="0"/>
              <a:t>		UC </a:t>
            </a:r>
            <a:r>
              <a:rPr lang="en-US" sz="1400" dirty="0"/>
              <a:t>Irvine</a:t>
            </a:r>
          </a:p>
          <a:p>
            <a:endParaRPr lang="en-US" sz="1400" dirty="0"/>
          </a:p>
          <a:p>
            <a:r>
              <a:rPr lang="en-US" sz="1400" dirty="0"/>
              <a:t>15:00 – 15:15	Break</a:t>
            </a:r>
          </a:p>
          <a:p>
            <a:endParaRPr lang="en-US" sz="1400" dirty="0"/>
          </a:p>
          <a:p>
            <a:pPr marL="0" indent="0">
              <a:buNone/>
            </a:pPr>
            <a:endParaRPr lang="en-US" sz="1400" dirty="0"/>
          </a:p>
        </p:txBody>
      </p:sp>
    </p:spTree>
    <p:extLst>
      <p:ext uri="{BB962C8B-B14F-4D97-AF65-F5344CB8AC3E}">
        <p14:creationId xmlns:p14="http://schemas.microsoft.com/office/powerpoint/2010/main" val="363417978"/>
      </p:ext>
    </p:extLst>
  </p:cSld>
  <p:clrMapOvr>
    <a:masterClrMapping/>
  </p:clrMapOvr>
  <p:transition xmlns:p14="http://schemas.microsoft.com/office/powerpoint/2010/main">
    <p:cover dir="l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Monday Afternoon Agenda (cont’d)</a:t>
            </a:r>
            <a:endParaRPr lang="en-US" dirty="0"/>
          </a:p>
        </p:txBody>
      </p:sp>
      <p:sp>
        <p:nvSpPr>
          <p:cNvPr id="3" name="Content Placeholder 2"/>
          <p:cNvSpPr>
            <a:spLocks noGrp="1"/>
          </p:cNvSpPr>
          <p:nvPr>
            <p:ph idx="1"/>
          </p:nvPr>
        </p:nvSpPr>
        <p:spPr>
          <a:xfrm>
            <a:off x="457200" y="1143000"/>
            <a:ext cx="8229600" cy="4525963"/>
          </a:xfrm>
        </p:spPr>
        <p:txBody>
          <a:bodyPr/>
          <a:lstStyle/>
          <a:p>
            <a:r>
              <a:rPr lang="en-US" sz="1400" dirty="0"/>
              <a:t>15:15 – 15:45 	</a:t>
            </a:r>
            <a:r>
              <a:rPr lang="en-US" sz="1400" b="1" dirty="0" err="1"/>
              <a:t>Jingfeng</a:t>
            </a:r>
            <a:r>
              <a:rPr lang="en-US" sz="1400" b="1" dirty="0"/>
              <a:t> Wang &amp; Rafael Bras</a:t>
            </a:r>
            <a:endParaRPr lang="en-US" sz="1400" dirty="0"/>
          </a:p>
          <a:p>
            <a:pPr marL="0" indent="0">
              <a:buNone/>
            </a:pPr>
            <a:r>
              <a:rPr lang="en-US" sz="1400" dirty="0" smtClean="0"/>
              <a:t>		University </a:t>
            </a:r>
            <a:r>
              <a:rPr lang="en-US" sz="1400" dirty="0"/>
              <a:t>of California at Irvine</a:t>
            </a:r>
          </a:p>
          <a:p>
            <a:pPr marL="0" indent="0">
              <a:buNone/>
            </a:pPr>
            <a:r>
              <a:rPr lang="en-US" sz="1400" dirty="0" smtClean="0"/>
              <a:t>		Modeling </a:t>
            </a:r>
            <a:r>
              <a:rPr lang="en-US" sz="1400" dirty="0"/>
              <a:t>Surface Energy Balance Using the MEP Method</a:t>
            </a:r>
          </a:p>
          <a:p>
            <a:endParaRPr lang="en-US" sz="1400" dirty="0"/>
          </a:p>
          <a:p>
            <a:r>
              <a:rPr lang="en-US" sz="1400" dirty="0"/>
              <a:t>15:45 – 16:15	</a:t>
            </a:r>
            <a:r>
              <a:rPr lang="en-US" sz="1400" b="1" dirty="0"/>
              <a:t>Dr. Scott Tyler</a:t>
            </a:r>
            <a:endParaRPr lang="en-US" sz="1400" dirty="0"/>
          </a:p>
          <a:p>
            <a:pPr marL="0" indent="0">
              <a:buNone/>
            </a:pPr>
            <a:r>
              <a:rPr lang="en-US" sz="1400" b="1" dirty="0" smtClean="0"/>
              <a:t>		Univ</a:t>
            </a:r>
            <a:r>
              <a:rPr lang="en-US" sz="1400" b="1" dirty="0"/>
              <a:t>. of Nevada, Reno Desert Research Institute</a:t>
            </a:r>
            <a:endParaRPr lang="en-US" sz="1400" dirty="0"/>
          </a:p>
          <a:p>
            <a:pPr marL="1830388" indent="-1830388">
              <a:buNone/>
            </a:pPr>
            <a:r>
              <a:rPr lang="en-US" sz="1400" dirty="0" smtClean="0"/>
              <a:t>	Distributed </a:t>
            </a:r>
            <a:r>
              <a:rPr lang="en-US" sz="1400" dirty="0"/>
              <a:t>Fiber Optic Sensing for Soil Moisture and Environmental Studies: NSF's Community User </a:t>
            </a:r>
            <a:r>
              <a:rPr lang="en-US" sz="1400" dirty="0" err="1"/>
              <a:t>Facilty</a:t>
            </a:r>
            <a:r>
              <a:rPr lang="en-US" sz="1400" dirty="0"/>
              <a:t>.</a:t>
            </a:r>
          </a:p>
          <a:p>
            <a:endParaRPr lang="en-US" sz="1400" dirty="0"/>
          </a:p>
          <a:p>
            <a:r>
              <a:rPr lang="en-US" sz="1400" dirty="0"/>
              <a:t>16:15 – 16:45	</a:t>
            </a:r>
            <a:r>
              <a:rPr lang="en-US" sz="1400" b="1" dirty="0"/>
              <a:t>Dr. Jan </a:t>
            </a:r>
            <a:r>
              <a:rPr lang="en-US" sz="1400" b="1" dirty="0" err="1"/>
              <a:t>Hendrickx</a:t>
            </a:r>
            <a:endParaRPr lang="en-US" sz="1400" dirty="0"/>
          </a:p>
          <a:p>
            <a:pPr marL="0" indent="0">
              <a:buNone/>
            </a:pPr>
            <a:r>
              <a:rPr lang="en-US" sz="1400" dirty="0" smtClean="0"/>
              <a:t>		New </a:t>
            </a:r>
            <a:r>
              <a:rPr lang="en-US" sz="1400" dirty="0"/>
              <a:t>Mexico Tech</a:t>
            </a:r>
          </a:p>
          <a:p>
            <a:pPr marL="1830388" indent="-1830388">
              <a:buNone/>
            </a:pPr>
            <a:r>
              <a:rPr lang="en-US" sz="1400" dirty="0" smtClean="0"/>
              <a:t>	Assimilation </a:t>
            </a:r>
            <a:r>
              <a:rPr lang="en-US" sz="1400" dirty="0"/>
              <a:t>of METRIC Evapotranspiration and soil moisture in a distributed hydrologic model</a:t>
            </a:r>
          </a:p>
          <a:p>
            <a:endParaRPr lang="en-US" sz="1400" dirty="0"/>
          </a:p>
          <a:p>
            <a:r>
              <a:rPr lang="en-US" sz="1400" dirty="0"/>
              <a:t>16:45 – 17:30	Open discussion &amp; Wrap up </a:t>
            </a:r>
          </a:p>
          <a:p>
            <a:endParaRPr lang="en-US" sz="1400" dirty="0"/>
          </a:p>
          <a:p>
            <a:r>
              <a:rPr lang="en-US" sz="1400" dirty="0"/>
              <a:t>19:00 -		</a:t>
            </a:r>
            <a:r>
              <a:rPr lang="en-US" sz="1400" dirty="0" smtClean="0"/>
              <a:t>Group </a:t>
            </a:r>
            <a:r>
              <a:rPr lang="en-US" sz="1400" dirty="0"/>
              <a:t>Dinner @ Guadalajara Grill</a:t>
            </a:r>
          </a:p>
          <a:p>
            <a:endParaRPr lang="en-US" sz="1400" dirty="0"/>
          </a:p>
        </p:txBody>
      </p:sp>
    </p:spTree>
    <p:extLst>
      <p:ext uri="{BB962C8B-B14F-4D97-AF65-F5344CB8AC3E}">
        <p14:creationId xmlns:p14="http://schemas.microsoft.com/office/powerpoint/2010/main" val="703891686"/>
      </p:ext>
    </p:extLst>
  </p:cSld>
  <p:clrMapOvr>
    <a:masterClrMapping/>
  </p:clrMapOvr>
  <p:transition xmlns:p14="http://schemas.microsoft.com/office/powerpoint/2010/main">
    <p:cover dir="l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a:xfrm>
            <a:off x="457200" y="1188527"/>
            <a:ext cx="8229600" cy="4525963"/>
          </a:xfrm>
        </p:spPr>
        <p:txBody>
          <a:bodyPr/>
          <a:lstStyle/>
          <a:p>
            <a:pPr lvl="1"/>
            <a:r>
              <a:rPr lang="en-US" dirty="0" smtClean="0"/>
              <a:t>Increase organization ties between R&amp;D and OPS groups</a:t>
            </a:r>
          </a:p>
          <a:p>
            <a:pPr lvl="1"/>
            <a:r>
              <a:rPr lang="en-US" dirty="0" smtClean="0"/>
              <a:t>Understand methods to support technology transition</a:t>
            </a:r>
          </a:p>
          <a:p>
            <a:pPr lvl="1"/>
            <a:r>
              <a:rPr lang="en-US" dirty="0" smtClean="0"/>
              <a:t>Explore ideas for increase interagency research </a:t>
            </a:r>
            <a:r>
              <a:rPr lang="en-US" dirty="0" err="1" smtClean="0"/>
              <a:t>inititives</a:t>
            </a:r>
            <a:endParaRPr lang="en-US" dirty="0" smtClean="0"/>
          </a:p>
          <a:p>
            <a:pPr lvl="1"/>
            <a:r>
              <a:rPr lang="en-US" dirty="0" smtClean="0"/>
              <a:t>Increase technology transition rates</a:t>
            </a:r>
          </a:p>
          <a:p>
            <a:pPr lvl="1"/>
            <a:r>
              <a:rPr lang="en-US" dirty="0" smtClean="0"/>
              <a:t>Create 2-way information flow among agencies (wherever possible)</a:t>
            </a:r>
            <a:endParaRPr lang="en-US" dirty="0"/>
          </a:p>
        </p:txBody>
      </p:sp>
    </p:spTree>
    <p:extLst>
      <p:ext uri="{BB962C8B-B14F-4D97-AF65-F5344CB8AC3E}">
        <p14:creationId xmlns:p14="http://schemas.microsoft.com/office/powerpoint/2010/main" val="2309370488"/>
      </p:ext>
    </p:extLst>
  </p:cSld>
  <p:clrMapOvr>
    <a:masterClrMapping/>
  </p:clrMapOvr>
  <p:transition xmlns:p14="http://schemas.microsoft.com/office/powerpoint/2010/main">
    <p:cover dir="l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Bridging the “Valley of Death”</a:t>
            </a:r>
            <a:endParaRPr lang="en-US" dirty="0"/>
          </a:p>
        </p:txBody>
      </p:sp>
      <p:sp>
        <p:nvSpPr>
          <p:cNvPr id="3" name="Content Placeholder 2"/>
          <p:cNvSpPr>
            <a:spLocks noGrp="1"/>
          </p:cNvSpPr>
          <p:nvPr>
            <p:ph idx="1"/>
          </p:nvPr>
        </p:nvSpPr>
        <p:spPr>
          <a:xfrm>
            <a:off x="457200" y="1422017"/>
            <a:ext cx="8229600" cy="4525963"/>
          </a:xfrm>
        </p:spPr>
        <p:txBody>
          <a:bodyPr/>
          <a:lstStyle/>
          <a:p>
            <a:r>
              <a:rPr lang="en-US" dirty="0" smtClean="0"/>
              <a:t>Understanding the gap between research and Operations communities</a:t>
            </a:r>
            <a:endParaRPr lang="en-US" dirty="0"/>
          </a:p>
        </p:txBody>
      </p:sp>
      <p:pic>
        <p:nvPicPr>
          <p:cNvPr id="4" name="Picture 3" descr="Bridge-the-g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3447" y="2756973"/>
            <a:ext cx="4580759" cy="3401214"/>
          </a:xfrm>
          <a:prstGeom prst="rect">
            <a:avLst/>
          </a:prstGeom>
        </p:spPr>
      </p:pic>
    </p:spTree>
    <p:extLst>
      <p:ext uri="{BB962C8B-B14F-4D97-AF65-F5344CB8AC3E}">
        <p14:creationId xmlns:p14="http://schemas.microsoft.com/office/powerpoint/2010/main" val="2247074733"/>
      </p:ext>
    </p:extLst>
  </p:cSld>
  <p:clrMapOvr>
    <a:masterClrMapping/>
  </p:clrMapOvr>
  <p:transition xmlns:p14="http://schemas.microsoft.com/office/powerpoint/2010/main">
    <p:cover dir="l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Spanning the “Valley of Death”</a:t>
            </a:r>
            <a:endParaRPr lang="en-US" dirty="0"/>
          </a:p>
        </p:txBody>
      </p:sp>
      <p:sp>
        <p:nvSpPr>
          <p:cNvPr id="3" name="Content Placeholder 2"/>
          <p:cNvSpPr>
            <a:spLocks noGrp="1"/>
          </p:cNvSpPr>
          <p:nvPr>
            <p:ph idx="1"/>
          </p:nvPr>
        </p:nvSpPr>
        <p:spPr/>
        <p:txBody>
          <a:bodyPr/>
          <a:lstStyle/>
          <a:p>
            <a:r>
              <a:rPr lang="en-US" dirty="0" smtClean="0"/>
              <a:t>How do you “bridge the gap”</a:t>
            </a:r>
          </a:p>
          <a:p>
            <a:pPr lvl="1"/>
            <a:r>
              <a:rPr lang="en-US" dirty="0" smtClean="0"/>
              <a:t>Know/document your functional TRL level</a:t>
            </a:r>
          </a:p>
          <a:p>
            <a:pPr lvl="1"/>
            <a:r>
              <a:rPr lang="en-US" dirty="0" smtClean="0"/>
              <a:t>Understand the integration “process”</a:t>
            </a:r>
          </a:p>
          <a:p>
            <a:pPr lvl="1"/>
            <a:r>
              <a:rPr lang="en-US" dirty="0" smtClean="0"/>
              <a:t>Take advantage of common “R&amp;D to OPS” software tools in your research</a:t>
            </a:r>
          </a:p>
          <a:p>
            <a:pPr lvl="2"/>
            <a:r>
              <a:rPr lang="en-US" dirty="0" smtClean="0"/>
              <a:t>Land Information System (LIS)</a:t>
            </a:r>
          </a:p>
          <a:p>
            <a:pPr lvl="2"/>
            <a:r>
              <a:rPr lang="en-US" dirty="0" smtClean="0"/>
              <a:t>Weather Research and Forecasting (WRF) model</a:t>
            </a:r>
          </a:p>
          <a:p>
            <a:pPr lvl="1"/>
            <a:r>
              <a:rPr lang="en-US" dirty="0" smtClean="0"/>
              <a:t>Collaborate!</a:t>
            </a:r>
          </a:p>
          <a:p>
            <a:pPr lvl="2"/>
            <a:endParaRPr lang="en-US" dirty="0"/>
          </a:p>
        </p:txBody>
      </p:sp>
    </p:spTree>
    <p:extLst>
      <p:ext uri="{BB962C8B-B14F-4D97-AF65-F5344CB8AC3E}">
        <p14:creationId xmlns:p14="http://schemas.microsoft.com/office/powerpoint/2010/main" val="616287813"/>
      </p:ext>
    </p:extLst>
  </p:cSld>
  <p:clrMapOvr>
    <a:masterClrMapping/>
  </p:clrMapOvr>
  <p:transition xmlns:p14="http://schemas.microsoft.com/office/powerpoint/2010/main">
    <p:cover dir="l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Readiness Levels</a:t>
            </a:r>
            <a:endParaRPr lang="en-US" dirty="0"/>
          </a:p>
        </p:txBody>
      </p:sp>
      <p:sp>
        <p:nvSpPr>
          <p:cNvPr id="3" name="Content Placeholder 2"/>
          <p:cNvSpPr>
            <a:spLocks noGrp="1"/>
          </p:cNvSpPr>
          <p:nvPr>
            <p:ph idx="1"/>
          </p:nvPr>
        </p:nvSpPr>
        <p:spPr/>
        <p:txBody>
          <a:bodyPr/>
          <a:lstStyle/>
          <a:p>
            <a:r>
              <a:rPr lang="en-US" sz="1400" cap="all" dirty="0"/>
              <a:t>3.1 - Basic principles observed and reported:  </a:t>
            </a:r>
            <a:r>
              <a:rPr lang="en-US" sz="1400" dirty="0"/>
              <a:t>Transition from scientific research to applied research. Essential characteristics and behaviors of systems and architectures. Descriptive tools are mathematical formulations or algorithms.</a:t>
            </a:r>
          </a:p>
          <a:p>
            <a:endParaRPr lang="en-US" sz="1400" dirty="0"/>
          </a:p>
          <a:p>
            <a:r>
              <a:rPr lang="en-US" sz="1400" cap="all" dirty="0"/>
              <a:t>3.2 - Technology concept and/or application formulated:  </a:t>
            </a:r>
            <a:r>
              <a:rPr lang="en-US" sz="1400" dirty="0"/>
              <a:t>Applied research. Theory and scientific principles are focused on specific application area to define the concept. Characteristics of the application are described. Analytical tools are developed for simulation or analysis of the application.</a:t>
            </a:r>
          </a:p>
          <a:p>
            <a:endParaRPr lang="en-US" sz="1400" dirty="0"/>
          </a:p>
          <a:p>
            <a:r>
              <a:rPr lang="en-US" sz="1400" cap="all" dirty="0"/>
              <a:t>3.3 - Analytical and experimental critical function and/or characteristic proof-of- concept:  </a:t>
            </a:r>
            <a:r>
              <a:rPr lang="en-US" sz="1400" dirty="0"/>
              <a:t>Proof of concept validation. Active Research and Development (R&amp;D) is initiated with analytical and laboratory studies. Demonstration of technical feasibility using breadboard or </a:t>
            </a:r>
            <a:r>
              <a:rPr lang="en-US" sz="1400" dirty="0" err="1"/>
              <a:t>brassboard</a:t>
            </a:r>
            <a:r>
              <a:rPr lang="en-US" sz="1400" dirty="0"/>
              <a:t> implementations that are exercised with representative data.</a:t>
            </a:r>
          </a:p>
          <a:p>
            <a:endParaRPr lang="en-US" sz="1400" dirty="0"/>
          </a:p>
          <a:p>
            <a:r>
              <a:rPr lang="en-US" sz="1400" cap="all" dirty="0"/>
              <a:t>3.4 - Component/subsystem validation in laboratory environment:  </a:t>
            </a:r>
            <a:r>
              <a:rPr lang="en-US" sz="1400" dirty="0"/>
              <a:t>Standalone prototyping implementation and test. Integration of technology elements. Experiments with full-scale problems or data sets.</a:t>
            </a:r>
          </a:p>
          <a:p>
            <a:endParaRPr lang="en-US" sz="1400" dirty="0"/>
          </a:p>
          <a:p>
            <a:endParaRPr lang="en-US" dirty="0"/>
          </a:p>
        </p:txBody>
      </p:sp>
    </p:spTree>
    <p:extLst>
      <p:ext uri="{BB962C8B-B14F-4D97-AF65-F5344CB8AC3E}">
        <p14:creationId xmlns:p14="http://schemas.microsoft.com/office/powerpoint/2010/main" val="267582605"/>
      </p:ext>
    </p:extLst>
  </p:cSld>
  <p:clrMapOvr>
    <a:masterClrMapping/>
  </p:clrMapOvr>
  <p:transition xmlns:p14="http://schemas.microsoft.com/office/powerpoint/2010/main">
    <p:cover dir="l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Readiness Levels</a:t>
            </a:r>
          </a:p>
        </p:txBody>
      </p:sp>
      <p:sp>
        <p:nvSpPr>
          <p:cNvPr id="3" name="Content Placeholder 2"/>
          <p:cNvSpPr>
            <a:spLocks noGrp="1"/>
          </p:cNvSpPr>
          <p:nvPr>
            <p:ph idx="1"/>
          </p:nvPr>
        </p:nvSpPr>
        <p:spPr>
          <a:xfrm>
            <a:off x="457200" y="1271756"/>
            <a:ext cx="8229600" cy="4525963"/>
          </a:xfrm>
        </p:spPr>
        <p:txBody>
          <a:bodyPr/>
          <a:lstStyle/>
          <a:p>
            <a:r>
              <a:rPr lang="en-US" sz="1400" cap="all" dirty="0"/>
              <a:t>3.5 - System/subsystem/component validation in relevant environment:  </a:t>
            </a:r>
            <a:r>
              <a:rPr lang="en-US" sz="1400" dirty="0"/>
              <a:t>Thorough testing of prototyping in representative environment. Basic technology elements integrated with reasonably realistic supporting elements. Prototyping implementations conform to target environment and interfaces.</a:t>
            </a:r>
          </a:p>
          <a:p>
            <a:endParaRPr lang="en-US" sz="1400" dirty="0"/>
          </a:p>
          <a:p>
            <a:r>
              <a:rPr lang="en-US" sz="1400" cap="all" dirty="0"/>
              <a:t>3.6 - System/subsystem model or prototyping demonstration in a relevant end-to-end environment (ground or space):  </a:t>
            </a:r>
            <a:r>
              <a:rPr lang="en-US" sz="1400" dirty="0"/>
              <a:t>Prototyping implementations on full-scale realistic problems. Partially integrated with existing systems. Limited documentation available. Engineering feasibility fully demonstrated in actual system application.</a:t>
            </a:r>
          </a:p>
          <a:p>
            <a:endParaRPr lang="en-US" sz="1400" dirty="0"/>
          </a:p>
          <a:p>
            <a:r>
              <a:rPr lang="en-US" sz="1400" cap="all" dirty="0"/>
              <a:t>3.7 - System prototyping demonstration in an operational environment (ground or space):  </a:t>
            </a:r>
            <a:r>
              <a:rPr lang="en-US" sz="1400" dirty="0"/>
              <a:t>System prototyping demonstration in operational environment. System is at or near scale of the operational system, with most functions available for demonstration and test. Well integrated with collateral and ancillary systems. Limited documentation available.</a:t>
            </a:r>
          </a:p>
          <a:p>
            <a:endParaRPr lang="en-US" sz="1400" dirty="0"/>
          </a:p>
          <a:p>
            <a:r>
              <a:rPr lang="en-US" sz="1400" cap="all" dirty="0"/>
              <a:t>3.8 - Actual system completed and "mission qualified" through test and demonstration in an operational environment (ground or space):  </a:t>
            </a:r>
            <a:r>
              <a:rPr lang="en-US" sz="1400" dirty="0"/>
              <a:t>End of system development. Fully integrated with operational hardware and software systems. Most user documentation, training documentation, and maintenance documentation completed. All functionality tested in simulated and operational scenarios. Verification and Validation (V&amp;V) completed</a:t>
            </a:r>
            <a:r>
              <a:rPr lang="en-US" sz="1400" dirty="0" smtClean="0"/>
              <a:t>.</a:t>
            </a:r>
            <a:endParaRPr lang="en-US" sz="1400" dirty="0"/>
          </a:p>
        </p:txBody>
      </p:sp>
    </p:spTree>
    <p:extLst>
      <p:ext uri="{BB962C8B-B14F-4D97-AF65-F5344CB8AC3E}">
        <p14:creationId xmlns:p14="http://schemas.microsoft.com/office/powerpoint/2010/main" val="4201682256"/>
      </p:ext>
    </p:extLst>
  </p:cSld>
  <p:clrMapOvr>
    <a:masterClrMapping/>
  </p:clrMapOvr>
  <p:transition xmlns:p14="http://schemas.microsoft.com/office/powerpoint/2010/main">
    <p:cover dir="lu"/>
  </p:transition>
</p:sld>
</file>

<file path=ppt/theme/theme1.xml><?xml version="1.0" encoding="utf-8"?>
<a:theme xmlns:a="http://schemas.openxmlformats.org/drawingml/2006/main" name="Blank Presentation">
  <a:themeElements>
    <a:clrScheme name="Blank Presentation 9">
      <a:dk1>
        <a:srgbClr val="FFFFFF"/>
      </a:dk1>
      <a:lt1>
        <a:srgbClr val="FFFFFF"/>
      </a:lt1>
      <a:dk2>
        <a:srgbClr val="FFFFFF"/>
      </a:dk2>
      <a:lt2>
        <a:srgbClr val="808080"/>
      </a:lt2>
      <a:accent1>
        <a:srgbClr val="00CC99"/>
      </a:accent1>
      <a:accent2>
        <a:srgbClr val="3333CC"/>
      </a:accent2>
      <a:accent3>
        <a:srgbClr val="FFFFFF"/>
      </a:accent3>
      <a:accent4>
        <a:srgbClr val="DADADA"/>
      </a:accent4>
      <a:accent5>
        <a:srgbClr val="AAE2CA"/>
      </a:accent5>
      <a:accent6>
        <a:srgbClr val="2D2DB9"/>
      </a:accent6>
      <a:hlink>
        <a:srgbClr val="0000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FFFFFF"/>
        </a:dk1>
        <a:lt1>
          <a:srgbClr val="FFFFFF"/>
        </a:lt1>
        <a:dk2>
          <a:srgbClr val="FFFFFF"/>
        </a:dk2>
        <a:lt2>
          <a:srgbClr val="808080"/>
        </a:lt2>
        <a:accent1>
          <a:srgbClr val="00CC99"/>
        </a:accent1>
        <a:accent2>
          <a:srgbClr val="3333CC"/>
        </a:accent2>
        <a:accent3>
          <a:srgbClr val="FFFFFF"/>
        </a:accent3>
        <a:accent4>
          <a:srgbClr val="DADADA"/>
        </a:accent4>
        <a:accent5>
          <a:srgbClr val="AAE2CA"/>
        </a:accent5>
        <a:accent6>
          <a:srgbClr val="2D2DB9"/>
        </a:accent6>
        <a:hlink>
          <a:srgbClr val="0066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9">
        <a:dk1>
          <a:srgbClr val="FFFFFF"/>
        </a:dk1>
        <a:lt1>
          <a:srgbClr val="FFFFFF"/>
        </a:lt1>
        <a:dk2>
          <a:srgbClr val="FFFFFF"/>
        </a:dk2>
        <a:lt2>
          <a:srgbClr val="808080"/>
        </a:lt2>
        <a:accent1>
          <a:srgbClr val="00CC99"/>
        </a:accent1>
        <a:accent2>
          <a:srgbClr val="3333CC"/>
        </a:accent2>
        <a:accent3>
          <a:srgbClr val="FFFFFF"/>
        </a:accent3>
        <a:accent4>
          <a:srgbClr val="DADADA"/>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sace_PPT_Master_Slide_Template">
  <a:themeElements>
    <a:clrScheme name="Usace_PPT_Master_Slide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sace_PPT_Master_Slide_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ea typeface="ＭＳ Ｐゴシック" charset="0"/>
          </a:defRPr>
        </a:defPPr>
      </a:lstStyle>
    </a:lnDef>
  </a:objectDefaults>
  <a:extraClrSchemeLst>
    <a:extraClrScheme>
      <a:clrScheme name="Usace_PPT_Master_Slide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sace_PPT_Master_Slide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sace_PPT_Master_Slide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sace_PPT_Master_Slide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sace_PPT_Master_Slide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sace_PPT_Master_Slide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sace_PPT_Master_Slide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sace_PPT_Master_Slide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sace_PPT_Master_Slide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sace_PPT_Master_Slide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sace_PPT_Master_Slide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sace_PPT_Master_Slide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11960</TotalTime>
  <Words>749</Words>
  <Application>Microsoft Macintosh PowerPoint</Application>
  <PresentationFormat>On-screen Show (4:3)</PresentationFormat>
  <Paragraphs>127</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Blank Presentation</vt:lpstr>
      <vt:lpstr>Usace_PPT_Master_Slide_Template</vt:lpstr>
      <vt:lpstr>Interagency Surface Dynamics  Working Group USDA Southwest Watershed Research Center Tucson, AZ March 1-3, 2011 </vt:lpstr>
      <vt:lpstr>Monday AM Agenda</vt:lpstr>
      <vt:lpstr>Monday Afternoon Agenda </vt:lpstr>
      <vt:lpstr>Monday Afternoon Agenda (cont’d)</vt:lpstr>
      <vt:lpstr>Goals</vt:lpstr>
      <vt:lpstr>Bridging the “Valley of Death”</vt:lpstr>
      <vt:lpstr>Spanning the “Valley of Death”</vt:lpstr>
      <vt:lpstr>Technical Readiness Levels</vt:lpstr>
      <vt:lpstr>Technical Readiness Levels</vt:lpstr>
      <vt:lpstr>Technical Readiness Levels</vt:lpstr>
      <vt:lpstr>Research Software “Buy-Back”</vt:lpstr>
      <vt:lpstr>Research Network Enabling Concept</vt:lpstr>
      <vt:lpstr>New Concept:   Science Logistics Management</vt:lpstr>
    </vt:vector>
  </TitlesOfParts>
  <Company>USACRREL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Eylander</dc:creator>
  <cp:lastModifiedBy>John Eylander</cp:lastModifiedBy>
  <cp:revision>151</cp:revision>
  <cp:lastPrinted>2010-11-30T17:17:18Z</cp:lastPrinted>
  <dcterms:created xsi:type="dcterms:W3CDTF">2010-11-30T13:43:22Z</dcterms:created>
  <dcterms:modified xsi:type="dcterms:W3CDTF">2011-03-01T15:15:10Z</dcterms:modified>
</cp:coreProperties>
</file>