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614" r:id="rId2"/>
    <p:sldId id="575" r:id="rId3"/>
    <p:sldId id="625" r:id="rId4"/>
    <p:sldId id="619" r:id="rId5"/>
    <p:sldId id="620" r:id="rId6"/>
    <p:sldId id="618" r:id="rId7"/>
    <p:sldId id="622" r:id="rId8"/>
    <p:sldId id="621" r:id="rId9"/>
    <p:sldId id="624" r:id="rId10"/>
    <p:sldId id="623" r:id="rId1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292A"/>
    <a:srgbClr val="008000"/>
    <a:srgbClr val="BF323D"/>
    <a:srgbClr val="99CCFF"/>
    <a:srgbClr val="53565C"/>
    <a:srgbClr val="652309"/>
    <a:srgbClr val="000000"/>
    <a:srgbClr val="F1F1F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0" autoAdjust="0"/>
    <p:restoredTop sz="89116" autoAdjust="0"/>
  </p:normalViewPr>
  <p:slideViewPr>
    <p:cSldViewPr>
      <p:cViewPr>
        <p:scale>
          <a:sx n="100" d="100"/>
          <a:sy n="100" d="100"/>
        </p:scale>
        <p:origin x="-213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506"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wrap="square" lIns="91433" tIns="45717" rIns="91433" bIns="45717"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970938" y="0"/>
            <a:ext cx="3037840" cy="465138"/>
          </a:xfrm>
          <a:prstGeom prst="rect">
            <a:avLst/>
          </a:prstGeom>
        </p:spPr>
        <p:txBody>
          <a:bodyPr vert="horz" wrap="square" lIns="91433" tIns="45717" rIns="91433" bIns="45717" numCol="1" anchor="t" anchorCtr="0" compatLnSpc="1">
            <a:prstTxWarp prst="textNoShape">
              <a:avLst/>
            </a:prstTxWarp>
          </a:bodyPr>
          <a:lstStyle>
            <a:lvl1pPr algn="r">
              <a:defRPr sz="1200">
                <a:latin typeface="Arial" charset="0"/>
                <a:ea typeface="ＭＳ Ｐゴシック" charset="-128"/>
                <a:cs typeface="+mn-cs"/>
              </a:defRPr>
            </a:lvl1pPr>
          </a:lstStyle>
          <a:p>
            <a:pPr>
              <a:defRPr/>
            </a:pPr>
            <a:fld id="{B1B6FB3B-25D8-48FD-B7A3-9F757F07C256}" type="datetime1">
              <a:rPr lang="en-US"/>
              <a:pPr>
                <a:defRPr/>
              </a:pPr>
              <a:t>12/4/2012</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wrap="square" lIns="91433" tIns="45717" rIns="91433" bIns="45717"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wrap="square" lIns="91433" tIns="45717" rIns="91433" bIns="45717" numCol="1" anchor="b" anchorCtr="0" compatLnSpc="1">
            <a:prstTxWarp prst="textNoShape">
              <a:avLst/>
            </a:prstTxWarp>
          </a:bodyPr>
          <a:lstStyle>
            <a:lvl1pPr algn="r">
              <a:defRPr sz="1200">
                <a:latin typeface="Arial" charset="0"/>
                <a:ea typeface="ＭＳ Ｐゴシック" charset="-128"/>
                <a:cs typeface="+mn-cs"/>
              </a:defRPr>
            </a:lvl1pPr>
          </a:lstStyle>
          <a:p>
            <a:pPr>
              <a:defRPr/>
            </a:pPr>
            <a:fld id="{9C82C779-1AEA-4D33-B70E-4E09E4E1408A}" type="slidenum">
              <a:rPr lang="en-US"/>
              <a:pPr>
                <a:defRPr/>
              </a:pPr>
              <a:t>‹#›</a:t>
            </a:fld>
            <a:endParaRPr lang="en-US" dirty="0"/>
          </a:p>
        </p:txBody>
      </p:sp>
    </p:spTree>
    <p:extLst>
      <p:ext uri="{BB962C8B-B14F-4D97-AF65-F5344CB8AC3E}">
        <p14:creationId xmlns="" xmlns:p14="http://schemas.microsoft.com/office/powerpoint/2010/main" val="14963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dirty="0"/>
          </a:p>
        </p:txBody>
      </p:sp>
      <p:sp>
        <p:nvSpPr>
          <p:cNvPr id="11267"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dirty="0"/>
          </a:p>
        </p:txBody>
      </p:sp>
      <p:sp>
        <p:nvSpPr>
          <p:cNvPr id="655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1040" y="4416429"/>
            <a:ext cx="5608320" cy="4183063"/>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dirty="0"/>
          </a:p>
        </p:txBody>
      </p:sp>
      <p:sp>
        <p:nvSpPr>
          <p:cNvPr id="11271"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33" tIns="45717" rIns="91433" bIns="45717" numCol="1" anchor="b" anchorCtr="0" compatLnSpc="1">
            <a:prstTxWarp prst="textNoShape">
              <a:avLst/>
            </a:prstTxWarp>
          </a:bodyPr>
          <a:lstStyle>
            <a:lvl1pPr algn="r">
              <a:defRPr sz="1200">
                <a:latin typeface="Arial" charset="0"/>
                <a:ea typeface="ＭＳ Ｐゴシック" charset="-128"/>
                <a:cs typeface="+mn-cs"/>
              </a:defRPr>
            </a:lvl1pPr>
          </a:lstStyle>
          <a:p>
            <a:pPr>
              <a:defRPr/>
            </a:pPr>
            <a:fld id="{0329BBCE-B529-4EC2-B369-14B3136560E9}" type="slidenum">
              <a:rPr lang="en-US"/>
              <a:pPr>
                <a:defRPr/>
              </a:pPr>
              <a:t>‹#›</a:t>
            </a:fld>
            <a:endParaRPr lang="en-US" dirty="0"/>
          </a:p>
        </p:txBody>
      </p:sp>
    </p:spTree>
    <p:extLst>
      <p:ext uri="{BB962C8B-B14F-4D97-AF65-F5344CB8AC3E}">
        <p14:creationId xmlns="" xmlns:p14="http://schemas.microsoft.com/office/powerpoint/2010/main" val="823070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24"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24"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24"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10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KYF initiative – its structure and purpose </a:t>
            </a:r>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KYF Subcommittees follow the chapters of the Compass, and</a:t>
            </a:r>
            <a:r>
              <a:rPr lang="en-US" baseline="0" dirty="0" smtClean="0"/>
              <a:t> there is a new subcommittee on Waste Management.</a:t>
            </a:r>
            <a:endParaRPr lang="en-US" dirty="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a:t>
            </a:r>
            <a:r>
              <a:rPr lang="en-US" baseline="0" dirty="0" smtClean="0"/>
              <a:t> The KYF website is a one-stop shop for information on USDA grant and loan programs that can support local food systems. </a:t>
            </a:r>
            <a:endParaRPr lang="en-US" dirty="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a:t>
            </a:r>
            <a:r>
              <a:rPr lang="en-US" baseline="0" dirty="0" smtClean="0"/>
              <a:t> The Compass tells the story of how these programs are being put to use in the field. The chapter on Local Food Knowledge details our work and resources related to research and data-gathering on local food systems. </a:t>
            </a:r>
            <a:endParaRPr lang="en-US" dirty="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 We also developed a companion map,</a:t>
            </a:r>
            <a:r>
              <a:rPr lang="en-US" baseline="0" dirty="0" smtClean="0"/>
              <a:t> and it’s one of the most exciting web tools in the federal government right now. We gathered data from those grant and loan programs and mapped the projects that USDA has funded since the initiative began. We also added “context data” – farmers markets, meat processors, food hubs, and other points on the local-food landscape. </a:t>
            </a:r>
          </a:p>
          <a:p>
            <a:endParaRPr lang="en-US" baseline="0" dirty="0" smtClean="0"/>
          </a:p>
          <a:p>
            <a:r>
              <a:rPr lang="en-US" baseline="0" dirty="0" smtClean="0"/>
              <a:t>You can sort the projects by theme, by the USDA program that provided the funding, or by the type of recipient. </a:t>
            </a:r>
          </a:p>
          <a:p>
            <a:endParaRPr lang="en-US" baseline="0" dirty="0" smtClean="0"/>
          </a:p>
          <a:p>
            <a:r>
              <a:rPr lang="en-US" baseline="0" dirty="0" smtClean="0"/>
              <a:t>And we just added data from 9 other federal agencies so that users can find resources outside USDA. </a:t>
            </a:r>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can ARS use the map? </a:t>
            </a:r>
          </a:p>
          <a:p>
            <a:endParaRPr lang="en-US" dirty="0" smtClean="0"/>
          </a:p>
          <a:p>
            <a:r>
              <a:rPr lang="en-US" dirty="0" smtClean="0"/>
              <a:t>Use the map to identify trends that can inform future research. What’s being funded</a:t>
            </a:r>
            <a:r>
              <a:rPr lang="en-US" baseline="0" dirty="0" smtClean="0"/>
              <a:t> and where? Where are the holes? </a:t>
            </a:r>
          </a:p>
          <a:p>
            <a:endParaRPr lang="en-US" baseline="0" dirty="0" smtClean="0"/>
          </a:p>
          <a:p>
            <a:r>
              <a:rPr lang="en-US" baseline="0" dirty="0" smtClean="0"/>
              <a:t>You can also explore your region on the map to find other relevant projects and partners. For example, this slide shows the projects on the map with a focus on what we call “local food knowledge”. I’ve highlighted the New England AFRI grant that I mentioned before. You’ll see there’s also a SARE grant inventorying existing facilities in New Hampshire that can be used for storage and processing, and a Rural Development grant inventory of agricultural resources in Vermont. It’s important that these projects know about each other – there’s potential to share findings and learn from each other. </a:t>
            </a:r>
            <a:endParaRPr lang="en-US" dirty="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also search the map by keyword or within a specific radius of a zip code. For example, if you’re interested in disseminating research to networks that reach beginning farmers, search that term on the map and you’ll get a list of funded projects from around the country to train beginning farmers.  </a:t>
            </a:r>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Share</a:t>
            </a:r>
            <a:r>
              <a:rPr lang="en-US" baseline="0" dirty="0" smtClean="0"/>
              <a:t> your research and projects with us to be profiled in the Compass.</a:t>
            </a:r>
            <a:endParaRPr lang="en-US" dirty="0"/>
          </a:p>
        </p:txBody>
      </p:sp>
      <p:sp>
        <p:nvSpPr>
          <p:cNvPr id="4" name="Slide Number Placeholder 3"/>
          <p:cNvSpPr>
            <a:spLocks noGrp="1"/>
          </p:cNvSpPr>
          <p:nvPr>
            <p:ph type="sldNum" sz="quarter" idx="10"/>
          </p:nvPr>
        </p:nvSpPr>
        <p:spPr/>
        <p:txBody>
          <a:bodyPr/>
          <a:lstStyle/>
          <a:p>
            <a:pPr>
              <a:defRPr/>
            </a:pPr>
            <a:fld id="{0329BBCE-B529-4EC2-B369-14B3136560E9}"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3124200" y="6324600"/>
            <a:ext cx="5562600" cy="365125"/>
          </a:xfrm>
        </p:spPr>
        <p:txBody>
          <a:bodyPr/>
          <a:lstStyle>
            <a:lvl1pPr>
              <a:defRPr/>
            </a:lvl1pPr>
          </a:lstStyle>
          <a:p>
            <a:pPr>
              <a:defRPr/>
            </a:pPr>
            <a:r>
              <a:rPr lang="en-US" dirty="0"/>
              <a:t>USDA is an equal opportunity provider, employer and lender. To file a complaint of discrimination, write: USDA, Director, Office of Civil Rights, 1400 Independence Avenue, SW, Washington, DC 20250-9410 or call (800) 795-3272(voice), or (202) 720-6382 (TDD).</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xfrm>
            <a:off x="3124200" y="6324600"/>
            <a:ext cx="5562600" cy="365125"/>
          </a:xfrm>
        </p:spPr>
        <p:txBody>
          <a:bodyPr/>
          <a:lstStyle>
            <a:lvl1pPr>
              <a:defRPr/>
            </a:lvl1pPr>
          </a:lstStyle>
          <a:p>
            <a:pPr>
              <a:defRPr/>
            </a:pPr>
            <a:r>
              <a:rPr lang="en-US" dirty="0"/>
              <a:t>USDA is an equal opportunity provider, employer and lender. To file a complaint of discrimination, write: USDA, Director, Office of Civil Rights, 1400 Independence Avenue, SW, Washington, DC 20250-9410 or call (800) 795-3272(voice), or (202) 720-6382 (TDD).</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solidFill>
                  <a:schemeClr val="tx1">
                    <a:lumMod val="90000"/>
                    <a:lumOff val="10000"/>
                  </a:schemeClr>
                </a:solidFill>
              </a:defRPr>
            </a:lvl2pPr>
            <a:lvl3pPr>
              <a:defRPr sz="2000">
                <a:solidFill>
                  <a:schemeClr val="tx1">
                    <a:lumMod val="90000"/>
                    <a:lumOff val="10000"/>
                  </a:schemeClr>
                </a:solidFill>
              </a:defRPr>
            </a:lvl3pPr>
            <a:lvl4pPr>
              <a:defRPr sz="1800">
                <a:solidFill>
                  <a:schemeClr val="tx1">
                    <a:lumMod val="90000"/>
                    <a:lumOff val="10000"/>
                  </a:schemeClr>
                </a:solidFill>
              </a:defRPr>
            </a:lvl4pPr>
            <a:lvl5pPr>
              <a:defRPr sz="1800">
                <a:solidFill>
                  <a:schemeClr val="tx1">
                    <a:lumMod val="90000"/>
                    <a:lumOff val="1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324600"/>
            <a:ext cx="5562600" cy="365125"/>
          </a:xfrm>
        </p:spPr>
        <p:txBody>
          <a:bodyPr/>
          <a:lstStyle>
            <a:lvl1pPr>
              <a:defRPr/>
            </a:lvl1pPr>
          </a:lstStyle>
          <a:p>
            <a:pPr>
              <a:defRPr/>
            </a:pPr>
            <a:r>
              <a:rPr lang="en-US" dirty="0"/>
              <a:t>USDA is an equal opportunity provider, employer and lender. To file a complaint of discrimination, write: USDA, Director, Office of Civil Rights, 1400 Independence Avenue, SW, Washington, DC 20250-9410 or call (800) 795-3272(voice), or (202) 720-6382 (TDD).</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3124200" y="6324600"/>
            <a:ext cx="5562600" cy="365125"/>
          </a:xfrm>
        </p:spPr>
        <p:txBody>
          <a:bodyPr/>
          <a:lstStyle>
            <a:lvl1pPr>
              <a:defRPr/>
            </a:lvl1pPr>
          </a:lstStyle>
          <a:p>
            <a:pPr>
              <a:defRPr/>
            </a:pPr>
            <a:r>
              <a:rPr lang="en-US" dirty="0"/>
              <a:t>USDA is an equal opportunity provider, employer and lender. To file a complaint of discrimination, write: USDA, Director, Office of Civil Rights, 1400 Independence Avenue, SW, Washington, DC 20250-9410 or call (800) 795-3272(voice), or (202) 720-6382 (TDD).</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dirty="0"/>
              <a:t>USDA is an equal opportunity provider, employer and lender. To file a complaint of discrimination, write: USDA, Director, Office of Civil Rights, 1400 Independence Avenue, SW, Washington, DC 20250-9410 or call (800) 795-3272(voice), or (202) 720-6382 (TDD).</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Footer Placeholder 4"/>
          <p:cNvSpPr>
            <a:spLocks noGrp="1"/>
          </p:cNvSpPr>
          <p:nvPr>
            <p:ph type="ftr" sz="quarter" idx="3"/>
          </p:nvPr>
        </p:nvSpPr>
        <p:spPr>
          <a:xfrm>
            <a:off x="3124200" y="6356350"/>
            <a:ext cx="5562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rgbClr val="9C8C89"/>
                </a:solidFill>
                <a:latin typeface="Arial" charset="0"/>
                <a:ea typeface="ＭＳ Ｐゴシック" charset="-128"/>
                <a:cs typeface="+mn-cs"/>
              </a:defRPr>
            </a:lvl1pPr>
          </a:lstStyle>
          <a:p>
            <a:pPr>
              <a:defRPr/>
            </a:pPr>
            <a:r>
              <a:rPr lang="en-US" dirty="0"/>
              <a:t>USDA is an equal opportunity provider, employer and lender. To file a complaint of discrimination, write: USDA, Director, Office of Civil Rights, 1400 Independence Avenue, SW, Washington, DC 20250-9410 or call (800) 795-3272(voice), or (202) 720-6382 (TDD).</a:t>
            </a:r>
          </a:p>
        </p:txBody>
      </p:sp>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1" r:id="rId5"/>
  </p:sldLayoutIdLst>
  <p:txStyles>
    <p:titleStyle>
      <a:lvl1pPr algn="ctr" rtl="0" eaLnBrk="0" fontAlgn="base" hangingPunct="0">
        <a:spcBef>
          <a:spcPct val="0"/>
        </a:spcBef>
        <a:spcAft>
          <a:spcPct val="0"/>
        </a:spcAft>
        <a:defRPr sz="4400">
          <a:solidFill>
            <a:srgbClr val="161616"/>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161616"/>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161616"/>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161616"/>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161616"/>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24"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24" charset="-128"/>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24" charset="-128"/>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0" y="-10938"/>
            <a:ext cx="9144000" cy="6868938"/>
          </a:xfrm>
          <a:prstGeom prst="rect">
            <a:avLst/>
          </a:prstGeom>
          <a:noFill/>
          <a:ln w="9525">
            <a:noFill/>
            <a:miter lim="800000"/>
            <a:headEnd/>
            <a:tailEnd/>
          </a:ln>
        </p:spPr>
      </p:pic>
      <p:sp>
        <p:nvSpPr>
          <p:cNvPr id="7" name="TextBox 6"/>
          <p:cNvSpPr txBox="1"/>
          <p:nvPr/>
        </p:nvSpPr>
        <p:spPr>
          <a:xfrm>
            <a:off x="2438400" y="6172200"/>
            <a:ext cx="6705600" cy="430887"/>
          </a:xfrm>
          <a:prstGeom prst="rect">
            <a:avLst/>
          </a:prstGeom>
          <a:noFill/>
        </p:spPr>
        <p:txBody>
          <a:bodyPr wrap="square" rtlCol="0">
            <a:spAutoFit/>
          </a:bodyPr>
          <a:lstStyle/>
          <a:p>
            <a:r>
              <a:rPr lang="en-US" sz="2200" cap="small" dirty="0" smtClean="0">
                <a:solidFill>
                  <a:srgbClr val="652309"/>
                </a:solidFill>
                <a:effectLst>
                  <a:outerShdw blurRad="38100" dist="38100" dir="2700000" algn="tl">
                    <a:srgbClr val="000000">
                      <a:alpha val="43137"/>
                    </a:srgbClr>
                  </a:outerShdw>
                </a:effectLst>
              </a:rPr>
              <a:t>December 5, 2012 – ARS Administrators’ Council</a:t>
            </a:r>
            <a:endParaRPr lang="en-US" sz="2200" cap="small" dirty="0">
              <a:solidFill>
                <a:srgbClr val="652309"/>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524000"/>
            <a:ext cx="6781800" cy="1877437"/>
          </a:xfrm>
          <a:prstGeom prst="rect">
            <a:avLst/>
          </a:prstGeom>
          <a:noFill/>
        </p:spPr>
        <p:txBody>
          <a:bodyPr wrap="square" rtlCol="0">
            <a:spAutoFit/>
          </a:bodyPr>
          <a:lstStyle/>
          <a:p>
            <a:pPr algn="ctr"/>
            <a:r>
              <a:rPr lang="en-US" sz="3600" dirty="0" smtClean="0"/>
              <a:t/>
            </a:r>
            <a:br>
              <a:rPr lang="en-US" sz="3600" dirty="0" smtClean="0"/>
            </a:br>
            <a:r>
              <a:rPr lang="en-US" sz="3200" dirty="0" smtClean="0">
                <a:solidFill>
                  <a:schemeClr val="accent1"/>
                </a:solidFill>
                <a:latin typeface="Bookman Old Style" pitchFamily="18" charset="0"/>
              </a:rPr>
              <a:t/>
            </a:r>
            <a:br>
              <a:rPr lang="en-US" sz="3200" dirty="0" smtClean="0">
                <a:solidFill>
                  <a:schemeClr val="accent1"/>
                </a:solidFill>
                <a:latin typeface="Bookman Old Style" pitchFamily="18" charset="0"/>
              </a:rPr>
            </a:br>
            <a:endParaRPr lang="en-US" sz="1200" dirty="0" smtClean="0">
              <a:solidFill>
                <a:schemeClr val="accent1"/>
              </a:solidFill>
              <a:latin typeface="Bookman Old Style" pitchFamily="18" charset="0"/>
            </a:endParaRPr>
          </a:p>
          <a:p>
            <a:pPr algn="ctr"/>
            <a:endParaRPr lang="en-US" sz="3600" dirty="0"/>
          </a:p>
        </p:txBody>
      </p:sp>
      <p:pic>
        <p:nvPicPr>
          <p:cNvPr id="5" name="Picture 4" descr="compass logo.jpg"/>
          <p:cNvPicPr>
            <a:picLocks noChangeAspect="1"/>
          </p:cNvPicPr>
          <p:nvPr/>
        </p:nvPicPr>
        <p:blipFill>
          <a:blip r:embed="rId3"/>
          <a:stretch>
            <a:fillRect/>
          </a:stretch>
        </p:blipFill>
        <p:spPr>
          <a:xfrm>
            <a:off x="7620000" y="0"/>
            <a:ext cx="787400" cy="869665"/>
          </a:xfrm>
          <a:prstGeom prst="rect">
            <a:avLst/>
          </a:prstGeom>
        </p:spPr>
      </p:pic>
      <p:pic>
        <p:nvPicPr>
          <p:cNvPr id="7" name="Picture 6" descr="Onekama MI apples_RD_RBEG.jpg"/>
          <p:cNvPicPr>
            <a:picLocks noChangeAspect="1"/>
          </p:cNvPicPr>
          <p:nvPr/>
        </p:nvPicPr>
        <p:blipFill>
          <a:blip r:embed="rId4"/>
          <a:stretch>
            <a:fillRect/>
          </a:stretch>
        </p:blipFill>
        <p:spPr>
          <a:xfrm>
            <a:off x="6553200" y="3733799"/>
            <a:ext cx="1524000" cy="2292095"/>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eastern market 4,jpg.JPG"/>
          <p:cNvPicPr>
            <a:picLocks noChangeAspect="1"/>
          </p:cNvPicPr>
          <p:nvPr/>
        </p:nvPicPr>
        <p:blipFill>
          <a:blip r:embed="rId5"/>
          <a:stretch>
            <a:fillRect/>
          </a:stretch>
        </p:blipFill>
        <p:spPr>
          <a:xfrm>
            <a:off x="762000" y="3962400"/>
            <a:ext cx="1524000" cy="20320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delante Mujeres_OR_AMS_FMPP.jpg"/>
          <p:cNvPicPr>
            <a:picLocks noChangeAspect="1"/>
          </p:cNvPicPr>
          <p:nvPr/>
        </p:nvPicPr>
        <p:blipFill>
          <a:blip r:embed="rId6"/>
          <a:stretch>
            <a:fillRect/>
          </a:stretch>
        </p:blipFill>
        <p:spPr>
          <a:xfrm>
            <a:off x="2743200" y="4495800"/>
            <a:ext cx="2286000" cy="1518912"/>
          </a:xfrm>
          <a:prstGeom prst="rect">
            <a:avLst/>
          </a:prstGeom>
          <a:ln w="12700">
            <a:solidFill>
              <a:schemeClr val="tx1"/>
            </a:solidFill>
          </a:ln>
        </p:spPr>
      </p:pic>
      <p:pic>
        <p:nvPicPr>
          <p:cNvPr id="13" name="Picture 12" descr="OhioStateBEAN_OH_NIFA_BFRDP.jpg"/>
          <p:cNvPicPr>
            <a:picLocks noChangeAspect="1"/>
          </p:cNvPicPr>
          <p:nvPr/>
        </p:nvPicPr>
        <p:blipFill>
          <a:blip r:embed="rId7"/>
          <a:stretch>
            <a:fillRect/>
          </a:stretch>
        </p:blipFill>
        <p:spPr>
          <a:xfrm>
            <a:off x="6172200" y="1981200"/>
            <a:ext cx="2679970" cy="1447800"/>
          </a:xfrm>
          <a:prstGeom prst="rect">
            <a:avLst/>
          </a:prstGeom>
          <a:ln w="12700">
            <a:solidFill>
              <a:schemeClr val="tx1"/>
            </a:solidFill>
          </a:ln>
        </p:spPr>
      </p:pic>
      <p:pic>
        <p:nvPicPr>
          <p:cNvPr id="14" name="Picture 13" descr="Meg and Galloways_NH_NRCS_EQIP.JPG"/>
          <p:cNvPicPr>
            <a:picLocks noChangeAspect="1"/>
          </p:cNvPicPr>
          <p:nvPr/>
        </p:nvPicPr>
        <p:blipFill>
          <a:blip r:embed="rId8"/>
          <a:stretch>
            <a:fillRect/>
          </a:stretch>
        </p:blipFill>
        <p:spPr>
          <a:xfrm>
            <a:off x="3276600" y="2286000"/>
            <a:ext cx="2641600" cy="1981200"/>
          </a:xfrm>
          <a:prstGeom prst="rect">
            <a:avLst/>
          </a:prstGeom>
          <a:ln w="12700">
            <a:solidFill>
              <a:schemeClr val="tx1"/>
            </a:solidFill>
          </a:ln>
        </p:spPr>
      </p:pic>
      <p:pic>
        <p:nvPicPr>
          <p:cNvPr id="15" name="Picture 14" descr="Ben Godfrey_TX_NRCS_EQIP.JPG"/>
          <p:cNvPicPr>
            <a:picLocks noChangeAspect="1"/>
          </p:cNvPicPr>
          <p:nvPr/>
        </p:nvPicPr>
        <p:blipFill>
          <a:blip r:embed="rId9"/>
          <a:stretch>
            <a:fillRect/>
          </a:stretch>
        </p:blipFill>
        <p:spPr>
          <a:xfrm>
            <a:off x="457200" y="1905000"/>
            <a:ext cx="2416366" cy="1828800"/>
          </a:xfrm>
          <a:prstGeom prst="rect">
            <a:avLst/>
          </a:prstGeom>
          <a:ln w="12700">
            <a:solidFill>
              <a:schemeClr val="tx1"/>
            </a:solidFill>
          </a:ln>
        </p:spPr>
      </p:pic>
      <p:sp>
        <p:nvSpPr>
          <p:cNvPr id="11" name="Rectangle 10"/>
          <p:cNvSpPr/>
          <p:nvPr/>
        </p:nvSpPr>
        <p:spPr>
          <a:xfrm>
            <a:off x="2385301" y="6248400"/>
            <a:ext cx="4472699" cy="461665"/>
          </a:xfrm>
          <a:prstGeom prst="rect">
            <a:avLst/>
          </a:prstGeom>
        </p:spPr>
        <p:txBody>
          <a:bodyPr wrap="none">
            <a:spAutoFit/>
          </a:bodyPr>
          <a:lstStyle/>
          <a:p>
            <a:pPr algn="ctr"/>
            <a:r>
              <a:rPr lang="en-US" sz="2400" b="1" dirty="0" smtClean="0">
                <a:latin typeface="Bookman Old Style" pitchFamily="18" charset="0"/>
              </a:rPr>
              <a:t>knowyourfarmer@usda.gov</a:t>
            </a:r>
          </a:p>
        </p:txBody>
      </p:sp>
      <p:sp>
        <p:nvSpPr>
          <p:cNvPr id="16" name="TextBox 15"/>
          <p:cNvSpPr txBox="1"/>
          <p:nvPr/>
        </p:nvSpPr>
        <p:spPr>
          <a:xfrm>
            <a:off x="685800" y="1219200"/>
            <a:ext cx="7772400" cy="523220"/>
          </a:xfrm>
          <a:prstGeom prst="rect">
            <a:avLst/>
          </a:prstGeom>
          <a:noFill/>
        </p:spPr>
        <p:txBody>
          <a:bodyPr wrap="square" rtlCol="0">
            <a:spAutoFit/>
          </a:bodyPr>
          <a:lstStyle/>
          <a:p>
            <a:pPr algn="ctr"/>
            <a:r>
              <a:rPr lang="en-US" sz="2800" b="1" dirty="0" smtClean="0">
                <a:latin typeface="Bookman Old Style" pitchFamily="18" charset="0"/>
              </a:rPr>
              <a:t>Explore Future Research Opportunities</a:t>
            </a:r>
            <a:endParaRPr lang="en-US" sz="2800" b="1" dirty="0">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ass logo.jpg"/>
          <p:cNvPicPr>
            <a:picLocks noChangeAspect="1"/>
          </p:cNvPicPr>
          <p:nvPr/>
        </p:nvPicPr>
        <p:blipFill>
          <a:blip r:embed="rId3"/>
          <a:stretch>
            <a:fillRect/>
          </a:stretch>
        </p:blipFill>
        <p:spPr>
          <a:xfrm>
            <a:off x="7620000" y="0"/>
            <a:ext cx="787400" cy="869665"/>
          </a:xfrm>
          <a:prstGeom prst="rect">
            <a:avLst/>
          </a:prstGeom>
        </p:spPr>
      </p:pic>
      <p:sp>
        <p:nvSpPr>
          <p:cNvPr id="7" name="TextBox 6"/>
          <p:cNvSpPr txBox="1"/>
          <p:nvPr/>
        </p:nvSpPr>
        <p:spPr>
          <a:xfrm>
            <a:off x="1371600" y="6172200"/>
            <a:ext cx="6400800" cy="523220"/>
          </a:xfrm>
          <a:prstGeom prst="rect">
            <a:avLst/>
          </a:prstGeom>
          <a:noFill/>
        </p:spPr>
        <p:txBody>
          <a:bodyPr wrap="square" rtlCol="0">
            <a:spAutoFit/>
          </a:bodyPr>
          <a:lstStyle/>
          <a:p>
            <a:pPr algn="ctr"/>
            <a:r>
              <a:rPr lang="en-US" sz="2800" b="1" dirty="0" smtClean="0">
                <a:latin typeface="Bookman Old Style" pitchFamily="18" charset="0"/>
              </a:rPr>
              <a:t>www.usda.gov/knowyourfarmer</a:t>
            </a:r>
            <a:endParaRPr lang="en-US" sz="2800" b="1" dirty="0">
              <a:latin typeface="Bookman Old Style" pitchFamily="18" charset="0"/>
            </a:endParaRPr>
          </a:p>
        </p:txBody>
      </p:sp>
      <p:sp>
        <p:nvSpPr>
          <p:cNvPr id="8" name="TextBox 7"/>
          <p:cNvSpPr txBox="1"/>
          <p:nvPr/>
        </p:nvSpPr>
        <p:spPr>
          <a:xfrm>
            <a:off x="304800" y="1143000"/>
            <a:ext cx="8648700" cy="461665"/>
          </a:xfrm>
          <a:prstGeom prst="rect">
            <a:avLst/>
          </a:prstGeom>
          <a:noFill/>
        </p:spPr>
        <p:txBody>
          <a:bodyPr wrap="square" rtlCol="0">
            <a:spAutoFit/>
          </a:bodyPr>
          <a:lstStyle/>
          <a:p>
            <a:pPr algn="ctr"/>
            <a:r>
              <a:rPr lang="en-US" sz="2400" b="1" dirty="0" smtClean="0">
                <a:latin typeface="Bookman Old Style" pitchFamily="18" charset="0"/>
              </a:rPr>
              <a:t>The Know Your Farmer, Know Your Food Initiative</a:t>
            </a:r>
            <a:endParaRPr lang="en-US" sz="2400" b="1" dirty="0">
              <a:latin typeface="Bookman Old Style" pitchFamily="18" charset="0"/>
            </a:endParaRPr>
          </a:p>
        </p:txBody>
      </p:sp>
      <p:sp>
        <p:nvSpPr>
          <p:cNvPr id="10" name="TextBox 9"/>
          <p:cNvSpPr txBox="1"/>
          <p:nvPr/>
        </p:nvSpPr>
        <p:spPr>
          <a:xfrm>
            <a:off x="6019800" y="1905000"/>
            <a:ext cx="2971800" cy="3785652"/>
          </a:xfrm>
          <a:prstGeom prst="rect">
            <a:avLst/>
          </a:prstGeom>
          <a:noFill/>
        </p:spPr>
        <p:txBody>
          <a:bodyPr wrap="square" rtlCol="0">
            <a:spAutoFit/>
          </a:bodyPr>
          <a:lstStyle/>
          <a:p>
            <a:pPr>
              <a:buFont typeface="Wingdings" pitchFamily="2" charset="2"/>
              <a:buChar char="Ø"/>
            </a:pPr>
            <a:r>
              <a:rPr lang="en-US" sz="2000" dirty="0" smtClean="0">
                <a:latin typeface="Bookman Old Style" pitchFamily="18" charset="0"/>
              </a:rPr>
              <a:t>Inter-Agency Coordination</a:t>
            </a:r>
          </a:p>
          <a:p>
            <a:pPr>
              <a:buFont typeface="Wingdings" pitchFamily="2" charset="2"/>
              <a:buChar char="Ø"/>
            </a:pPr>
            <a:endParaRPr lang="en-US" sz="2000" dirty="0" smtClean="0">
              <a:latin typeface="Bookman Old Style" pitchFamily="18" charset="0"/>
            </a:endParaRPr>
          </a:p>
          <a:p>
            <a:pPr>
              <a:buFont typeface="Wingdings" pitchFamily="2" charset="2"/>
              <a:buChar char="Ø"/>
            </a:pPr>
            <a:r>
              <a:rPr lang="en-US" sz="2000" dirty="0" smtClean="0">
                <a:latin typeface="Bookman Old Style" pitchFamily="18" charset="0"/>
              </a:rPr>
              <a:t>Publicity for USDA </a:t>
            </a:r>
            <a:r>
              <a:rPr lang="en-US" sz="2000" dirty="0" smtClean="0">
                <a:latin typeface="Bookman Old Style" pitchFamily="18" charset="0"/>
              </a:rPr>
              <a:t>Resources and Research</a:t>
            </a:r>
            <a:endParaRPr lang="en-US" sz="2000" dirty="0" smtClean="0">
              <a:latin typeface="Bookman Old Style" pitchFamily="18" charset="0"/>
            </a:endParaRPr>
          </a:p>
          <a:p>
            <a:pPr>
              <a:buFont typeface="Wingdings" pitchFamily="2" charset="2"/>
              <a:buChar char="Ø"/>
            </a:pPr>
            <a:endParaRPr lang="en-US" sz="2000" dirty="0" smtClean="0">
              <a:latin typeface="Bookman Old Style" pitchFamily="18" charset="0"/>
            </a:endParaRPr>
          </a:p>
          <a:p>
            <a:pPr>
              <a:buFont typeface="Wingdings" pitchFamily="2" charset="2"/>
              <a:buChar char="Ø"/>
            </a:pPr>
            <a:r>
              <a:rPr lang="en-US" sz="2000" dirty="0" smtClean="0">
                <a:latin typeface="Bookman Old Style" pitchFamily="18" charset="0"/>
              </a:rPr>
              <a:t>Stronger Collaboration to Describe and Support Local/Regional </a:t>
            </a:r>
            <a:r>
              <a:rPr lang="en-US" sz="2000" dirty="0" smtClean="0">
                <a:latin typeface="Bookman Old Style" pitchFamily="18" charset="0"/>
              </a:rPr>
              <a:t>Food Systems</a:t>
            </a:r>
            <a:endParaRPr lang="en-US" sz="2000" dirty="0">
              <a:latin typeface="Bookman Old Style" pitchFamily="18" charset="0"/>
            </a:endParaRPr>
          </a:p>
        </p:txBody>
      </p:sp>
      <p:pic>
        <p:nvPicPr>
          <p:cNvPr id="9" name="Picture 1"/>
          <p:cNvPicPr>
            <a:picLocks noChangeAspect="1" noChangeArrowheads="1"/>
          </p:cNvPicPr>
          <p:nvPr/>
        </p:nvPicPr>
        <p:blipFill>
          <a:blip r:embed="rId4"/>
          <a:srcRect l="10547" t="21250" r="37422" b="7500"/>
          <a:stretch>
            <a:fillRect/>
          </a:stretch>
        </p:blipFill>
        <p:spPr bwMode="auto">
          <a:xfrm>
            <a:off x="228600" y="1676400"/>
            <a:ext cx="56388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371600"/>
            <a:ext cx="8648700" cy="830997"/>
          </a:xfrm>
          <a:prstGeom prst="rect">
            <a:avLst/>
          </a:prstGeom>
          <a:noFill/>
        </p:spPr>
        <p:txBody>
          <a:bodyPr wrap="square" rtlCol="0">
            <a:spAutoFit/>
          </a:bodyPr>
          <a:lstStyle/>
          <a:p>
            <a:pPr algn="ctr"/>
            <a:r>
              <a:rPr lang="en-US" sz="2400" b="1" dirty="0" smtClean="0">
                <a:latin typeface="Bookman Old Style" pitchFamily="18" charset="0"/>
              </a:rPr>
              <a:t>Know Your Farmer, Know Your Food Subcommittees:</a:t>
            </a:r>
            <a:endParaRPr lang="en-US" sz="2400" b="1" dirty="0">
              <a:latin typeface="Bookman Old Style" pitchFamily="18" charset="0"/>
            </a:endParaRPr>
          </a:p>
        </p:txBody>
      </p:sp>
      <p:sp>
        <p:nvSpPr>
          <p:cNvPr id="4" name="TextBox 3"/>
          <p:cNvSpPr txBox="1"/>
          <p:nvPr/>
        </p:nvSpPr>
        <p:spPr>
          <a:xfrm>
            <a:off x="1219200" y="2286000"/>
            <a:ext cx="7086600" cy="2677656"/>
          </a:xfrm>
          <a:prstGeom prst="rect">
            <a:avLst/>
          </a:prstGeom>
          <a:noFill/>
        </p:spPr>
        <p:txBody>
          <a:bodyPr wrap="square" rtlCol="0">
            <a:spAutoFit/>
          </a:bodyPr>
          <a:lstStyle/>
          <a:p>
            <a:pPr>
              <a:buFont typeface="Wingdings" pitchFamily="2" charset="2"/>
              <a:buChar char="Ø"/>
            </a:pPr>
            <a:r>
              <a:rPr lang="en-US" sz="2400" dirty="0" smtClean="0">
                <a:latin typeface="Bookman Old Style" pitchFamily="18" charset="0"/>
              </a:rPr>
              <a:t>Research &amp; Data</a:t>
            </a:r>
          </a:p>
          <a:p>
            <a:pPr>
              <a:buFont typeface="Wingdings" pitchFamily="2" charset="2"/>
              <a:buChar char="Ø"/>
            </a:pPr>
            <a:r>
              <a:rPr lang="en-US" sz="2400" dirty="0" smtClean="0">
                <a:latin typeface="Bookman Old Style" pitchFamily="18" charset="0"/>
              </a:rPr>
              <a:t>Field Outreach</a:t>
            </a:r>
          </a:p>
          <a:p>
            <a:pPr>
              <a:buFont typeface="Wingdings" pitchFamily="2" charset="2"/>
              <a:buChar char="Ø"/>
            </a:pPr>
            <a:r>
              <a:rPr lang="en-US" sz="2400" dirty="0" smtClean="0">
                <a:latin typeface="Bookman Old Style" pitchFamily="18" charset="0"/>
              </a:rPr>
              <a:t>Local Meat</a:t>
            </a:r>
          </a:p>
          <a:p>
            <a:pPr>
              <a:buFont typeface="Wingdings" pitchFamily="2" charset="2"/>
              <a:buChar char="Ø"/>
            </a:pPr>
            <a:r>
              <a:rPr lang="en-US" sz="2400" dirty="0" smtClean="0">
                <a:latin typeface="Bookman Old Style" pitchFamily="18" charset="0"/>
              </a:rPr>
              <a:t>Farm to </a:t>
            </a:r>
            <a:r>
              <a:rPr lang="en-US" sz="2400" dirty="0" smtClean="0">
                <a:latin typeface="Bookman Old Style" pitchFamily="18" charset="0"/>
              </a:rPr>
              <a:t>Institution</a:t>
            </a:r>
            <a:endParaRPr lang="en-US" sz="2400" dirty="0" smtClean="0">
              <a:latin typeface="Bookman Old Style" pitchFamily="18" charset="0"/>
            </a:endParaRPr>
          </a:p>
          <a:p>
            <a:pPr>
              <a:buFont typeface="Wingdings" pitchFamily="2" charset="2"/>
              <a:buChar char="Ø"/>
            </a:pPr>
            <a:r>
              <a:rPr lang="en-US" sz="2400" dirty="0" smtClean="0">
                <a:latin typeface="Bookman Old Style" pitchFamily="18" charset="0"/>
              </a:rPr>
              <a:t>Healthy Food Access </a:t>
            </a:r>
          </a:p>
          <a:p>
            <a:pPr>
              <a:buFont typeface="Wingdings" pitchFamily="2" charset="2"/>
              <a:buChar char="Ø"/>
            </a:pPr>
            <a:r>
              <a:rPr lang="en-US" sz="2400" dirty="0" smtClean="0">
                <a:latin typeface="Bookman Old Style" pitchFamily="18" charset="0"/>
              </a:rPr>
              <a:t>Small and Beginning Farmers and Ranchers</a:t>
            </a:r>
            <a:endParaRPr lang="en-US" sz="2400" dirty="0" smtClean="0">
              <a:latin typeface="Bookman Old Style" pitchFamily="18" charset="0"/>
            </a:endParaRPr>
          </a:p>
          <a:p>
            <a:pPr>
              <a:buFont typeface="Wingdings" pitchFamily="2" charset="2"/>
              <a:buChar char="Ø"/>
            </a:pPr>
            <a:r>
              <a:rPr lang="en-US" sz="2400" dirty="0" smtClean="0">
                <a:latin typeface="Bookman Old Style" pitchFamily="18" charset="0"/>
              </a:rPr>
              <a:t>Waste Management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19540" t="13469" r="20590" b="4034"/>
          <a:stretch>
            <a:fillRect/>
          </a:stretch>
        </p:blipFill>
        <p:spPr bwMode="auto">
          <a:xfrm>
            <a:off x="2895600" y="1295400"/>
            <a:ext cx="5495731" cy="4724400"/>
          </a:xfrm>
          <a:prstGeom prst="rect">
            <a:avLst/>
          </a:prstGeom>
          <a:noFill/>
          <a:ln w="9525">
            <a:noFill/>
            <a:miter lim="800000"/>
            <a:headEnd/>
            <a:tailEnd/>
          </a:ln>
        </p:spPr>
      </p:pic>
      <p:sp>
        <p:nvSpPr>
          <p:cNvPr id="3" name="Rectangle 2"/>
          <p:cNvSpPr/>
          <p:nvPr/>
        </p:nvSpPr>
        <p:spPr>
          <a:xfrm>
            <a:off x="152400" y="1844457"/>
            <a:ext cx="2667000" cy="3108543"/>
          </a:xfrm>
          <a:prstGeom prst="rect">
            <a:avLst/>
          </a:prstGeom>
        </p:spPr>
        <p:txBody>
          <a:bodyPr wrap="square">
            <a:spAutoFit/>
          </a:bodyPr>
          <a:lstStyle/>
          <a:p>
            <a:r>
              <a:rPr lang="en-US" sz="2800" b="1" dirty="0" smtClean="0">
                <a:latin typeface="Bookman Old Style" pitchFamily="18" charset="0"/>
              </a:rPr>
              <a:t>Resources for </a:t>
            </a:r>
            <a:r>
              <a:rPr lang="en-US" sz="2800" b="1" dirty="0" smtClean="0">
                <a:latin typeface="Bookman Old Style" pitchFamily="18" charset="0"/>
              </a:rPr>
              <a:t>Producers, Researchers, </a:t>
            </a:r>
            <a:r>
              <a:rPr lang="en-US" sz="2800" b="1" dirty="0" smtClean="0">
                <a:latin typeface="Bookman Old Style" pitchFamily="18" charset="0"/>
              </a:rPr>
              <a:t>R</a:t>
            </a:r>
            <a:r>
              <a:rPr lang="en-US" sz="2800" b="1" dirty="0" smtClean="0">
                <a:latin typeface="Bookman Old Style" pitchFamily="18" charset="0"/>
              </a:rPr>
              <a:t>etailers</a:t>
            </a:r>
            <a:r>
              <a:rPr lang="en-US" sz="2800" b="1" dirty="0" smtClean="0">
                <a:latin typeface="Bookman Old Style" pitchFamily="18" charset="0"/>
              </a:rPr>
              <a:t>, and </a:t>
            </a:r>
            <a:r>
              <a:rPr lang="en-US" sz="2800" b="1" dirty="0" smtClean="0">
                <a:latin typeface="Bookman Old Style" pitchFamily="18" charset="0"/>
              </a:rPr>
              <a:t>e</a:t>
            </a:r>
            <a:r>
              <a:rPr lang="en-US" sz="2800" b="1" dirty="0" smtClean="0">
                <a:latin typeface="Bookman Old Style" pitchFamily="18" charset="0"/>
              </a:rPr>
              <a:t>veryone </a:t>
            </a:r>
            <a:endParaRPr lang="en-US" sz="2800" b="1" dirty="0" smtClean="0">
              <a:latin typeface="Bookman Old Style" pitchFamily="18" charset="0"/>
            </a:endParaRPr>
          </a:p>
          <a:p>
            <a:r>
              <a:rPr lang="en-US" sz="2800" b="1" dirty="0" smtClean="0">
                <a:latin typeface="Bookman Old Style" pitchFamily="18" charset="0"/>
              </a:rPr>
              <a:t>in </a:t>
            </a:r>
            <a:r>
              <a:rPr lang="en-US" sz="2800" b="1" dirty="0" smtClean="0">
                <a:latin typeface="Bookman Old Style" pitchFamily="18" charset="0"/>
              </a:rPr>
              <a:t>b</a:t>
            </a:r>
            <a:r>
              <a:rPr lang="en-US" sz="2800" b="1" dirty="0" smtClean="0">
                <a:latin typeface="Bookman Old Style" pitchFamily="18" charset="0"/>
              </a:rPr>
              <a:t>etween </a:t>
            </a:r>
            <a:endParaRPr lang="en-US" sz="2800" b="1" dirty="0">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24158" t="18520" r="9670" b="4034"/>
          <a:stretch>
            <a:fillRect/>
          </a:stretch>
        </p:blipFill>
        <p:spPr bwMode="auto">
          <a:xfrm>
            <a:off x="304800" y="2286000"/>
            <a:ext cx="4191000" cy="3060095"/>
          </a:xfrm>
          <a:prstGeom prst="rect">
            <a:avLst/>
          </a:prstGeom>
          <a:noFill/>
          <a:ln w="9525">
            <a:noFill/>
            <a:miter lim="800000"/>
            <a:headEnd/>
            <a:tailEnd/>
          </a:ln>
        </p:spPr>
      </p:pic>
      <p:sp>
        <p:nvSpPr>
          <p:cNvPr id="7" name="TextBox 6"/>
          <p:cNvSpPr txBox="1"/>
          <p:nvPr/>
        </p:nvSpPr>
        <p:spPr>
          <a:xfrm>
            <a:off x="228600" y="1143000"/>
            <a:ext cx="8686800" cy="1015663"/>
          </a:xfrm>
          <a:prstGeom prst="rect">
            <a:avLst/>
          </a:prstGeom>
          <a:noFill/>
        </p:spPr>
        <p:txBody>
          <a:bodyPr wrap="square" rtlCol="0">
            <a:spAutoFit/>
          </a:bodyPr>
          <a:lstStyle/>
          <a:p>
            <a:pPr algn="ctr"/>
            <a:r>
              <a:rPr lang="en-US" sz="3200" b="1" dirty="0" smtClean="0">
                <a:latin typeface="Bookman Old Style" pitchFamily="18" charset="0"/>
              </a:rPr>
              <a:t>The KYF Compass: </a:t>
            </a:r>
          </a:p>
          <a:p>
            <a:pPr algn="ctr"/>
            <a:r>
              <a:rPr lang="en-US" sz="2800" b="1" dirty="0" smtClean="0">
                <a:latin typeface="Bookman Old Style" pitchFamily="18" charset="0"/>
              </a:rPr>
              <a:t>Stories of USDA Resources At Work</a:t>
            </a:r>
            <a:endParaRPr lang="en-US" sz="2800" b="1" dirty="0">
              <a:latin typeface="Bookman Old Style" pitchFamily="18" charset="0"/>
            </a:endParaRPr>
          </a:p>
        </p:txBody>
      </p:sp>
      <p:pic>
        <p:nvPicPr>
          <p:cNvPr id="8" name="Picture 7" descr="compass logo.jpg"/>
          <p:cNvPicPr>
            <a:picLocks noChangeAspect="1"/>
          </p:cNvPicPr>
          <p:nvPr/>
        </p:nvPicPr>
        <p:blipFill>
          <a:blip r:embed="rId4"/>
          <a:stretch>
            <a:fillRect/>
          </a:stretch>
        </p:blipFill>
        <p:spPr>
          <a:xfrm>
            <a:off x="7620000" y="0"/>
            <a:ext cx="787400" cy="869665"/>
          </a:xfrm>
          <a:prstGeom prst="rect">
            <a:avLst/>
          </a:prstGeom>
        </p:spPr>
      </p:pic>
      <p:sp>
        <p:nvSpPr>
          <p:cNvPr id="5" name="TextBox 4"/>
          <p:cNvSpPr txBox="1"/>
          <p:nvPr/>
        </p:nvSpPr>
        <p:spPr>
          <a:xfrm>
            <a:off x="1524000" y="5486400"/>
            <a:ext cx="6096000" cy="523220"/>
          </a:xfrm>
          <a:prstGeom prst="rect">
            <a:avLst/>
          </a:prstGeom>
          <a:noFill/>
        </p:spPr>
        <p:txBody>
          <a:bodyPr wrap="square" rtlCol="0">
            <a:spAutoFit/>
          </a:bodyPr>
          <a:lstStyle/>
          <a:p>
            <a:pPr algn="ctr"/>
            <a:r>
              <a:rPr lang="en-US" sz="2800" b="1" dirty="0" smtClean="0">
                <a:latin typeface="Bookman Old Style" pitchFamily="18" charset="0"/>
              </a:rPr>
              <a:t>www.usda.gov/kyfcompass</a:t>
            </a:r>
            <a:endParaRPr lang="en-US" sz="2800" b="1" dirty="0">
              <a:latin typeface="Bookman Old Style" pitchFamily="18" charset="0"/>
            </a:endParaRPr>
          </a:p>
        </p:txBody>
      </p:sp>
      <p:pic>
        <p:nvPicPr>
          <p:cNvPr id="2050" name="Picture 2"/>
          <p:cNvPicPr>
            <a:picLocks noChangeAspect="1" noChangeArrowheads="1"/>
          </p:cNvPicPr>
          <p:nvPr/>
        </p:nvPicPr>
        <p:blipFill>
          <a:blip r:embed="rId5"/>
          <a:srcRect l="1815" t="8065" r="31048" b="4839"/>
          <a:stretch>
            <a:fillRect/>
          </a:stretch>
        </p:blipFill>
        <p:spPr bwMode="auto">
          <a:xfrm>
            <a:off x="4662311" y="2286000"/>
            <a:ext cx="4176889"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752600"/>
            <a:ext cx="3581400" cy="4216539"/>
          </a:xfrm>
          <a:prstGeom prst="rect">
            <a:avLst/>
          </a:prstGeom>
          <a:noFill/>
        </p:spPr>
        <p:txBody>
          <a:bodyPr wrap="square" rtlCol="0">
            <a:spAutoFit/>
          </a:bodyPr>
          <a:lstStyle/>
          <a:p>
            <a:pPr>
              <a:buFont typeface="Arial" pitchFamily="34" charset="0"/>
              <a:buChar char="•"/>
            </a:pPr>
            <a:r>
              <a:rPr lang="en-US" sz="2400" dirty="0" smtClean="0">
                <a:latin typeface="Bookman Old Style" pitchFamily="18" charset="0"/>
              </a:rPr>
              <a:t>Includes data layers on:</a:t>
            </a:r>
          </a:p>
          <a:p>
            <a:pPr lvl="1">
              <a:buFont typeface="Wingdings" pitchFamily="2" charset="2"/>
              <a:buChar char="Ø"/>
            </a:pPr>
            <a:r>
              <a:rPr lang="en-US" sz="2000" dirty="0" smtClean="0">
                <a:latin typeface="Bookman Old Style" pitchFamily="18" charset="0"/>
              </a:rPr>
              <a:t>Funded local food projects</a:t>
            </a:r>
          </a:p>
          <a:p>
            <a:pPr lvl="1">
              <a:buFont typeface="Wingdings" pitchFamily="2" charset="2"/>
              <a:buChar char="Ø"/>
            </a:pPr>
            <a:r>
              <a:rPr lang="en-US" sz="2000" dirty="0" smtClean="0">
                <a:latin typeface="Bookman Old Style" pitchFamily="18" charset="0"/>
              </a:rPr>
              <a:t>FSA state </a:t>
            </a:r>
            <a:r>
              <a:rPr lang="en-US" sz="2000" dirty="0" smtClean="0">
                <a:latin typeface="Bookman Old Style" pitchFamily="18" charset="0"/>
              </a:rPr>
              <a:t>office locations </a:t>
            </a:r>
          </a:p>
          <a:p>
            <a:pPr lvl="1">
              <a:buFont typeface="Wingdings" pitchFamily="2" charset="2"/>
              <a:buChar char="Ø"/>
            </a:pPr>
            <a:r>
              <a:rPr lang="en-US" sz="2000" dirty="0" smtClean="0">
                <a:latin typeface="Bookman Old Style" pitchFamily="18" charset="0"/>
              </a:rPr>
              <a:t>“Context data” gathered by USDA agencies</a:t>
            </a:r>
            <a:br>
              <a:rPr lang="en-US" sz="2000" dirty="0" smtClean="0">
                <a:latin typeface="Bookman Old Style" pitchFamily="18" charset="0"/>
              </a:rPr>
            </a:br>
            <a:endParaRPr lang="en-US" sz="2000" dirty="0" smtClean="0">
              <a:latin typeface="Bookman Old Style" pitchFamily="18" charset="0"/>
            </a:endParaRPr>
          </a:p>
          <a:p>
            <a:pPr>
              <a:buFont typeface="Arial" pitchFamily="34" charset="0"/>
              <a:buChar char="•"/>
            </a:pPr>
            <a:r>
              <a:rPr lang="en-US" sz="2000" dirty="0" smtClean="0">
                <a:latin typeface="Bookman Old Style" pitchFamily="18" charset="0"/>
              </a:rPr>
              <a:t>10/12: Added projects and resources from 9 other federal agencies</a:t>
            </a:r>
            <a:endParaRPr lang="en-US" sz="2000" dirty="0">
              <a:latin typeface="Bookman Old Style" pitchFamily="18" charset="0"/>
            </a:endParaRPr>
          </a:p>
        </p:txBody>
      </p:sp>
      <p:pic>
        <p:nvPicPr>
          <p:cNvPr id="7" name="Picture 6" descr="compass logo.jpg"/>
          <p:cNvPicPr>
            <a:picLocks noChangeAspect="1"/>
          </p:cNvPicPr>
          <p:nvPr/>
        </p:nvPicPr>
        <p:blipFill>
          <a:blip r:embed="rId3"/>
          <a:stretch>
            <a:fillRect/>
          </a:stretch>
        </p:blipFill>
        <p:spPr>
          <a:xfrm>
            <a:off x="7620000" y="0"/>
            <a:ext cx="787400" cy="869665"/>
          </a:xfrm>
          <a:prstGeom prst="rect">
            <a:avLst/>
          </a:prstGeom>
        </p:spPr>
      </p:pic>
      <p:pic>
        <p:nvPicPr>
          <p:cNvPr id="205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l="28889" t="2212" r="1111" b="2650"/>
          <a:stretch>
            <a:fillRect/>
          </a:stretch>
        </p:blipFill>
        <p:spPr bwMode="auto">
          <a:xfrm>
            <a:off x="3886200" y="1828800"/>
            <a:ext cx="4800600"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91000" y="5181600"/>
            <a:ext cx="4191000" cy="369332"/>
          </a:xfrm>
          <a:prstGeom prst="rect">
            <a:avLst/>
          </a:prstGeom>
          <a:noFill/>
        </p:spPr>
        <p:txBody>
          <a:bodyPr wrap="square" rtlCol="0">
            <a:spAutoFit/>
          </a:bodyPr>
          <a:lstStyle/>
          <a:p>
            <a:pPr algn="ctr"/>
            <a:r>
              <a:rPr lang="en-US" b="1" dirty="0" smtClean="0">
                <a:latin typeface="Bookman Old Style" pitchFamily="18" charset="0"/>
              </a:rPr>
              <a:t>www.usda.gov/kyfcompass</a:t>
            </a:r>
            <a:endParaRPr lang="en-US" b="1" dirty="0">
              <a:latin typeface="Bookman Old Style" pitchFamily="18" charset="0"/>
            </a:endParaRPr>
          </a:p>
        </p:txBody>
      </p:sp>
      <p:sp>
        <p:nvSpPr>
          <p:cNvPr id="8" name="Rectangle 7"/>
          <p:cNvSpPr/>
          <p:nvPr/>
        </p:nvSpPr>
        <p:spPr>
          <a:xfrm>
            <a:off x="1447800" y="1219200"/>
            <a:ext cx="6268063" cy="461665"/>
          </a:xfrm>
          <a:prstGeom prst="rect">
            <a:avLst/>
          </a:prstGeom>
        </p:spPr>
        <p:txBody>
          <a:bodyPr wrap="none">
            <a:spAutoFit/>
          </a:bodyPr>
          <a:lstStyle/>
          <a:p>
            <a:r>
              <a:rPr lang="en-US" sz="2400" b="1" dirty="0" smtClean="0">
                <a:latin typeface="Bookman Old Style" pitchFamily="18" charset="0"/>
              </a:rPr>
              <a:t>The Landscape of Local Food Systems</a:t>
            </a:r>
            <a:endParaRPr lang="en-US"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pass logo.jpg"/>
          <p:cNvPicPr>
            <a:picLocks noChangeAspect="1"/>
          </p:cNvPicPr>
          <p:nvPr/>
        </p:nvPicPr>
        <p:blipFill>
          <a:blip r:embed="rId3"/>
          <a:stretch>
            <a:fillRect/>
          </a:stretch>
        </p:blipFill>
        <p:spPr>
          <a:xfrm>
            <a:off x="7620000" y="0"/>
            <a:ext cx="787400" cy="869665"/>
          </a:xfrm>
          <a:prstGeom prst="rect">
            <a:avLst/>
          </a:prstGeom>
        </p:spPr>
      </p:pic>
      <p:sp>
        <p:nvSpPr>
          <p:cNvPr id="5" name="TextBox 4"/>
          <p:cNvSpPr txBox="1"/>
          <p:nvPr/>
        </p:nvSpPr>
        <p:spPr>
          <a:xfrm>
            <a:off x="2438400" y="6324600"/>
            <a:ext cx="4191000" cy="369332"/>
          </a:xfrm>
          <a:prstGeom prst="rect">
            <a:avLst/>
          </a:prstGeom>
          <a:noFill/>
        </p:spPr>
        <p:txBody>
          <a:bodyPr wrap="square" rtlCol="0">
            <a:spAutoFit/>
          </a:bodyPr>
          <a:lstStyle/>
          <a:p>
            <a:pPr algn="ctr"/>
            <a:r>
              <a:rPr lang="en-US" b="1" dirty="0" smtClean="0"/>
              <a:t>www.usda.gov/kyfcompass</a:t>
            </a:r>
            <a:endParaRPr lang="en-US" b="1" dirty="0"/>
          </a:p>
        </p:txBody>
      </p:sp>
      <p:sp>
        <p:nvSpPr>
          <p:cNvPr id="8" name="Rectangle 7"/>
          <p:cNvSpPr/>
          <p:nvPr/>
        </p:nvSpPr>
        <p:spPr>
          <a:xfrm>
            <a:off x="1524000" y="1143000"/>
            <a:ext cx="6096541" cy="461665"/>
          </a:xfrm>
          <a:prstGeom prst="rect">
            <a:avLst/>
          </a:prstGeom>
        </p:spPr>
        <p:txBody>
          <a:bodyPr wrap="none">
            <a:spAutoFit/>
          </a:bodyPr>
          <a:lstStyle/>
          <a:p>
            <a:r>
              <a:rPr lang="en-US" sz="2400" b="1" dirty="0" smtClean="0">
                <a:latin typeface="Bookman Old Style" pitchFamily="18" charset="0"/>
              </a:rPr>
              <a:t>Local Food Knowledge is On the Map</a:t>
            </a:r>
            <a:endParaRPr lang="en-US" sz="2400" b="1" dirty="0"/>
          </a:p>
        </p:txBody>
      </p:sp>
      <p:pic>
        <p:nvPicPr>
          <p:cNvPr id="1026" name="Picture 2"/>
          <p:cNvPicPr>
            <a:picLocks noChangeAspect="1" noChangeArrowheads="1"/>
          </p:cNvPicPr>
          <p:nvPr/>
        </p:nvPicPr>
        <p:blipFill>
          <a:blip r:embed="rId4"/>
          <a:srcRect l="27000" t="37000" r="37563" b="26000"/>
          <a:stretch>
            <a:fillRect/>
          </a:stretch>
        </p:blipFill>
        <p:spPr bwMode="auto">
          <a:xfrm>
            <a:off x="152400" y="1752600"/>
            <a:ext cx="4800600" cy="2819400"/>
          </a:xfrm>
          <a:prstGeom prst="rect">
            <a:avLst/>
          </a:prstGeom>
          <a:noFill/>
          <a:ln w="9525">
            <a:noFill/>
            <a:miter lim="800000"/>
            <a:headEnd/>
            <a:tailEnd/>
          </a:ln>
        </p:spPr>
      </p:pic>
      <p:pic>
        <p:nvPicPr>
          <p:cNvPr id="1028" name="Picture 4"/>
          <p:cNvPicPr>
            <a:picLocks noChangeAspect="1" noChangeArrowheads="1"/>
          </p:cNvPicPr>
          <p:nvPr/>
        </p:nvPicPr>
        <p:blipFill>
          <a:blip r:embed="rId5"/>
          <a:srcRect l="31764" t="37647" r="45074" b="30588"/>
          <a:stretch>
            <a:fillRect/>
          </a:stretch>
        </p:blipFill>
        <p:spPr bwMode="auto">
          <a:xfrm>
            <a:off x="5410200" y="1600200"/>
            <a:ext cx="2667000" cy="2057400"/>
          </a:xfrm>
          <a:prstGeom prst="rect">
            <a:avLst/>
          </a:prstGeom>
          <a:noFill/>
          <a:ln w="9525">
            <a:noFill/>
            <a:miter lim="800000"/>
            <a:headEnd/>
            <a:tailEnd/>
          </a:ln>
        </p:spPr>
      </p:pic>
      <p:pic>
        <p:nvPicPr>
          <p:cNvPr id="1030" name="Picture 6"/>
          <p:cNvPicPr>
            <a:picLocks noChangeAspect="1" noChangeArrowheads="1"/>
          </p:cNvPicPr>
          <p:nvPr/>
        </p:nvPicPr>
        <p:blipFill>
          <a:blip r:embed="rId6"/>
          <a:srcRect l="33938" t="31844" r="42179" b="35754"/>
          <a:stretch>
            <a:fillRect/>
          </a:stretch>
        </p:blipFill>
        <p:spPr bwMode="auto">
          <a:xfrm>
            <a:off x="3200400" y="3886200"/>
            <a:ext cx="2895600" cy="2209800"/>
          </a:xfrm>
          <a:prstGeom prst="rect">
            <a:avLst/>
          </a:prstGeom>
          <a:noFill/>
          <a:ln w="9525">
            <a:noFill/>
            <a:miter lim="800000"/>
            <a:headEnd/>
            <a:tailEnd/>
          </a:ln>
        </p:spPr>
      </p:pic>
      <p:cxnSp>
        <p:nvCxnSpPr>
          <p:cNvPr id="13" name="Straight Arrow Connector 12"/>
          <p:cNvCxnSpPr/>
          <p:nvPr/>
        </p:nvCxnSpPr>
        <p:spPr>
          <a:xfrm flipV="1">
            <a:off x="4572000" y="23622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2000" y="2590800"/>
            <a:ext cx="609600" cy="1143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572000" y="2590800"/>
            <a:ext cx="16002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31" name="Picture 7"/>
          <p:cNvPicPr>
            <a:picLocks noChangeAspect="1" noChangeArrowheads="1"/>
          </p:cNvPicPr>
          <p:nvPr/>
        </p:nvPicPr>
        <p:blipFill>
          <a:blip r:embed="rId7"/>
          <a:srcRect l="35156" t="33750" r="41641" b="36250"/>
          <a:stretch>
            <a:fillRect/>
          </a:stretch>
        </p:blipFill>
        <p:spPr bwMode="auto">
          <a:xfrm>
            <a:off x="6324600" y="3810000"/>
            <a:ext cx="272415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a:off x="2971800" y="5410200"/>
            <a:ext cx="1371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95800" y="1219200"/>
            <a:ext cx="4114800" cy="1200329"/>
          </a:xfrm>
          <a:prstGeom prst="rect">
            <a:avLst/>
          </a:prstGeom>
          <a:noFill/>
        </p:spPr>
        <p:txBody>
          <a:bodyPr wrap="square" rtlCol="0">
            <a:spAutoFit/>
          </a:bodyPr>
          <a:lstStyle/>
          <a:p>
            <a:r>
              <a:rPr lang="en-US" sz="2400" b="1" dirty="0" smtClean="0">
                <a:latin typeface="Bookman Old Style" pitchFamily="18" charset="0"/>
              </a:rPr>
              <a:t>Search the Map for Connections Across the Country</a:t>
            </a:r>
            <a:endParaRPr lang="en-US" sz="2400" b="1" dirty="0">
              <a:latin typeface="Bookman Old Style" pitchFamily="18" charset="0"/>
            </a:endParaRPr>
          </a:p>
        </p:txBody>
      </p:sp>
      <p:pic>
        <p:nvPicPr>
          <p:cNvPr id="35843" name="Picture 3"/>
          <p:cNvPicPr>
            <a:picLocks noChangeAspect="1" noChangeArrowheads="1"/>
          </p:cNvPicPr>
          <p:nvPr/>
        </p:nvPicPr>
        <p:blipFill>
          <a:blip r:embed="rId3"/>
          <a:srcRect l="23630" t="23744" r="37842" b="20548"/>
          <a:stretch>
            <a:fillRect/>
          </a:stretch>
        </p:blipFill>
        <p:spPr bwMode="auto">
          <a:xfrm>
            <a:off x="228599" y="1600200"/>
            <a:ext cx="4215983" cy="3429000"/>
          </a:xfrm>
          <a:prstGeom prst="rect">
            <a:avLst/>
          </a:prstGeom>
          <a:noFill/>
          <a:ln w="9525">
            <a:noFill/>
            <a:miter lim="800000"/>
            <a:headEnd/>
            <a:tailEnd/>
          </a:ln>
        </p:spPr>
      </p:pic>
      <p:pic>
        <p:nvPicPr>
          <p:cNvPr id="35844" name="Picture 4"/>
          <p:cNvPicPr>
            <a:picLocks noChangeAspect="1" noChangeArrowheads="1"/>
          </p:cNvPicPr>
          <p:nvPr/>
        </p:nvPicPr>
        <p:blipFill>
          <a:blip r:embed="rId4"/>
          <a:srcRect l="23810" t="23810" r="38690" b="17617"/>
          <a:stretch>
            <a:fillRect/>
          </a:stretch>
        </p:blipFill>
        <p:spPr bwMode="auto">
          <a:xfrm>
            <a:off x="4572000" y="2362200"/>
            <a:ext cx="4249711" cy="3733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l="25216" t="8046" r="37931" b="4598"/>
          <a:stretch>
            <a:fillRect/>
          </a:stretch>
        </p:blipFill>
        <p:spPr bwMode="auto">
          <a:xfrm>
            <a:off x="628650" y="1219200"/>
            <a:ext cx="3714750" cy="4953000"/>
          </a:xfrm>
          <a:prstGeom prst="rect">
            <a:avLst/>
          </a:prstGeom>
          <a:noFill/>
          <a:ln w="9525">
            <a:noFill/>
            <a:miter lim="800000"/>
            <a:headEnd/>
            <a:tailEnd/>
          </a:ln>
        </p:spPr>
      </p:pic>
      <p:sp>
        <p:nvSpPr>
          <p:cNvPr id="3" name="TextBox 2"/>
          <p:cNvSpPr txBox="1"/>
          <p:nvPr/>
        </p:nvSpPr>
        <p:spPr>
          <a:xfrm>
            <a:off x="4419600" y="1219200"/>
            <a:ext cx="4343400" cy="1569660"/>
          </a:xfrm>
          <a:prstGeom prst="rect">
            <a:avLst/>
          </a:prstGeom>
          <a:noFill/>
        </p:spPr>
        <p:txBody>
          <a:bodyPr wrap="square" rtlCol="0">
            <a:spAutoFit/>
          </a:bodyPr>
          <a:lstStyle/>
          <a:p>
            <a:pPr algn="ctr"/>
            <a:r>
              <a:rPr lang="en-US" sz="2400" b="1" dirty="0" smtClean="0">
                <a:latin typeface="Bookman Old Style" pitchFamily="18" charset="0"/>
              </a:rPr>
              <a:t>The KYF Compass: </a:t>
            </a:r>
          </a:p>
          <a:p>
            <a:pPr algn="ctr"/>
            <a:r>
              <a:rPr lang="en-US" sz="2400" dirty="0" smtClean="0">
                <a:latin typeface="Bookman Old Style" pitchFamily="18" charset="0"/>
              </a:rPr>
              <a:t>A Resource for Sharing Projects, Outcomes and Accomplishments</a:t>
            </a:r>
            <a:endParaRPr lang="en-US" sz="2400" dirty="0">
              <a:latin typeface="Bookman Old Style" pitchFamily="18" charset="0"/>
            </a:endParaRPr>
          </a:p>
        </p:txBody>
      </p:sp>
      <p:pic>
        <p:nvPicPr>
          <p:cNvPr id="3075" name="Picture 3"/>
          <p:cNvPicPr>
            <a:picLocks noChangeAspect="1" noChangeArrowheads="1"/>
          </p:cNvPicPr>
          <p:nvPr/>
        </p:nvPicPr>
        <p:blipFill>
          <a:blip r:embed="rId4"/>
          <a:srcRect l="2500" t="21481" r="52500" b="5926"/>
          <a:stretch>
            <a:fillRect/>
          </a:stretch>
        </p:blipFill>
        <p:spPr bwMode="auto">
          <a:xfrm>
            <a:off x="4876800" y="2971800"/>
            <a:ext cx="3352800" cy="3042356"/>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61749</TotalTime>
  <Words>575</Words>
  <Application>Microsoft Office PowerPoint</Application>
  <PresentationFormat>On-screen Show (4:3)</PresentationFormat>
  <Paragraphs>62</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Default Design</vt:lpstr>
      <vt:lpstr>Slide 1</vt:lpstr>
      <vt:lpstr>Slide 2</vt:lpstr>
      <vt:lpstr>Slide 3</vt:lpstr>
      <vt:lpstr>Slide 4</vt:lpstr>
      <vt:lpstr>Slide 5</vt:lpstr>
      <vt:lpstr>Slide 6</vt:lpstr>
      <vt:lpstr>Slide 7</vt:lpstr>
      <vt:lpstr>Slide 8</vt:lpstr>
      <vt:lpstr>Slide 9</vt:lpstr>
      <vt:lpstr>Slide 10</vt:lpstr>
    </vt:vector>
  </TitlesOfParts>
  <Company>USDA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usda</dc:creator>
  <cp:lastModifiedBy>Elanor</cp:lastModifiedBy>
  <cp:revision>3314</cp:revision>
  <dcterms:created xsi:type="dcterms:W3CDTF">2010-01-14T18:52:10Z</dcterms:created>
  <dcterms:modified xsi:type="dcterms:W3CDTF">2012-12-04T17:06:43Z</dcterms:modified>
</cp:coreProperties>
</file>