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8" r:id="rId2"/>
    <p:sldId id="269" r:id="rId3"/>
    <p:sldId id="270" r:id="rId4"/>
    <p:sldId id="271" r:id="rId5"/>
    <p:sldId id="284" r:id="rId6"/>
    <p:sldId id="272" r:id="rId7"/>
    <p:sldId id="286" r:id="rId8"/>
    <p:sldId id="259" r:id="rId9"/>
    <p:sldId id="257" r:id="rId10"/>
    <p:sldId id="256" r:id="rId11"/>
    <p:sldId id="287" r:id="rId12"/>
    <p:sldId id="288" r:id="rId13"/>
    <p:sldId id="260" r:id="rId14"/>
    <p:sldId id="261" r:id="rId15"/>
    <p:sldId id="263" r:id="rId16"/>
    <p:sldId id="262" r:id="rId17"/>
    <p:sldId id="265" r:id="rId18"/>
    <p:sldId id="264" r:id="rId19"/>
    <p:sldId id="266" r:id="rId20"/>
    <p:sldId id="282" r:id="rId21"/>
    <p:sldId id="283" r:id="rId22"/>
    <p:sldId id="280" r:id="rId23"/>
    <p:sldId id="285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47" d="100"/>
          <a:sy n="147" d="100"/>
        </p:scale>
        <p:origin x="-816" y="-104"/>
      </p:cViewPr>
      <p:guideLst>
        <p:guide orient="horz" pos="4196"/>
        <p:guide pos="29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Charts!$F$129:$F$140</c:f>
              <c:numCache>
                <c:formatCode>0%</c:formatCode>
                <c:ptCount val="12"/>
                <c:pt idx="0">
                  <c:v>0.7</c:v>
                </c:pt>
                <c:pt idx="1">
                  <c:v>0.75</c:v>
                </c:pt>
                <c:pt idx="2">
                  <c:v>0.8</c:v>
                </c:pt>
                <c:pt idx="3">
                  <c:v>0.85</c:v>
                </c:pt>
                <c:pt idx="4">
                  <c:v>0.9</c:v>
                </c:pt>
                <c:pt idx="5">
                  <c:v>0.95</c:v>
                </c:pt>
                <c:pt idx="6">
                  <c:v>1.0</c:v>
                </c:pt>
                <c:pt idx="7">
                  <c:v>1.05</c:v>
                </c:pt>
                <c:pt idx="8">
                  <c:v>1.1</c:v>
                </c:pt>
                <c:pt idx="9">
                  <c:v>1.15</c:v>
                </c:pt>
                <c:pt idx="10">
                  <c:v>1.2</c:v>
                </c:pt>
                <c:pt idx="11">
                  <c:v>1.25</c:v>
                </c:pt>
              </c:numCache>
            </c:numRef>
          </c:cat>
          <c:val>
            <c:numRef>
              <c:f>Charts!$G$129:$G$140</c:f>
              <c:numCache>
                <c:formatCode>General</c:formatCode>
                <c:ptCount val="12"/>
                <c:pt idx="0">
                  <c:v>0.0</c:v>
                </c:pt>
                <c:pt idx="1">
                  <c:v>1.0</c:v>
                </c:pt>
                <c:pt idx="2">
                  <c:v>4.0</c:v>
                </c:pt>
                <c:pt idx="3">
                  <c:v>16.0</c:v>
                </c:pt>
                <c:pt idx="4">
                  <c:v>26.0</c:v>
                </c:pt>
                <c:pt idx="5">
                  <c:v>25.0</c:v>
                </c:pt>
                <c:pt idx="6">
                  <c:v>20.0</c:v>
                </c:pt>
                <c:pt idx="7">
                  <c:v>6.0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-2110754216"/>
        <c:axId val="-2110751144"/>
      </c:barChart>
      <c:catAx>
        <c:axId val="-2110754216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-2110751144"/>
        <c:crosses val="autoZero"/>
        <c:auto val="1"/>
        <c:lblAlgn val="ctr"/>
        <c:lblOffset val="100"/>
        <c:noMultiLvlLbl val="0"/>
      </c:catAx>
      <c:valAx>
        <c:axId val="-2110751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110754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'2 LOC Summary'!$E$101:$E$119</c:f>
              <c:numCache>
                <c:formatCode>0%</c:formatCode>
                <c:ptCount val="19"/>
                <c:pt idx="0">
                  <c:v>0.4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  <c:pt idx="5">
                  <c:v>0.9</c:v>
                </c:pt>
                <c:pt idx="6">
                  <c:v>1.0</c:v>
                </c:pt>
                <c:pt idx="7">
                  <c:v>1.1</c:v>
                </c:pt>
                <c:pt idx="8">
                  <c:v>1.2</c:v>
                </c:pt>
                <c:pt idx="9">
                  <c:v>1.3</c:v>
                </c:pt>
                <c:pt idx="10">
                  <c:v>1.4</c:v>
                </c:pt>
                <c:pt idx="11">
                  <c:v>1.5</c:v>
                </c:pt>
                <c:pt idx="12">
                  <c:v>1.6</c:v>
                </c:pt>
                <c:pt idx="13">
                  <c:v>1.7</c:v>
                </c:pt>
                <c:pt idx="14">
                  <c:v>1.8</c:v>
                </c:pt>
                <c:pt idx="15">
                  <c:v>1.9</c:v>
                </c:pt>
                <c:pt idx="16">
                  <c:v>2.0</c:v>
                </c:pt>
                <c:pt idx="17">
                  <c:v>2.1</c:v>
                </c:pt>
                <c:pt idx="18">
                  <c:v>2.2</c:v>
                </c:pt>
              </c:numCache>
            </c:numRef>
          </c:cat>
          <c:val>
            <c:numRef>
              <c:f>'2 LOC Summary'!$I$101:$I$119</c:f>
              <c:numCache>
                <c:formatCode>General</c:formatCode>
                <c:ptCount val="19"/>
                <c:pt idx="0">
                  <c:v>1.0</c:v>
                </c:pt>
                <c:pt idx="1">
                  <c:v>1.0</c:v>
                </c:pt>
                <c:pt idx="2">
                  <c:v>6.0</c:v>
                </c:pt>
                <c:pt idx="3">
                  <c:v>6.0</c:v>
                </c:pt>
                <c:pt idx="4">
                  <c:v>12.0</c:v>
                </c:pt>
                <c:pt idx="5">
                  <c:v>14.0</c:v>
                </c:pt>
                <c:pt idx="6">
                  <c:v>12.0</c:v>
                </c:pt>
                <c:pt idx="7">
                  <c:v>15.0</c:v>
                </c:pt>
                <c:pt idx="8">
                  <c:v>12.0</c:v>
                </c:pt>
                <c:pt idx="9">
                  <c:v>6.0</c:v>
                </c:pt>
                <c:pt idx="10">
                  <c:v>4.0</c:v>
                </c:pt>
                <c:pt idx="11">
                  <c:v>1.0</c:v>
                </c:pt>
                <c:pt idx="12">
                  <c:v>1.0</c:v>
                </c:pt>
                <c:pt idx="13">
                  <c:v>0.0</c:v>
                </c:pt>
                <c:pt idx="14">
                  <c:v>2.0</c:v>
                </c:pt>
                <c:pt idx="15">
                  <c:v>1.0</c:v>
                </c:pt>
                <c:pt idx="16">
                  <c:v>0.0</c:v>
                </c:pt>
                <c:pt idx="17">
                  <c:v>1.0</c:v>
                </c:pt>
                <c:pt idx="18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-2042657592"/>
        <c:axId val="-2042666920"/>
      </c:barChart>
      <c:catAx>
        <c:axId val="-204265759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-2042666920"/>
        <c:crosses val="autoZero"/>
        <c:auto val="1"/>
        <c:lblAlgn val="ctr"/>
        <c:lblOffset val="100"/>
        <c:noMultiLvlLbl val="0"/>
      </c:catAx>
      <c:valAx>
        <c:axId val="-2042666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42657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Charts!$J$129:$J$140</c:f>
              <c:numCache>
                <c:formatCode>0%</c:formatCode>
                <c:ptCount val="12"/>
                <c:pt idx="0">
                  <c:v>0.7</c:v>
                </c:pt>
                <c:pt idx="1">
                  <c:v>0.75</c:v>
                </c:pt>
                <c:pt idx="2">
                  <c:v>0.8</c:v>
                </c:pt>
                <c:pt idx="3">
                  <c:v>0.85</c:v>
                </c:pt>
                <c:pt idx="4">
                  <c:v>0.9</c:v>
                </c:pt>
                <c:pt idx="5">
                  <c:v>0.95</c:v>
                </c:pt>
                <c:pt idx="6">
                  <c:v>1.0</c:v>
                </c:pt>
                <c:pt idx="7">
                  <c:v>1.05</c:v>
                </c:pt>
                <c:pt idx="8">
                  <c:v>1.1</c:v>
                </c:pt>
                <c:pt idx="9">
                  <c:v>1.15</c:v>
                </c:pt>
                <c:pt idx="10">
                  <c:v>1.2</c:v>
                </c:pt>
                <c:pt idx="11">
                  <c:v>1.25</c:v>
                </c:pt>
              </c:numCache>
            </c:numRef>
          </c:cat>
          <c:val>
            <c:numRef>
              <c:f>Charts!$K$129:$K$140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1.0</c:v>
                </c:pt>
                <c:pt idx="4">
                  <c:v>5.0</c:v>
                </c:pt>
                <c:pt idx="5">
                  <c:v>8.0</c:v>
                </c:pt>
                <c:pt idx="6">
                  <c:v>20.0</c:v>
                </c:pt>
                <c:pt idx="7">
                  <c:v>18.0</c:v>
                </c:pt>
                <c:pt idx="8">
                  <c:v>12.0</c:v>
                </c:pt>
                <c:pt idx="9">
                  <c:v>6.0</c:v>
                </c:pt>
                <c:pt idx="10">
                  <c:v>2.0</c:v>
                </c:pt>
                <c:pt idx="11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-2042719736"/>
        <c:axId val="-2042724840"/>
      </c:barChart>
      <c:catAx>
        <c:axId val="-2042719736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-2042724840"/>
        <c:crosses val="autoZero"/>
        <c:auto val="1"/>
        <c:lblAlgn val="ctr"/>
        <c:lblOffset val="100"/>
        <c:noMultiLvlLbl val="0"/>
      </c:catAx>
      <c:valAx>
        <c:axId val="-2042724840"/>
        <c:scaling>
          <c:orientation val="minMax"/>
          <c:max val="30.0"/>
        </c:scaling>
        <c:delete val="0"/>
        <c:axPos val="l"/>
        <c:numFmt formatCode="General" sourceLinked="1"/>
        <c:majorTickMark val="out"/>
        <c:minorTickMark val="none"/>
        <c:tickLblPos val="nextTo"/>
        <c:crossAx val="-2042719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'2 LOC Summary'!$E$101:$E$119</c:f>
              <c:numCache>
                <c:formatCode>0%</c:formatCode>
                <c:ptCount val="19"/>
                <c:pt idx="0">
                  <c:v>0.4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  <c:pt idx="5">
                  <c:v>0.9</c:v>
                </c:pt>
                <c:pt idx="6">
                  <c:v>1.0</c:v>
                </c:pt>
                <c:pt idx="7">
                  <c:v>1.1</c:v>
                </c:pt>
                <c:pt idx="8">
                  <c:v>1.2</c:v>
                </c:pt>
                <c:pt idx="9">
                  <c:v>1.3</c:v>
                </c:pt>
                <c:pt idx="10">
                  <c:v>1.4</c:v>
                </c:pt>
                <c:pt idx="11">
                  <c:v>1.5</c:v>
                </c:pt>
                <c:pt idx="12">
                  <c:v>1.6</c:v>
                </c:pt>
                <c:pt idx="13">
                  <c:v>1.7</c:v>
                </c:pt>
                <c:pt idx="14">
                  <c:v>1.8</c:v>
                </c:pt>
                <c:pt idx="15">
                  <c:v>1.9</c:v>
                </c:pt>
                <c:pt idx="16">
                  <c:v>2.0</c:v>
                </c:pt>
                <c:pt idx="17">
                  <c:v>2.1</c:v>
                </c:pt>
                <c:pt idx="18">
                  <c:v>2.2</c:v>
                </c:pt>
              </c:numCache>
            </c:numRef>
          </c:cat>
          <c:val>
            <c:numRef>
              <c:f>'2 LOC Summary'!$F$101:$F$119</c:f>
              <c:numCache>
                <c:formatCode>General</c:formatCode>
                <c:ptCount val="19"/>
                <c:pt idx="0">
                  <c:v>0.0</c:v>
                </c:pt>
                <c:pt idx="1">
                  <c:v>2.0</c:v>
                </c:pt>
                <c:pt idx="2">
                  <c:v>2.0</c:v>
                </c:pt>
                <c:pt idx="3">
                  <c:v>11.0</c:v>
                </c:pt>
                <c:pt idx="4">
                  <c:v>18.0</c:v>
                </c:pt>
                <c:pt idx="5">
                  <c:v>16.0</c:v>
                </c:pt>
                <c:pt idx="6">
                  <c:v>10.0</c:v>
                </c:pt>
                <c:pt idx="7">
                  <c:v>9.0</c:v>
                </c:pt>
                <c:pt idx="8">
                  <c:v>6.0</c:v>
                </c:pt>
                <c:pt idx="9">
                  <c:v>4.0</c:v>
                </c:pt>
                <c:pt idx="10">
                  <c:v>1.0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-2085168440"/>
        <c:axId val="2043591992"/>
      </c:barChart>
      <c:catAx>
        <c:axId val="-2085168440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2043591992"/>
        <c:crosses val="autoZero"/>
        <c:auto val="1"/>
        <c:lblAlgn val="ctr"/>
        <c:lblOffset val="100"/>
        <c:noMultiLvlLbl val="0"/>
      </c:catAx>
      <c:valAx>
        <c:axId val="2043591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85168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BBFF-9665-544F-9BFE-001D375F489B}" type="datetimeFigureOut">
              <a:rPr lang="en-US" smtClean="0"/>
              <a:t>12/2/12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0254D-36FC-504D-90E0-16406B2F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8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00EB42-482A-D342-B3F2-2DE94B79EA79}" type="slidenum">
              <a:rPr lang="en-US">
                <a:latin typeface="Arial" pitchFamily="-65" charset="0"/>
              </a:rPr>
              <a:pPr/>
              <a:t>3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Best-practice BLUP methods using pedigree-based relationship matrix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Six markers from association study as fixed effect + pedigree-based relationship matrix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ridge regression </a:t>
            </a:r>
            <a:r>
              <a:rPr lang="en-US" dirty="0" smtClean="0">
                <a:sym typeface="Wingdings"/>
              </a:rPr>
              <a:t> marker-based relationship matrix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0254D-36FC-504D-90E0-16406B2FBD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8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Cassava is clonally</a:t>
            </a:r>
            <a:r>
              <a:rPr lang="en-US" baseline="0" dirty="0" smtClean="0"/>
              <a:t> propagated, so that obtaining sufficient clones for replicated phenotyping is slow.  Five years of propagation and evaluation are needed prior to final selection.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0254D-36FC-504D-90E0-16406B2FBD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05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aim is to cut the breeding cycle time from about six years to one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0254D-36FC-504D-90E0-16406B2FBD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90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point in the</a:t>
            </a:r>
            <a:r>
              <a:rPr lang="en-US" baseline="0" dirty="0" smtClean="0"/>
              <a:t> graph is a cassava trait and it shows that accuracy from genomic prediction is competitive, at least with simple phenotyping, with some exceptions.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0254D-36FC-504D-90E0-16406B2FBD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6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3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3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0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2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6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7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9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9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4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9DDB1-B0F6-9E4F-8C1D-067634686647}" type="datetimeFigureOut">
              <a:rPr lang="en-US" smtClean="0"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0F92F-6401-BB4F-8ED0-36DFF2EE8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5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31.png"/><Relationship Id="rId9" Type="http://schemas.openxmlformats.org/officeDocument/2006/relationships/image" Target="../media/image2.jpe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Putting big data to work:</a:t>
            </a:r>
            <a:br>
              <a:rPr lang="en-US" dirty="0" smtClean="0"/>
            </a:br>
            <a:r>
              <a:rPr lang="en-US" dirty="0" smtClean="0"/>
              <a:t>Prediction-enabled plant breeding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5 December 2012</a:t>
            </a:r>
          </a:p>
          <a:p>
            <a:r>
              <a:rPr lang="en-US" dirty="0" smtClean="0"/>
              <a:t>Jean-Luc Jannink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21679" y="5303837"/>
            <a:ext cx="4300401" cy="1371600"/>
            <a:chOff x="152400" y="5349875"/>
            <a:chExt cx="4300401" cy="1371600"/>
          </a:xfrm>
        </p:grpSpPr>
        <p:pic>
          <p:nvPicPr>
            <p:cNvPr id="5" name="Picture 4" descr="USDA_logo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5349875"/>
              <a:ext cx="1873771" cy="1371600"/>
            </a:xfrm>
            <a:prstGeom prst="rect">
              <a:avLst/>
            </a:prstGeom>
          </p:spPr>
        </p:pic>
        <p:pic>
          <p:nvPicPr>
            <p:cNvPr id="6" name="Picture 5" descr="ARS_blue_logo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3970" y="5349875"/>
              <a:ext cx="2078831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7626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73413" y="0"/>
            <a:ext cx="7997173" cy="6858000"/>
            <a:chOff x="0" y="0"/>
            <a:chExt cx="9144000" cy="78414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41427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794" y="983465"/>
              <a:ext cx="9082216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950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 weather data to GS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Model allele x environment interaction</a:t>
            </a:r>
          </a:p>
          <a:p>
            <a:pPr lvl="1"/>
            <a:r>
              <a:rPr lang="en-US" dirty="0" smtClean="0"/>
              <a:t>Assess the relevance of a trial</a:t>
            </a:r>
          </a:p>
          <a:p>
            <a:pPr lvl="1"/>
            <a:r>
              <a:rPr lang="en-US" dirty="0" smtClean="0"/>
              <a:t>Predict into a climate-changed future</a:t>
            </a:r>
          </a:p>
          <a:p>
            <a:endParaRPr lang="en-US" dirty="0"/>
          </a:p>
          <a:p>
            <a:r>
              <a:rPr lang="en-US" b="1" dirty="0" smtClean="0"/>
              <a:t>Challenge</a:t>
            </a:r>
          </a:p>
          <a:p>
            <a:pPr lvl="1"/>
            <a:r>
              <a:rPr lang="en-US" dirty="0" smtClean="0"/>
              <a:t>Many components and time-resolution of weather</a:t>
            </a:r>
          </a:p>
          <a:p>
            <a:pPr lvl="1"/>
            <a:r>
              <a:rPr lang="en-US" dirty="0" smtClean="0"/>
              <a:t>Correlated predictors each explain little variance</a:t>
            </a:r>
          </a:p>
        </p:txBody>
      </p:sp>
    </p:spTree>
    <p:extLst>
      <p:ext uri="{BB962C8B-B14F-4D97-AF65-F5344CB8AC3E}">
        <p14:creationId xmlns:p14="http://schemas.microsoft.com/office/powerpoint/2010/main" val="227605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0"/>
          <p:cNvGrpSpPr/>
          <p:nvPr/>
        </p:nvGrpSpPr>
        <p:grpSpPr>
          <a:xfrm>
            <a:off x="35496" y="1628800"/>
            <a:ext cx="9108504" cy="5265295"/>
            <a:chOff x="35496" y="1628800"/>
            <a:chExt cx="9108504" cy="5265295"/>
          </a:xfrm>
        </p:grpSpPr>
        <p:sp>
          <p:nvSpPr>
            <p:cNvPr id="12" name="ZoneTexte 11"/>
            <p:cNvSpPr txBox="1"/>
            <p:nvPr/>
          </p:nvSpPr>
          <p:spPr>
            <a:xfrm>
              <a:off x="35496" y="6042774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Sowing</a:t>
              </a:r>
              <a:endParaRPr lang="fr-FR" sz="1600" dirty="0" smtClean="0"/>
            </a:p>
            <a:p>
              <a:r>
                <a:rPr lang="fr-FR" sz="1600" dirty="0" smtClean="0"/>
                <a:t>00</a:t>
              </a:r>
              <a:endParaRPr lang="fr-FR" sz="16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135888" y="5949280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Maturity</a:t>
              </a:r>
              <a:endParaRPr lang="fr-FR" sz="1600" dirty="0" smtClean="0"/>
            </a:p>
            <a:p>
              <a:r>
                <a:rPr lang="fr-FR" sz="1600" dirty="0" smtClean="0"/>
                <a:t>           92</a:t>
              </a:r>
              <a:endParaRPr lang="fr-FR" sz="1600" dirty="0"/>
            </a:p>
          </p:txBody>
        </p:sp>
        <p:grpSp>
          <p:nvGrpSpPr>
            <p:cNvPr id="3" name="Groupe 18"/>
            <p:cNvGrpSpPr/>
            <p:nvPr/>
          </p:nvGrpSpPr>
          <p:grpSpPr>
            <a:xfrm>
              <a:off x="179512" y="5733256"/>
              <a:ext cx="8640960" cy="1160839"/>
              <a:chOff x="179512" y="5733256"/>
              <a:chExt cx="8640960" cy="116083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9512" y="5877272"/>
                <a:ext cx="8640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Rectangle à coins arrondis 4"/>
              <p:cNvSpPr/>
              <p:nvPr/>
            </p:nvSpPr>
            <p:spPr>
              <a:xfrm>
                <a:off x="179512" y="5733256"/>
                <a:ext cx="45719" cy="144016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Rectangle à coins arrondis 5"/>
              <p:cNvSpPr/>
              <p:nvPr/>
            </p:nvSpPr>
            <p:spPr>
              <a:xfrm>
                <a:off x="4716016" y="5733256"/>
                <a:ext cx="45719" cy="144016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Rectangle à coins arrondis 6"/>
              <p:cNvSpPr/>
              <p:nvPr/>
            </p:nvSpPr>
            <p:spPr>
              <a:xfrm>
                <a:off x="7046561" y="5733256"/>
                <a:ext cx="45719" cy="144016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à coins arrondis 7"/>
              <p:cNvSpPr/>
              <p:nvPr/>
            </p:nvSpPr>
            <p:spPr>
              <a:xfrm>
                <a:off x="8774753" y="5733256"/>
                <a:ext cx="45719" cy="144016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à coins arrondis 8"/>
              <p:cNvSpPr/>
              <p:nvPr/>
            </p:nvSpPr>
            <p:spPr>
              <a:xfrm>
                <a:off x="2843808" y="5733256"/>
                <a:ext cx="45719" cy="144016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à coins arrondis 9"/>
              <p:cNvSpPr/>
              <p:nvPr/>
            </p:nvSpPr>
            <p:spPr>
              <a:xfrm>
                <a:off x="1403648" y="5733256"/>
                <a:ext cx="45719" cy="144016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2195736" y="6042774"/>
                <a:ext cx="14401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Start </a:t>
                </a:r>
                <a:r>
                  <a:rPr lang="fr-FR" sz="1600" dirty="0" err="1" smtClean="0"/>
                  <a:t>tillering</a:t>
                </a:r>
                <a:endParaRPr lang="fr-FR" sz="1600" dirty="0" smtClean="0"/>
              </a:p>
              <a:p>
                <a:r>
                  <a:rPr lang="fr-FR" sz="1600" dirty="0" smtClean="0"/>
                  <a:t>21</a:t>
                </a:r>
                <a:endParaRPr lang="fr-FR" sz="1600" dirty="0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3923928" y="6042774"/>
                <a:ext cx="15121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Pseudo stem </a:t>
                </a:r>
                <a:r>
                  <a:rPr lang="fr-FR" sz="1600" dirty="0" err="1" smtClean="0"/>
                  <a:t>erection</a:t>
                </a:r>
                <a:endParaRPr lang="fr-FR" sz="1600" dirty="0" smtClean="0"/>
              </a:p>
              <a:p>
                <a:r>
                  <a:rPr lang="fr-FR" sz="1600" dirty="0" smtClean="0"/>
                  <a:t>30</a:t>
                </a:r>
                <a:endParaRPr lang="fr-FR" sz="1600" dirty="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5508104" y="6042774"/>
                <a:ext cx="10081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Male </a:t>
                </a:r>
                <a:r>
                  <a:rPr lang="fr-FR" sz="1600" dirty="0" err="1" smtClean="0"/>
                  <a:t>Meiosis</a:t>
                </a:r>
                <a:endParaRPr lang="fr-FR" sz="1600" dirty="0" smtClean="0"/>
              </a:p>
              <a:p>
                <a:r>
                  <a:rPr lang="fr-FR" sz="1600" dirty="0" smtClean="0"/>
                  <a:t>39</a:t>
                </a:r>
                <a:endParaRPr lang="fr-FR" sz="1600" dirty="0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444208" y="5949280"/>
                <a:ext cx="11521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 smtClean="0"/>
                  <a:t>Flowering</a:t>
                </a:r>
                <a:endParaRPr lang="fr-FR" sz="1600" dirty="0" smtClean="0"/>
              </a:p>
              <a:p>
                <a:r>
                  <a:rPr lang="fr-FR" sz="1600" dirty="0" smtClean="0"/>
                  <a:t>65</a:t>
                </a:r>
                <a:endParaRPr lang="fr-FR" sz="1600" dirty="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7164288" y="6309320"/>
                <a:ext cx="1619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 smtClean="0"/>
                  <a:t>Half</a:t>
                </a:r>
                <a:r>
                  <a:rPr lang="fr-FR" sz="1600" dirty="0" smtClean="0"/>
                  <a:t>-</a:t>
                </a:r>
                <a:r>
                  <a:rPr lang="fr-FR" sz="1600" dirty="0" err="1" smtClean="0"/>
                  <a:t>filling</a:t>
                </a:r>
                <a:r>
                  <a:rPr lang="fr-FR" sz="1600" dirty="0" smtClean="0"/>
                  <a:t> stage</a:t>
                </a:r>
              </a:p>
              <a:p>
                <a:r>
                  <a:rPr lang="fr-FR" sz="1600" dirty="0" smtClean="0"/>
                  <a:t>75</a:t>
                </a:r>
                <a:endParaRPr lang="fr-FR" sz="1600" dirty="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827584" y="6042774"/>
                <a:ext cx="11521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Emergence</a:t>
                </a:r>
              </a:p>
              <a:p>
                <a:r>
                  <a:rPr lang="fr-FR" sz="1600" dirty="0" smtClean="0"/>
                  <a:t>7</a:t>
                </a:r>
                <a:endParaRPr lang="fr-FR" sz="1600" dirty="0"/>
              </a:p>
            </p:txBody>
          </p:sp>
        </p:grpSp>
        <p:grpSp>
          <p:nvGrpSpPr>
            <p:cNvPr id="19" name="Groupe 48"/>
            <p:cNvGrpSpPr/>
            <p:nvPr/>
          </p:nvGrpSpPr>
          <p:grpSpPr>
            <a:xfrm>
              <a:off x="179512" y="1628800"/>
              <a:ext cx="5688632" cy="410562"/>
              <a:chOff x="179512" y="498158"/>
              <a:chExt cx="5688632" cy="41056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9512" y="863001"/>
                <a:ext cx="5688632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2051720" y="498158"/>
                <a:ext cx="2088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 smtClean="0"/>
                  <a:t>Water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excess</a:t>
                </a:r>
                <a:endParaRPr lang="fr-FR" sz="1600" dirty="0"/>
              </a:p>
            </p:txBody>
          </p:sp>
        </p:grpSp>
        <p:grpSp>
          <p:nvGrpSpPr>
            <p:cNvPr id="20" name="Groupe 47"/>
            <p:cNvGrpSpPr/>
            <p:nvPr/>
          </p:nvGrpSpPr>
          <p:grpSpPr>
            <a:xfrm>
              <a:off x="179512" y="2087137"/>
              <a:ext cx="8640960" cy="405759"/>
              <a:chOff x="179512" y="1124744"/>
              <a:chExt cx="8640960" cy="40575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79512" y="1484784"/>
                <a:ext cx="8640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3707904" y="1124744"/>
                <a:ext cx="2088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 smtClean="0"/>
                  <a:t>Drought</a:t>
                </a:r>
                <a:endParaRPr lang="fr-FR" sz="1600" dirty="0"/>
              </a:p>
            </p:txBody>
          </p:sp>
        </p:grpSp>
        <p:grpSp>
          <p:nvGrpSpPr>
            <p:cNvPr id="25" name="Groupe 46"/>
            <p:cNvGrpSpPr/>
            <p:nvPr/>
          </p:nvGrpSpPr>
          <p:grpSpPr>
            <a:xfrm>
              <a:off x="179512" y="2658398"/>
              <a:ext cx="7200800" cy="410562"/>
              <a:chOff x="179512" y="1722294"/>
              <a:chExt cx="7200800" cy="410562"/>
            </a:xfrm>
          </p:grpSpPr>
          <p:grpSp>
            <p:nvGrpSpPr>
              <p:cNvPr id="27" name="Groupe 26"/>
              <p:cNvGrpSpPr/>
              <p:nvPr/>
            </p:nvGrpSpPr>
            <p:grpSpPr>
              <a:xfrm>
                <a:off x="179512" y="2087137"/>
                <a:ext cx="6984776" cy="45719"/>
                <a:chOff x="179512" y="2087137"/>
                <a:chExt cx="6984776" cy="45719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179512" y="2087137"/>
                  <a:ext cx="4248472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4932040" y="2087137"/>
                  <a:ext cx="2232248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5" name="ZoneTexte 34"/>
              <p:cNvSpPr txBox="1"/>
              <p:nvPr/>
            </p:nvSpPr>
            <p:spPr>
              <a:xfrm>
                <a:off x="1403648" y="1722294"/>
                <a:ext cx="2088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Winter </a:t>
                </a:r>
                <a:r>
                  <a:rPr lang="fr-FR" sz="1600" dirty="0" err="1" smtClean="0"/>
                  <a:t>frost</a:t>
                </a:r>
                <a:endParaRPr lang="fr-FR" sz="1600" dirty="0"/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4932040" y="1722294"/>
                <a:ext cx="24482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 smtClean="0"/>
                  <a:t>Ear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frost</a:t>
                </a:r>
                <a:r>
                  <a:rPr lang="fr-FR" sz="1600" dirty="0" smtClean="0"/>
                  <a:t>, </a:t>
                </a:r>
                <a:r>
                  <a:rPr lang="fr-FR" sz="1600" dirty="0" err="1" smtClean="0"/>
                  <a:t>flowering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frost</a:t>
                </a:r>
                <a:endParaRPr lang="fr-FR" sz="1600" dirty="0"/>
              </a:p>
            </p:txBody>
          </p:sp>
        </p:grpSp>
        <p:grpSp>
          <p:nvGrpSpPr>
            <p:cNvPr id="33" name="Groupe 45"/>
            <p:cNvGrpSpPr/>
            <p:nvPr/>
          </p:nvGrpSpPr>
          <p:grpSpPr>
            <a:xfrm>
              <a:off x="2339752" y="3212976"/>
              <a:ext cx="5544616" cy="405759"/>
              <a:chOff x="2339752" y="2348880"/>
              <a:chExt cx="5544616" cy="40575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339752" y="2708920"/>
                <a:ext cx="5544616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4644008" y="2348880"/>
                <a:ext cx="2088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 smtClean="0"/>
                  <a:t>Nitrogen</a:t>
                </a:r>
                <a:endParaRPr lang="fr-FR" sz="1600" dirty="0"/>
              </a:p>
            </p:txBody>
          </p:sp>
        </p:grpSp>
        <p:grpSp>
          <p:nvGrpSpPr>
            <p:cNvPr id="42" name="Groupe 44"/>
            <p:cNvGrpSpPr/>
            <p:nvPr/>
          </p:nvGrpSpPr>
          <p:grpSpPr>
            <a:xfrm>
              <a:off x="2339752" y="3717032"/>
              <a:ext cx="5904656" cy="410562"/>
              <a:chOff x="2339752" y="2874422"/>
              <a:chExt cx="5904656" cy="410562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2339752" y="3239265"/>
                <a:ext cx="5904656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4788024" y="2874422"/>
                <a:ext cx="1152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 smtClean="0"/>
                  <a:t>Diseases</a:t>
                </a:r>
                <a:endParaRPr lang="fr-FR" sz="1600" dirty="0"/>
              </a:p>
            </p:txBody>
          </p:sp>
        </p:grpSp>
        <p:grpSp>
          <p:nvGrpSpPr>
            <p:cNvPr id="43" name="Groupe 43"/>
            <p:cNvGrpSpPr/>
            <p:nvPr/>
          </p:nvGrpSpPr>
          <p:grpSpPr>
            <a:xfrm>
              <a:off x="4436368" y="4170566"/>
              <a:ext cx="2727920" cy="410562"/>
              <a:chOff x="4436368" y="3306470"/>
              <a:chExt cx="2727920" cy="410562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4436368" y="3671313"/>
                <a:ext cx="272792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ZoneTexte 38"/>
              <p:cNvSpPr txBox="1"/>
              <p:nvPr/>
            </p:nvSpPr>
            <p:spPr>
              <a:xfrm>
                <a:off x="4788024" y="3306470"/>
                <a:ext cx="2088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 smtClean="0"/>
                  <a:t>Low</a:t>
                </a:r>
                <a:r>
                  <a:rPr lang="fr-FR" sz="1600" dirty="0" smtClean="0"/>
                  <a:t> light</a:t>
                </a:r>
                <a:endParaRPr lang="fr-FR" sz="1600" dirty="0"/>
              </a:p>
            </p:txBody>
          </p:sp>
        </p:grpSp>
        <p:grpSp>
          <p:nvGrpSpPr>
            <p:cNvPr id="44" name="Groupe 42"/>
            <p:cNvGrpSpPr/>
            <p:nvPr/>
          </p:nvGrpSpPr>
          <p:grpSpPr>
            <a:xfrm>
              <a:off x="5020816" y="4653136"/>
              <a:ext cx="3439616" cy="405759"/>
              <a:chOff x="5020816" y="3717032"/>
              <a:chExt cx="3439616" cy="405759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020816" y="4077072"/>
                <a:ext cx="3439616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5796136" y="3717032"/>
                <a:ext cx="2088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Hot </a:t>
                </a:r>
                <a:r>
                  <a:rPr lang="fr-FR" sz="1600" dirty="0" err="1" smtClean="0"/>
                  <a:t>temperatures</a:t>
                </a:r>
                <a:endParaRPr lang="fr-FR" sz="1600" dirty="0"/>
              </a:p>
            </p:txBody>
          </p:sp>
        </p:grpSp>
        <p:grpSp>
          <p:nvGrpSpPr>
            <p:cNvPr id="45" name="Groupe 41"/>
            <p:cNvGrpSpPr/>
            <p:nvPr/>
          </p:nvGrpSpPr>
          <p:grpSpPr>
            <a:xfrm>
              <a:off x="5956920" y="5106670"/>
              <a:ext cx="2935560" cy="410562"/>
              <a:chOff x="5956920" y="4386590"/>
              <a:chExt cx="2935560" cy="41056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956920" y="4751433"/>
                <a:ext cx="29355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6876256" y="4386590"/>
                <a:ext cx="13681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 smtClean="0"/>
                  <a:t>Lodging</a:t>
                </a:r>
                <a:endParaRPr lang="fr-FR" sz="1600" dirty="0"/>
              </a:p>
            </p:txBody>
          </p:sp>
        </p:grpSp>
      </p:grpSp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Physiological</a:t>
            </a:r>
            <a:r>
              <a:rPr lang="fr-FR" dirty="0"/>
              <a:t> </a:t>
            </a:r>
            <a:r>
              <a:rPr lang="fr-FR" dirty="0" err="1"/>
              <a:t>integration</a:t>
            </a:r>
            <a:r>
              <a:rPr lang="fr-FR" dirty="0"/>
              <a:t> of </a:t>
            </a:r>
            <a:r>
              <a:rPr lang="fr-FR" dirty="0" err="1"/>
              <a:t>weather</a:t>
            </a:r>
            <a:r>
              <a:rPr lang="fr-FR" dirty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0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Empirical examples: oat beta-</a:t>
            </a:r>
            <a:r>
              <a:rPr lang="en-US" dirty="0" err="1" smtClean="0"/>
              <a:t>glucan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Elite Panel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smtClean="0"/>
              <a:t>One-year </a:t>
            </a:r>
            <a:r>
              <a:rPr lang="en-US" dirty="0" smtClean="0"/>
              <a:t>breeding cycles :</a:t>
            </a:r>
            <a:endParaRPr lang="en-US" dirty="0" smtClean="0"/>
          </a:p>
          <a:p>
            <a:r>
              <a:rPr lang="en-US" dirty="0" smtClean="0"/>
              <a:t>Phenotypic selection</a:t>
            </a:r>
          </a:p>
          <a:p>
            <a:r>
              <a:rPr lang="en-US" dirty="0" smtClean="0"/>
              <a:t>Marker</a:t>
            </a:r>
            <a:r>
              <a:rPr lang="en-US" dirty="0" smtClean="0"/>
              <a:t>-assisted </a:t>
            </a:r>
            <a:r>
              <a:rPr lang="en-US" dirty="0" smtClean="0"/>
              <a:t>selection</a:t>
            </a:r>
          </a:p>
          <a:p>
            <a:r>
              <a:rPr lang="en-US" dirty="0" smtClean="0"/>
              <a:t>Genomic selection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726" t="4608" r="6044" b="36235"/>
          <a:stretch/>
        </p:blipFill>
        <p:spPr>
          <a:xfrm>
            <a:off x="457200" y="5029200"/>
            <a:ext cx="2286617" cy="1828800"/>
          </a:xfrm>
          <a:prstGeom prst="rect">
            <a:avLst/>
          </a:prstGeom>
        </p:spPr>
      </p:pic>
      <p:grpSp>
        <p:nvGrpSpPr>
          <p:cNvPr id="5" name="Group 12"/>
          <p:cNvGrpSpPr>
            <a:grpSpLocks noChangeAspect="1"/>
          </p:cNvGrpSpPr>
          <p:nvPr/>
        </p:nvGrpSpPr>
        <p:grpSpPr bwMode="auto">
          <a:xfrm>
            <a:off x="2984638" y="5765359"/>
            <a:ext cx="2416011" cy="1005840"/>
            <a:chOff x="76200" y="5867400"/>
            <a:chExt cx="2547937" cy="914400"/>
          </a:xfrm>
        </p:grpSpPr>
        <p:pic>
          <p:nvPicPr>
            <p:cNvPr id="6" name="Picture 7" descr="USDA_logo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867400"/>
              <a:ext cx="125253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ARS_blue_logo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911057"/>
              <a:ext cx="1252537" cy="82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664445" y="5782087"/>
            <a:ext cx="3054067" cy="1005840"/>
            <a:chOff x="1942419" y="461494"/>
            <a:chExt cx="4609353" cy="1518065"/>
          </a:xfrm>
        </p:grpSpPr>
        <p:pic>
          <p:nvPicPr>
            <p:cNvPr id="9" name="Picture 8" descr="ISULogo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1942419" y="1219422"/>
              <a:ext cx="4572000" cy="760137"/>
            </a:xfrm>
            <a:prstGeom prst="rect">
              <a:avLst/>
            </a:prstGeom>
          </p:spPr>
        </p:pic>
        <p:pic>
          <p:nvPicPr>
            <p:cNvPr id="10" name="Picture 9" descr="ISULogo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69"/>
            <a:stretch/>
          </p:blipFill>
          <p:spPr>
            <a:xfrm>
              <a:off x="1995211" y="461494"/>
              <a:ext cx="4556561" cy="760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34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9455" y="647508"/>
            <a:ext cx="3008313" cy="1509808"/>
          </a:xfrm>
        </p:spPr>
        <p:txBody>
          <a:bodyPr>
            <a:noAutofit/>
          </a:bodyPr>
          <a:lstStyle/>
          <a:p>
            <a:r>
              <a:rPr lang="en-US" sz="2800" dirty="0" smtClean="0"/>
              <a:t>Three Selection methods, each </a:t>
            </a:r>
            <a:r>
              <a:rPr lang="en-US" sz="3600" dirty="0" smtClean="0"/>
              <a:t> </a:t>
            </a:r>
            <a:r>
              <a:rPr lang="en-US" sz="2800" dirty="0" smtClean="0"/>
              <a:t>replicated </a:t>
            </a:r>
            <a:r>
              <a:rPr lang="en-US" sz="3600" dirty="0" smtClean="0"/>
              <a:t>twice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4815"/>
          <a:stretch/>
        </p:blipFill>
        <p:spPr>
          <a:xfrm>
            <a:off x="3911106" y="0"/>
            <a:ext cx="5232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1118" y="656148"/>
            <a:ext cx="13996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Pheno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39873" y="656148"/>
            <a:ext cx="13996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91898" y="656148"/>
            <a:ext cx="13996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8720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10 in BG content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998118"/>
              </p:ext>
            </p:extLst>
          </p:nvPr>
        </p:nvGraphicFramePr>
        <p:xfrm>
          <a:off x="349250" y="1668463"/>
          <a:ext cx="8445500" cy="540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3" imgW="5638800" imgH="3606800" progId="Word.Document.12">
                  <p:embed/>
                </p:oleObj>
              </mc:Choice>
              <mc:Fallback>
                <p:oleObj name="Document" r:id="rId3" imgW="5638800" imgH="3606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0" y="1668463"/>
                        <a:ext cx="8445500" cy="540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786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Phenotypic selection left less variance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468" y="1188720"/>
            <a:ext cx="5679064" cy="56692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031320" y="2878343"/>
            <a:ext cx="697279" cy="116859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/>
          <p:cNvSpPr/>
          <p:nvPr/>
        </p:nvSpPr>
        <p:spPr>
          <a:xfrm>
            <a:off x="5652939" y="5521167"/>
            <a:ext cx="1568876" cy="916576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2110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Barley </a:t>
            </a:r>
            <a:r>
              <a:rPr lang="en-US" dirty="0" err="1" smtClean="0"/>
              <a:t>Fusarium</a:t>
            </a:r>
            <a:r>
              <a:rPr lang="en-US" dirty="0" smtClean="0"/>
              <a:t> head blight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000" dirty="0" smtClean="0"/>
              <a:t>Three breeding programs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000" dirty="0" smtClean="0"/>
              <a:t>1500 SNPs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000" dirty="0" smtClean="0"/>
              <a:t>685 </a:t>
            </a:r>
            <a:r>
              <a:rPr lang="en-US" sz="3000" dirty="0" smtClean="0"/>
              <a:t>barley </a:t>
            </a:r>
            <a:r>
              <a:rPr lang="en-US" sz="3000" dirty="0" smtClean="0"/>
              <a:t>lines</a:t>
            </a:r>
            <a:endParaRPr lang="en-US" sz="3000" dirty="0" smtClean="0"/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000" dirty="0"/>
              <a:t>T</a:t>
            </a:r>
            <a:r>
              <a:rPr lang="en-US" sz="3000" dirty="0" smtClean="0"/>
              <a:t>hree years, 2 locations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000" dirty="0" smtClean="0"/>
              <a:t>Select among 1440 </a:t>
            </a:r>
            <a:r>
              <a:rPr lang="en-US" sz="3000" dirty="0" smtClean="0"/>
              <a:t>progeny from 60 </a:t>
            </a:r>
            <a:r>
              <a:rPr lang="en-US" sz="3000" dirty="0" smtClean="0"/>
              <a:t>crosses</a:t>
            </a:r>
            <a:endParaRPr lang="en-US" sz="3000" dirty="0" smtClean="0"/>
          </a:p>
        </p:txBody>
      </p:sp>
      <p:pic>
        <p:nvPicPr>
          <p:cNvPr id="5" name="Picture 4" descr="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3840" y="2230717"/>
            <a:ext cx="4194279" cy="263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6205405" y="2287371"/>
            <a:ext cx="973302" cy="1003880"/>
          </a:xfrm>
          <a:prstGeom prst="ellipse">
            <a:avLst/>
          </a:prstGeom>
          <a:noFill/>
          <a:ln w="3810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166" y="5253666"/>
            <a:ext cx="1561419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8090" b="19149"/>
          <a:stretch/>
        </p:blipFill>
        <p:spPr>
          <a:xfrm>
            <a:off x="6369104" y="5638336"/>
            <a:ext cx="1894042" cy="1188720"/>
          </a:xfrm>
          <a:prstGeom prst="rect">
            <a:avLst/>
          </a:prstGeom>
        </p:spPr>
      </p:pic>
      <p:grpSp>
        <p:nvGrpSpPr>
          <p:cNvPr id="8" name="Group 12"/>
          <p:cNvGrpSpPr>
            <a:grpSpLocks noChangeAspect="1"/>
          </p:cNvGrpSpPr>
          <p:nvPr/>
        </p:nvGrpSpPr>
        <p:grpSpPr bwMode="auto">
          <a:xfrm>
            <a:off x="3424798" y="5765359"/>
            <a:ext cx="2416011" cy="1005840"/>
            <a:chOff x="76200" y="5867400"/>
            <a:chExt cx="2547937" cy="914400"/>
          </a:xfrm>
        </p:grpSpPr>
        <p:pic>
          <p:nvPicPr>
            <p:cNvPr id="9" name="Picture 7" descr="USDA_logo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867400"/>
              <a:ext cx="125253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ARS_blue_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911057"/>
              <a:ext cx="1252537" cy="82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049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to evaluation more quickly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44184" y="3090296"/>
            <a:ext cx="3728296" cy="3293699"/>
            <a:chOff x="5209471" y="2342192"/>
            <a:chExt cx="3477329" cy="2653816"/>
          </a:xfrm>
        </p:grpSpPr>
        <p:sp>
          <p:nvSpPr>
            <p:cNvPr id="42" name="Rectangle 41"/>
            <p:cNvSpPr/>
            <p:nvPr/>
          </p:nvSpPr>
          <p:spPr>
            <a:xfrm>
              <a:off x="5226545" y="2342192"/>
              <a:ext cx="1646645" cy="8104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 dirty="0"/>
            </a:p>
          </p:txBody>
        </p:sp>
        <p:sp>
          <p:nvSpPr>
            <p:cNvPr id="47" name="TextBox 17"/>
            <p:cNvSpPr txBox="1">
              <a:spLocks noChangeArrowheads="1"/>
            </p:cNvSpPr>
            <p:nvPr/>
          </p:nvSpPr>
          <p:spPr bwMode="auto">
            <a:xfrm>
              <a:off x="5778289" y="2893750"/>
              <a:ext cx="543177" cy="2727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/>
                <a:t>F1</a:t>
              </a:r>
              <a:endParaRPr lang="en-US" sz="1600" dirty="0"/>
            </a:p>
          </p:txBody>
        </p:sp>
        <p:sp>
          <p:nvSpPr>
            <p:cNvPr id="94" name="TextBox 93"/>
            <p:cNvSpPr txBox="1">
              <a:spLocks noChangeArrowheads="1"/>
            </p:cNvSpPr>
            <p:nvPr/>
          </p:nvSpPr>
          <p:spPr bwMode="auto">
            <a:xfrm>
              <a:off x="5771639" y="2551047"/>
              <a:ext cx="556476" cy="272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A x B</a:t>
              </a:r>
              <a:endParaRPr lang="en-US" sz="16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20868" y="3274251"/>
              <a:ext cx="1646624" cy="14720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12320" y="3141395"/>
              <a:ext cx="1675113" cy="28668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Inbreeding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rot="5400000">
              <a:off x="5952949" y="4629649"/>
              <a:ext cx="193856" cy="19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5209471" y="4716054"/>
              <a:ext cx="1680813" cy="2799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Evaluation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334702" y="2878882"/>
              <a:ext cx="547529" cy="322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Yr 1</a:t>
              </a:r>
              <a:endParaRPr lang="en-US" sz="20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340399" y="4350021"/>
              <a:ext cx="547529" cy="322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Yr 2</a:t>
              </a:r>
              <a:endParaRPr lang="en-US" sz="2000" dirty="0"/>
            </a:p>
          </p:txBody>
        </p:sp>
        <p:sp>
          <p:nvSpPr>
            <p:cNvPr id="56" name="TextBox 12"/>
            <p:cNvSpPr txBox="1">
              <a:spLocks noChangeArrowheads="1"/>
            </p:cNvSpPr>
            <p:nvPr/>
          </p:nvSpPr>
          <p:spPr bwMode="auto">
            <a:xfrm>
              <a:off x="5814578" y="3823933"/>
              <a:ext cx="470598" cy="272781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57000"/>
              </a:schemeClr>
            </a:solidFill>
            <a:ln w="9525">
              <a:solidFill>
                <a:schemeClr val="accent1">
                  <a:shade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/>
                <a:t>F3</a:t>
              </a:r>
              <a:endParaRPr lang="en-US" sz="1600" dirty="0"/>
            </a:p>
          </p:txBody>
        </p:sp>
        <p:sp>
          <p:nvSpPr>
            <p:cNvPr id="57" name="TextBox 12"/>
            <p:cNvSpPr txBox="1">
              <a:spLocks noChangeArrowheads="1"/>
            </p:cNvSpPr>
            <p:nvPr/>
          </p:nvSpPr>
          <p:spPr bwMode="auto">
            <a:xfrm>
              <a:off x="5250551" y="4254049"/>
              <a:ext cx="1598652" cy="2727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F4 Winter Nursery</a:t>
              </a:r>
              <a:endParaRPr lang="en-US" sz="16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37961" y="2342192"/>
              <a:ext cx="1623832" cy="26168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Crossing</a:t>
              </a:r>
            </a:p>
          </p:txBody>
        </p:sp>
        <p:sp>
          <p:nvSpPr>
            <p:cNvPr id="72" name="Left Brace 71"/>
            <p:cNvSpPr/>
            <p:nvPr/>
          </p:nvSpPr>
          <p:spPr>
            <a:xfrm rot="10800000">
              <a:off x="6975748" y="2438247"/>
              <a:ext cx="393139" cy="1241888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Left Brace 72"/>
            <p:cNvSpPr/>
            <p:nvPr/>
          </p:nvSpPr>
          <p:spPr>
            <a:xfrm rot="10800000">
              <a:off x="6992839" y="3704365"/>
              <a:ext cx="358951" cy="1291643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rot="5400000">
              <a:off x="5952950" y="2869775"/>
              <a:ext cx="193854" cy="19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5952949" y="4220260"/>
              <a:ext cx="193857" cy="18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12"/>
            <p:cNvSpPr txBox="1">
              <a:spLocks noChangeArrowheads="1"/>
            </p:cNvSpPr>
            <p:nvPr/>
          </p:nvSpPr>
          <p:spPr bwMode="auto">
            <a:xfrm>
              <a:off x="5871297" y="3364477"/>
              <a:ext cx="357160" cy="272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F2</a:t>
              </a:r>
              <a:endParaRPr lang="en-US" sz="1600" dirty="0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5400000">
              <a:off x="5952949" y="3713939"/>
              <a:ext cx="193857" cy="18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ounded Rectangular Callout 92"/>
            <p:cNvSpPr/>
            <p:nvPr/>
          </p:nvSpPr>
          <p:spPr>
            <a:xfrm>
              <a:off x="7522724" y="3414983"/>
              <a:ext cx="1164076" cy="797790"/>
            </a:xfrm>
            <a:prstGeom prst="wedgeRoundRectCallout">
              <a:avLst>
                <a:gd name="adj1" fmla="val -160612"/>
                <a:gd name="adj2" fmla="val 18083"/>
                <a:gd name="adj3" fmla="val 16667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Genomic Selection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80933" y="1765757"/>
            <a:ext cx="4055902" cy="4623816"/>
            <a:chOff x="480933" y="1765757"/>
            <a:chExt cx="4055902" cy="4623816"/>
          </a:xfrm>
        </p:grpSpPr>
        <p:sp>
          <p:nvSpPr>
            <p:cNvPr id="11" name="Rectangle 10"/>
            <p:cNvSpPr/>
            <p:nvPr/>
          </p:nvSpPr>
          <p:spPr>
            <a:xfrm>
              <a:off x="2744951" y="3103229"/>
              <a:ext cx="1791883" cy="29469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39407" y="1765757"/>
              <a:ext cx="1797428" cy="10617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8560" y="1765758"/>
              <a:ext cx="1789856" cy="3600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Crossing</a:t>
              </a: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3335170" y="2044026"/>
              <a:ext cx="596637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A x B</a:t>
              </a:r>
              <a:endParaRPr lang="en-US" sz="1600" dirty="0"/>
            </a:p>
          </p:txBody>
        </p:sp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3442020" y="3103230"/>
              <a:ext cx="38293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F2</a:t>
              </a:r>
              <a:endParaRPr lang="en-US" sz="16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3512460" y="2447361"/>
              <a:ext cx="220613" cy="18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7"/>
            <p:cNvSpPr txBox="1">
              <a:spLocks noChangeArrowheads="1"/>
            </p:cNvSpPr>
            <p:nvPr/>
          </p:nvSpPr>
          <p:spPr bwMode="auto">
            <a:xfrm>
              <a:off x="3370013" y="2448283"/>
              <a:ext cx="5269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/>
                <a:t>F1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>
              <a:off x="3523180" y="3564224"/>
              <a:ext cx="220616" cy="18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730273" y="2806780"/>
              <a:ext cx="1806431" cy="31182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Inbreeding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3523180" y="4101973"/>
              <a:ext cx="220616" cy="18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3523181" y="4653507"/>
              <a:ext cx="220615" cy="18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733036" y="6050167"/>
              <a:ext cx="1800905" cy="3394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Evaluation</a:t>
              </a:r>
            </a:p>
          </p:txBody>
        </p:sp>
        <p:sp>
          <p:nvSpPr>
            <p:cNvPr id="29" name="Left Brace 28"/>
            <p:cNvSpPr/>
            <p:nvPr/>
          </p:nvSpPr>
          <p:spPr>
            <a:xfrm>
              <a:off x="2230900" y="2117358"/>
              <a:ext cx="375866" cy="1385736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00266" y="2617984"/>
              <a:ext cx="587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Yr 1</a:t>
              </a:r>
              <a:endParaRPr lang="en-US" sz="2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00266" y="4213196"/>
              <a:ext cx="587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Yr 2</a:t>
              </a:r>
              <a:endParaRPr lang="en-US" sz="2000" dirty="0"/>
            </a:p>
          </p:txBody>
        </p:sp>
        <p:sp>
          <p:nvSpPr>
            <p:cNvPr id="33" name="TextBox 12"/>
            <p:cNvSpPr txBox="1">
              <a:spLocks noChangeArrowheads="1"/>
            </p:cNvSpPr>
            <p:nvPr/>
          </p:nvSpPr>
          <p:spPr bwMode="auto">
            <a:xfrm>
              <a:off x="3442020" y="3661663"/>
              <a:ext cx="38293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F3</a:t>
              </a:r>
              <a:endParaRPr lang="en-US" sz="1600" dirty="0"/>
            </a:p>
          </p:txBody>
        </p:sp>
        <p:sp>
          <p:nvSpPr>
            <p:cNvPr id="34" name="TextBox 12"/>
            <p:cNvSpPr txBox="1">
              <a:spLocks noChangeArrowheads="1"/>
            </p:cNvSpPr>
            <p:nvPr/>
          </p:nvSpPr>
          <p:spPr bwMode="auto">
            <a:xfrm>
              <a:off x="2776473" y="4213199"/>
              <a:ext cx="17140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F4 Winter Nursery</a:t>
              </a:r>
              <a:endParaRPr lang="en-US" sz="1600" dirty="0"/>
            </a:p>
          </p:txBody>
        </p:sp>
        <p:sp>
          <p:nvSpPr>
            <p:cNvPr id="35" name="TextBox 12"/>
            <p:cNvSpPr txBox="1">
              <a:spLocks noChangeArrowheads="1"/>
            </p:cNvSpPr>
            <p:nvPr/>
          </p:nvSpPr>
          <p:spPr bwMode="auto">
            <a:xfrm>
              <a:off x="3079490" y="4764736"/>
              <a:ext cx="1107996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F4:5</a:t>
              </a:r>
            </a:p>
            <a:p>
              <a:pPr algn="ctr"/>
              <a:r>
                <a:rPr lang="en-US" sz="1600" dirty="0" smtClean="0"/>
                <a:t>Plant Rows</a:t>
              </a:r>
              <a:endParaRPr lang="en-US" sz="1600" dirty="0"/>
            </a:p>
          </p:txBody>
        </p:sp>
        <p:sp>
          <p:nvSpPr>
            <p:cNvPr id="69" name="Left Brace 68"/>
            <p:cNvSpPr/>
            <p:nvPr/>
          </p:nvSpPr>
          <p:spPr>
            <a:xfrm>
              <a:off x="2230899" y="3585824"/>
              <a:ext cx="370340" cy="1716656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ular Callout 91"/>
            <p:cNvSpPr/>
            <p:nvPr/>
          </p:nvSpPr>
          <p:spPr>
            <a:xfrm>
              <a:off x="480933" y="4724853"/>
              <a:ext cx="1455281" cy="907913"/>
            </a:xfrm>
            <a:prstGeom prst="wedgeRoundRectCallout">
              <a:avLst>
                <a:gd name="adj1" fmla="val 129760"/>
                <a:gd name="adj2" fmla="val -1528"/>
                <a:gd name="adj3" fmla="val 16667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Phenotypic Selection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700266" y="5624790"/>
              <a:ext cx="587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Yr</a:t>
              </a:r>
              <a:r>
                <a:rPr lang="en-US" sz="2000" dirty="0" smtClean="0"/>
                <a:t> 3</a:t>
              </a:r>
              <a:endParaRPr lang="en-US" sz="2000" dirty="0"/>
            </a:p>
          </p:txBody>
        </p:sp>
        <p:sp>
          <p:nvSpPr>
            <p:cNvPr id="95" name="Left Brace 94"/>
            <p:cNvSpPr/>
            <p:nvPr/>
          </p:nvSpPr>
          <p:spPr>
            <a:xfrm>
              <a:off x="2223076" y="5334476"/>
              <a:ext cx="370340" cy="1030743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6" name="Straight Arrow Connector 95"/>
          <p:cNvCxnSpPr>
            <a:stCxn id="35" idx="2"/>
          </p:cNvCxnSpPr>
          <p:nvPr/>
        </p:nvCxnSpPr>
        <p:spPr>
          <a:xfrm flipH="1">
            <a:off x="3620002" y="5349512"/>
            <a:ext cx="13486" cy="6328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606766" y="5958619"/>
            <a:ext cx="4149495" cy="51063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9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555952"/>
              </p:ext>
            </p:extLst>
          </p:nvPr>
        </p:nvGraphicFramePr>
        <p:xfrm>
          <a:off x="5257800" y="2074310"/>
          <a:ext cx="3448050" cy="210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984424"/>
              </p:ext>
            </p:extLst>
          </p:nvPr>
        </p:nvGraphicFramePr>
        <p:xfrm>
          <a:off x="442971" y="2074308"/>
          <a:ext cx="3519429" cy="2109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Selected progeny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92517" y="16126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FHB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675620" y="1612641"/>
            <a:ext cx="859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Yield</a:t>
            </a:r>
            <a:endParaRPr lang="en-US" sz="24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495486"/>
              </p:ext>
            </p:extLst>
          </p:nvPr>
        </p:nvGraphicFramePr>
        <p:xfrm>
          <a:off x="5257800" y="4074967"/>
          <a:ext cx="3457575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188233"/>
              </p:ext>
            </p:extLst>
          </p:nvPr>
        </p:nvGraphicFramePr>
        <p:xfrm>
          <a:off x="415066" y="4074967"/>
          <a:ext cx="3519429" cy="210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05200" y="2585489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4574C"/>
                </a:solidFill>
              </a:rPr>
              <a:t>Phenotypic</a:t>
            </a:r>
            <a:endParaRPr lang="en-US" sz="2400" dirty="0">
              <a:solidFill>
                <a:srgbClr val="64574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1073" y="4770942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4574C"/>
                </a:solidFill>
              </a:rPr>
              <a:t>Genomic</a:t>
            </a:r>
            <a:endParaRPr lang="en-US" sz="2400" dirty="0">
              <a:solidFill>
                <a:srgbClr val="64574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2736" y="477094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86.2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2400609" y="2585489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99.7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848600" y="2585489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90.6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848599" y="4770941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100.7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326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genomic selection?</a:t>
            </a:r>
          </a:p>
          <a:p>
            <a:r>
              <a:rPr lang="en-US" dirty="0" smtClean="0"/>
              <a:t>How does GS put big data to work?</a:t>
            </a:r>
          </a:p>
          <a:p>
            <a:r>
              <a:rPr lang="en-US" dirty="0" smtClean="0"/>
              <a:t>Some empirical examples</a:t>
            </a:r>
          </a:p>
          <a:p>
            <a:r>
              <a:rPr lang="en-US" dirty="0" smtClean="0"/>
              <a:t>Some future implications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96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425" y="2556610"/>
            <a:ext cx="3259538" cy="41885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Cassava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3271" y="1342884"/>
            <a:ext cx="517515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Root and leaves a </a:t>
            </a:r>
            <a:r>
              <a:rPr lang="en-US" dirty="0" smtClean="0"/>
              <a:t>staple in sub-Saharan Africa</a:t>
            </a:r>
          </a:p>
          <a:p>
            <a:pPr marL="519113" lvl="1"/>
            <a:r>
              <a:rPr lang="en-US" dirty="0" smtClean="0"/>
              <a:t>Small farmers produce half world’s cassava</a:t>
            </a:r>
          </a:p>
          <a:p>
            <a:pPr marL="519113" lvl="1"/>
            <a:r>
              <a:rPr lang="en-US" dirty="0" smtClean="0"/>
              <a:t>500 Million Africans eat it daily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149" y="4054569"/>
            <a:ext cx="3578440" cy="269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ssav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4"/>
          <a:stretch/>
        </p:blipFill>
        <p:spPr>
          <a:xfrm>
            <a:off x="5318790" y="1152804"/>
            <a:ext cx="3701021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2375" y="495087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Generation </a:t>
            </a:r>
            <a:r>
              <a:rPr lang="en-US" dirty="0"/>
              <a:t>C</a:t>
            </a:r>
            <a:r>
              <a:rPr lang="en-US" dirty="0" smtClean="0"/>
              <a:t>assava </a:t>
            </a:r>
            <a:r>
              <a:rPr lang="en-US" dirty="0" smtClean="0"/>
              <a:t>B</a:t>
            </a:r>
            <a:r>
              <a:rPr lang="en-US" dirty="0" smtClean="0"/>
              <a:t>reeding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" y="4941468"/>
            <a:ext cx="7943845" cy="1363130"/>
            <a:chOff x="632877" y="3462884"/>
            <a:chExt cx="7943845" cy="1363130"/>
          </a:xfrm>
        </p:grpSpPr>
        <p:sp>
          <p:nvSpPr>
            <p:cNvPr id="4" name="Rounded Rectangle 3"/>
            <p:cNvSpPr/>
            <p:nvPr/>
          </p:nvSpPr>
          <p:spPr>
            <a:xfrm>
              <a:off x="634989" y="3616337"/>
              <a:ext cx="1968500" cy="10583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Year 1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Crossing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126294" y="3464996"/>
              <a:ext cx="2959124" cy="1361017"/>
            </a:xfrm>
            <a:prstGeom prst="roundRect">
              <a:avLst/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Year 2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Seedling disease screening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Genotyping</a:t>
              </a:r>
            </a:p>
            <a:p>
              <a:pPr algn="ctr"/>
              <a:r>
                <a:rPr lang="en-US" sz="2400" b="1" dirty="0" smtClean="0">
                  <a:solidFill>
                    <a:srgbClr val="FF6600"/>
                  </a:solidFill>
                </a:rPr>
                <a:t>Selection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608222" y="3616337"/>
              <a:ext cx="1968500" cy="1058334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Year </a:t>
              </a:r>
              <a:r>
                <a:rPr lang="en-US" b="1" dirty="0" smtClean="0">
                  <a:solidFill>
                    <a:srgbClr val="000000"/>
                  </a:solidFill>
                </a:rPr>
                <a:t>2 –&gt;</a:t>
              </a:r>
              <a:endParaRPr lang="en-US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Multiplication, testing, release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Elbow Connector 11"/>
            <p:cNvCxnSpPr>
              <a:stCxn id="4" idx="0"/>
              <a:endCxn id="5" idx="0"/>
            </p:cNvCxnSpPr>
            <p:nvPr/>
          </p:nvCxnSpPr>
          <p:spPr>
            <a:xfrm rot="5400000" flipH="1" flipV="1">
              <a:off x="3036877" y="2047359"/>
              <a:ext cx="151341" cy="2986617"/>
            </a:xfrm>
            <a:prstGeom prst="bentConnector3">
              <a:avLst>
                <a:gd name="adj1" fmla="val 376925"/>
              </a:avLst>
            </a:prstGeom>
            <a:ln w="762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5" idx="2"/>
              <a:endCxn id="4" idx="2"/>
            </p:cNvCxnSpPr>
            <p:nvPr/>
          </p:nvCxnSpPr>
          <p:spPr>
            <a:xfrm rot="5400000" flipH="1">
              <a:off x="3036877" y="3257034"/>
              <a:ext cx="151342" cy="2986617"/>
            </a:xfrm>
            <a:prstGeom prst="bentConnector3">
              <a:avLst>
                <a:gd name="adj1" fmla="val -262938"/>
              </a:avLst>
            </a:prstGeom>
            <a:ln w="76200" cmpd="sng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5" idx="3"/>
              <a:endCxn id="6" idx="1"/>
            </p:cNvCxnSpPr>
            <p:nvPr/>
          </p:nvCxnSpPr>
          <p:spPr>
            <a:xfrm flipV="1">
              <a:off x="6085418" y="4145504"/>
              <a:ext cx="522804" cy="1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632877" y="3462884"/>
              <a:ext cx="5450429" cy="1361017"/>
              <a:chOff x="639227" y="3469234"/>
              <a:chExt cx="5450429" cy="136101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639227" y="3620575"/>
                <a:ext cx="1968500" cy="1058334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00FF"/>
                    </a:solidFill>
                  </a:rPr>
                  <a:t>6 Months</a:t>
                </a:r>
                <a:endParaRPr lang="en-US" b="1" dirty="0" smtClean="0">
                  <a:solidFill>
                    <a:srgbClr val="0000FF"/>
                  </a:solidFill>
                </a:endParaRPr>
              </a:p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2800" b="1" dirty="0" smtClean="0">
                    <a:solidFill>
                      <a:srgbClr val="008000"/>
                    </a:solidFill>
                  </a:rPr>
                  <a:t>Crossing</a:t>
                </a:r>
                <a:endParaRPr lang="en-US" sz="28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130532" y="3469234"/>
                <a:ext cx="2959124" cy="1361017"/>
              </a:xfrm>
              <a:prstGeom prst="roundRect">
                <a:avLst/>
              </a:prstGeom>
              <a:gradFill>
                <a:gsLst>
                  <a:gs pos="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00FF"/>
                    </a:solidFill>
                  </a:rPr>
                  <a:t>6 Months</a:t>
                </a:r>
                <a:endParaRPr lang="en-US" b="1" dirty="0" smtClean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2400" b="1" dirty="0" smtClean="0">
                    <a:solidFill>
                      <a:srgbClr val="000000"/>
                    </a:solidFill>
                  </a:rPr>
                  <a:t>Seedling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smtClean="0">
                    <a:solidFill>
                      <a:srgbClr val="FF6600"/>
                    </a:solidFill>
                  </a:rPr>
                  <a:t>Genotyping</a:t>
                </a:r>
                <a:endParaRPr lang="en-US" sz="2400" b="1" dirty="0" smtClean="0">
                  <a:solidFill>
                    <a:srgbClr val="FF6600"/>
                  </a:solidFill>
                </a:endParaRPr>
              </a:p>
              <a:p>
                <a:pPr algn="ctr"/>
                <a:r>
                  <a:rPr lang="en-US" sz="2400" b="1" dirty="0" smtClean="0">
                    <a:solidFill>
                      <a:srgbClr val="FF6600"/>
                    </a:solidFill>
                  </a:rPr>
                  <a:t>Selection</a:t>
                </a:r>
                <a:endParaRPr lang="en-US" sz="2400" b="1" dirty="0">
                  <a:solidFill>
                    <a:srgbClr val="FF6600"/>
                  </a:solidFill>
                </a:endParaRPr>
              </a:p>
            </p:txBody>
          </p:sp>
        </p:grpSp>
      </p:grpSp>
      <p:pic>
        <p:nvPicPr>
          <p:cNvPr id="9" name="Picture 8" descr="nextgen_cassava-0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" b="5180"/>
          <a:stretch/>
        </p:blipFill>
        <p:spPr>
          <a:xfrm>
            <a:off x="6473353" y="1200960"/>
            <a:ext cx="2587689" cy="3265920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690474" y="1385081"/>
            <a:ext cx="5669280" cy="2900092"/>
            <a:chOff x="457200" y="1335561"/>
            <a:chExt cx="6016153" cy="3077532"/>
          </a:xfrm>
        </p:grpSpPr>
        <p:grpSp>
          <p:nvGrpSpPr>
            <p:cNvPr id="20" name="Group 19"/>
            <p:cNvGrpSpPr/>
            <p:nvPr/>
          </p:nvGrpSpPr>
          <p:grpSpPr>
            <a:xfrm>
              <a:off x="457200" y="2309973"/>
              <a:ext cx="6016153" cy="2103120"/>
              <a:chOff x="1017495" y="1990293"/>
              <a:chExt cx="6016153" cy="210312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7495" y="1990293"/>
                <a:ext cx="1912356" cy="96995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8181" y="1990293"/>
                <a:ext cx="1514492" cy="96995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0804" y="2087289"/>
                <a:ext cx="2462844" cy="775965"/>
              </a:xfrm>
              <a:prstGeom prst="rect">
                <a:avLst/>
              </a:prstGeom>
            </p:spPr>
          </p:pic>
          <p:pic>
            <p:nvPicPr>
              <p:cNvPr id="24" name="Picture 23" descr="Insignia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973" y="3058794"/>
                <a:ext cx="1034619" cy="103461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t="6337" b="33493"/>
              <a:stretch/>
            </p:blipFill>
            <p:spPr>
              <a:xfrm>
                <a:off x="2109810" y="3091125"/>
                <a:ext cx="1866523" cy="969956"/>
              </a:xfrm>
              <a:prstGeom prst="rect">
                <a:avLst/>
              </a:prstGeom>
            </p:spPr>
          </p:pic>
          <p:pic>
            <p:nvPicPr>
              <p:cNvPr id="27" name="Picture 26" descr="ARS_blue_logo.jp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59571" y="3155789"/>
                <a:ext cx="1274077" cy="84062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/>
              <a:srcRect r="11858" b="31831"/>
              <a:stretch/>
            </p:blipFill>
            <p:spPr>
              <a:xfrm>
                <a:off x="3933133" y="3170933"/>
                <a:ext cx="1717641" cy="81034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65531" y="1335561"/>
              <a:ext cx="4392760" cy="873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58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to phenotypic accuracy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26970" y="1595015"/>
            <a:ext cx="5763589" cy="5029383"/>
            <a:chOff x="1726970" y="1595015"/>
            <a:chExt cx="5763589" cy="50293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6970" y="1595015"/>
              <a:ext cx="5696712" cy="5029383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064720" y="3049298"/>
              <a:ext cx="534129" cy="83091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89288" y="3178515"/>
              <a:ext cx="801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CMD</a:t>
              </a:r>
              <a:endParaRPr lang="en-US" sz="2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75209" y="2309481"/>
            <a:ext cx="2576874" cy="2361405"/>
            <a:chOff x="3275209" y="2309481"/>
            <a:chExt cx="2576874" cy="2361405"/>
          </a:xfrm>
        </p:grpSpPr>
        <p:sp>
          <p:nvSpPr>
            <p:cNvPr id="8" name="TextBox 7"/>
            <p:cNvSpPr txBox="1"/>
            <p:nvPr/>
          </p:nvSpPr>
          <p:spPr>
            <a:xfrm>
              <a:off x="5365752" y="2309481"/>
              <a:ext cx="48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DM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02666" y="2668230"/>
              <a:ext cx="598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CGM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8729" y="2919997"/>
              <a:ext cx="364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HI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00582" y="3006966"/>
              <a:ext cx="664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RTNO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63562" y="3293418"/>
              <a:ext cx="5914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FYLD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68592" y="3222453"/>
              <a:ext cx="6233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</a:t>
              </a:r>
              <a:r>
                <a:rPr lang="en-US" sz="1600" dirty="0" smtClean="0"/>
                <a:t>YLD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526" y="3407963"/>
              <a:ext cx="678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RTWT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32372" y="3462695"/>
              <a:ext cx="4822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VIG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01185" y="3679185"/>
              <a:ext cx="863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SPROUT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36843" y="3564013"/>
              <a:ext cx="597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</a:t>
              </a:r>
              <a:r>
                <a:rPr lang="en-US" sz="1600" dirty="0" smtClean="0"/>
                <a:t>YLD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06539" y="3640180"/>
              <a:ext cx="611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CBBS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52869" y="3767177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ROTNO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99861" y="3936395"/>
              <a:ext cx="789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SHTWT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75209" y="4332332"/>
              <a:ext cx="5689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CBBI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63220" y="4007770"/>
              <a:ext cx="7394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NKLGT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763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4408" y="5486400"/>
            <a:ext cx="6864591" cy="1200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2400" b="1" dirty="0"/>
              <a:t>For a century, plant breeding has focused on better ways to evaluate lines.  Henceforth it will focus on how to improve a model.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152400" y="1600200"/>
            <a:ext cx="8763000" cy="3962400"/>
            <a:chOff x="152400" y="1600200"/>
            <a:chExt cx="8763000" cy="3962400"/>
          </a:xfrm>
        </p:grpSpPr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5336859" y="1600200"/>
              <a:ext cx="114014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ea typeface="ＭＳ Ｐゴシック" charset="-128"/>
                  <a:cs typeface="ＭＳ Ｐゴシック" charset="-128"/>
                </a:rPr>
                <a:t>Test varieties and release </a:t>
              </a:r>
            </a:p>
          </p:txBody>
        </p:sp>
        <p:sp>
          <p:nvSpPr>
            <p:cNvPr id="44" name="Text Box 10"/>
            <p:cNvSpPr txBox="1">
              <a:spLocks noChangeArrowheads="1"/>
            </p:cNvSpPr>
            <p:nvPr/>
          </p:nvSpPr>
          <p:spPr bwMode="auto">
            <a:xfrm>
              <a:off x="7568080" y="3418610"/>
              <a:ext cx="1347320" cy="613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ea typeface="ＭＳ Ｐゴシック" charset="-128"/>
                  <a:cs typeface="ＭＳ Ｐゴシック" charset="-128"/>
                </a:rPr>
                <a:t>Make crosses</a:t>
              </a:r>
              <a:br>
                <a:rPr lang="en-US" sz="1400">
                  <a:ea typeface="ＭＳ Ｐゴシック" charset="-128"/>
                  <a:cs typeface="ＭＳ Ｐゴシック" charset="-128"/>
                </a:rPr>
              </a:br>
              <a:r>
                <a:rPr lang="en-US" sz="1400">
                  <a:ea typeface="ＭＳ Ｐゴシック" charset="-128"/>
                  <a:cs typeface="ＭＳ Ｐゴシック" charset="-128"/>
                </a:rPr>
                <a:t>and advance generations </a:t>
              </a:r>
            </a:p>
          </p:txBody>
        </p:sp>
        <p:sp>
          <p:nvSpPr>
            <p:cNvPr id="45" name="Text Box 11"/>
            <p:cNvSpPr txBox="1">
              <a:spLocks noChangeArrowheads="1"/>
            </p:cNvSpPr>
            <p:nvPr/>
          </p:nvSpPr>
          <p:spPr bwMode="auto">
            <a:xfrm>
              <a:off x="6607406" y="4653762"/>
              <a:ext cx="1128265" cy="25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ea typeface="ＭＳ Ｐゴシック" charset="-128"/>
                  <a:cs typeface="ＭＳ Ｐゴシック" charset="-128"/>
                </a:rPr>
                <a:t>Genotype</a:t>
              </a:r>
            </a:p>
          </p:txBody>
        </p:sp>
        <p:sp>
          <p:nvSpPr>
            <p:cNvPr id="46" name="Text Box 21"/>
            <p:cNvSpPr txBox="1">
              <a:spLocks noChangeArrowheads="1"/>
            </p:cNvSpPr>
            <p:nvPr/>
          </p:nvSpPr>
          <p:spPr bwMode="auto">
            <a:xfrm>
              <a:off x="7504739" y="5132408"/>
              <a:ext cx="1140141" cy="430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ea typeface="ＭＳ Ｐゴシック" charset="-128"/>
                  <a:cs typeface="ＭＳ Ｐゴシック" charset="-128"/>
                </a:rPr>
                <a:t>New Germplasm</a:t>
              </a:r>
            </a:p>
          </p:txBody>
        </p:sp>
        <p:sp>
          <p:nvSpPr>
            <p:cNvPr id="47" name="AutoShape 24"/>
            <p:cNvSpPr>
              <a:spLocks noChangeArrowheads="1"/>
            </p:cNvSpPr>
            <p:nvPr/>
          </p:nvSpPr>
          <p:spPr bwMode="auto">
            <a:xfrm rot="18150979" flipH="1" flipV="1">
              <a:off x="7299540" y="4308049"/>
              <a:ext cx="600422" cy="120348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544" y="12399"/>
                  </a:moveTo>
                  <a:cubicBezTo>
                    <a:pt x="19641" y="11872"/>
                    <a:pt x="19690" y="11336"/>
                    <a:pt x="19690" y="10800"/>
                  </a:cubicBezTo>
                  <a:cubicBezTo>
                    <a:pt x="19690" y="8584"/>
                    <a:pt x="18863" y="6449"/>
                    <a:pt x="17371" y="4812"/>
                  </a:cubicBezTo>
                  <a:lnTo>
                    <a:pt x="18782" y="3525"/>
                  </a:lnTo>
                  <a:cubicBezTo>
                    <a:pt x="20595" y="5514"/>
                    <a:pt x="21600" y="8108"/>
                    <a:pt x="21600" y="10800"/>
                  </a:cubicBezTo>
                  <a:cubicBezTo>
                    <a:pt x="21600" y="11451"/>
                    <a:pt x="21540" y="12102"/>
                    <a:pt x="21423" y="12743"/>
                  </a:cubicBezTo>
                  <a:lnTo>
                    <a:pt x="24079" y="13229"/>
                  </a:lnTo>
                  <a:lnTo>
                    <a:pt x="19827" y="16167"/>
                  </a:lnTo>
                  <a:lnTo>
                    <a:pt x="16888" y="11914"/>
                  </a:lnTo>
                  <a:lnTo>
                    <a:pt x="19544" y="12399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30"/>
            <p:cNvSpPr>
              <a:spLocks noChangeArrowheads="1"/>
            </p:cNvSpPr>
            <p:nvPr/>
          </p:nvSpPr>
          <p:spPr bwMode="auto">
            <a:xfrm>
              <a:off x="6427940" y="3228586"/>
              <a:ext cx="1266823" cy="1076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Text Box 31"/>
            <p:cNvSpPr txBox="1">
              <a:spLocks noChangeArrowheads="1"/>
            </p:cNvSpPr>
            <p:nvPr/>
          </p:nvSpPr>
          <p:spPr bwMode="auto">
            <a:xfrm>
              <a:off x="6406826" y="3384402"/>
              <a:ext cx="1330164" cy="686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/>
                <a:t>Line Development Cycle</a:t>
              </a:r>
            </a:p>
          </p:txBody>
        </p:sp>
        <p:sp>
          <p:nvSpPr>
            <p:cNvPr id="50" name="AutoShape 33"/>
            <p:cNvSpPr>
              <a:spLocks noChangeArrowheads="1"/>
            </p:cNvSpPr>
            <p:nvPr/>
          </p:nvSpPr>
          <p:spPr bwMode="auto">
            <a:xfrm>
              <a:off x="4907752" y="3228586"/>
              <a:ext cx="1393505" cy="1076800"/>
            </a:xfrm>
            <a:prstGeom prst="star32">
              <a:avLst>
                <a:gd name="adj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Text Box 34"/>
            <p:cNvSpPr txBox="1">
              <a:spLocks noChangeArrowheads="1"/>
            </p:cNvSpPr>
            <p:nvPr/>
          </p:nvSpPr>
          <p:spPr bwMode="auto">
            <a:xfrm>
              <a:off x="4907752" y="3424267"/>
              <a:ext cx="1462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ea typeface="ＭＳ Ｐゴシック" charset="-128"/>
                  <a:cs typeface="ＭＳ Ｐゴシック" charset="-128"/>
                </a:rPr>
                <a:t>Genomic Selection</a:t>
              </a:r>
              <a:r>
                <a:rPr lang="en-US">
                  <a:ea typeface="ＭＳ Ｐゴシック" charset="-128"/>
                  <a:cs typeface="ＭＳ Ｐゴシック" charset="-128"/>
                </a:rPr>
                <a:t> </a:t>
              </a:r>
            </a:p>
          </p:txBody>
        </p:sp>
        <p:sp>
          <p:nvSpPr>
            <p:cNvPr id="52" name="Text Box 37"/>
            <p:cNvSpPr txBox="1">
              <a:spLocks noChangeArrowheads="1"/>
            </p:cNvSpPr>
            <p:nvPr/>
          </p:nvSpPr>
          <p:spPr bwMode="auto">
            <a:xfrm>
              <a:off x="6491281" y="2531834"/>
              <a:ext cx="886776" cy="25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400"/>
            </a:p>
          </p:txBody>
        </p:sp>
        <p:sp>
          <p:nvSpPr>
            <p:cNvPr id="53" name="Text Box 38"/>
            <p:cNvSpPr txBox="1">
              <a:spLocks noChangeArrowheads="1"/>
            </p:cNvSpPr>
            <p:nvPr/>
          </p:nvSpPr>
          <p:spPr bwMode="auto">
            <a:xfrm>
              <a:off x="6554622" y="2341810"/>
              <a:ext cx="1266823" cy="607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Advance lines with highest GEBV</a:t>
              </a:r>
            </a:p>
          </p:txBody>
        </p:sp>
        <p:sp>
          <p:nvSpPr>
            <p:cNvPr id="54" name="AutoShape 44"/>
            <p:cNvSpPr>
              <a:spLocks noChangeArrowheads="1"/>
            </p:cNvSpPr>
            <p:nvPr/>
          </p:nvSpPr>
          <p:spPr bwMode="auto">
            <a:xfrm rot="15858530">
              <a:off x="5780673" y="2799054"/>
              <a:ext cx="1335443" cy="118104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252" y="11012"/>
                  </a:moveTo>
                  <a:cubicBezTo>
                    <a:pt x="20254" y="10942"/>
                    <a:pt x="20255" y="10871"/>
                    <a:pt x="20255" y="10800"/>
                  </a:cubicBezTo>
                  <a:cubicBezTo>
                    <a:pt x="20255" y="6770"/>
                    <a:pt x="17701" y="3184"/>
                    <a:pt x="13894" y="1865"/>
                  </a:cubicBezTo>
                  <a:lnTo>
                    <a:pt x="14334" y="594"/>
                  </a:lnTo>
                  <a:cubicBezTo>
                    <a:pt x="18683" y="2101"/>
                    <a:pt x="21600" y="6197"/>
                    <a:pt x="21600" y="10800"/>
                  </a:cubicBezTo>
                  <a:cubicBezTo>
                    <a:pt x="21600" y="10881"/>
                    <a:pt x="21599" y="10962"/>
                    <a:pt x="21597" y="11043"/>
                  </a:cubicBezTo>
                  <a:lnTo>
                    <a:pt x="24296" y="11104"/>
                  </a:lnTo>
                  <a:lnTo>
                    <a:pt x="20849" y="14400"/>
                  </a:lnTo>
                  <a:lnTo>
                    <a:pt x="17553" y="10952"/>
                  </a:lnTo>
                  <a:lnTo>
                    <a:pt x="20252" y="1101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AutoShape 45"/>
            <p:cNvSpPr>
              <a:spLocks noChangeArrowheads="1"/>
            </p:cNvSpPr>
            <p:nvPr/>
          </p:nvSpPr>
          <p:spPr bwMode="auto">
            <a:xfrm rot="21328823">
              <a:off x="6947865" y="2630805"/>
              <a:ext cx="1335443" cy="118104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252" y="11012"/>
                  </a:moveTo>
                  <a:cubicBezTo>
                    <a:pt x="20254" y="10942"/>
                    <a:pt x="20255" y="10871"/>
                    <a:pt x="20255" y="10800"/>
                  </a:cubicBezTo>
                  <a:cubicBezTo>
                    <a:pt x="20255" y="6770"/>
                    <a:pt x="17701" y="3184"/>
                    <a:pt x="13894" y="1865"/>
                  </a:cubicBezTo>
                  <a:lnTo>
                    <a:pt x="14334" y="594"/>
                  </a:lnTo>
                  <a:cubicBezTo>
                    <a:pt x="18683" y="2101"/>
                    <a:pt x="21600" y="6197"/>
                    <a:pt x="21600" y="10800"/>
                  </a:cubicBezTo>
                  <a:cubicBezTo>
                    <a:pt x="21600" y="10881"/>
                    <a:pt x="21599" y="10962"/>
                    <a:pt x="21597" y="11043"/>
                  </a:cubicBezTo>
                  <a:lnTo>
                    <a:pt x="24296" y="11104"/>
                  </a:lnTo>
                  <a:lnTo>
                    <a:pt x="20849" y="14400"/>
                  </a:lnTo>
                  <a:lnTo>
                    <a:pt x="17553" y="10952"/>
                  </a:lnTo>
                  <a:lnTo>
                    <a:pt x="20252" y="1101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AutoShape 49"/>
            <p:cNvSpPr>
              <a:spLocks noChangeArrowheads="1"/>
            </p:cNvSpPr>
            <p:nvPr/>
          </p:nvSpPr>
          <p:spPr bwMode="auto">
            <a:xfrm rot="4891392">
              <a:off x="7110837" y="3495806"/>
              <a:ext cx="1335443" cy="118104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252" y="11012"/>
                  </a:moveTo>
                  <a:cubicBezTo>
                    <a:pt x="20254" y="10942"/>
                    <a:pt x="20255" y="10871"/>
                    <a:pt x="20255" y="10800"/>
                  </a:cubicBezTo>
                  <a:cubicBezTo>
                    <a:pt x="20255" y="6770"/>
                    <a:pt x="17701" y="3184"/>
                    <a:pt x="13894" y="1865"/>
                  </a:cubicBezTo>
                  <a:lnTo>
                    <a:pt x="14334" y="594"/>
                  </a:lnTo>
                  <a:cubicBezTo>
                    <a:pt x="18683" y="2101"/>
                    <a:pt x="21600" y="6197"/>
                    <a:pt x="21600" y="10800"/>
                  </a:cubicBezTo>
                  <a:cubicBezTo>
                    <a:pt x="21600" y="10881"/>
                    <a:pt x="21599" y="10962"/>
                    <a:pt x="21597" y="11043"/>
                  </a:cubicBezTo>
                  <a:lnTo>
                    <a:pt x="24296" y="11104"/>
                  </a:lnTo>
                  <a:lnTo>
                    <a:pt x="20849" y="14400"/>
                  </a:lnTo>
                  <a:lnTo>
                    <a:pt x="17553" y="10952"/>
                  </a:lnTo>
                  <a:lnTo>
                    <a:pt x="20252" y="1101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AutoShape 51"/>
            <p:cNvSpPr>
              <a:spLocks noChangeArrowheads="1"/>
            </p:cNvSpPr>
            <p:nvPr/>
          </p:nvSpPr>
          <p:spPr bwMode="auto">
            <a:xfrm rot="20192233" flipH="1" flipV="1">
              <a:off x="5984552" y="3671975"/>
              <a:ext cx="1335443" cy="118104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252" y="11012"/>
                  </a:moveTo>
                  <a:cubicBezTo>
                    <a:pt x="20254" y="10942"/>
                    <a:pt x="20255" y="10871"/>
                    <a:pt x="20255" y="10800"/>
                  </a:cubicBezTo>
                  <a:cubicBezTo>
                    <a:pt x="20255" y="6770"/>
                    <a:pt x="17701" y="3184"/>
                    <a:pt x="13894" y="1865"/>
                  </a:cubicBezTo>
                  <a:lnTo>
                    <a:pt x="14334" y="594"/>
                  </a:lnTo>
                  <a:cubicBezTo>
                    <a:pt x="18683" y="2101"/>
                    <a:pt x="21600" y="6197"/>
                    <a:pt x="21600" y="10800"/>
                  </a:cubicBezTo>
                  <a:cubicBezTo>
                    <a:pt x="21600" y="10881"/>
                    <a:pt x="21599" y="10962"/>
                    <a:pt x="21597" y="11043"/>
                  </a:cubicBezTo>
                  <a:lnTo>
                    <a:pt x="24296" y="11104"/>
                  </a:lnTo>
                  <a:lnTo>
                    <a:pt x="20849" y="14400"/>
                  </a:lnTo>
                  <a:lnTo>
                    <a:pt x="17553" y="10952"/>
                  </a:lnTo>
                  <a:lnTo>
                    <a:pt x="20252" y="1101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Circular Arrow 57"/>
            <p:cNvSpPr/>
            <p:nvPr/>
          </p:nvSpPr>
          <p:spPr>
            <a:xfrm rot="5400000" flipH="1">
              <a:off x="5857869" y="1391693"/>
              <a:ext cx="1076800" cy="196357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48536"/>
                <a:gd name="adj5" fmla="val 12500"/>
              </a:avLst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Right Arrow 72"/>
            <p:cNvSpPr/>
            <p:nvPr/>
          </p:nvSpPr>
          <p:spPr>
            <a:xfrm>
              <a:off x="4365305" y="3632200"/>
              <a:ext cx="466247" cy="289233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80000">
                  <a:schemeClr val="accent1"/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 Box 7"/>
            <p:cNvSpPr txBox="1">
              <a:spLocks noChangeArrowheads="1"/>
            </p:cNvSpPr>
            <p:nvPr/>
          </p:nvSpPr>
          <p:spPr bwMode="auto">
            <a:xfrm>
              <a:off x="152400" y="3376136"/>
              <a:ext cx="149907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ea typeface="ＭＳ Ｐゴシック" charset="-128"/>
                  <a:cs typeface="ＭＳ Ｐゴシック" charset="-128"/>
                </a:rPr>
                <a:t>Phenotype        (lines already genotyped)</a:t>
              </a:r>
            </a:p>
          </p:txBody>
        </p:sp>
        <p:sp>
          <p:nvSpPr>
            <p:cNvPr id="65" name="Text Box 9"/>
            <p:cNvSpPr txBox="1">
              <a:spLocks noChangeArrowheads="1"/>
            </p:cNvSpPr>
            <p:nvPr/>
          </p:nvSpPr>
          <p:spPr bwMode="auto">
            <a:xfrm>
              <a:off x="1672588" y="4419600"/>
              <a:ext cx="95011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ea typeface="ＭＳ Ｐゴシック" charset="-128"/>
                  <a:cs typeface="ＭＳ Ｐゴシック" charset="-128"/>
                </a:rPr>
                <a:t> Train     prediction    model</a:t>
              </a:r>
            </a:p>
          </p:txBody>
        </p:sp>
        <p:sp>
          <p:nvSpPr>
            <p:cNvPr id="67" name="AutoShape 14"/>
            <p:cNvSpPr>
              <a:spLocks noChangeArrowheads="1"/>
            </p:cNvSpPr>
            <p:nvPr/>
          </p:nvSpPr>
          <p:spPr bwMode="auto">
            <a:xfrm rot="5849218" flipH="1">
              <a:off x="3074703" y="1146121"/>
              <a:ext cx="784469" cy="389051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252" y="11012"/>
                  </a:moveTo>
                  <a:cubicBezTo>
                    <a:pt x="20254" y="10942"/>
                    <a:pt x="20255" y="10871"/>
                    <a:pt x="20255" y="10800"/>
                  </a:cubicBezTo>
                  <a:cubicBezTo>
                    <a:pt x="20255" y="6770"/>
                    <a:pt x="17701" y="3184"/>
                    <a:pt x="13894" y="1865"/>
                  </a:cubicBezTo>
                  <a:lnTo>
                    <a:pt x="14334" y="594"/>
                  </a:lnTo>
                  <a:cubicBezTo>
                    <a:pt x="18683" y="2101"/>
                    <a:pt x="21600" y="6197"/>
                    <a:pt x="21600" y="10800"/>
                  </a:cubicBezTo>
                  <a:cubicBezTo>
                    <a:pt x="21600" y="10881"/>
                    <a:pt x="21599" y="10962"/>
                    <a:pt x="21597" y="11043"/>
                  </a:cubicBezTo>
                  <a:lnTo>
                    <a:pt x="24296" y="11104"/>
                  </a:lnTo>
                  <a:lnTo>
                    <a:pt x="20849" y="14400"/>
                  </a:lnTo>
                  <a:lnTo>
                    <a:pt x="17553" y="10952"/>
                  </a:lnTo>
                  <a:lnTo>
                    <a:pt x="20252" y="110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2880000" scaled="0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39"/>
            <p:cNvSpPr>
              <a:spLocks noChangeArrowheads="1"/>
            </p:cNvSpPr>
            <p:nvPr/>
          </p:nvSpPr>
          <p:spPr bwMode="auto">
            <a:xfrm>
              <a:off x="1545905" y="3228586"/>
              <a:ext cx="1266823" cy="1076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1735929" y="3384798"/>
              <a:ext cx="886776" cy="686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/>
                <a:t>Model Training Cycle</a:t>
              </a:r>
            </a:p>
          </p:txBody>
        </p:sp>
        <p:sp>
          <p:nvSpPr>
            <p:cNvPr id="70" name="AutoShape 46"/>
            <p:cNvSpPr>
              <a:spLocks noChangeArrowheads="1"/>
            </p:cNvSpPr>
            <p:nvPr/>
          </p:nvSpPr>
          <p:spPr bwMode="auto">
            <a:xfrm rot="5741470" flipV="1">
              <a:off x="835297" y="3495806"/>
              <a:ext cx="1335443" cy="118104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252" y="11012"/>
                  </a:moveTo>
                  <a:cubicBezTo>
                    <a:pt x="20254" y="10942"/>
                    <a:pt x="20255" y="10871"/>
                    <a:pt x="20255" y="10800"/>
                  </a:cubicBezTo>
                  <a:cubicBezTo>
                    <a:pt x="20255" y="6770"/>
                    <a:pt x="17701" y="3184"/>
                    <a:pt x="13894" y="1865"/>
                  </a:cubicBezTo>
                  <a:lnTo>
                    <a:pt x="14334" y="594"/>
                  </a:lnTo>
                  <a:cubicBezTo>
                    <a:pt x="18683" y="2101"/>
                    <a:pt x="21600" y="6197"/>
                    <a:pt x="21600" y="10800"/>
                  </a:cubicBezTo>
                  <a:cubicBezTo>
                    <a:pt x="21600" y="10881"/>
                    <a:pt x="21599" y="10962"/>
                    <a:pt x="21597" y="11043"/>
                  </a:cubicBezTo>
                  <a:lnTo>
                    <a:pt x="24296" y="11104"/>
                  </a:lnTo>
                  <a:lnTo>
                    <a:pt x="20849" y="14400"/>
                  </a:lnTo>
                  <a:lnTo>
                    <a:pt x="17553" y="10952"/>
                  </a:lnTo>
                  <a:lnTo>
                    <a:pt x="20252" y="1101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AutoShape 47"/>
            <p:cNvSpPr>
              <a:spLocks noChangeArrowheads="1"/>
            </p:cNvSpPr>
            <p:nvPr/>
          </p:nvSpPr>
          <p:spPr bwMode="auto">
            <a:xfrm rot="11141470" flipV="1">
              <a:off x="912494" y="2658516"/>
              <a:ext cx="1335443" cy="118104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252" y="11012"/>
                  </a:moveTo>
                  <a:cubicBezTo>
                    <a:pt x="20254" y="10942"/>
                    <a:pt x="20255" y="10871"/>
                    <a:pt x="20255" y="10800"/>
                  </a:cubicBezTo>
                  <a:cubicBezTo>
                    <a:pt x="20255" y="6770"/>
                    <a:pt x="17701" y="3184"/>
                    <a:pt x="13894" y="1865"/>
                  </a:cubicBezTo>
                  <a:lnTo>
                    <a:pt x="14334" y="594"/>
                  </a:lnTo>
                  <a:cubicBezTo>
                    <a:pt x="18683" y="2101"/>
                    <a:pt x="21600" y="6197"/>
                    <a:pt x="21600" y="10800"/>
                  </a:cubicBezTo>
                  <a:cubicBezTo>
                    <a:pt x="21600" y="10881"/>
                    <a:pt x="21599" y="10962"/>
                    <a:pt x="21597" y="11043"/>
                  </a:cubicBezTo>
                  <a:lnTo>
                    <a:pt x="24296" y="11104"/>
                  </a:lnTo>
                  <a:lnTo>
                    <a:pt x="20849" y="14400"/>
                  </a:lnTo>
                  <a:lnTo>
                    <a:pt x="17553" y="10952"/>
                  </a:lnTo>
                  <a:lnTo>
                    <a:pt x="20252" y="1101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AutoShape 48"/>
            <p:cNvSpPr>
              <a:spLocks noChangeArrowheads="1"/>
            </p:cNvSpPr>
            <p:nvPr/>
          </p:nvSpPr>
          <p:spPr bwMode="auto">
            <a:xfrm rot="1407767" flipV="1">
              <a:off x="1978737" y="3671975"/>
              <a:ext cx="1335443" cy="118104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252" y="11012"/>
                  </a:moveTo>
                  <a:cubicBezTo>
                    <a:pt x="20254" y="10942"/>
                    <a:pt x="20255" y="10871"/>
                    <a:pt x="20255" y="10800"/>
                  </a:cubicBezTo>
                  <a:cubicBezTo>
                    <a:pt x="20255" y="6770"/>
                    <a:pt x="17701" y="3184"/>
                    <a:pt x="13894" y="1865"/>
                  </a:cubicBezTo>
                  <a:lnTo>
                    <a:pt x="14334" y="594"/>
                  </a:lnTo>
                  <a:cubicBezTo>
                    <a:pt x="18683" y="2101"/>
                    <a:pt x="21600" y="6197"/>
                    <a:pt x="21600" y="10800"/>
                  </a:cubicBezTo>
                  <a:cubicBezTo>
                    <a:pt x="21600" y="10881"/>
                    <a:pt x="21599" y="10962"/>
                    <a:pt x="21597" y="11043"/>
                  </a:cubicBezTo>
                  <a:lnTo>
                    <a:pt x="24296" y="11104"/>
                  </a:lnTo>
                  <a:lnTo>
                    <a:pt x="20849" y="14400"/>
                  </a:lnTo>
                  <a:lnTo>
                    <a:pt x="17553" y="10952"/>
                  </a:lnTo>
                  <a:lnTo>
                    <a:pt x="20252" y="1101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AutoShape 33"/>
            <p:cNvSpPr>
              <a:spLocks noChangeArrowheads="1"/>
            </p:cNvSpPr>
            <p:nvPr/>
          </p:nvSpPr>
          <p:spPr bwMode="auto">
            <a:xfrm>
              <a:off x="2895600" y="3225800"/>
              <a:ext cx="1393505" cy="1076800"/>
            </a:xfrm>
            <a:prstGeom prst="star32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Text Box 40"/>
            <p:cNvSpPr txBox="1">
              <a:spLocks noChangeArrowheads="1"/>
            </p:cNvSpPr>
            <p:nvPr/>
          </p:nvSpPr>
          <p:spPr bwMode="auto">
            <a:xfrm>
              <a:off x="3053719" y="3453824"/>
              <a:ext cx="1137281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Updated</a:t>
              </a:r>
            </a:p>
            <a:p>
              <a:pPr algn="ctr"/>
              <a:r>
                <a:rPr lang="en-US" sz="1600"/>
                <a:t>Model</a:t>
              </a: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337788" y="2341811"/>
              <a:ext cx="171021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ea typeface="ＭＳ Ｐゴシック" charset="-128"/>
                  <a:cs typeface="ＭＳ Ｐゴシック" charset="-128"/>
                </a:rPr>
                <a:t>Advance lines informative for model improvement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5400" y="2111694"/>
            <a:ext cx="7391400" cy="3208921"/>
            <a:chOff x="1295400" y="2111694"/>
            <a:chExt cx="7391400" cy="3208921"/>
          </a:xfrm>
        </p:grpSpPr>
        <p:sp>
          <p:nvSpPr>
            <p:cNvPr id="36" name="Donut 35"/>
            <p:cNvSpPr/>
            <p:nvPr/>
          </p:nvSpPr>
          <p:spPr>
            <a:xfrm rot="16200000">
              <a:off x="1513047" y="1894047"/>
              <a:ext cx="1317305" cy="1752600"/>
            </a:xfrm>
            <a:prstGeom prst="donut">
              <a:avLst>
                <a:gd name="adj" fmla="val 9188"/>
              </a:avLst>
            </a:prstGeom>
            <a:solidFill>
              <a:srgbClr val="660066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Circular Arrow 59"/>
            <p:cNvSpPr/>
            <p:nvPr/>
          </p:nvSpPr>
          <p:spPr>
            <a:xfrm>
              <a:off x="5564835" y="2209800"/>
              <a:ext cx="3121965" cy="3110815"/>
            </a:xfrm>
            <a:prstGeom prst="circularArrow">
              <a:avLst>
                <a:gd name="adj1" fmla="val 3970"/>
                <a:gd name="adj2" fmla="val 943974"/>
                <a:gd name="adj3" fmla="val 20507760"/>
                <a:gd name="adj4" fmla="val 299103"/>
                <a:gd name="adj5" fmla="val 7207"/>
              </a:avLst>
            </a:prstGeom>
            <a:solidFill>
              <a:srgbClr val="008000">
                <a:alpha val="6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Donut 61"/>
            <p:cNvSpPr/>
            <p:nvPr/>
          </p:nvSpPr>
          <p:spPr>
            <a:xfrm rot="16200000">
              <a:off x="1702788" y="4231676"/>
              <a:ext cx="928688" cy="1152136"/>
            </a:xfrm>
            <a:prstGeom prst="donut">
              <a:avLst>
                <a:gd name="adj" fmla="val 12952"/>
              </a:avLst>
            </a:prstGeom>
            <a:solidFill>
              <a:srgbClr val="0000FF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Donut 39"/>
            <p:cNvSpPr/>
            <p:nvPr/>
          </p:nvSpPr>
          <p:spPr>
            <a:xfrm rot="16200000">
              <a:off x="4956013" y="2968787"/>
              <a:ext cx="1295399" cy="1606226"/>
            </a:xfrm>
            <a:prstGeom prst="donut">
              <a:avLst>
                <a:gd name="adj" fmla="val 10034"/>
              </a:avLst>
            </a:prstGeom>
            <a:solidFill>
              <a:srgbClr val="FF6600">
                <a:alpha val="7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885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E:\My Pictures\CR FHB 2001\IM00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13" y="377176"/>
            <a:ext cx="8229600" cy="6172200"/>
          </a:xfrm>
          <a:prstGeom prst="rect">
            <a:avLst/>
          </a:prstGeom>
          <a:noFill/>
        </p:spPr>
      </p:pic>
      <p:sp>
        <p:nvSpPr>
          <p:cNvPr id="56" name="TextBox 21"/>
          <p:cNvSpPr txBox="1">
            <a:spLocks noChangeArrowheads="1"/>
          </p:cNvSpPr>
          <p:nvPr/>
        </p:nvSpPr>
        <p:spPr bwMode="auto">
          <a:xfrm>
            <a:off x="5334000" y="-685800"/>
            <a:ext cx="2839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Marker Assisted Selection</a:t>
            </a:r>
          </a:p>
        </p:txBody>
      </p:sp>
    </p:spTree>
    <p:extLst>
      <p:ext uri="{BB962C8B-B14F-4D97-AF65-F5344CB8AC3E}">
        <p14:creationId xmlns:p14="http://schemas.microsoft.com/office/powerpoint/2010/main" val="304418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557706" y="3750054"/>
            <a:ext cx="4275144" cy="1745871"/>
            <a:chOff x="4495800" y="4413250"/>
            <a:chExt cx="3886200" cy="1606550"/>
          </a:xfrm>
        </p:grpSpPr>
        <p:sp>
          <p:nvSpPr>
            <p:cNvPr id="14338" name="Rectangle 57"/>
            <p:cNvSpPr>
              <a:spLocks noChangeArrowheads="1"/>
            </p:cNvSpPr>
            <p:nvPr/>
          </p:nvSpPr>
          <p:spPr bwMode="auto">
            <a:xfrm>
              <a:off x="7315200" y="4870450"/>
              <a:ext cx="1066800" cy="685800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/>
            </a:p>
          </p:txBody>
        </p:sp>
        <p:sp>
          <p:nvSpPr>
            <p:cNvPr id="14339" name="AutoShape 58"/>
            <p:cNvSpPr>
              <a:spLocks noChangeArrowheads="1"/>
            </p:cNvSpPr>
            <p:nvPr/>
          </p:nvSpPr>
          <p:spPr bwMode="auto">
            <a:xfrm>
              <a:off x="5943600" y="4413250"/>
              <a:ext cx="2209800" cy="160655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6300 h 21600"/>
                <a:gd name="T14" fmla="*/ 18210 w 21600"/>
                <a:gd name="T15" fmla="*/ 153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465" y="0"/>
                  </a:moveTo>
                  <a:lnTo>
                    <a:pt x="13465" y="6300"/>
                  </a:lnTo>
                  <a:lnTo>
                    <a:pt x="3375" y="6300"/>
                  </a:lnTo>
                  <a:lnTo>
                    <a:pt x="3375" y="15300"/>
                  </a:lnTo>
                  <a:lnTo>
                    <a:pt x="13465" y="15300"/>
                  </a:lnTo>
                  <a:lnTo>
                    <a:pt x="13465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300"/>
                  </a:moveTo>
                  <a:lnTo>
                    <a:pt x="1350" y="15300"/>
                  </a:lnTo>
                  <a:lnTo>
                    <a:pt x="2700" y="15300"/>
                  </a:lnTo>
                  <a:lnTo>
                    <a:pt x="2700" y="6300"/>
                  </a:lnTo>
                  <a:close/>
                </a:path>
                <a:path w="21600" h="21600">
                  <a:moveTo>
                    <a:pt x="0" y="6300"/>
                  </a:moveTo>
                  <a:lnTo>
                    <a:pt x="0" y="15300"/>
                  </a:lnTo>
                  <a:lnTo>
                    <a:pt x="675" y="15300"/>
                  </a:lnTo>
                  <a:lnTo>
                    <a:pt x="675" y="6300"/>
                  </a:lnTo>
                  <a:close/>
                </a:path>
              </a:pathLst>
            </a:cu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/>
            </a:p>
          </p:txBody>
        </p:sp>
        <p:sp>
          <p:nvSpPr>
            <p:cNvPr id="14340" name="AutoShape 59"/>
            <p:cNvSpPr>
              <a:spLocks noChangeArrowheads="1"/>
            </p:cNvSpPr>
            <p:nvPr/>
          </p:nvSpPr>
          <p:spPr bwMode="auto">
            <a:xfrm>
              <a:off x="4495800" y="4413250"/>
              <a:ext cx="2209800" cy="160655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6300 h 21600"/>
                <a:gd name="T14" fmla="*/ 18210 w 21600"/>
                <a:gd name="T15" fmla="*/ 153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465" y="0"/>
                  </a:moveTo>
                  <a:lnTo>
                    <a:pt x="13465" y="6300"/>
                  </a:lnTo>
                  <a:lnTo>
                    <a:pt x="3375" y="6300"/>
                  </a:lnTo>
                  <a:lnTo>
                    <a:pt x="3375" y="15300"/>
                  </a:lnTo>
                  <a:lnTo>
                    <a:pt x="13465" y="15300"/>
                  </a:lnTo>
                  <a:lnTo>
                    <a:pt x="13465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300"/>
                  </a:moveTo>
                  <a:lnTo>
                    <a:pt x="1350" y="15300"/>
                  </a:lnTo>
                  <a:lnTo>
                    <a:pt x="2700" y="15300"/>
                  </a:lnTo>
                  <a:lnTo>
                    <a:pt x="2700" y="6300"/>
                  </a:lnTo>
                  <a:close/>
                </a:path>
                <a:path w="21600" h="21600">
                  <a:moveTo>
                    <a:pt x="0" y="6300"/>
                  </a:moveTo>
                  <a:lnTo>
                    <a:pt x="0" y="15300"/>
                  </a:lnTo>
                  <a:lnTo>
                    <a:pt x="675" y="15300"/>
                  </a:lnTo>
                  <a:lnTo>
                    <a:pt x="675" y="6300"/>
                  </a:lnTo>
                  <a:close/>
                </a:path>
              </a:pathLst>
            </a:cu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/>
            </a:p>
          </p:txBody>
        </p:sp>
        <p:sp>
          <p:nvSpPr>
            <p:cNvPr id="14342" name="Text Box 61"/>
            <p:cNvSpPr txBox="1">
              <a:spLocks noChangeArrowheads="1"/>
            </p:cNvSpPr>
            <p:nvPr/>
          </p:nvSpPr>
          <p:spPr bwMode="auto">
            <a:xfrm>
              <a:off x="6400800" y="4870450"/>
              <a:ext cx="1600200" cy="65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Make</a:t>
              </a:r>
              <a:br>
                <a:rPr lang="en-US" sz="2000"/>
              </a:br>
              <a:r>
                <a:rPr lang="en-US" sz="2000"/>
                <a:t>Selections</a:t>
              </a:r>
            </a:p>
          </p:txBody>
        </p:sp>
        <p:sp>
          <p:nvSpPr>
            <p:cNvPr id="14343" name="Text Box 62"/>
            <p:cNvSpPr txBox="1">
              <a:spLocks noChangeArrowheads="1"/>
            </p:cNvSpPr>
            <p:nvPr/>
          </p:nvSpPr>
          <p:spPr bwMode="auto">
            <a:xfrm>
              <a:off x="5181600" y="4870450"/>
              <a:ext cx="1143000" cy="65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Calculate GEBV</a:t>
              </a:r>
            </a:p>
          </p:txBody>
        </p:sp>
        <p:sp>
          <p:nvSpPr>
            <p:cNvPr id="14347" name="Rectangle 76"/>
            <p:cNvSpPr>
              <a:spLocks noChangeArrowheads="1"/>
            </p:cNvSpPr>
            <p:nvPr/>
          </p:nvSpPr>
          <p:spPr bwMode="auto">
            <a:xfrm flipH="1">
              <a:off x="8305800" y="4870450"/>
              <a:ext cx="76200" cy="685800"/>
            </a:xfrm>
            <a:prstGeom prst="rect">
              <a:avLst/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4652" y="3750054"/>
            <a:ext cx="4107491" cy="1745871"/>
            <a:chOff x="1447800" y="4413250"/>
            <a:chExt cx="3733800" cy="1606550"/>
          </a:xfrm>
        </p:grpSpPr>
        <p:sp>
          <p:nvSpPr>
            <p:cNvPr id="14341" name="AutoShape 60"/>
            <p:cNvSpPr>
              <a:spLocks noChangeArrowheads="1"/>
            </p:cNvSpPr>
            <p:nvPr/>
          </p:nvSpPr>
          <p:spPr bwMode="auto">
            <a:xfrm>
              <a:off x="2971800" y="4413250"/>
              <a:ext cx="2209800" cy="160655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6300 h 21600"/>
                <a:gd name="T14" fmla="*/ 18210 w 21600"/>
                <a:gd name="T15" fmla="*/ 153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465" y="0"/>
                  </a:moveTo>
                  <a:lnTo>
                    <a:pt x="13465" y="6300"/>
                  </a:lnTo>
                  <a:lnTo>
                    <a:pt x="3375" y="6300"/>
                  </a:lnTo>
                  <a:lnTo>
                    <a:pt x="3375" y="15300"/>
                  </a:lnTo>
                  <a:lnTo>
                    <a:pt x="13465" y="15300"/>
                  </a:lnTo>
                  <a:lnTo>
                    <a:pt x="13465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300"/>
                  </a:moveTo>
                  <a:lnTo>
                    <a:pt x="1350" y="15300"/>
                  </a:lnTo>
                  <a:lnTo>
                    <a:pt x="2700" y="15300"/>
                  </a:lnTo>
                  <a:lnTo>
                    <a:pt x="2700" y="6300"/>
                  </a:lnTo>
                  <a:close/>
                </a:path>
                <a:path w="21600" h="21600">
                  <a:moveTo>
                    <a:pt x="0" y="6300"/>
                  </a:moveTo>
                  <a:lnTo>
                    <a:pt x="0" y="15300"/>
                  </a:lnTo>
                  <a:lnTo>
                    <a:pt x="675" y="15300"/>
                  </a:lnTo>
                  <a:lnTo>
                    <a:pt x="675" y="6300"/>
                  </a:ln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/>
            </a:p>
          </p:txBody>
        </p:sp>
        <p:sp>
          <p:nvSpPr>
            <p:cNvPr id="14344" name="AutoShape 64"/>
            <p:cNvSpPr>
              <a:spLocks noChangeArrowheads="1"/>
            </p:cNvSpPr>
            <p:nvPr/>
          </p:nvSpPr>
          <p:spPr bwMode="auto">
            <a:xfrm>
              <a:off x="1447800" y="4413250"/>
              <a:ext cx="2209800" cy="160655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6300 h 21600"/>
                <a:gd name="T14" fmla="*/ 18210 w 21600"/>
                <a:gd name="T15" fmla="*/ 153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465" y="0"/>
                  </a:moveTo>
                  <a:lnTo>
                    <a:pt x="13465" y="6300"/>
                  </a:lnTo>
                  <a:lnTo>
                    <a:pt x="3375" y="6300"/>
                  </a:lnTo>
                  <a:lnTo>
                    <a:pt x="3375" y="15300"/>
                  </a:lnTo>
                  <a:lnTo>
                    <a:pt x="13465" y="15300"/>
                  </a:lnTo>
                  <a:lnTo>
                    <a:pt x="13465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300"/>
                  </a:moveTo>
                  <a:lnTo>
                    <a:pt x="1350" y="15300"/>
                  </a:lnTo>
                  <a:lnTo>
                    <a:pt x="2700" y="15300"/>
                  </a:lnTo>
                  <a:lnTo>
                    <a:pt x="2700" y="6300"/>
                  </a:lnTo>
                  <a:close/>
                </a:path>
                <a:path w="21600" h="21600">
                  <a:moveTo>
                    <a:pt x="0" y="6300"/>
                  </a:moveTo>
                  <a:lnTo>
                    <a:pt x="0" y="15300"/>
                  </a:lnTo>
                  <a:lnTo>
                    <a:pt x="675" y="15300"/>
                  </a:lnTo>
                  <a:lnTo>
                    <a:pt x="675" y="6300"/>
                  </a:ln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/>
            </a:p>
          </p:txBody>
        </p:sp>
        <p:sp>
          <p:nvSpPr>
            <p:cNvPr id="14345" name="Text Box 65"/>
            <p:cNvSpPr txBox="1">
              <a:spLocks noChangeArrowheads="1"/>
            </p:cNvSpPr>
            <p:nvPr/>
          </p:nvSpPr>
          <p:spPr bwMode="auto">
            <a:xfrm>
              <a:off x="3581400" y="5022850"/>
              <a:ext cx="1371600" cy="368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Genotyping</a:t>
              </a:r>
            </a:p>
          </p:txBody>
        </p:sp>
        <p:sp>
          <p:nvSpPr>
            <p:cNvPr id="14346" name="Text Box 66"/>
            <p:cNvSpPr txBox="1">
              <a:spLocks noChangeArrowheads="1"/>
            </p:cNvSpPr>
            <p:nvPr/>
          </p:nvSpPr>
          <p:spPr bwMode="auto">
            <a:xfrm>
              <a:off x="1828800" y="4870450"/>
              <a:ext cx="1371600" cy="65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Breeding Material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200" y="1676400"/>
            <a:ext cx="5050538" cy="3115656"/>
            <a:chOff x="768350" y="2505075"/>
            <a:chExt cx="4591050" cy="2867025"/>
          </a:xfrm>
        </p:grpSpPr>
        <p:sp>
          <p:nvSpPr>
            <p:cNvPr id="14348" name="Right Arrow 18"/>
            <p:cNvSpPr>
              <a:spLocks noChangeArrowheads="1"/>
            </p:cNvSpPr>
            <p:nvPr/>
          </p:nvSpPr>
          <p:spPr bwMode="auto">
            <a:xfrm rot="3206362">
              <a:off x="3826669" y="3839369"/>
              <a:ext cx="1700212" cy="1365250"/>
            </a:xfrm>
            <a:prstGeom prst="rightArrow">
              <a:avLst>
                <a:gd name="adj1" fmla="val 44778"/>
                <a:gd name="adj2" fmla="val 70858"/>
              </a:avLst>
            </a:prstGeom>
            <a:solidFill>
              <a:srgbClr val="FCFF1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/>
            </a:p>
          </p:txBody>
        </p:sp>
        <p:sp>
          <p:nvSpPr>
            <p:cNvPr id="14349" name="Text Box 67"/>
            <p:cNvSpPr txBox="1">
              <a:spLocks noChangeArrowheads="1"/>
            </p:cNvSpPr>
            <p:nvPr/>
          </p:nvSpPr>
          <p:spPr bwMode="auto">
            <a:xfrm rot="3205195">
              <a:off x="3969544" y="4057378"/>
              <a:ext cx="1252538" cy="643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Train GS Model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 rot="18484802">
              <a:off x="1316831" y="1956594"/>
              <a:ext cx="2405063" cy="3502025"/>
              <a:chOff x="1891845" y="391308"/>
              <a:chExt cx="2405127" cy="3502604"/>
            </a:xfrm>
          </p:grpSpPr>
          <p:sp>
            <p:nvSpPr>
              <p:cNvPr id="14351" name="AutoShape 68"/>
              <p:cNvSpPr>
                <a:spLocks noChangeArrowheads="1"/>
              </p:cNvSpPr>
              <p:nvPr/>
            </p:nvSpPr>
            <p:spPr bwMode="auto">
              <a:xfrm rot="3115198">
                <a:off x="2388797" y="1985737"/>
                <a:ext cx="2362200" cy="1454150"/>
              </a:xfrm>
              <a:custGeom>
                <a:avLst/>
                <a:gdLst>
                  <a:gd name="T0" fmla="*/ 2147483647 w 21600"/>
                  <a:gd name="T1" fmla="*/ 0 h 21600"/>
                  <a:gd name="T2" fmla="*/ 0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75 w 21600"/>
                  <a:gd name="T13" fmla="*/ 6512 h 21600"/>
                  <a:gd name="T14" fmla="*/ 17890 w 21600"/>
                  <a:gd name="T15" fmla="*/ 150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2256" y="0"/>
                    </a:moveTo>
                    <a:lnTo>
                      <a:pt x="12256" y="6512"/>
                    </a:lnTo>
                    <a:lnTo>
                      <a:pt x="3375" y="6512"/>
                    </a:lnTo>
                    <a:lnTo>
                      <a:pt x="3375" y="15088"/>
                    </a:lnTo>
                    <a:lnTo>
                      <a:pt x="12256" y="15088"/>
                    </a:lnTo>
                    <a:lnTo>
                      <a:pt x="12256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6512"/>
                    </a:moveTo>
                    <a:lnTo>
                      <a:pt x="1350" y="15088"/>
                    </a:lnTo>
                    <a:lnTo>
                      <a:pt x="2700" y="15088"/>
                    </a:lnTo>
                    <a:lnTo>
                      <a:pt x="2700" y="6512"/>
                    </a:lnTo>
                    <a:close/>
                  </a:path>
                  <a:path w="21600" h="21600">
                    <a:moveTo>
                      <a:pt x="0" y="6512"/>
                    </a:moveTo>
                    <a:lnTo>
                      <a:pt x="0" y="15088"/>
                    </a:lnTo>
                    <a:lnTo>
                      <a:pt x="675" y="15088"/>
                    </a:lnTo>
                    <a:lnTo>
                      <a:pt x="675" y="651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/>
              </a:p>
            </p:txBody>
          </p:sp>
          <p:sp>
            <p:nvSpPr>
              <p:cNvPr id="14352" name="Text Box 69"/>
              <p:cNvSpPr txBox="1">
                <a:spLocks noChangeArrowheads="1"/>
              </p:cNvSpPr>
              <p:nvPr/>
            </p:nvSpPr>
            <p:spPr bwMode="auto">
              <a:xfrm rot="3106703">
                <a:off x="2893900" y="2515539"/>
                <a:ext cx="1598613" cy="651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/>
                  <a:t>Genotyping &amp; Phenotyping</a:t>
                </a:r>
              </a:p>
            </p:txBody>
          </p:sp>
          <p:sp>
            <p:nvSpPr>
              <p:cNvPr id="14353" name="AutoShape 70"/>
              <p:cNvSpPr>
                <a:spLocks noChangeArrowheads="1"/>
              </p:cNvSpPr>
              <p:nvPr/>
            </p:nvSpPr>
            <p:spPr bwMode="auto">
              <a:xfrm rot="3115198">
                <a:off x="1514020" y="769133"/>
                <a:ext cx="2209800" cy="1454150"/>
              </a:xfrm>
              <a:custGeom>
                <a:avLst/>
                <a:gdLst>
                  <a:gd name="T0" fmla="*/ 2147483647 w 21600"/>
                  <a:gd name="T1" fmla="*/ 0 h 21600"/>
                  <a:gd name="T2" fmla="*/ 0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75 w 21600"/>
                  <a:gd name="T13" fmla="*/ 6512 h 21600"/>
                  <a:gd name="T14" fmla="*/ 17890 w 21600"/>
                  <a:gd name="T15" fmla="*/ 150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2256" y="0"/>
                    </a:moveTo>
                    <a:lnTo>
                      <a:pt x="12256" y="6512"/>
                    </a:lnTo>
                    <a:lnTo>
                      <a:pt x="3375" y="6512"/>
                    </a:lnTo>
                    <a:lnTo>
                      <a:pt x="3375" y="15088"/>
                    </a:lnTo>
                    <a:lnTo>
                      <a:pt x="12256" y="15088"/>
                    </a:lnTo>
                    <a:lnTo>
                      <a:pt x="12256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6512"/>
                    </a:moveTo>
                    <a:lnTo>
                      <a:pt x="1350" y="15088"/>
                    </a:lnTo>
                    <a:lnTo>
                      <a:pt x="2700" y="15088"/>
                    </a:lnTo>
                    <a:lnTo>
                      <a:pt x="2700" y="6512"/>
                    </a:lnTo>
                    <a:close/>
                  </a:path>
                  <a:path w="21600" h="21600">
                    <a:moveTo>
                      <a:pt x="0" y="6512"/>
                    </a:moveTo>
                    <a:lnTo>
                      <a:pt x="0" y="15088"/>
                    </a:lnTo>
                    <a:lnTo>
                      <a:pt x="675" y="15088"/>
                    </a:lnTo>
                    <a:lnTo>
                      <a:pt x="675" y="651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/>
              </a:p>
            </p:txBody>
          </p:sp>
          <p:sp>
            <p:nvSpPr>
              <p:cNvPr id="14354" name="Text Box 71"/>
              <p:cNvSpPr txBox="1">
                <a:spLocks noChangeArrowheads="1"/>
              </p:cNvSpPr>
              <p:nvPr/>
            </p:nvSpPr>
            <p:spPr bwMode="auto">
              <a:xfrm rot="3106703">
                <a:off x="1962605" y="1235611"/>
                <a:ext cx="1466850" cy="651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/>
                  <a:t>Training Population</a:t>
                </a:r>
              </a:p>
            </p:txBody>
          </p:sp>
        </p:grp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Genomic selection:</a:t>
            </a:r>
            <a:br>
              <a:rPr lang="en-US"/>
            </a:br>
            <a:r>
              <a:rPr lang="en-US"/>
              <a:t>Prediction using many markers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63269" y="6096000"/>
            <a:ext cx="7217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Meuwissen et al. 2001 Genetics 157:1819-1829</a:t>
            </a:r>
          </a:p>
        </p:txBody>
      </p:sp>
    </p:spTree>
    <p:extLst>
      <p:ext uri="{BB962C8B-B14F-4D97-AF65-F5344CB8AC3E}">
        <p14:creationId xmlns:p14="http://schemas.microsoft.com/office/powerpoint/2010/main" val="21821440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Statistical modeling: The two cultures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29434" y="6096000"/>
            <a:ext cx="5285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Breiman 2001 Stat. Sci. 16:199-231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400836" y="1524000"/>
            <a:ext cx="6322792" cy="1600200"/>
            <a:chOff x="1400836" y="1638300"/>
            <a:chExt cx="6322792" cy="1600200"/>
          </a:xfrm>
        </p:grpSpPr>
        <p:grpSp>
          <p:nvGrpSpPr>
            <p:cNvPr id="7" name="Group 6"/>
            <p:cNvGrpSpPr/>
            <p:nvPr/>
          </p:nvGrpSpPr>
          <p:grpSpPr>
            <a:xfrm>
              <a:off x="1905000" y="1638300"/>
              <a:ext cx="5334000" cy="1600200"/>
              <a:chOff x="1447800" y="2133600"/>
              <a:chExt cx="5334000" cy="16002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447800" y="2456647"/>
                <a:ext cx="16002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/>
                  <a:t>Observed</a:t>
                </a:r>
                <a:br>
                  <a:rPr lang="en-US" sz="2800"/>
                </a:br>
                <a:r>
                  <a:rPr lang="en-US" sz="2800"/>
                  <a:t>inputs</a:t>
                </a:r>
              </a:p>
            </p:txBody>
          </p:sp>
          <p:sp>
            <p:nvSpPr>
              <p:cNvPr id="5" name="Right Arrow 4"/>
              <p:cNvSpPr/>
              <p:nvPr/>
            </p:nvSpPr>
            <p:spPr>
              <a:xfrm>
                <a:off x="3276600" y="2133600"/>
                <a:ext cx="1600200" cy="1600200"/>
              </a:xfrm>
              <a:prstGeom prst="rightArrow">
                <a:avLst/>
              </a:prstGeom>
              <a:solidFill>
                <a:srgbClr val="0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bg1"/>
                    </a:solidFill>
                  </a:rPr>
                  <a:t>Nature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029200" y="2456647"/>
                <a:ext cx="1752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/>
                  <a:t>Observed</a:t>
                </a:r>
                <a:br>
                  <a:rPr lang="en-US" sz="2800"/>
                </a:br>
                <a:r>
                  <a:rPr lang="en-US" sz="2800"/>
                  <a:t>responses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400836" y="1981200"/>
              <a:ext cx="5041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/>
                <a:t>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39000" y="1981200"/>
              <a:ext cx="4846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/>
                <a:t>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14400" y="3352800"/>
            <a:ext cx="299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Can we </a:t>
            </a:r>
            <a:r>
              <a:rPr lang="en-US" sz="2400" b="1"/>
              <a:t>understand</a:t>
            </a:r>
            <a:r>
              <a:rPr lang="en-US" sz="2400"/>
              <a:t> Y?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63015" y="4393168"/>
            <a:ext cx="2893792" cy="1173897"/>
            <a:chOff x="2239036" y="4495800"/>
            <a:chExt cx="2893792" cy="1173897"/>
          </a:xfrm>
        </p:grpSpPr>
        <p:sp>
          <p:nvSpPr>
            <p:cNvPr id="14" name="Right Arrow 13"/>
            <p:cNvSpPr/>
            <p:nvPr/>
          </p:nvSpPr>
          <p:spPr>
            <a:xfrm>
              <a:off x="2895600" y="4495800"/>
              <a:ext cx="1600200" cy="1173897"/>
            </a:xfrm>
            <a:prstGeom prst="rightArrow">
              <a:avLst/>
            </a:prstGeom>
            <a:solidFill>
              <a:srgbClr val="0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200">
                  <a:solidFill>
                    <a:schemeClr val="bg1"/>
                  </a:solidFill>
                </a:rPr>
                <a:t>Regression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39036" y="4667250"/>
              <a:ext cx="5041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48200" y="4667250"/>
              <a:ext cx="4846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/>
                <a:t>Y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82477" y="3848413"/>
            <a:ext cx="2854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Identify </a:t>
            </a:r>
            <a:r>
              <a:rPr lang="en-US" sz="2400" b="1" dirty="0"/>
              <a:t>causal</a:t>
            </a:r>
            <a:r>
              <a:rPr lang="en-US" sz="2400" dirty="0"/>
              <a:t> inputs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36436" y="3352800"/>
            <a:ext cx="243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Can we </a:t>
            </a:r>
            <a:r>
              <a:rPr lang="en-US" sz="2400" b="1"/>
              <a:t>predict</a:t>
            </a:r>
            <a:r>
              <a:rPr lang="en-US" sz="2400"/>
              <a:t> Y?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805528" y="3886200"/>
            <a:ext cx="2893792" cy="1173897"/>
            <a:chOff x="2239036" y="4495800"/>
            <a:chExt cx="2893792" cy="1173897"/>
          </a:xfrm>
        </p:grpSpPr>
        <p:sp>
          <p:nvSpPr>
            <p:cNvPr id="22" name="Right Arrow 21"/>
            <p:cNvSpPr/>
            <p:nvPr/>
          </p:nvSpPr>
          <p:spPr>
            <a:xfrm>
              <a:off x="2895600" y="4495800"/>
              <a:ext cx="1600200" cy="1173897"/>
            </a:xfrm>
            <a:prstGeom prst="rightArrow">
              <a:avLst/>
            </a:prstGeom>
            <a:solidFill>
              <a:srgbClr val="0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200" b="1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39036" y="4667250"/>
              <a:ext cx="5041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/>
                <a:t>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48200" y="4667250"/>
              <a:ext cx="4846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/>
                <a:t>Y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394445" y="5105400"/>
            <a:ext cx="1715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Regression</a:t>
            </a:r>
          </a:p>
          <a:p>
            <a:pPr algn="ctr"/>
            <a:r>
              <a:rPr lang="en-US"/>
              <a:t>Decision trees</a:t>
            </a:r>
          </a:p>
          <a:p>
            <a:pPr algn="ctr"/>
            <a:r>
              <a:rPr lang="en-US"/>
              <a:t>Whatever works</a:t>
            </a:r>
          </a:p>
        </p:txBody>
      </p:sp>
      <p:cxnSp>
        <p:nvCxnSpPr>
          <p:cNvPr id="29" name="Shape 28"/>
          <p:cNvCxnSpPr>
            <a:stCxn id="23" idx="2"/>
            <a:endCxn id="27" idx="1"/>
          </p:cNvCxnSpPr>
          <p:nvPr/>
        </p:nvCxnSpPr>
        <p:spPr>
          <a:xfrm rot="16200000" flipH="1">
            <a:off x="4886818" y="5059438"/>
            <a:ext cx="678418" cy="336835"/>
          </a:xfrm>
          <a:prstGeom prst="curvedConnector2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hape 29"/>
          <p:cNvCxnSpPr>
            <a:stCxn id="24" idx="2"/>
            <a:endCxn id="27" idx="3"/>
          </p:cNvCxnSpPr>
          <p:nvPr/>
        </p:nvCxnSpPr>
        <p:spPr>
          <a:xfrm rot="5400000">
            <a:off x="6944496" y="5054555"/>
            <a:ext cx="678418" cy="346602"/>
          </a:xfrm>
          <a:prstGeom prst="curvedConnector2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Donut 33"/>
          <p:cNvSpPr/>
          <p:nvPr/>
        </p:nvSpPr>
        <p:spPr>
          <a:xfrm>
            <a:off x="4114800" y="2819400"/>
            <a:ext cx="4267200" cy="3733800"/>
          </a:xfrm>
          <a:prstGeom prst="donut">
            <a:avLst>
              <a:gd name="adj" fmla="val 5752"/>
            </a:avLst>
          </a:prstGeom>
          <a:solidFill>
            <a:srgbClr val="008000">
              <a:alpha val="69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43600" y="4267200"/>
            <a:ext cx="3153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961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7" grpId="0"/>
      <p:bldP spid="34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result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22" b="6260"/>
          <a:stretch/>
        </p:blipFill>
        <p:spPr>
          <a:xfrm>
            <a:off x="2203112" y="1302480"/>
            <a:ext cx="5112087" cy="5142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89884" y="3671999"/>
            <a:ext cx="19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858814" y="6334780"/>
            <a:ext cx="1674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Prediction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013203" y="1259280"/>
            <a:ext cx="607890" cy="5358670"/>
            <a:chOff x="6013203" y="1259280"/>
            <a:chExt cx="607890" cy="535867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6013203" y="1259280"/>
              <a:ext cx="8640" cy="5358670"/>
            </a:xfrm>
            <a:prstGeom prst="line">
              <a:avLst/>
            </a:prstGeom>
            <a:ln w="3810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021843" y="5590080"/>
              <a:ext cx="599250" cy="0"/>
            </a:xfrm>
            <a:prstGeom prst="line">
              <a:avLst/>
            </a:prstGeom>
            <a:ln w="76200" cmpd="sng">
              <a:solidFill>
                <a:srgbClr val="660066"/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585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with phenotypic selection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Slow</a:t>
            </a:r>
          </a:p>
          <a:p>
            <a:pPr lvl="1"/>
            <a:r>
              <a:rPr lang="en-US" dirty="0" smtClean="0"/>
              <a:t>Many plants in a plot</a:t>
            </a:r>
          </a:p>
          <a:p>
            <a:pPr lvl="1"/>
            <a:r>
              <a:rPr lang="en-US" dirty="0" smtClean="0"/>
              <a:t>High level of </a:t>
            </a:r>
            <a:r>
              <a:rPr lang="en-US" dirty="0" smtClean="0"/>
              <a:t>inbreeding</a:t>
            </a:r>
          </a:p>
          <a:p>
            <a:pPr lvl="1"/>
            <a:r>
              <a:rPr lang="en-US" dirty="0" smtClean="0"/>
              <a:t>Late in plant life cycle</a:t>
            </a:r>
          </a:p>
          <a:p>
            <a:r>
              <a:rPr lang="en-US" dirty="0" smtClean="0"/>
              <a:t>Expensive</a:t>
            </a:r>
          </a:p>
          <a:p>
            <a:r>
              <a:rPr lang="en-US" dirty="0" smtClean="0"/>
              <a:t>Requires replication</a:t>
            </a:r>
          </a:p>
          <a:p>
            <a:endParaRPr lang="en-US" dirty="0"/>
          </a:p>
          <a:p>
            <a:r>
              <a:rPr lang="en-US" dirty="0" smtClean="0"/>
              <a:t>Solve by predicting phenotype from genotype</a:t>
            </a:r>
            <a:endParaRPr lang="en-US" dirty="0"/>
          </a:p>
        </p:txBody>
      </p:sp>
      <p:cxnSp>
        <p:nvCxnSpPr>
          <p:cNvPr id="11" name="Curved Connector 42"/>
          <p:cNvCxnSpPr>
            <a:stCxn id="7" idx="3"/>
            <a:endCxn id="9" idx="0"/>
          </p:cNvCxnSpPr>
          <p:nvPr/>
        </p:nvCxnSpPr>
        <p:spPr>
          <a:xfrm>
            <a:off x="7498746" y="2861495"/>
            <a:ext cx="643509" cy="907115"/>
          </a:xfrm>
          <a:prstGeom prst="curvedConnector2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4318496" y="2623458"/>
            <a:ext cx="4712521" cy="2793740"/>
            <a:chOff x="4318496" y="2623458"/>
            <a:chExt cx="4712521" cy="2793740"/>
          </a:xfrm>
        </p:grpSpPr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5879044" y="4941125"/>
              <a:ext cx="1629397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smtClean="0">
                  <a:ea typeface="ＭＳ Ｐゴシック" charset="-128"/>
                  <a:cs typeface="ＭＳ Ｐゴシック" charset="-128"/>
                </a:rPr>
                <a:t>Select</a:t>
              </a:r>
              <a:endParaRPr lang="en-US" sz="2400" b="1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Text Box 38"/>
            <p:cNvSpPr txBox="1">
              <a:spLocks noChangeArrowheads="1"/>
            </p:cNvSpPr>
            <p:nvPr/>
          </p:nvSpPr>
          <p:spPr bwMode="auto">
            <a:xfrm>
              <a:off x="5869349" y="2623458"/>
              <a:ext cx="1629397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smtClean="0"/>
                <a:t>Propagate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7253493" y="3768610"/>
              <a:ext cx="1777524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smtClean="0">
                  <a:ea typeface="ＭＳ Ｐゴシック" charset="-128"/>
                  <a:cs typeface="ＭＳ Ｐゴシック" charset="-128"/>
                </a:rPr>
                <a:t>Phenotype</a:t>
              </a:r>
              <a:endParaRPr lang="en-US" sz="2400" b="1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4318496" y="3754492"/>
              <a:ext cx="1777524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smtClean="0">
                  <a:ea typeface="ＭＳ Ｐゴシック" charset="-128"/>
                  <a:cs typeface="ＭＳ Ｐゴシック" charset="-128"/>
                </a:rPr>
                <a:t>Cross</a:t>
              </a:r>
              <a:endParaRPr lang="en-US" sz="2400" b="1" dirty="0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2" name="Curved Connector 43"/>
            <p:cNvCxnSpPr>
              <a:stCxn id="9" idx="2"/>
              <a:endCxn id="6" idx="3"/>
            </p:cNvCxnSpPr>
            <p:nvPr/>
          </p:nvCxnSpPr>
          <p:spPr>
            <a:xfrm rot="5400000">
              <a:off x="7358109" y="4395015"/>
              <a:ext cx="934479" cy="633814"/>
            </a:xfrm>
            <a:prstGeom prst="curvedConnector2">
              <a:avLst/>
            </a:prstGeom>
            <a:ln w="508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46"/>
            <p:cNvCxnSpPr>
              <a:stCxn id="6" idx="1"/>
              <a:endCxn id="10" idx="2"/>
            </p:cNvCxnSpPr>
            <p:nvPr/>
          </p:nvCxnSpPr>
          <p:spPr>
            <a:xfrm rot="10800000">
              <a:off x="5207258" y="4230566"/>
              <a:ext cx="671786" cy="948597"/>
            </a:xfrm>
            <a:prstGeom prst="curvedConnector2">
              <a:avLst/>
            </a:prstGeom>
            <a:ln w="508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50"/>
            <p:cNvCxnSpPr>
              <a:stCxn id="10" idx="0"/>
              <a:endCxn id="7" idx="1"/>
            </p:cNvCxnSpPr>
            <p:nvPr/>
          </p:nvCxnSpPr>
          <p:spPr>
            <a:xfrm rot="5400000" flipH="1" flipV="1">
              <a:off x="5091805" y="2976949"/>
              <a:ext cx="892997" cy="662091"/>
            </a:xfrm>
            <a:prstGeom prst="curvedConnector2">
              <a:avLst/>
            </a:prstGeom>
            <a:ln w="508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urved Connector 14"/>
          <p:cNvCxnSpPr>
            <a:stCxn id="7" idx="2"/>
            <a:endCxn id="6" idx="0"/>
          </p:cNvCxnSpPr>
          <p:nvPr/>
        </p:nvCxnSpPr>
        <p:spPr>
          <a:xfrm rot="16200000" flipH="1">
            <a:off x="5768098" y="4015480"/>
            <a:ext cx="1841594" cy="9695"/>
          </a:xfrm>
          <a:prstGeom prst="curvedConnector3">
            <a:avLst>
              <a:gd name="adj1" fmla="val 50000"/>
            </a:avLst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86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GS put big data to use?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151" y="4267200"/>
            <a:ext cx="25908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076" t="21229" r="7344" b="19357"/>
          <a:stretch/>
        </p:blipFill>
        <p:spPr>
          <a:xfrm>
            <a:off x="5075805" y="1371600"/>
            <a:ext cx="3585459" cy="2263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97" y="1371600"/>
            <a:ext cx="36576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97" y="4394720"/>
            <a:ext cx="3644900" cy="22352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276632" y="2462400"/>
            <a:ext cx="682533" cy="864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934533" y="3708720"/>
            <a:ext cx="0" cy="55848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302555" y="5540640"/>
            <a:ext cx="1390985" cy="864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51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100"/>
            <a:ext cx="9144000" cy="42681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 a dataset in T3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32" t="9700" r="10880" b="20130"/>
          <a:stretch/>
        </p:blipFill>
        <p:spPr>
          <a:xfrm>
            <a:off x="2025925" y="5272576"/>
            <a:ext cx="2473724" cy="1554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9726" t="4608" r="6044" b="36235"/>
          <a:stretch/>
        </p:blipFill>
        <p:spPr>
          <a:xfrm>
            <a:off x="0" y="5272576"/>
            <a:ext cx="1943624" cy="1554480"/>
          </a:xfrm>
          <a:prstGeom prst="rect">
            <a:avLst/>
          </a:prstGeom>
        </p:spPr>
      </p:pic>
      <p:grpSp>
        <p:nvGrpSpPr>
          <p:cNvPr id="7" name="Group 12"/>
          <p:cNvGrpSpPr>
            <a:grpSpLocks noChangeAspect="1"/>
          </p:cNvGrpSpPr>
          <p:nvPr/>
        </p:nvGrpSpPr>
        <p:grpSpPr bwMode="auto">
          <a:xfrm>
            <a:off x="6604655" y="5734382"/>
            <a:ext cx="2416011" cy="1005840"/>
            <a:chOff x="76200" y="5867400"/>
            <a:chExt cx="2547937" cy="914400"/>
          </a:xfrm>
        </p:grpSpPr>
        <p:pic>
          <p:nvPicPr>
            <p:cNvPr id="8" name="Picture 7" descr="USDA_logo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867400"/>
              <a:ext cx="125253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RS_blue_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911057"/>
              <a:ext cx="1252537" cy="82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18090" b="19149"/>
          <a:stretch/>
        </p:blipFill>
        <p:spPr>
          <a:xfrm>
            <a:off x="4675730" y="5686359"/>
            <a:ext cx="1748346" cy="1097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b="22992"/>
          <a:stretch/>
        </p:blipFill>
        <p:spPr>
          <a:xfrm>
            <a:off x="5528896" y="5003758"/>
            <a:ext cx="2743200" cy="53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7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32" y="1740886"/>
            <a:ext cx="7946135" cy="43733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server-based analysis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4043</TotalTime>
  <Words>636</Words>
  <Application>Microsoft Macintosh PowerPoint</Application>
  <PresentationFormat>On-screen Show (4:3)</PresentationFormat>
  <Paragraphs>204</Paragraphs>
  <Slides>24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Microsoft Word Document</vt:lpstr>
      <vt:lpstr>Putting big data to work: Prediction-enabled plant breeding</vt:lpstr>
      <vt:lpstr>Outline</vt:lpstr>
      <vt:lpstr>Genomic selection: Prediction using many markers</vt:lpstr>
      <vt:lpstr>Statistical modeling: The two cultures</vt:lpstr>
      <vt:lpstr>The end result</vt:lpstr>
      <vt:lpstr>Problems with phenotypic selection</vt:lpstr>
      <vt:lpstr>How does GS put big data to use?</vt:lpstr>
      <vt:lpstr>Construct a dataset in T3</vt:lpstr>
      <vt:lpstr>Use server-based analysis tools</vt:lpstr>
      <vt:lpstr>PowerPoint Presentation</vt:lpstr>
      <vt:lpstr>Add weather data to GS predictions</vt:lpstr>
      <vt:lpstr>Physiological integration of weather data</vt:lpstr>
      <vt:lpstr>Empirical examples: oat beta-glucan</vt:lpstr>
      <vt:lpstr>Three Selection methods, each  replicated twice</vt:lpstr>
      <vt:lpstr>Top 10 in BG content</vt:lpstr>
      <vt:lpstr>Phenotypic selection left less variance</vt:lpstr>
      <vt:lpstr>Barley Fusarium head blight</vt:lpstr>
      <vt:lpstr>Get to evaluation more quickly</vt:lpstr>
      <vt:lpstr>Selected progeny</vt:lpstr>
      <vt:lpstr>Cassava</vt:lpstr>
      <vt:lpstr>Next Generation Cassava Breeding</vt:lpstr>
      <vt:lpstr>Comparison to phenotypic accuracy</vt:lpstr>
      <vt:lpstr>The big picture</vt:lpstr>
      <vt:lpstr>PowerPoint Presentation</vt:lpstr>
    </vt:vector>
  </TitlesOfParts>
  <Company>USDA-ARS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Jean-Luc Jannink</dc:creator>
  <cp:lastModifiedBy>Jean-Luc Jannink</cp:lastModifiedBy>
  <cp:revision>33</cp:revision>
  <dcterms:created xsi:type="dcterms:W3CDTF">2012-11-30T21:47:40Z</dcterms:created>
  <dcterms:modified xsi:type="dcterms:W3CDTF">2012-12-03T17:10:51Z</dcterms:modified>
</cp:coreProperties>
</file>