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71" r:id="rId2"/>
    <p:sldId id="294" r:id="rId3"/>
    <p:sldId id="309" r:id="rId4"/>
    <p:sldId id="307" r:id="rId5"/>
    <p:sldId id="288" r:id="rId6"/>
    <p:sldId id="284" r:id="rId7"/>
    <p:sldId id="297" r:id="rId8"/>
    <p:sldId id="298" r:id="rId9"/>
    <p:sldId id="299" r:id="rId10"/>
    <p:sldId id="300" r:id="rId11"/>
    <p:sldId id="310" r:id="rId12"/>
    <p:sldId id="304" r:id="rId13"/>
    <p:sldId id="305" r:id="rId14"/>
    <p:sldId id="301" r:id="rId15"/>
    <p:sldId id="303" r:id="rId16"/>
    <p:sldId id="302" r:id="rId17"/>
    <p:sldId id="291" r:id="rId18"/>
    <p:sldId id="312" r:id="rId19"/>
    <p:sldId id="296" r:id="rId20"/>
    <p:sldId id="306" r:id="rId21"/>
    <p:sldId id="31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26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Sheet1!$A$2</c:f>
              <c:strCache>
                <c:ptCount val="1"/>
                <c:pt idx="0">
                  <c:v>Human</c:v>
                </c:pt>
              </c:strCache>
            </c:strRef>
          </c:tx>
          <c:spPr>
            <a:solidFill>
              <a:schemeClr val="tx1"/>
            </a:solidFill>
            <a:ln>
              <a:solidFill>
                <a:schemeClr val="tx1"/>
              </a:solidFill>
            </a:ln>
            <a:effectLst/>
          </c:spPr>
          <c:val>
            <c:numRef>
              <c:f>Sheet1!$B$2</c:f>
              <c:numCache>
                <c:formatCode>General</c:formatCode>
                <c:ptCount val="1"/>
                <c:pt idx="0">
                  <c:v>31.0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8"/>
          <c:order val="8"/>
          <c:spPr>
            <a:ln>
              <a:solidFill>
                <a:schemeClr val="tx1"/>
              </a:solidFill>
            </a:ln>
          </c:spPr>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Sheet1!$D$2:$D$3</c:f>
              <c:strCache>
                <c:ptCount val="2"/>
                <c:pt idx="0">
                  <c:v>Human</c:v>
                </c:pt>
                <c:pt idx="1">
                  <c:v>Cattle</c:v>
                </c:pt>
              </c:strCache>
            </c:strRef>
          </c:cat>
          <c:val>
            <c:numRef>
              <c:f>Sheet1!$E$2:$E$3</c:f>
              <c:numCache>
                <c:formatCode>General</c:formatCode>
                <c:ptCount val="2"/>
                <c:pt idx="0">
                  <c:v>1.0</c:v>
                </c:pt>
                <c:pt idx="1">
                  <c:v>1.0</c:v>
                </c:pt>
              </c:numCache>
            </c:numRef>
          </c:val>
        </c:ser>
        <c:ser>
          <c:idx val="9"/>
          <c:order val="9"/>
          <c:spPr>
            <a:ln>
              <a:solidFill>
                <a:schemeClr val="tx1"/>
              </a:solidFill>
            </a:ln>
          </c:spPr>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Sheet1!$D$2:$D$3</c:f>
              <c:strCache>
                <c:ptCount val="2"/>
                <c:pt idx="0">
                  <c:v>Human</c:v>
                </c:pt>
                <c:pt idx="1">
                  <c:v>Cattle</c:v>
                </c:pt>
              </c:strCache>
            </c:strRef>
          </c:cat>
          <c:val>
            <c:numRef>
              <c:f>Sheet1!$E$2:$E$3</c:f>
              <c:numCache>
                <c:formatCode>General</c:formatCode>
                <c:ptCount val="2"/>
                <c:pt idx="0">
                  <c:v>1.0</c:v>
                </c:pt>
                <c:pt idx="1">
                  <c:v>1.0</c:v>
                </c:pt>
              </c:numCache>
            </c:numRef>
          </c:val>
        </c:ser>
        <c:ser>
          <c:idx val="10"/>
          <c:order val="10"/>
          <c:spPr>
            <a:ln>
              <a:solidFill>
                <a:schemeClr val="tx1"/>
              </a:solidFill>
            </a:ln>
          </c:spPr>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Sheet1!$D$2:$D$3</c:f>
              <c:strCache>
                <c:ptCount val="2"/>
                <c:pt idx="0">
                  <c:v>Human</c:v>
                </c:pt>
                <c:pt idx="1">
                  <c:v>Cattle</c:v>
                </c:pt>
              </c:strCache>
            </c:strRef>
          </c:cat>
          <c:val>
            <c:numRef>
              <c:f>Sheet1!$E$2:$E$3</c:f>
              <c:numCache>
                <c:formatCode>General</c:formatCode>
                <c:ptCount val="2"/>
                <c:pt idx="0">
                  <c:v>1.0</c:v>
                </c:pt>
                <c:pt idx="1">
                  <c:v>1.0</c:v>
                </c:pt>
              </c:numCache>
            </c:numRef>
          </c:val>
        </c:ser>
        <c:ser>
          <c:idx val="11"/>
          <c:order val="11"/>
          <c:spPr>
            <a:ln>
              <a:solidFill>
                <a:schemeClr val="tx1"/>
              </a:solidFill>
            </a:ln>
          </c:spPr>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Sheet1!$D$2:$D$3</c:f>
              <c:strCache>
                <c:ptCount val="2"/>
                <c:pt idx="0">
                  <c:v>Human</c:v>
                </c:pt>
                <c:pt idx="1">
                  <c:v>Cattle</c:v>
                </c:pt>
              </c:strCache>
            </c:strRef>
          </c:cat>
          <c:val>
            <c:numRef>
              <c:f>Sheet1!$E$2:$E$3</c:f>
              <c:numCache>
                <c:formatCode>General</c:formatCode>
                <c:ptCount val="2"/>
                <c:pt idx="0">
                  <c:v>1.0</c:v>
                </c:pt>
                <c:pt idx="1">
                  <c:v>1.0</c:v>
                </c:pt>
              </c:numCache>
            </c:numRef>
          </c:val>
        </c:ser>
        <c:ser>
          <c:idx val="12"/>
          <c:order val="12"/>
          <c:spPr>
            <a:ln>
              <a:solidFill>
                <a:schemeClr val="tx1"/>
              </a:solidFill>
            </a:ln>
          </c:spPr>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Sheet1!$D$2:$D$3</c:f>
              <c:strCache>
                <c:ptCount val="2"/>
                <c:pt idx="0">
                  <c:v>Human</c:v>
                </c:pt>
                <c:pt idx="1">
                  <c:v>Cattle</c:v>
                </c:pt>
              </c:strCache>
            </c:strRef>
          </c:cat>
          <c:val>
            <c:numRef>
              <c:f>Sheet1!$E$2:$E$3</c:f>
              <c:numCache>
                <c:formatCode>General</c:formatCode>
                <c:ptCount val="2"/>
                <c:pt idx="0">
                  <c:v>1.0</c:v>
                </c:pt>
                <c:pt idx="1">
                  <c:v>1.0</c:v>
                </c:pt>
              </c:numCache>
            </c:numRef>
          </c:val>
        </c:ser>
        <c:ser>
          <c:idx val="13"/>
          <c:order val="13"/>
          <c:spPr>
            <a:ln>
              <a:solidFill>
                <a:schemeClr val="tx1"/>
              </a:solidFill>
            </a:ln>
          </c:spPr>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Sheet1!$D$2:$D$3</c:f>
              <c:strCache>
                <c:ptCount val="2"/>
                <c:pt idx="0">
                  <c:v>Human</c:v>
                </c:pt>
                <c:pt idx="1">
                  <c:v>Cattle</c:v>
                </c:pt>
              </c:strCache>
            </c:strRef>
          </c:cat>
          <c:val>
            <c:numRef>
              <c:f>Sheet1!$E$2:$E$3</c:f>
              <c:numCache>
                <c:formatCode>General</c:formatCode>
                <c:ptCount val="2"/>
                <c:pt idx="0">
                  <c:v>1.0</c:v>
                </c:pt>
                <c:pt idx="1">
                  <c:v>1.0</c:v>
                </c:pt>
              </c:numCache>
            </c:numRef>
          </c:val>
        </c:ser>
        <c:ser>
          <c:idx val="14"/>
          <c:order val="14"/>
          <c:spPr>
            <a:ln>
              <a:solidFill>
                <a:schemeClr val="tx1"/>
              </a:solidFill>
            </a:ln>
          </c:spPr>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Sheet1!$D$2:$D$3</c:f>
              <c:strCache>
                <c:ptCount val="2"/>
                <c:pt idx="0">
                  <c:v>Human</c:v>
                </c:pt>
                <c:pt idx="1">
                  <c:v>Cattle</c:v>
                </c:pt>
              </c:strCache>
            </c:strRef>
          </c:cat>
          <c:val>
            <c:numRef>
              <c:f>Sheet1!$E$2:$E$3</c:f>
              <c:numCache>
                <c:formatCode>General</c:formatCode>
                <c:ptCount val="2"/>
                <c:pt idx="0">
                  <c:v>1.0</c:v>
                </c:pt>
                <c:pt idx="1">
                  <c:v>1.0</c:v>
                </c:pt>
              </c:numCache>
            </c:numRef>
          </c:val>
        </c:ser>
        <c:ser>
          <c:idx val="15"/>
          <c:order val="15"/>
          <c:spPr>
            <a:ln>
              <a:solidFill>
                <a:schemeClr val="tx1"/>
              </a:solidFill>
            </a:ln>
          </c:spPr>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Sheet1!$D$2:$D$3</c:f>
              <c:strCache>
                <c:ptCount val="2"/>
                <c:pt idx="0">
                  <c:v>Human</c:v>
                </c:pt>
                <c:pt idx="1">
                  <c:v>Cattle</c:v>
                </c:pt>
              </c:strCache>
            </c:strRef>
          </c:cat>
          <c:val>
            <c:numRef>
              <c:f>Sheet1!$E$2:$E$3</c:f>
              <c:numCache>
                <c:formatCode>General</c:formatCode>
                <c:ptCount val="2"/>
                <c:pt idx="0">
                  <c:v>1.0</c:v>
                </c:pt>
                <c:pt idx="1">
                  <c:v>1.0</c:v>
                </c:pt>
              </c:numCache>
            </c:numRef>
          </c:val>
        </c:ser>
        <c:ser>
          <c:idx val="4"/>
          <c:order val="4"/>
          <c:spPr>
            <a:ln>
              <a:solidFill>
                <a:schemeClr val="tx1"/>
              </a:solidFill>
            </a:ln>
          </c:spPr>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Sheet1!$D$2:$D$3</c:f>
              <c:strCache>
                <c:ptCount val="2"/>
                <c:pt idx="0">
                  <c:v>Human</c:v>
                </c:pt>
                <c:pt idx="1">
                  <c:v>Cattle</c:v>
                </c:pt>
              </c:strCache>
            </c:strRef>
          </c:cat>
          <c:val>
            <c:numRef>
              <c:f>Sheet1!$E$2:$E$3</c:f>
              <c:numCache>
                <c:formatCode>General</c:formatCode>
                <c:ptCount val="2"/>
                <c:pt idx="0">
                  <c:v>1.0</c:v>
                </c:pt>
                <c:pt idx="1">
                  <c:v>1.0</c:v>
                </c:pt>
              </c:numCache>
            </c:numRef>
          </c:val>
        </c:ser>
        <c:ser>
          <c:idx val="5"/>
          <c:order val="5"/>
          <c:spPr>
            <a:ln>
              <a:solidFill>
                <a:schemeClr val="tx1"/>
              </a:solidFill>
            </a:ln>
          </c:spPr>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Sheet1!$D$2:$D$3</c:f>
              <c:strCache>
                <c:ptCount val="2"/>
                <c:pt idx="0">
                  <c:v>Human</c:v>
                </c:pt>
                <c:pt idx="1">
                  <c:v>Cattle</c:v>
                </c:pt>
              </c:strCache>
            </c:strRef>
          </c:cat>
          <c:val>
            <c:numRef>
              <c:f>Sheet1!$E$2:$E$3</c:f>
              <c:numCache>
                <c:formatCode>General</c:formatCode>
                <c:ptCount val="2"/>
                <c:pt idx="0">
                  <c:v>1.0</c:v>
                </c:pt>
                <c:pt idx="1">
                  <c:v>1.0</c:v>
                </c:pt>
              </c:numCache>
            </c:numRef>
          </c:val>
        </c:ser>
        <c:ser>
          <c:idx val="6"/>
          <c:order val="6"/>
          <c:spPr>
            <a:ln>
              <a:solidFill>
                <a:schemeClr val="tx1"/>
              </a:solidFill>
            </a:ln>
          </c:spPr>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Sheet1!$D$2:$D$3</c:f>
              <c:strCache>
                <c:ptCount val="2"/>
                <c:pt idx="0">
                  <c:v>Human</c:v>
                </c:pt>
                <c:pt idx="1">
                  <c:v>Cattle</c:v>
                </c:pt>
              </c:strCache>
            </c:strRef>
          </c:cat>
          <c:val>
            <c:numRef>
              <c:f>Sheet1!$E$2:$E$3</c:f>
              <c:numCache>
                <c:formatCode>General</c:formatCode>
                <c:ptCount val="2"/>
                <c:pt idx="0">
                  <c:v>1.0</c:v>
                </c:pt>
                <c:pt idx="1">
                  <c:v>1.0</c:v>
                </c:pt>
              </c:numCache>
            </c:numRef>
          </c:val>
        </c:ser>
        <c:ser>
          <c:idx val="7"/>
          <c:order val="7"/>
          <c:spPr>
            <a:ln>
              <a:solidFill>
                <a:schemeClr val="tx1"/>
              </a:solidFill>
            </a:ln>
          </c:spPr>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Sheet1!$D$2:$D$3</c:f>
              <c:strCache>
                <c:ptCount val="2"/>
                <c:pt idx="0">
                  <c:v>Human</c:v>
                </c:pt>
                <c:pt idx="1">
                  <c:v>Cattle</c:v>
                </c:pt>
              </c:strCache>
            </c:strRef>
          </c:cat>
          <c:val>
            <c:numRef>
              <c:f>Sheet1!$E$2:$E$3</c:f>
              <c:numCache>
                <c:formatCode>General</c:formatCode>
                <c:ptCount val="2"/>
                <c:pt idx="0">
                  <c:v>1.0</c:v>
                </c:pt>
                <c:pt idx="1">
                  <c:v>1.0</c:v>
                </c:pt>
              </c:numCache>
            </c:numRef>
          </c:val>
        </c:ser>
        <c:ser>
          <c:idx val="2"/>
          <c:order val="2"/>
          <c:spPr>
            <a:ln>
              <a:solidFill>
                <a:schemeClr val="tx1"/>
              </a:solidFill>
            </a:ln>
          </c:spPr>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Sheet1!$D$2:$D$3</c:f>
              <c:strCache>
                <c:ptCount val="2"/>
                <c:pt idx="0">
                  <c:v>Human</c:v>
                </c:pt>
                <c:pt idx="1">
                  <c:v>Cattle</c:v>
                </c:pt>
              </c:strCache>
            </c:strRef>
          </c:cat>
          <c:val>
            <c:numRef>
              <c:f>Sheet1!$E$2:$E$3</c:f>
              <c:numCache>
                <c:formatCode>General</c:formatCode>
                <c:ptCount val="2"/>
                <c:pt idx="0">
                  <c:v>1.0</c:v>
                </c:pt>
                <c:pt idx="1">
                  <c:v>1.0</c:v>
                </c:pt>
              </c:numCache>
            </c:numRef>
          </c:val>
        </c:ser>
        <c:ser>
          <c:idx val="3"/>
          <c:order val="3"/>
          <c:spPr>
            <a:ln>
              <a:solidFill>
                <a:schemeClr val="tx1"/>
              </a:solidFill>
            </a:ln>
          </c:spPr>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Sheet1!$D$2:$D$3</c:f>
              <c:strCache>
                <c:ptCount val="2"/>
                <c:pt idx="0">
                  <c:v>Human</c:v>
                </c:pt>
                <c:pt idx="1">
                  <c:v>Cattle</c:v>
                </c:pt>
              </c:strCache>
            </c:strRef>
          </c:cat>
          <c:val>
            <c:numRef>
              <c:f>Sheet1!$E$2:$E$3</c:f>
              <c:numCache>
                <c:formatCode>General</c:formatCode>
                <c:ptCount val="2"/>
                <c:pt idx="0">
                  <c:v>1.0</c:v>
                </c:pt>
                <c:pt idx="1">
                  <c:v>1.0</c:v>
                </c:pt>
              </c:numCache>
            </c:numRef>
          </c:val>
        </c:ser>
        <c:ser>
          <c:idx val="1"/>
          <c:order val="1"/>
          <c:spPr>
            <a:ln>
              <a:solidFill>
                <a:schemeClr val="tx1"/>
              </a:solidFill>
            </a:ln>
          </c:spPr>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Sheet1!$D$2:$D$3</c:f>
              <c:strCache>
                <c:ptCount val="2"/>
                <c:pt idx="0">
                  <c:v>Human</c:v>
                </c:pt>
                <c:pt idx="1">
                  <c:v>Cattle</c:v>
                </c:pt>
              </c:strCache>
            </c:strRef>
          </c:cat>
          <c:val>
            <c:numRef>
              <c:f>Sheet1!$E$2:$E$3</c:f>
              <c:numCache>
                <c:formatCode>General</c:formatCode>
                <c:ptCount val="2"/>
                <c:pt idx="0">
                  <c:v>1.0</c:v>
                </c:pt>
                <c:pt idx="1">
                  <c:v>1.0</c:v>
                </c:pt>
              </c:numCache>
            </c:numRef>
          </c:val>
        </c:ser>
        <c:ser>
          <c:idx val="0"/>
          <c:order val="0"/>
          <c:spPr>
            <a:ln>
              <a:solidFill>
                <a:schemeClr val="tx1"/>
              </a:solidFill>
            </a:ln>
          </c:spPr>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Sheet1!$D$2:$D$3</c:f>
              <c:strCache>
                <c:ptCount val="2"/>
                <c:pt idx="0">
                  <c:v>Human</c:v>
                </c:pt>
                <c:pt idx="1">
                  <c:v>Cattle</c:v>
                </c:pt>
              </c:strCache>
            </c:strRef>
          </c:cat>
          <c:val>
            <c:numRef>
              <c:f>Sheet1!$E$2:$E$3</c:f>
              <c:numCache>
                <c:formatCode>General</c:formatCode>
                <c:ptCount val="2"/>
                <c:pt idx="0">
                  <c:v>1.0</c:v>
                </c:pt>
                <c:pt idx="1">
                  <c:v>1.0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spPr>
            <a:solidFill>
              <a:schemeClr val="tx1"/>
            </a:solidFill>
          </c:spPr>
          <c:dPt>
            <c:idx val="1"/>
            <c:bubble3D val="0"/>
            <c:spPr>
              <a:solidFill>
                <a:schemeClr val="bg1"/>
              </a:solidFill>
              <a:ln>
                <a:solidFill>
                  <a:schemeClr val="tx1"/>
                </a:solidFill>
              </a:ln>
            </c:spPr>
          </c:dPt>
          <c:cat>
            <c:strRef>
              <c:f>Sheet1!$H$2:$H$3</c:f>
              <c:strCache>
                <c:ptCount val="2"/>
                <c:pt idx="0">
                  <c:v>Human</c:v>
                </c:pt>
                <c:pt idx="1">
                  <c:v>Cattle</c:v>
                </c:pt>
              </c:strCache>
            </c:strRef>
          </c:cat>
          <c:val>
            <c:numRef>
              <c:f>Sheet1!$I$2:$I$3</c:f>
              <c:numCache>
                <c:formatCode>General</c:formatCode>
                <c:ptCount val="2"/>
                <c:pt idx="0">
                  <c:v>2.0</c:v>
                </c:pt>
                <c:pt idx="1">
                  <c:v>13.0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Sheet1!$N$2:$N$3</c:f>
              <c:strCache>
                <c:ptCount val="2"/>
                <c:pt idx="0">
                  <c:v>Human</c:v>
                </c:pt>
                <c:pt idx="1">
                  <c:v>Cattle</c:v>
                </c:pt>
              </c:strCache>
            </c:strRef>
          </c:cat>
          <c:val>
            <c:numRef>
              <c:f>Sheet1!$O$2:$O$3</c:f>
              <c:numCache>
                <c:formatCode>General</c:formatCode>
                <c:ptCount val="2"/>
                <c:pt idx="0">
                  <c:v>3.0</c:v>
                </c:pt>
                <c:pt idx="1">
                  <c:v>9.0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Sheet1!$Q$2</c:f>
              <c:strCache>
                <c:ptCount val="1"/>
                <c:pt idx="0">
                  <c:v>Cattle</c:v>
                </c:pt>
              </c:strCache>
            </c:strRef>
          </c:tx>
          <c:spPr>
            <a:solidFill>
              <a:schemeClr val="tx1"/>
            </a:solidFill>
          </c:spPr>
          <c:dPt>
            <c:idx val="0"/>
            <c:bubble3D val="0"/>
            <c:spPr>
              <a:solidFill>
                <a:schemeClr val="bg1"/>
              </a:solidFill>
              <a:ln>
                <a:solidFill>
                  <a:schemeClr val="tx1"/>
                </a:solidFill>
              </a:ln>
            </c:spPr>
          </c:dPt>
          <c:val>
            <c:numRef>
              <c:f>Sheet1!$R$2</c:f>
              <c:numCache>
                <c:formatCode>General</c:formatCode>
                <c:ptCount val="1"/>
                <c:pt idx="0">
                  <c:v>1.0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Pt>
            <c:idx val="0"/>
            <c:bubble3D val="0"/>
            <c:spPr>
              <a:solidFill>
                <a:schemeClr val="tx1"/>
              </a:solidFill>
            </c:spPr>
          </c:dPt>
          <c:dPt>
            <c:idx val="1"/>
            <c:bubble3D val="0"/>
            <c:spPr>
              <a:solidFill>
                <a:schemeClr val="bg1"/>
              </a:solidFill>
              <a:ln>
                <a:solidFill>
                  <a:schemeClr val="tx1"/>
                </a:solidFill>
              </a:ln>
            </c:spPr>
          </c:dPt>
          <c:cat>
            <c:strRef>
              <c:f>Sheet1!$V$2:$V$3</c:f>
              <c:strCache>
                <c:ptCount val="2"/>
                <c:pt idx="0">
                  <c:v>Human</c:v>
                </c:pt>
                <c:pt idx="1">
                  <c:v>Cattle</c:v>
                </c:pt>
              </c:strCache>
            </c:strRef>
          </c:cat>
          <c:val>
            <c:numRef>
              <c:f>Sheet1!$W$2:$W$3</c:f>
              <c:numCache>
                <c:formatCode>General</c:formatCode>
                <c:ptCount val="2"/>
                <c:pt idx="0">
                  <c:v>45.0</c:v>
                </c:pt>
                <c:pt idx="1">
                  <c:v>39.0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spPr>
            <a:ln>
              <a:solidFill>
                <a:schemeClr val="tx1"/>
              </a:solidFill>
            </a:ln>
          </c:spPr>
          <c:dPt>
            <c:idx val="0"/>
            <c:bubble3D val="0"/>
            <c:spPr>
              <a:solidFill>
                <a:schemeClr val="tx1"/>
              </a:solidFill>
              <a:ln>
                <a:solidFill>
                  <a:schemeClr val="tx1"/>
                </a:solidFill>
              </a:ln>
            </c:spPr>
          </c:dPt>
          <c:dPt>
            <c:idx val="1"/>
            <c:bubble3D val="0"/>
            <c:spPr>
              <a:solidFill>
                <a:schemeClr val="bg1"/>
              </a:solidFill>
              <a:ln>
                <a:solidFill>
                  <a:schemeClr val="tx1"/>
                </a:solidFill>
              </a:ln>
            </c:spPr>
          </c:dPt>
          <c:cat>
            <c:strRef>
              <c:f>Sheet1!$AA$2:$AA$3</c:f>
              <c:strCache>
                <c:ptCount val="2"/>
                <c:pt idx="0">
                  <c:v>Human</c:v>
                </c:pt>
                <c:pt idx="1">
                  <c:v>Cattle</c:v>
                </c:pt>
              </c:strCache>
            </c:strRef>
          </c:cat>
          <c:val>
            <c:numRef>
              <c:f>Sheet1!$AB$2:$AB$3</c:f>
              <c:numCache>
                <c:formatCode>General</c:formatCode>
                <c:ptCount val="2"/>
                <c:pt idx="0">
                  <c:v>75.0</c:v>
                </c:pt>
                <c:pt idx="1">
                  <c:v>110.0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spPr>
            <a:solidFill>
              <a:schemeClr val="tx1"/>
            </a:solidFill>
            <a:effectLst/>
          </c:spPr>
          <c:dPt>
            <c:idx val="1"/>
            <c:bubble3D val="0"/>
            <c:spPr>
              <a:solidFill>
                <a:schemeClr val="bg1"/>
              </a:solidFill>
              <a:ln>
                <a:solidFill>
                  <a:schemeClr val="tx1"/>
                </a:solidFill>
              </a:ln>
              <a:effectLst/>
            </c:spPr>
          </c:dPt>
          <c:cat>
            <c:strRef>
              <c:f>Sheet1!$K$2:$K$3</c:f>
              <c:strCache>
                <c:ptCount val="2"/>
                <c:pt idx="0">
                  <c:v>Human</c:v>
                </c:pt>
                <c:pt idx="1">
                  <c:v>Cattle</c:v>
                </c:pt>
              </c:strCache>
            </c:strRef>
          </c:cat>
          <c:val>
            <c:numRef>
              <c:f>Sheet1!$L$2:$L$3</c:f>
              <c:numCache>
                <c:formatCode>General</c:formatCode>
                <c:ptCount val="2"/>
                <c:pt idx="0">
                  <c:v>2.0</c:v>
                </c:pt>
                <c:pt idx="1">
                  <c:v>86.0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0797B2-32E4-8046-A446-96DE532FD1FD}" type="datetimeFigureOut">
              <a:rPr lang="en-US" smtClean="0"/>
              <a:t>12/3/12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CD2E40-F463-FC41-A71A-94B48E0AB918}" type="slidenum">
              <a:rPr lang="en-US" smtClean="0"/>
              <a:t>‹#›</a:t>
            </a:fld>
            <a:endParaRPr lang="en-US"/>
          </a:p>
        </p:txBody>
      </p:sp>
    </p:spTree>
    <p:extLst>
      <p:ext uri="{BB962C8B-B14F-4D97-AF65-F5344CB8AC3E}">
        <p14:creationId xmlns:p14="http://schemas.microsoft.com/office/powerpoint/2010/main" val="1725344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D8EBF10-B40F-174C-BEF5-569A2E937F49}" type="slidenum">
              <a:rPr lang="en-US"/>
              <a:pPr/>
              <a:t>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z="1800"/>
              <a:t>I would like to thank the organizer's of the workshop for inviting me to present my research.  I have changed the title of my talk to be more specific about what I am going to talk about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en-US" dirty="0" smtClean="0"/>
              <a:t>This</a:t>
            </a:r>
            <a:r>
              <a:rPr lang="en-US" baseline="0" dirty="0" smtClean="0"/>
              <a:t> tree begs an interesting question, How did cattle acquire STEC O157?  I don’t have the answer to that question.  We do know that cattle are not a reservoir for STEC O55:H7 or Lineage VIII.  That is not to say that you don’t find O55 E coli or the </a:t>
            </a:r>
            <a:r>
              <a:rPr lang="en-US" baseline="0" dirty="0" err="1" smtClean="0"/>
              <a:t>sorbitol</a:t>
            </a:r>
            <a:r>
              <a:rPr lang="en-US" baseline="0" dirty="0" smtClean="0"/>
              <a:t> fermenting STEC of lineage VIII in cattle if you look long enough hard enough or deep enough.  You will, but they are very rare.  In contrast, STEC O55:H7 are commonly found in humans and are a major source of infantile diarrhea world </a:t>
            </a:r>
            <a:r>
              <a:rPr lang="en-US" baseline="0" dirty="0" err="1" smtClean="0"/>
              <a:t>wide,,,,and</a:t>
            </a:r>
            <a:r>
              <a:rPr lang="en-US" baseline="0" dirty="0" smtClean="0"/>
              <a:t> the </a:t>
            </a:r>
            <a:r>
              <a:rPr lang="en-US" baseline="0" dirty="0" err="1" smtClean="0"/>
              <a:t>sorbitol</a:t>
            </a:r>
            <a:r>
              <a:rPr lang="en-US" baseline="0" dirty="0" smtClean="0"/>
              <a:t> fermenting STEC O157 have caused human outbreaks. So, humans, not cattle represent the base of this tree.  Since cattle harbor Lineages I-VII, it is possible that STEC O55:H7 gave rise STEC O157 in humans, and that cattle acquired  an early line of STEC O157 from humans which then went on to evolve into the later lineages, with transmission back to humans from cattle.  I think that this is a possibility.  However, it is also possible that cattle once were a reservoir for STEC O55 and Lineage VIII, and then lost the ability to harbor those lines and retained the ability to harbor lineages I-</a:t>
            </a:r>
            <a:r>
              <a:rPr lang="en-US" baseline="0" dirty="0" err="1" smtClean="0"/>
              <a:t>VII,,,Or</a:t>
            </a:r>
            <a:r>
              <a:rPr lang="en-US" baseline="0" dirty="0" smtClean="0"/>
              <a:t> that cattle acquired STEC O157 from a source other than humans.  STEC O157 have been found sporadically in domestic animals, </a:t>
            </a:r>
            <a:r>
              <a:rPr lang="en-US" dirty="0" err="1">
                <a:latin typeface="+mn-lt"/>
                <a:ea typeface="+mn-ea"/>
                <a:cs typeface="+mn-cs"/>
              </a:rPr>
              <a:t>syanthropic</a:t>
            </a:r>
            <a:r>
              <a:rPr lang="en-US" dirty="0">
                <a:latin typeface="+mn-lt"/>
                <a:ea typeface="+mn-ea"/>
                <a:cs typeface="+mn-cs"/>
              </a:rPr>
              <a:t> rodents, birds, amphibians, fish, insects and mollusks. </a:t>
            </a:r>
            <a:r>
              <a:rPr lang="en-US" baseline="0" dirty="0" smtClean="0"/>
              <a:t> What we can say with greater confidence is that human pathogenesis appears ancestral in STEC O157 evolution, as STEC O157 evolved from a human pathogen and the earliest lineages of STEC O157 evolution are represented by strains originating from clinically-ill humans.  If the ancestor was not a human pathogen, we would have to invoke multiple gains and/or losses of human virulence to explain this evolutionary tree.  This indicates that lineage V may have become specialized to cattle by evolving away from an association with human disease. </a:t>
            </a:r>
            <a:endParaRPr lang="en-US" dirty="0"/>
          </a:p>
        </p:txBody>
      </p:sp>
      <p:sp>
        <p:nvSpPr>
          <p:cNvPr id="4" name="Slide Number Placeholder 3"/>
          <p:cNvSpPr>
            <a:spLocks noGrp="1"/>
          </p:cNvSpPr>
          <p:nvPr>
            <p:ph type="sldNum" sz="quarter" idx="10"/>
          </p:nvPr>
        </p:nvSpPr>
        <p:spPr/>
        <p:txBody>
          <a:bodyPr/>
          <a:lstStyle/>
          <a:p>
            <a:fld id="{D8DE4B40-F7D9-5043-A794-AF9BB19D7792}"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Arial" charset="0"/>
                <a:ea typeface="ＭＳ Ｐゴシック" charset="0"/>
                <a:cs typeface="ＭＳ Ｐゴシック" charset="0"/>
              </a:defRPr>
            </a:lvl1pPr>
            <a:lvl2pPr marL="37222402" indent="-36773751" defTabSz="914437"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48650" eaLnBrk="0" fontAlgn="base" hangingPunct="0">
              <a:spcBef>
                <a:spcPct val="0"/>
              </a:spcBef>
              <a:spcAft>
                <a:spcPct val="0"/>
              </a:spcAft>
              <a:defRPr sz="2400">
                <a:solidFill>
                  <a:schemeClr val="tx1"/>
                </a:solidFill>
                <a:latin typeface="Arial" charset="0"/>
                <a:ea typeface="ＭＳ Ｐゴシック" charset="0"/>
              </a:defRPr>
            </a:lvl6pPr>
            <a:lvl7pPr marL="897301" eaLnBrk="0" fontAlgn="base" hangingPunct="0">
              <a:spcBef>
                <a:spcPct val="0"/>
              </a:spcBef>
              <a:spcAft>
                <a:spcPct val="0"/>
              </a:spcAft>
              <a:defRPr sz="2400">
                <a:solidFill>
                  <a:schemeClr val="tx1"/>
                </a:solidFill>
                <a:latin typeface="Arial" charset="0"/>
                <a:ea typeface="ＭＳ Ｐゴシック" charset="0"/>
              </a:defRPr>
            </a:lvl7pPr>
            <a:lvl8pPr marL="1345951" eaLnBrk="0" fontAlgn="base" hangingPunct="0">
              <a:spcBef>
                <a:spcPct val="0"/>
              </a:spcBef>
              <a:spcAft>
                <a:spcPct val="0"/>
              </a:spcAft>
              <a:defRPr sz="2400">
                <a:solidFill>
                  <a:schemeClr val="tx1"/>
                </a:solidFill>
                <a:latin typeface="Arial" charset="0"/>
                <a:ea typeface="ＭＳ Ｐゴシック" charset="0"/>
              </a:defRPr>
            </a:lvl8pPr>
            <a:lvl9pPr marL="179460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66F3E0-BABF-D04B-BA62-0AE970563179}" type="slidenum">
              <a:rPr lang="en-US" sz="1200"/>
              <a:pPr eaLnBrk="1" hangingPunct="1"/>
              <a:t>21</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Arial" charset="0"/>
                <a:ea typeface="ＭＳ Ｐゴシック" charset="0"/>
                <a:cs typeface="ＭＳ Ｐゴシック" charset="0"/>
              </a:defRPr>
            </a:lvl1pPr>
            <a:lvl2pPr marL="37222402" indent="-36773751" defTabSz="914437"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48650" eaLnBrk="0" fontAlgn="base" hangingPunct="0">
              <a:spcBef>
                <a:spcPct val="0"/>
              </a:spcBef>
              <a:spcAft>
                <a:spcPct val="0"/>
              </a:spcAft>
              <a:defRPr sz="2400">
                <a:solidFill>
                  <a:schemeClr val="tx1"/>
                </a:solidFill>
                <a:latin typeface="Arial" charset="0"/>
                <a:ea typeface="ＭＳ Ｐゴシック" charset="0"/>
              </a:defRPr>
            </a:lvl6pPr>
            <a:lvl7pPr marL="897301" eaLnBrk="0" fontAlgn="base" hangingPunct="0">
              <a:spcBef>
                <a:spcPct val="0"/>
              </a:spcBef>
              <a:spcAft>
                <a:spcPct val="0"/>
              </a:spcAft>
              <a:defRPr sz="2400">
                <a:solidFill>
                  <a:schemeClr val="tx1"/>
                </a:solidFill>
                <a:latin typeface="Arial" charset="0"/>
                <a:ea typeface="ＭＳ Ｐゴシック" charset="0"/>
              </a:defRPr>
            </a:lvl7pPr>
            <a:lvl8pPr marL="1345951" eaLnBrk="0" fontAlgn="base" hangingPunct="0">
              <a:spcBef>
                <a:spcPct val="0"/>
              </a:spcBef>
              <a:spcAft>
                <a:spcPct val="0"/>
              </a:spcAft>
              <a:defRPr sz="2400">
                <a:solidFill>
                  <a:schemeClr val="tx1"/>
                </a:solidFill>
                <a:latin typeface="Arial" charset="0"/>
                <a:ea typeface="ＭＳ Ｐゴシック" charset="0"/>
              </a:defRPr>
            </a:lvl8pPr>
            <a:lvl9pPr marL="179460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75C605-19F3-854C-B45A-07562DC79CB5}" type="slidenum">
              <a:rPr lang="en-US" sz="1200"/>
              <a:pPr eaLnBrk="1" hangingPunct="1"/>
              <a:t>2</a:t>
            </a:fld>
            <a:endParaRPr 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687975" y="4344025"/>
            <a:ext cx="5482052"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0B0DEB-9F06-CA44-ACA1-27D18D8C82B0}"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446EE-65AB-4A4B-AB97-51F642450DBF}" type="slidenum">
              <a:rPr lang="en-US"/>
              <a:pPr/>
              <a:t>6</a:t>
            </a:fld>
            <a:endParaRPr lang="en-US"/>
          </a:p>
        </p:txBody>
      </p:sp>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lIns="201680" tIns="100839" rIns="201680" bIns="100839"/>
          <a:lstStyle/>
          <a:p>
            <a:r>
              <a:rPr lang="en-US" dirty="0"/>
              <a:t>The goal of functional genomics with regard to improving animal health</a:t>
            </a:r>
          </a:p>
          <a:p>
            <a:endParaRPr lang="en-US" dirty="0"/>
          </a:p>
          <a:p>
            <a:r>
              <a:rPr lang="en-US" dirty="0"/>
              <a:t>[next]</a:t>
            </a:r>
          </a:p>
          <a:p>
            <a:endParaRPr lang="en-US" dirty="0"/>
          </a:p>
          <a:p>
            <a:r>
              <a:rPr lang="en-US" dirty="0"/>
              <a:t>is to read an animal’s DNA sequence and estimate its susceptibility or resistance to disease.</a:t>
            </a:r>
          </a:p>
          <a:p>
            <a:endParaRPr lang="en-US" dirty="0"/>
          </a:p>
          <a:p>
            <a:r>
              <a:rPr lang="en-US" dirty="0"/>
              <a:t>[wait] </a:t>
            </a:r>
          </a:p>
          <a:p>
            <a:endParaRPr lang="en-US" dirty="0"/>
          </a:p>
          <a:p>
            <a:r>
              <a:rPr lang="en-US" dirty="0"/>
              <a:t>[next]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42C53-827F-1C40-AC52-F84A179440A3}" type="slidenum">
              <a:rPr lang="en-US"/>
              <a:pPr/>
              <a:t>7</a:t>
            </a:fld>
            <a:endParaRPr lang="en-US"/>
          </a:p>
        </p:txBody>
      </p:sp>
      <p:sp>
        <p:nvSpPr>
          <p:cNvPr id="3993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A516A6-2887-9F4F-BA01-AB7F357620B6}" type="slidenum">
              <a:rPr lang="en-US"/>
              <a:pPr/>
              <a:t>8</a:t>
            </a:fld>
            <a:endParaRPr lang="en-US"/>
          </a:p>
        </p:txBody>
      </p:sp>
      <p:sp>
        <p:nvSpPr>
          <p:cNvPr id="8704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92E476-BDAE-024D-84E2-2CFA56D6C1AB}"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42C53-827F-1C40-AC52-F84A179440A3}" type="slidenum">
              <a:rPr lang="en-US"/>
              <a:pPr/>
              <a:t>15</a:t>
            </a:fld>
            <a:endParaRPr lang="en-US"/>
          </a:p>
        </p:txBody>
      </p:sp>
      <p:sp>
        <p:nvSpPr>
          <p:cNvPr id="3993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52">
              <a:defRPr/>
            </a:pPr>
            <a:r>
              <a:rPr lang="en-US" dirty="0">
                <a:latin typeface="Times New Roman" pitchFamily="18" charset="0"/>
                <a:cs typeface="Times New Roman" pitchFamily="18" charset="0"/>
              </a:rPr>
              <a:t>Neighbor-Joining tree of full length concatenated STEC-O157 polymorphism genotypes.  Bullets represent bootstrap values equal or greater to 80% (</a:t>
            </a:r>
            <a:r>
              <a:rPr lang="en-US" dirty="0" err="1">
                <a:latin typeface="Times New Roman" pitchFamily="18" charset="0"/>
                <a:cs typeface="Times New Roman" pitchFamily="18" charset="0"/>
              </a:rPr>
              <a:t>n</a:t>
            </a:r>
            <a:r>
              <a:rPr lang="en-US" dirty="0">
                <a:latin typeface="Times New Roman" pitchFamily="18" charset="0"/>
                <a:cs typeface="Times New Roman" pitchFamily="18" charset="0"/>
              </a:rPr>
              <a:t>=1000 bootstraps).  Number in bold correspond to genotype numbers.  Italicized numbers in parentheses represent </a:t>
            </a:r>
            <a:r>
              <a:rPr lang="en-US" dirty="0" err="1">
                <a:latin typeface="Times New Roman" pitchFamily="18" charset="0"/>
                <a:cs typeface="Times New Roman" pitchFamily="18" charset="0"/>
              </a:rPr>
              <a:t>clade</a:t>
            </a:r>
            <a:r>
              <a:rPr lang="en-US" dirty="0">
                <a:latin typeface="Times New Roman" pitchFamily="18" charset="0"/>
                <a:cs typeface="Times New Roman" pitchFamily="18" charset="0"/>
              </a:rPr>
              <a:t> frequencies in the human strains.  The light blue color represents strains that are </a:t>
            </a:r>
            <a:r>
              <a:rPr lang="en-US" dirty="0" err="1">
                <a:latin typeface="Times New Roman" pitchFamily="18" charset="0"/>
                <a:cs typeface="Times New Roman" pitchFamily="18" charset="0"/>
              </a:rPr>
              <a:t>sorbitol</a:t>
            </a:r>
            <a:r>
              <a:rPr lang="en-US" dirty="0">
                <a:latin typeface="Times New Roman" pitchFamily="18" charset="0"/>
                <a:cs typeface="Times New Roman" pitchFamily="18" charset="0"/>
              </a:rPr>
              <a:t>  negative and have </a:t>
            </a:r>
            <a:r>
              <a:rPr lang="en-US" dirty="0" err="1">
                <a:latin typeface="Times New Roman" pitchFamily="18" charset="0"/>
                <a:cs typeface="Times New Roman" pitchFamily="18" charset="0"/>
              </a:rPr>
              <a:t>Tir</a:t>
            </a:r>
            <a:r>
              <a:rPr lang="en-US" dirty="0">
                <a:latin typeface="Times New Roman" pitchFamily="18" charset="0"/>
                <a:cs typeface="Times New Roman" pitchFamily="18" charset="0"/>
              </a:rPr>
              <a:t> T.  The light yellow represents strains that are </a:t>
            </a:r>
            <a:r>
              <a:rPr lang="en-US" dirty="0" err="1">
                <a:latin typeface="Times New Roman" pitchFamily="18" charset="0"/>
                <a:cs typeface="Times New Roman" pitchFamily="18" charset="0"/>
              </a:rPr>
              <a:t>sorbitol</a:t>
            </a:r>
            <a:r>
              <a:rPr lang="en-US" dirty="0">
                <a:latin typeface="Times New Roman" pitchFamily="18" charset="0"/>
                <a:cs typeface="Times New Roman" pitchFamily="18" charset="0"/>
              </a:rPr>
              <a:t> negative and have </a:t>
            </a:r>
            <a:r>
              <a:rPr lang="en-US" dirty="0" err="1">
                <a:latin typeface="Times New Roman" pitchFamily="18" charset="0"/>
                <a:cs typeface="Times New Roman" pitchFamily="18" charset="0"/>
              </a:rPr>
              <a:t>Tir</a:t>
            </a:r>
            <a:r>
              <a:rPr lang="en-US" dirty="0">
                <a:latin typeface="Times New Roman" pitchFamily="18" charset="0"/>
                <a:cs typeface="Times New Roman" pitchFamily="18" charset="0"/>
              </a:rPr>
              <a:t> A.  The light green color represents strains that are </a:t>
            </a:r>
            <a:r>
              <a:rPr lang="en-US" dirty="0" err="1">
                <a:latin typeface="Times New Roman" pitchFamily="18" charset="0"/>
                <a:cs typeface="Times New Roman" pitchFamily="18" charset="0"/>
              </a:rPr>
              <a:t>sorbitol</a:t>
            </a:r>
            <a:r>
              <a:rPr lang="en-US" dirty="0">
                <a:latin typeface="Times New Roman" pitchFamily="18" charset="0"/>
                <a:cs typeface="Times New Roman" pitchFamily="18" charset="0"/>
              </a:rPr>
              <a:t> positive and have </a:t>
            </a:r>
            <a:r>
              <a:rPr lang="en-US" dirty="0" err="1">
                <a:latin typeface="Times New Roman" pitchFamily="18" charset="0"/>
                <a:cs typeface="Times New Roman" pitchFamily="18" charset="0"/>
              </a:rPr>
              <a:t>Tir</a:t>
            </a:r>
            <a:r>
              <a:rPr lang="en-US" dirty="0">
                <a:latin typeface="Times New Roman" pitchFamily="18" charset="0"/>
                <a:cs typeface="Times New Roman" pitchFamily="18" charset="0"/>
              </a:rPr>
              <a:t> T.  The scale bar represents substitutions per site. </a:t>
            </a:r>
          </a:p>
          <a:p>
            <a:endParaRPr lang="en-US" dirty="0"/>
          </a:p>
        </p:txBody>
      </p:sp>
      <p:sp>
        <p:nvSpPr>
          <p:cNvPr id="4" name="Slide Number Placeholder 3"/>
          <p:cNvSpPr>
            <a:spLocks noGrp="1"/>
          </p:cNvSpPr>
          <p:nvPr>
            <p:ph type="sldNum" sz="quarter" idx="10"/>
          </p:nvPr>
        </p:nvSpPr>
        <p:spPr/>
        <p:txBody>
          <a:bodyPr/>
          <a:lstStyle/>
          <a:p>
            <a:fld id="{9A6A22FC-CB83-4914-8258-31FA3C23A862}"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7B06B4-EF11-5649-B827-2BE7467FF160}" type="datetimeFigureOut">
              <a:rPr lang="en-US" smtClean="0"/>
              <a:t>12/3/12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8B047-7C4F-A242-BEF5-1A7563388970}" type="slidenum">
              <a:rPr lang="en-US" smtClean="0"/>
              <a:t>‹#›</a:t>
            </a:fld>
            <a:endParaRPr lang="en-US"/>
          </a:p>
        </p:txBody>
      </p:sp>
    </p:spTree>
    <p:extLst>
      <p:ext uri="{BB962C8B-B14F-4D97-AF65-F5344CB8AC3E}">
        <p14:creationId xmlns:p14="http://schemas.microsoft.com/office/powerpoint/2010/main" val="4077057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7B06B4-EF11-5649-B827-2BE7467FF160}" type="datetimeFigureOut">
              <a:rPr lang="en-US" smtClean="0"/>
              <a:t>12/3/12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8B047-7C4F-A242-BEF5-1A7563388970}" type="slidenum">
              <a:rPr lang="en-US" smtClean="0"/>
              <a:t>‹#›</a:t>
            </a:fld>
            <a:endParaRPr lang="en-US"/>
          </a:p>
        </p:txBody>
      </p:sp>
    </p:spTree>
    <p:extLst>
      <p:ext uri="{BB962C8B-B14F-4D97-AF65-F5344CB8AC3E}">
        <p14:creationId xmlns:p14="http://schemas.microsoft.com/office/powerpoint/2010/main" val="258230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7B06B4-EF11-5649-B827-2BE7467FF160}" type="datetimeFigureOut">
              <a:rPr lang="en-US" smtClean="0"/>
              <a:t>12/3/12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8B047-7C4F-A242-BEF5-1A7563388970}" type="slidenum">
              <a:rPr lang="en-US" smtClean="0"/>
              <a:t>‹#›</a:t>
            </a:fld>
            <a:endParaRPr lang="en-US"/>
          </a:p>
        </p:txBody>
      </p:sp>
    </p:spTree>
    <p:extLst>
      <p:ext uri="{BB962C8B-B14F-4D97-AF65-F5344CB8AC3E}">
        <p14:creationId xmlns:p14="http://schemas.microsoft.com/office/powerpoint/2010/main" val="1629888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262BD99-8FBF-4097-BC4A-6FE6531E686C}" type="slidenum">
              <a:rPr lang="en-US"/>
              <a:pPr/>
              <a:t>‹#›</a:t>
            </a:fld>
            <a:endParaRPr lang="en-US"/>
          </a:p>
        </p:txBody>
      </p:sp>
    </p:spTree>
    <p:extLst>
      <p:ext uri="{BB962C8B-B14F-4D97-AF65-F5344CB8AC3E}">
        <p14:creationId xmlns:p14="http://schemas.microsoft.com/office/powerpoint/2010/main" val="337207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7B06B4-EF11-5649-B827-2BE7467FF160}" type="datetimeFigureOut">
              <a:rPr lang="en-US" smtClean="0"/>
              <a:t>12/3/12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8B047-7C4F-A242-BEF5-1A7563388970}" type="slidenum">
              <a:rPr lang="en-US" smtClean="0"/>
              <a:t>‹#›</a:t>
            </a:fld>
            <a:endParaRPr lang="en-US"/>
          </a:p>
        </p:txBody>
      </p:sp>
    </p:spTree>
    <p:extLst>
      <p:ext uri="{BB962C8B-B14F-4D97-AF65-F5344CB8AC3E}">
        <p14:creationId xmlns:p14="http://schemas.microsoft.com/office/powerpoint/2010/main" val="201754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B06B4-EF11-5649-B827-2BE7467FF160}" type="datetimeFigureOut">
              <a:rPr lang="en-US" smtClean="0"/>
              <a:t>12/3/12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8B047-7C4F-A242-BEF5-1A7563388970}" type="slidenum">
              <a:rPr lang="en-US" smtClean="0"/>
              <a:t>‹#›</a:t>
            </a:fld>
            <a:endParaRPr lang="en-US"/>
          </a:p>
        </p:txBody>
      </p:sp>
    </p:spTree>
    <p:extLst>
      <p:ext uri="{BB962C8B-B14F-4D97-AF65-F5344CB8AC3E}">
        <p14:creationId xmlns:p14="http://schemas.microsoft.com/office/powerpoint/2010/main" val="239414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7B06B4-EF11-5649-B827-2BE7467FF160}" type="datetimeFigureOut">
              <a:rPr lang="en-US" smtClean="0"/>
              <a:t>12/3/12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8B047-7C4F-A242-BEF5-1A7563388970}" type="slidenum">
              <a:rPr lang="en-US" smtClean="0"/>
              <a:t>‹#›</a:t>
            </a:fld>
            <a:endParaRPr lang="en-US"/>
          </a:p>
        </p:txBody>
      </p:sp>
    </p:spTree>
    <p:extLst>
      <p:ext uri="{BB962C8B-B14F-4D97-AF65-F5344CB8AC3E}">
        <p14:creationId xmlns:p14="http://schemas.microsoft.com/office/powerpoint/2010/main" val="192508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7B06B4-EF11-5649-B827-2BE7467FF160}" type="datetimeFigureOut">
              <a:rPr lang="en-US" smtClean="0"/>
              <a:t>12/3/12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68B047-7C4F-A242-BEF5-1A7563388970}" type="slidenum">
              <a:rPr lang="en-US" smtClean="0"/>
              <a:t>‹#›</a:t>
            </a:fld>
            <a:endParaRPr lang="en-US"/>
          </a:p>
        </p:txBody>
      </p:sp>
    </p:spTree>
    <p:extLst>
      <p:ext uri="{BB962C8B-B14F-4D97-AF65-F5344CB8AC3E}">
        <p14:creationId xmlns:p14="http://schemas.microsoft.com/office/powerpoint/2010/main" val="313516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7B06B4-EF11-5649-B827-2BE7467FF160}" type="datetimeFigureOut">
              <a:rPr lang="en-US" smtClean="0"/>
              <a:t>12/3/12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68B047-7C4F-A242-BEF5-1A7563388970}" type="slidenum">
              <a:rPr lang="en-US" smtClean="0"/>
              <a:t>‹#›</a:t>
            </a:fld>
            <a:endParaRPr lang="en-US"/>
          </a:p>
        </p:txBody>
      </p:sp>
    </p:spTree>
    <p:extLst>
      <p:ext uri="{BB962C8B-B14F-4D97-AF65-F5344CB8AC3E}">
        <p14:creationId xmlns:p14="http://schemas.microsoft.com/office/powerpoint/2010/main" val="97314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B06B4-EF11-5649-B827-2BE7467FF160}" type="datetimeFigureOut">
              <a:rPr lang="en-US" smtClean="0"/>
              <a:t>12/3/12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68B047-7C4F-A242-BEF5-1A7563388970}" type="slidenum">
              <a:rPr lang="en-US" smtClean="0"/>
              <a:t>‹#›</a:t>
            </a:fld>
            <a:endParaRPr lang="en-US"/>
          </a:p>
        </p:txBody>
      </p:sp>
    </p:spTree>
    <p:extLst>
      <p:ext uri="{BB962C8B-B14F-4D97-AF65-F5344CB8AC3E}">
        <p14:creationId xmlns:p14="http://schemas.microsoft.com/office/powerpoint/2010/main" val="226386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B06B4-EF11-5649-B827-2BE7467FF160}" type="datetimeFigureOut">
              <a:rPr lang="en-US" smtClean="0"/>
              <a:t>12/3/12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8B047-7C4F-A242-BEF5-1A7563388970}" type="slidenum">
              <a:rPr lang="en-US" smtClean="0"/>
              <a:t>‹#›</a:t>
            </a:fld>
            <a:endParaRPr lang="en-US"/>
          </a:p>
        </p:txBody>
      </p:sp>
    </p:spTree>
    <p:extLst>
      <p:ext uri="{BB962C8B-B14F-4D97-AF65-F5344CB8AC3E}">
        <p14:creationId xmlns:p14="http://schemas.microsoft.com/office/powerpoint/2010/main" val="354624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B06B4-EF11-5649-B827-2BE7467FF160}" type="datetimeFigureOut">
              <a:rPr lang="en-US" smtClean="0"/>
              <a:t>12/3/12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8B047-7C4F-A242-BEF5-1A7563388970}" type="slidenum">
              <a:rPr lang="en-US" smtClean="0"/>
              <a:t>‹#›</a:t>
            </a:fld>
            <a:endParaRPr lang="en-US"/>
          </a:p>
        </p:txBody>
      </p:sp>
    </p:spTree>
    <p:extLst>
      <p:ext uri="{BB962C8B-B14F-4D97-AF65-F5344CB8AC3E}">
        <p14:creationId xmlns:p14="http://schemas.microsoft.com/office/powerpoint/2010/main" val="31592699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B06B4-EF11-5649-B827-2BE7467FF160}" type="datetimeFigureOut">
              <a:rPr lang="en-US" smtClean="0"/>
              <a:t>12/3/12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8B047-7C4F-A242-BEF5-1A7563388970}" type="slidenum">
              <a:rPr lang="en-US" smtClean="0"/>
              <a:t>‹#›</a:t>
            </a:fld>
            <a:endParaRPr lang="en-US"/>
          </a:p>
        </p:txBody>
      </p:sp>
    </p:spTree>
    <p:extLst>
      <p:ext uri="{BB962C8B-B14F-4D97-AF65-F5344CB8AC3E}">
        <p14:creationId xmlns:p14="http://schemas.microsoft.com/office/powerpoint/2010/main" val="3030445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tiff"/><Relationship Id="rId3" Type="http://schemas.openxmlformats.org/officeDocument/2006/relationships/image" Target="../media/image26.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chart" Target="../charts/chart3.xml"/><Relationship Id="rId7" Type="http://schemas.openxmlformats.org/officeDocument/2006/relationships/chart" Target="../charts/chart4.xml"/><Relationship Id="rId8" Type="http://schemas.openxmlformats.org/officeDocument/2006/relationships/chart" Target="../charts/chart5.xml"/><Relationship Id="rId9" Type="http://schemas.openxmlformats.org/officeDocument/2006/relationships/chart" Target="../charts/chart6.xml"/><Relationship Id="rId10" Type="http://schemas.openxmlformats.org/officeDocument/2006/relationships/chart" Target="../charts/chart7.xml"/><Relationship Id="rId11" Type="http://schemas.openxmlformats.org/officeDocument/2006/relationships/chart" Target="../charts/chart8.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tiff"/><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png"/><Relationship Id="rId13" Type="http://schemas.openxmlformats.org/officeDocument/2006/relationships/image" Target="../media/image19.tiff"/><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ChangeArrowheads="1"/>
          </p:cNvSpPr>
          <p:nvPr/>
        </p:nvSpPr>
        <p:spPr bwMode="auto">
          <a:xfrm>
            <a:off x="1577975" y="4866360"/>
            <a:ext cx="6065838" cy="1323439"/>
          </a:xfrm>
          <a:prstGeom prst="rect">
            <a:avLst/>
          </a:prstGeom>
          <a:noFill/>
          <a:ln w="9525">
            <a:noFill/>
            <a:miter lim="800000"/>
            <a:headEnd/>
            <a:tailEnd/>
          </a:ln>
        </p:spPr>
        <p:txBody>
          <a:bodyPr>
            <a:prstTxWarp prst="textNoShape">
              <a:avLst/>
            </a:prstTxWarp>
            <a:spAutoFit/>
          </a:bodyPr>
          <a:lstStyle/>
          <a:p>
            <a:pPr algn="ctr"/>
            <a:r>
              <a:rPr lang="en-US" sz="2000" b="1" dirty="0">
                <a:solidFill>
                  <a:schemeClr val="bg1"/>
                </a:solidFill>
              </a:rPr>
              <a:t>Dr. Jim </a:t>
            </a:r>
            <a:r>
              <a:rPr lang="en-US" sz="2000" b="1" dirty="0" smtClean="0">
                <a:solidFill>
                  <a:schemeClr val="bg1"/>
                </a:solidFill>
              </a:rPr>
              <a:t>Bono</a:t>
            </a:r>
            <a:endParaRPr lang="en-US" sz="2000" b="1" dirty="0">
              <a:solidFill>
                <a:schemeClr val="bg1"/>
              </a:solidFill>
            </a:endParaRPr>
          </a:p>
          <a:p>
            <a:pPr algn="ctr"/>
            <a:r>
              <a:rPr lang="en-US" sz="2000" b="1" dirty="0">
                <a:solidFill>
                  <a:schemeClr val="bg1"/>
                </a:solidFill>
              </a:rPr>
              <a:t>Microbiologist</a:t>
            </a:r>
          </a:p>
          <a:p>
            <a:pPr algn="ctr"/>
            <a:r>
              <a:rPr lang="en-US" sz="2000" b="1" dirty="0">
                <a:solidFill>
                  <a:schemeClr val="bg1"/>
                </a:solidFill>
              </a:rPr>
              <a:t>USDA, ARS, US Meat Animal Research Center</a:t>
            </a:r>
          </a:p>
          <a:p>
            <a:pPr algn="ctr"/>
            <a:r>
              <a:rPr lang="en-US" sz="2000" b="1" dirty="0">
                <a:solidFill>
                  <a:schemeClr val="bg1"/>
                </a:solidFill>
              </a:rPr>
              <a:t>Meat Safety and Quality Research </a:t>
            </a:r>
            <a:r>
              <a:rPr lang="en-US" sz="2000" b="1" dirty="0" smtClean="0">
                <a:solidFill>
                  <a:schemeClr val="bg1"/>
                </a:solidFill>
              </a:rPr>
              <a:t>Unit</a:t>
            </a:r>
            <a:endParaRPr lang="en-US" sz="2000" b="1" dirty="0">
              <a:solidFill>
                <a:schemeClr val="bg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293" y="6403916"/>
            <a:ext cx="1081981" cy="37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
          <p:cNvPicPr>
            <a:picLocks noChangeAspect="1"/>
          </p:cNvPicPr>
          <p:nvPr/>
        </p:nvPicPr>
        <p:blipFill>
          <a:blip r:embed="rId4">
            <a:extLst>
              <a:ext uri="{28A0092B-C50C-407E-A947-70E740481C1C}">
                <a14:useLocalDpi xmlns:a14="http://schemas.microsoft.com/office/drawing/2010/main" val="0"/>
              </a:ext>
            </a:extLst>
          </a:blip>
          <a:srcRect t="17625" r="21486" b="2757"/>
          <a:stretch>
            <a:fillRect/>
          </a:stretch>
        </p:blipFill>
        <p:spPr bwMode="auto">
          <a:xfrm>
            <a:off x="1948890" y="1723381"/>
            <a:ext cx="5239243" cy="295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368300" y="214986"/>
            <a:ext cx="8477251" cy="1200329"/>
          </a:xfrm>
          <a:prstGeom prst="rect">
            <a:avLst/>
          </a:prstGeom>
          <a:noFill/>
          <a:ln w="9525">
            <a:noFill/>
            <a:miter lim="800000"/>
            <a:headEnd/>
            <a:tailEnd/>
          </a:ln>
        </p:spPr>
        <p:txBody>
          <a:bodyPr>
            <a:prstTxWarp prst="textNoShape">
              <a:avLst/>
            </a:prstTxWarp>
            <a:spAutoFit/>
          </a:bodyPr>
          <a:lstStyle/>
          <a:p>
            <a:pPr algn="ctr"/>
            <a:r>
              <a:rPr lang="en-US" sz="3600" dirty="0">
                <a:solidFill>
                  <a:srgbClr val="FFFF00"/>
                </a:solidFill>
              </a:rPr>
              <a:t>Phylogenetic classification of Shiga toxin-containing </a:t>
            </a:r>
            <a:r>
              <a:rPr lang="en-US" sz="3600" i="1" dirty="0">
                <a:solidFill>
                  <a:srgbClr val="FFFF00"/>
                </a:solidFill>
              </a:rPr>
              <a:t>Escherichia coli</a:t>
            </a:r>
            <a:endParaRPr lang="en-US" sz="3600" b="1" dirty="0">
              <a:solidFill>
                <a:srgbClr val="FFFF00"/>
              </a:solidFill>
            </a:endParaRPr>
          </a:p>
        </p:txBody>
      </p:sp>
    </p:spTree>
    <p:extLst>
      <p:ext uri="{BB962C8B-B14F-4D97-AF65-F5344CB8AC3E}">
        <p14:creationId xmlns:p14="http://schemas.microsoft.com/office/powerpoint/2010/main" val="2288612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ll o antigen operons-italic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66" y="989443"/>
            <a:ext cx="8730615" cy="2190366"/>
          </a:xfrm>
          <a:prstGeom prst="rect">
            <a:avLst/>
          </a:prstGeom>
          <a:solidFill>
            <a:srgbClr val="FFFFFF"/>
          </a:solidFill>
        </p:spPr>
      </p:pic>
      <p:sp>
        <p:nvSpPr>
          <p:cNvPr id="10" name="TextBox 9"/>
          <p:cNvSpPr txBox="1"/>
          <p:nvPr/>
        </p:nvSpPr>
        <p:spPr>
          <a:xfrm>
            <a:off x="560015" y="208235"/>
            <a:ext cx="8170224" cy="584776"/>
          </a:xfrm>
          <a:prstGeom prst="rect">
            <a:avLst/>
          </a:prstGeom>
          <a:noFill/>
        </p:spPr>
        <p:txBody>
          <a:bodyPr wrap="square" rtlCol="0">
            <a:spAutoFit/>
          </a:bodyPr>
          <a:lstStyle/>
          <a:p>
            <a:pPr algn="ctr"/>
            <a:r>
              <a:rPr lang="en-US" sz="3200" dirty="0" smtClean="0">
                <a:solidFill>
                  <a:srgbClr val="FFFF00"/>
                </a:solidFill>
              </a:rPr>
              <a:t>Schematic of O-Antigen Operon</a:t>
            </a:r>
            <a:endParaRPr lang="en-US" sz="3200" dirty="0">
              <a:solidFill>
                <a:srgbClr val="FFFF00"/>
              </a:solidFill>
            </a:endParaRPr>
          </a:p>
        </p:txBody>
      </p:sp>
      <p:sp>
        <p:nvSpPr>
          <p:cNvPr id="5" name="Text Box 22"/>
          <p:cNvSpPr txBox="1">
            <a:spLocks noChangeArrowheads="1"/>
          </p:cNvSpPr>
          <p:nvPr/>
        </p:nvSpPr>
        <p:spPr bwMode="auto">
          <a:xfrm>
            <a:off x="5064125" y="6264275"/>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bg1"/>
                </a:solidFill>
              </a:rPr>
              <a:t>Serotype</a:t>
            </a:r>
          </a:p>
        </p:txBody>
      </p:sp>
      <p:sp>
        <p:nvSpPr>
          <p:cNvPr id="6" name="Text Box 23"/>
          <p:cNvSpPr txBox="1">
            <a:spLocks noChangeArrowheads="1"/>
          </p:cNvSpPr>
          <p:nvPr/>
        </p:nvSpPr>
        <p:spPr bwMode="auto">
          <a:xfrm>
            <a:off x="1351819" y="6264275"/>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bg1"/>
                </a:solidFill>
              </a:rPr>
              <a:t>Breed</a:t>
            </a:r>
          </a:p>
        </p:txBody>
      </p:sp>
      <p:sp>
        <p:nvSpPr>
          <p:cNvPr id="8" name="Text Box 19"/>
          <p:cNvSpPr txBox="1">
            <a:spLocks noChangeArrowheads="1"/>
          </p:cNvSpPr>
          <p:nvPr/>
        </p:nvSpPr>
        <p:spPr bwMode="auto">
          <a:xfrm>
            <a:off x="1351819" y="5901779"/>
            <a:ext cx="12295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dirty="0" err="1" smtClean="0">
                <a:solidFill>
                  <a:schemeClr val="bg1"/>
                </a:solidFill>
              </a:rPr>
              <a:t>Bos</a:t>
            </a:r>
            <a:r>
              <a:rPr lang="en-US" i="1" dirty="0" smtClean="0">
                <a:solidFill>
                  <a:schemeClr val="bg1"/>
                </a:solidFill>
              </a:rPr>
              <a:t> </a:t>
            </a:r>
            <a:r>
              <a:rPr lang="en-US" i="1" dirty="0" err="1" smtClean="0">
                <a:solidFill>
                  <a:schemeClr val="bg1"/>
                </a:solidFill>
              </a:rPr>
              <a:t>taurus</a:t>
            </a:r>
            <a:endParaRPr lang="en-US" i="1" dirty="0">
              <a:solidFill>
                <a:schemeClr val="bg1"/>
              </a:solidFill>
            </a:endParaRPr>
          </a:p>
        </p:txBody>
      </p:sp>
      <p:sp>
        <p:nvSpPr>
          <p:cNvPr id="9" name="Text Box 19"/>
          <p:cNvSpPr txBox="1">
            <a:spLocks noChangeArrowheads="1"/>
          </p:cNvSpPr>
          <p:nvPr/>
        </p:nvSpPr>
        <p:spPr bwMode="auto">
          <a:xfrm>
            <a:off x="5064125" y="5901345"/>
            <a:ext cx="16597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dirty="0" smtClean="0">
                <a:solidFill>
                  <a:schemeClr val="bg1"/>
                </a:solidFill>
              </a:rPr>
              <a:t>Escherichia coli</a:t>
            </a:r>
            <a:endParaRPr lang="en-US" i="1" dirty="0">
              <a:solidFill>
                <a:schemeClr val="bg1"/>
              </a:solidFill>
            </a:endParaRPr>
          </a:p>
        </p:txBody>
      </p:sp>
      <p:pic>
        <p:nvPicPr>
          <p:cNvPr id="11" name="Picture 4" descr="dustyher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3336814"/>
            <a:ext cx="3876675" cy="25463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 name="Picture 5" descr="ECOL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8650" y="3338401"/>
            <a:ext cx="4098925" cy="25495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6683349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111 SNP.tiff"/>
          <p:cNvPicPr>
            <a:picLocks noChangeAspect="1"/>
          </p:cNvPicPr>
          <p:nvPr/>
        </p:nvPicPr>
        <p:blipFill rotWithShape="1">
          <a:blip r:embed="rId2">
            <a:extLst>
              <a:ext uri="{28A0092B-C50C-407E-A947-70E740481C1C}">
                <a14:useLocalDpi xmlns:a14="http://schemas.microsoft.com/office/drawing/2010/main" val="0"/>
              </a:ext>
            </a:extLst>
          </a:blip>
          <a:srcRect l="3466" t="1296"/>
          <a:stretch/>
        </p:blipFill>
        <p:spPr>
          <a:xfrm>
            <a:off x="2425700" y="825500"/>
            <a:ext cx="4606846" cy="5918200"/>
          </a:xfrm>
          <a:prstGeom prst="rect">
            <a:avLst/>
          </a:prstGeom>
        </p:spPr>
      </p:pic>
      <p:sp>
        <p:nvSpPr>
          <p:cNvPr id="4" name="TextBox 3"/>
          <p:cNvSpPr txBox="1"/>
          <p:nvPr/>
        </p:nvSpPr>
        <p:spPr>
          <a:xfrm>
            <a:off x="76542" y="139700"/>
            <a:ext cx="9042058" cy="584776"/>
          </a:xfrm>
          <a:prstGeom prst="rect">
            <a:avLst/>
          </a:prstGeom>
          <a:noFill/>
        </p:spPr>
        <p:txBody>
          <a:bodyPr wrap="none" rtlCol="0">
            <a:spAutoFit/>
          </a:bodyPr>
          <a:lstStyle/>
          <a:p>
            <a:r>
              <a:rPr lang="en-US" sz="3200" dirty="0" smtClean="0">
                <a:solidFill>
                  <a:srgbClr val="FFFF00"/>
                </a:solidFill>
              </a:rPr>
              <a:t>Example of identifying SNPs by O-antigen sequencing</a:t>
            </a:r>
            <a:endParaRPr lang="en-US" sz="3200" dirty="0">
              <a:solidFill>
                <a:srgbClr val="FFFF00"/>
              </a:solidFill>
            </a:endParaRPr>
          </a:p>
        </p:txBody>
      </p:sp>
      <p:cxnSp>
        <p:nvCxnSpPr>
          <p:cNvPr id="6" name="Straight Connector 5"/>
          <p:cNvCxnSpPr/>
          <p:nvPr/>
        </p:nvCxnSpPr>
        <p:spPr>
          <a:xfrm flipH="1">
            <a:off x="2438400" y="3530600"/>
            <a:ext cx="6540500" cy="25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353300" y="1879600"/>
            <a:ext cx="1407356" cy="461665"/>
          </a:xfrm>
          <a:prstGeom prst="rect">
            <a:avLst/>
          </a:prstGeom>
          <a:noFill/>
        </p:spPr>
        <p:txBody>
          <a:bodyPr wrap="none" rtlCol="0">
            <a:spAutoFit/>
          </a:bodyPr>
          <a:lstStyle/>
          <a:p>
            <a:r>
              <a:rPr lang="en-US" sz="2400" dirty="0" smtClean="0">
                <a:solidFill>
                  <a:schemeClr val="bg1"/>
                </a:solidFill>
              </a:rPr>
              <a:t>Non-STEC</a:t>
            </a:r>
            <a:endParaRPr lang="en-US" sz="2400" dirty="0">
              <a:solidFill>
                <a:schemeClr val="bg1"/>
              </a:solidFill>
            </a:endParaRPr>
          </a:p>
        </p:txBody>
      </p:sp>
      <p:sp>
        <p:nvSpPr>
          <p:cNvPr id="9" name="TextBox 8"/>
          <p:cNvSpPr txBox="1"/>
          <p:nvPr/>
        </p:nvSpPr>
        <p:spPr>
          <a:xfrm>
            <a:off x="7353300" y="4457700"/>
            <a:ext cx="790451" cy="461665"/>
          </a:xfrm>
          <a:prstGeom prst="rect">
            <a:avLst/>
          </a:prstGeom>
          <a:noFill/>
        </p:spPr>
        <p:txBody>
          <a:bodyPr wrap="none" rtlCol="0">
            <a:spAutoFit/>
          </a:bodyPr>
          <a:lstStyle/>
          <a:p>
            <a:r>
              <a:rPr lang="en-US" sz="2400" dirty="0" smtClean="0">
                <a:solidFill>
                  <a:schemeClr val="bg1"/>
                </a:solidFill>
              </a:rPr>
              <a:t>STEC</a:t>
            </a:r>
            <a:endParaRPr lang="en-US" sz="2400" dirty="0">
              <a:solidFill>
                <a:schemeClr val="bg1"/>
              </a:solidFill>
            </a:endParaRPr>
          </a:p>
        </p:txBody>
      </p:sp>
      <p:cxnSp>
        <p:nvCxnSpPr>
          <p:cNvPr id="11" name="Straight Arrow Connector 10"/>
          <p:cNvCxnSpPr/>
          <p:nvPr/>
        </p:nvCxnSpPr>
        <p:spPr>
          <a:xfrm flipV="1">
            <a:off x="1790700" y="4533900"/>
            <a:ext cx="2628900" cy="4699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19100" y="4406900"/>
            <a:ext cx="1841500" cy="830997"/>
          </a:xfrm>
          <a:prstGeom prst="rect">
            <a:avLst/>
          </a:prstGeom>
          <a:noFill/>
        </p:spPr>
        <p:txBody>
          <a:bodyPr wrap="square" rtlCol="0">
            <a:spAutoFit/>
          </a:bodyPr>
          <a:lstStyle/>
          <a:p>
            <a:r>
              <a:rPr lang="en-US" sz="2400" dirty="0" smtClean="0">
                <a:solidFill>
                  <a:srgbClr val="FFFFFF"/>
                </a:solidFill>
              </a:rPr>
              <a:t>SNPs specific for STEC</a:t>
            </a:r>
            <a:endParaRPr lang="en-US" sz="2400" dirty="0">
              <a:solidFill>
                <a:srgbClr val="FFFFFF"/>
              </a:solidFill>
            </a:endParaRPr>
          </a:p>
        </p:txBody>
      </p:sp>
    </p:spTree>
    <p:extLst>
      <p:ext uri="{BB962C8B-B14F-4D97-AF65-F5344CB8AC3E}">
        <p14:creationId xmlns:p14="http://schemas.microsoft.com/office/powerpoint/2010/main" val="39408187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oli 48 strains pathgenom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132" y="1354995"/>
            <a:ext cx="4748027" cy="5209532"/>
          </a:xfrm>
          <a:prstGeom prst="rect">
            <a:avLst/>
          </a:prstGeom>
        </p:spPr>
      </p:pic>
      <p:cxnSp>
        <p:nvCxnSpPr>
          <p:cNvPr id="8" name="Straight Arrow Connector 7"/>
          <p:cNvCxnSpPr/>
          <p:nvPr/>
        </p:nvCxnSpPr>
        <p:spPr>
          <a:xfrm>
            <a:off x="5390147" y="3170231"/>
            <a:ext cx="1100246" cy="86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990136" y="2400175"/>
            <a:ext cx="1516974" cy="1349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46538" y="1323728"/>
            <a:ext cx="3008923" cy="830997"/>
          </a:xfrm>
          <a:prstGeom prst="rect">
            <a:avLst/>
          </a:prstGeom>
          <a:noFill/>
        </p:spPr>
        <p:txBody>
          <a:bodyPr wrap="square" rtlCol="0">
            <a:spAutoFit/>
          </a:bodyPr>
          <a:lstStyle/>
          <a:p>
            <a:pPr marL="342900" indent="-342900">
              <a:buFont typeface="Arial"/>
              <a:buChar char="•"/>
            </a:pPr>
            <a:r>
              <a:rPr lang="en-US" sz="2400" dirty="0" smtClean="0">
                <a:solidFill>
                  <a:schemeClr val="bg1"/>
                </a:solidFill>
              </a:rPr>
              <a:t>48 draft or complete genomes</a:t>
            </a:r>
            <a:endParaRPr lang="en-US" sz="2400" dirty="0">
              <a:solidFill>
                <a:schemeClr val="bg1"/>
              </a:solidFill>
            </a:endParaRPr>
          </a:p>
        </p:txBody>
      </p:sp>
      <p:sp>
        <p:nvSpPr>
          <p:cNvPr id="5" name="TextBox 4"/>
          <p:cNvSpPr txBox="1"/>
          <p:nvPr/>
        </p:nvSpPr>
        <p:spPr>
          <a:xfrm>
            <a:off x="146538" y="2285437"/>
            <a:ext cx="4103077" cy="3416320"/>
          </a:xfrm>
          <a:prstGeom prst="rect">
            <a:avLst/>
          </a:prstGeom>
          <a:noFill/>
        </p:spPr>
        <p:txBody>
          <a:bodyPr wrap="square" rtlCol="0">
            <a:spAutoFit/>
          </a:bodyPr>
          <a:lstStyle/>
          <a:p>
            <a:pPr marL="342900" indent="-342900">
              <a:buFont typeface="Arial"/>
              <a:buChar char="•"/>
            </a:pPr>
            <a:r>
              <a:rPr lang="en-US" sz="2400" dirty="0" smtClean="0">
                <a:solidFill>
                  <a:srgbClr val="FFFFFF"/>
                </a:solidFill>
              </a:rPr>
              <a:t>9 draft genomes from USMARC</a:t>
            </a:r>
          </a:p>
          <a:p>
            <a:pPr marL="342900" indent="-342900">
              <a:buFont typeface="Arial"/>
              <a:buChar char="•"/>
            </a:pPr>
            <a:endParaRPr lang="en-US" sz="2400" dirty="0">
              <a:solidFill>
                <a:srgbClr val="FFFFFF"/>
              </a:solidFill>
            </a:endParaRPr>
          </a:p>
          <a:p>
            <a:pPr marL="342900" indent="-342900">
              <a:buFont typeface="Arial"/>
              <a:buChar char="•"/>
            </a:pPr>
            <a:r>
              <a:rPr lang="en-US" sz="2400" dirty="0" smtClean="0">
                <a:solidFill>
                  <a:srgbClr val="FFFFFF"/>
                </a:solidFill>
              </a:rPr>
              <a:t>SNPs at node are specific for serotypes.</a:t>
            </a:r>
          </a:p>
          <a:p>
            <a:pPr marL="342900" indent="-342900">
              <a:buFont typeface="Arial"/>
              <a:buChar char="•"/>
            </a:pPr>
            <a:endParaRPr lang="en-US" sz="2400" dirty="0">
              <a:solidFill>
                <a:srgbClr val="FFFFFF"/>
              </a:solidFill>
            </a:endParaRPr>
          </a:p>
          <a:p>
            <a:pPr marL="342900" indent="-342900">
              <a:buFont typeface="Arial"/>
              <a:buChar char="•"/>
            </a:pPr>
            <a:r>
              <a:rPr lang="en-US" sz="2400" dirty="0" smtClean="0">
                <a:solidFill>
                  <a:srgbClr val="FFFFFF"/>
                </a:solidFill>
              </a:rPr>
              <a:t>Not all SNPs were specific because discover population was to small</a:t>
            </a:r>
          </a:p>
        </p:txBody>
      </p:sp>
      <p:cxnSp>
        <p:nvCxnSpPr>
          <p:cNvPr id="11" name="Straight Arrow Connector 10"/>
          <p:cNvCxnSpPr/>
          <p:nvPr/>
        </p:nvCxnSpPr>
        <p:spPr>
          <a:xfrm>
            <a:off x="5440149" y="4930359"/>
            <a:ext cx="839350" cy="72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680128" y="4780348"/>
            <a:ext cx="688485" cy="369332"/>
          </a:xfrm>
          <a:prstGeom prst="rect">
            <a:avLst/>
          </a:prstGeom>
          <a:noFill/>
        </p:spPr>
        <p:txBody>
          <a:bodyPr wrap="none" rtlCol="0">
            <a:spAutoFit/>
          </a:bodyPr>
          <a:lstStyle/>
          <a:p>
            <a:r>
              <a:rPr lang="en-US" dirty="0" smtClean="0"/>
              <a:t>O145</a:t>
            </a:r>
            <a:endParaRPr lang="en-US" dirty="0"/>
          </a:p>
        </p:txBody>
      </p:sp>
      <p:sp>
        <p:nvSpPr>
          <p:cNvPr id="14" name="TextBox 13"/>
          <p:cNvSpPr txBox="1"/>
          <p:nvPr/>
        </p:nvSpPr>
        <p:spPr>
          <a:xfrm>
            <a:off x="4450123" y="2930214"/>
            <a:ext cx="940026" cy="646331"/>
          </a:xfrm>
          <a:prstGeom prst="rect">
            <a:avLst/>
          </a:prstGeom>
          <a:noFill/>
        </p:spPr>
        <p:txBody>
          <a:bodyPr wrap="square" rtlCol="0">
            <a:spAutoFit/>
          </a:bodyPr>
          <a:lstStyle/>
          <a:p>
            <a:r>
              <a:rPr lang="en-US" dirty="0" smtClean="0"/>
              <a:t>O103 &amp; O45</a:t>
            </a:r>
            <a:endParaRPr lang="en-US" dirty="0"/>
          </a:p>
        </p:txBody>
      </p:sp>
      <p:sp>
        <p:nvSpPr>
          <p:cNvPr id="16" name="TextBox 15"/>
          <p:cNvSpPr txBox="1"/>
          <p:nvPr/>
        </p:nvSpPr>
        <p:spPr>
          <a:xfrm>
            <a:off x="4400120" y="2240164"/>
            <a:ext cx="571491" cy="369332"/>
          </a:xfrm>
          <a:prstGeom prst="rect">
            <a:avLst/>
          </a:prstGeom>
          <a:noFill/>
        </p:spPr>
        <p:txBody>
          <a:bodyPr wrap="none" rtlCol="0">
            <a:spAutoFit/>
          </a:bodyPr>
          <a:lstStyle/>
          <a:p>
            <a:r>
              <a:rPr lang="en-US" dirty="0" smtClean="0"/>
              <a:t>O26</a:t>
            </a:r>
            <a:endParaRPr lang="en-US" dirty="0"/>
          </a:p>
        </p:txBody>
      </p:sp>
      <p:cxnSp>
        <p:nvCxnSpPr>
          <p:cNvPr id="17" name="Straight Arrow Connector 16"/>
          <p:cNvCxnSpPr/>
          <p:nvPr/>
        </p:nvCxnSpPr>
        <p:spPr>
          <a:xfrm>
            <a:off x="5200142" y="2790203"/>
            <a:ext cx="1312648" cy="610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500123" y="2600189"/>
            <a:ext cx="688485" cy="369332"/>
          </a:xfrm>
          <a:prstGeom prst="rect">
            <a:avLst/>
          </a:prstGeom>
          <a:noFill/>
        </p:spPr>
        <p:txBody>
          <a:bodyPr wrap="none" rtlCol="0">
            <a:spAutoFit/>
          </a:bodyPr>
          <a:lstStyle/>
          <a:p>
            <a:r>
              <a:rPr lang="en-US" dirty="0" smtClean="0"/>
              <a:t>O111</a:t>
            </a:r>
            <a:endParaRPr lang="en-US" dirty="0"/>
          </a:p>
        </p:txBody>
      </p:sp>
      <p:cxnSp>
        <p:nvCxnSpPr>
          <p:cNvPr id="20" name="Straight Arrow Connector 19"/>
          <p:cNvCxnSpPr/>
          <p:nvPr/>
        </p:nvCxnSpPr>
        <p:spPr>
          <a:xfrm flipH="1">
            <a:off x="6110168" y="1910139"/>
            <a:ext cx="990026" cy="3600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060192" y="1660120"/>
            <a:ext cx="688485" cy="369332"/>
          </a:xfrm>
          <a:prstGeom prst="rect">
            <a:avLst/>
          </a:prstGeom>
          <a:noFill/>
        </p:spPr>
        <p:txBody>
          <a:bodyPr wrap="none" rtlCol="0">
            <a:spAutoFit/>
          </a:bodyPr>
          <a:lstStyle/>
          <a:p>
            <a:r>
              <a:rPr lang="en-US" dirty="0" smtClean="0"/>
              <a:t>O121</a:t>
            </a:r>
            <a:endParaRPr lang="en-US" dirty="0"/>
          </a:p>
        </p:txBody>
      </p:sp>
      <p:sp>
        <p:nvSpPr>
          <p:cNvPr id="18" name="Rectangle 17"/>
          <p:cNvSpPr/>
          <p:nvPr/>
        </p:nvSpPr>
        <p:spPr>
          <a:xfrm>
            <a:off x="657440" y="103792"/>
            <a:ext cx="8051803" cy="584776"/>
          </a:xfrm>
          <a:prstGeom prst="rect">
            <a:avLst/>
          </a:prstGeom>
        </p:spPr>
        <p:txBody>
          <a:bodyPr wrap="none">
            <a:spAutoFit/>
          </a:bodyPr>
          <a:lstStyle/>
          <a:p>
            <a:pPr algn="ctr"/>
            <a:r>
              <a:rPr lang="en-US" sz="3200" dirty="0" smtClean="0">
                <a:solidFill>
                  <a:srgbClr val="FFFF00"/>
                </a:solidFill>
              </a:rPr>
              <a:t>Genome comparison for serotype specific SNPs</a:t>
            </a:r>
            <a:endParaRPr lang="en-US" sz="3200" dirty="0">
              <a:solidFill>
                <a:srgbClr val="FFFF00"/>
              </a:solidFill>
            </a:endParaRPr>
          </a:p>
        </p:txBody>
      </p:sp>
    </p:spTree>
    <p:extLst>
      <p:ext uri="{BB962C8B-B14F-4D97-AF65-F5344CB8AC3E}">
        <p14:creationId xmlns:p14="http://schemas.microsoft.com/office/powerpoint/2010/main" val="26182771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0" y="924665"/>
            <a:ext cx="9144000" cy="5845697"/>
            <a:chOff x="0" y="504825"/>
            <a:chExt cx="9144000" cy="5845697"/>
          </a:xfrm>
        </p:grpSpPr>
        <p:pic>
          <p:nvPicPr>
            <p:cNvPr id="4" name="Picture 3" descr="O559615Tre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4825"/>
              <a:ext cx="9144000" cy="5845697"/>
            </a:xfrm>
            <a:prstGeom prst="rect">
              <a:avLst/>
            </a:prstGeom>
          </p:spPr>
        </p:pic>
        <p:sp>
          <p:nvSpPr>
            <p:cNvPr id="6" name="TextBox 5"/>
            <p:cNvSpPr txBox="1"/>
            <p:nvPr/>
          </p:nvSpPr>
          <p:spPr>
            <a:xfrm>
              <a:off x="5396106" y="3587751"/>
              <a:ext cx="993869" cy="246221"/>
            </a:xfrm>
            <a:prstGeom prst="rect">
              <a:avLst/>
            </a:prstGeom>
            <a:noFill/>
          </p:spPr>
          <p:txBody>
            <a:bodyPr wrap="none" rtlCol="0">
              <a:spAutoFit/>
            </a:bodyPr>
            <a:lstStyle/>
            <a:p>
              <a:r>
                <a:rPr lang="en-US" sz="1000" dirty="0" smtClean="0"/>
                <a:t>O157:H43 ETEC</a:t>
              </a:r>
              <a:endParaRPr lang="en-US" sz="1000" dirty="0"/>
            </a:p>
          </p:txBody>
        </p:sp>
        <p:sp>
          <p:nvSpPr>
            <p:cNvPr id="7" name="Rounded Rectangle 6"/>
            <p:cNvSpPr/>
            <p:nvPr/>
          </p:nvSpPr>
          <p:spPr>
            <a:xfrm>
              <a:off x="4746977" y="3502026"/>
              <a:ext cx="508000" cy="92075"/>
            </a:xfrm>
            <a:prstGeom prst="roundRect">
              <a:avLst/>
            </a:prstGeom>
            <a:solidFill>
              <a:schemeClr val="accent5">
                <a:alpha val="3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159030" y="3448052"/>
              <a:ext cx="990175" cy="246221"/>
            </a:xfrm>
            <a:prstGeom prst="rect">
              <a:avLst/>
            </a:prstGeom>
            <a:noFill/>
          </p:spPr>
          <p:txBody>
            <a:bodyPr wrap="none" rtlCol="0">
              <a:spAutoFit/>
            </a:bodyPr>
            <a:lstStyle/>
            <a:p>
              <a:r>
                <a:rPr lang="en-US" sz="1000" dirty="0" smtClean="0"/>
                <a:t>O121:H19 STEC</a:t>
              </a:r>
              <a:endParaRPr lang="en-US" sz="1000" dirty="0"/>
            </a:p>
          </p:txBody>
        </p:sp>
        <p:sp>
          <p:nvSpPr>
            <p:cNvPr id="9" name="Rounded Rectangle 8"/>
            <p:cNvSpPr/>
            <p:nvPr/>
          </p:nvSpPr>
          <p:spPr>
            <a:xfrm>
              <a:off x="2974623" y="4454526"/>
              <a:ext cx="451555" cy="98425"/>
            </a:xfrm>
            <a:prstGeom prst="roundRect">
              <a:avLst/>
            </a:prstGeom>
            <a:solidFill>
              <a:schemeClr val="accent4">
                <a:alpha val="3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330219" y="4406642"/>
              <a:ext cx="972705" cy="246221"/>
            </a:xfrm>
            <a:prstGeom prst="rect">
              <a:avLst/>
            </a:prstGeom>
            <a:noFill/>
          </p:spPr>
          <p:txBody>
            <a:bodyPr wrap="none" rtlCol="0">
              <a:spAutoFit/>
            </a:bodyPr>
            <a:lstStyle/>
            <a:p>
              <a:r>
                <a:rPr lang="en-US" sz="1000" dirty="0" smtClean="0"/>
                <a:t>O145:NM STEC</a:t>
              </a:r>
              <a:endParaRPr lang="en-US" sz="1000" dirty="0"/>
            </a:p>
          </p:txBody>
        </p:sp>
        <p:sp>
          <p:nvSpPr>
            <p:cNvPr id="11" name="Rectangle 10"/>
            <p:cNvSpPr/>
            <p:nvPr/>
          </p:nvSpPr>
          <p:spPr>
            <a:xfrm>
              <a:off x="3516489" y="4552950"/>
              <a:ext cx="4521200" cy="1133475"/>
            </a:xfrm>
            <a:prstGeom prst="rect">
              <a:avLst/>
            </a:prstGeom>
            <a:solidFill>
              <a:schemeClr val="accent3">
                <a:alpha val="3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417734" y="5184776"/>
              <a:ext cx="1161809" cy="246221"/>
            </a:xfrm>
            <a:prstGeom prst="rect">
              <a:avLst/>
            </a:prstGeom>
            <a:noFill/>
          </p:spPr>
          <p:txBody>
            <a:bodyPr wrap="none" rtlCol="0">
              <a:spAutoFit/>
            </a:bodyPr>
            <a:lstStyle/>
            <a:p>
              <a:r>
                <a:rPr lang="en-US" sz="1000" dirty="0" smtClean="0"/>
                <a:t>O157:H7 </a:t>
              </a:r>
              <a:r>
                <a:rPr lang="en-US" sz="1000" dirty="0" err="1" smtClean="0"/>
                <a:t>tir</a:t>
              </a:r>
              <a:r>
                <a:rPr lang="en-US" sz="1000" dirty="0" smtClean="0"/>
                <a:t> T STEC</a:t>
              </a:r>
              <a:endParaRPr lang="en-US" sz="1000" dirty="0"/>
            </a:p>
          </p:txBody>
        </p:sp>
        <p:sp>
          <p:nvSpPr>
            <p:cNvPr id="13" name="Rounded Rectangle 12"/>
            <p:cNvSpPr/>
            <p:nvPr/>
          </p:nvSpPr>
          <p:spPr>
            <a:xfrm>
              <a:off x="3268133" y="5686426"/>
              <a:ext cx="2336800" cy="215900"/>
            </a:xfrm>
            <a:prstGeom prst="roundRect">
              <a:avLst/>
            </a:prstGeom>
            <a:solidFill>
              <a:schemeClr val="accent2">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542849" y="5705475"/>
              <a:ext cx="1173518" cy="246221"/>
            </a:xfrm>
            <a:prstGeom prst="rect">
              <a:avLst/>
            </a:prstGeom>
            <a:noFill/>
          </p:spPr>
          <p:txBody>
            <a:bodyPr wrap="none" rtlCol="0">
              <a:spAutoFit/>
            </a:bodyPr>
            <a:lstStyle/>
            <a:p>
              <a:r>
                <a:rPr lang="en-US" sz="1000" dirty="0" smtClean="0"/>
                <a:t>O157:H7 </a:t>
              </a:r>
              <a:r>
                <a:rPr lang="en-US" sz="1000" dirty="0" err="1" smtClean="0"/>
                <a:t>tir</a:t>
              </a:r>
              <a:r>
                <a:rPr lang="en-US" sz="1000" dirty="0" smtClean="0"/>
                <a:t> A STEC</a:t>
              </a:r>
              <a:endParaRPr lang="en-US" sz="1000" dirty="0"/>
            </a:p>
          </p:txBody>
        </p:sp>
        <p:sp>
          <p:nvSpPr>
            <p:cNvPr id="15" name="Rounded Rectangle 14"/>
            <p:cNvSpPr/>
            <p:nvPr/>
          </p:nvSpPr>
          <p:spPr>
            <a:xfrm>
              <a:off x="3330219" y="5946775"/>
              <a:ext cx="378181" cy="76200"/>
            </a:xfrm>
            <a:prstGeom prst="roundRect">
              <a:avLst/>
            </a:prstGeom>
            <a:solidFill>
              <a:schemeClr val="accent1">
                <a:alpha val="3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2624667" y="5890141"/>
              <a:ext cx="705552" cy="78860"/>
            </a:xfrm>
            <a:prstGeom prst="roundRect">
              <a:avLst/>
            </a:prstGeom>
            <a:solidFill>
              <a:schemeClr val="bg2">
                <a:lumMod val="50000"/>
                <a:alpha val="2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1179690" y="6000749"/>
              <a:ext cx="1298221" cy="263526"/>
            </a:xfrm>
            <a:prstGeom prst="roundRect">
              <a:avLst/>
            </a:prstGeom>
            <a:solidFill>
              <a:schemeClr val="tx2">
                <a:alpha val="3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2624667" y="4591308"/>
              <a:ext cx="349956" cy="34289"/>
            </a:xfrm>
            <a:prstGeom prst="roundRect">
              <a:avLst/>
            </a:prstGeom>
            <a:solidFill>
              <a:schemeClr val="tx1">
                <a:lumMod val="65000"/>
                <a:lumOff val="35000"/>
                <a:alpha val="1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6891867" y="4203700"/>
              <a:ext cx="739423" cy="152400"/>
            </a:xfrm>
            <a:prstGeom prst="roundRect">
              <a:avLst/>
            </a:prstGeom>
            <a:solidFill>
              <a:schemeClr val="accent6">
                <a:alpha val="2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4402668" y="676276"/>
              <a:ext cx="2133600" cy="247650"/>
            </a:xfrm>
            <a:prstGeom prst="roundRect">
              <a:avLst/>
            </a:prstGeom>
            <a:solidFill>
              <a:schemeClr val="accent5">
                <a:alpha val="3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451609" y="720723"/>
              <a:ext cx="867633" cy="246221"/>
            </a:xfrm>
            <a:prstGeom prst="rect">
              <a:avLst/>
            </a:prstGeom>
            <a:noFill/>
          </p:spPr>
          <p:txBody>
            <a:bodyPr wrap="none" rtlCol="0">
              <a:spAutoFit/>
            </a:bodyPr>
            <a:lstStyle/>
            <a:p>
              <a:r>
                <a:rPr lang="en-US" sz="1000" dirty="0" smtClean="0"/>
                <a:t>O55:H6 EPEC</a:t>
              </a:r>
              <a:endParaRPr lang="en-US" sz="1000" dirty="0"/>
            </a:p>
          </p:txBody>
        </p:sp>
        <p:sp>
          <p:nvSpPr>
            <p:cNvPr id="22" name="Rounded Rectangle 21"/>
            <p:cNvSpPr/>
            <p:nvPr/>
          </p:nvSpPr>
          <p:spPr>
            <a:xfrm>
              <a:off x="5853290" y="1622425"/>
              <a:ext cx="1450621" cy="152400"/>
            </a:xfrm>
            <a:prstGeom prst="roundRect">
              <a:avLst/>
            </a:prstGeom>
            <a:solidFill>
              <a:schemeClr val="accent4">
                <a:alpha val="2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7236175" y="1606034"/>
              <a:ext cx="997626" cy="246221"/>
            </a:xfrm>
            <a:prstGeom prst="rect">
              <a:avLst/>
            </a:prstGeom>
            <a:noFill/>
          </p:spPr>
          <p:txBody>
            <a:bodyPr wrap="none" rtlCol="0">
              <a:spAutoFit/>
            </a:bodyPr>
            <a:lstStyle/>
            <a:p>
              <a:r>
                <a:rPr lang="en-US" sz="1000" dirty="0" smtClean="0"/>
                <a:t>O111:H21 EPEC</a:t>
              </a:r>
              <a:endParaRPr lang="en-US" sz="1000" dirty="0"/>
            </a:p>
          </p:txBody>
        </p:sp>
        <p:sp>
          <p:nvSpPr>
            <p:cNvPr id="24" name="Rounded Rectangle 23"/>
            <p:cNvSpPr/>
            <p:nvPr/>
          </p:nvSpPr>
          <p:spPr>
            <a:xfrm>
              <a:off x="6891867" y="1893094"/>
              <a:ext cx="2150533" cy="177007"/>
            </a:xfrm>
            <a:prstGeom prst="roundRect">
              <a:avLst/>
            </a:prstGeom>
            <a:solidFill>
              <a:schemeClr val="accent3">
                <a:alpha val="2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6891868" y="2070101"/>
              <a:ext cx="1074945" cy="161924"/>
            </a:xfrm>
            <a:prstGeom prst="roundRect">
              <a:avLst/>
            </a:prstGeom>
            <a:solidFill>
              <a:schemeClr val="accent2">
                <a:alpha val="2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6214534" y="2206626"/>
              <a:ext cx="1393919" cy="165099"/>
            </a:xfrm>
            <a:prstGeom prst="roundRect">
              <a:avLst/>
            </a:prstGeom>
            <a:solidFill>
              <a:schemeClr val="accent1">
                <a:alpha val="2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6891867" y="2371725"/>
              <a:ext cx="412044" cy="142875"/>
            </a:xfrm>
            <a:prstGeom prst="roundRect">
              <a:avLst/>
            </a:prstGeom>
            <a:solidFill>
              <a:schemeClr val="tx1">
                <a:lumMod val="75000"/>
                <a:lumOff val="25000"/>
                <a:alpha val="1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4402668" y="3594101"/>
              <a:ext cx="1072443" cy="152399"/>
            </a:xfrm>
            <a:prstGeom prst="roundRect">
              <a:avLst/>
            </a:prstGeom>
            <a:solidFill>
              <a:schemeClr val="accent6">
                <a:alpha val="2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2477911" y="6067167"/>
              <a:ext cx="867633" cy="246221"/>
            </a:xfrm>
            <a:prstGeom prst="rect">
              <a:avLst/>
            </a:prstGeom>
            <a:noFill/>
          </p:spPr>
          <p:txBody>
            <a:bodyPr wrap="none" rtlCol="0">
              <a:spAutoFit/>
            </a:bodyPr>
            <a:lstStyle/>
            <a:p>
              <a:r>
                <a:rPr lang="en-US" sz="1000" dirty="0" smtClean="0"/>
                <a:t>O55:H7 EPEC</a:t>
              </a:r>
              <a:endParaRPr lang="en-US" sz="1000" dirty="0"/>
            </a:p>
          </p:txBody>
        </p:sp>
        <p:sp>
          <p:nvSpPr>
            <p:cNvPr id="30" name="TextBox 29"/>
            <p:cNvSpPr txBox="1"/>
            <p:nvPr/>
          </p:nvSpPr>
          <p:spPr>
            <a:xfrm>
              <a:off x="3640672" y="5886193"/>
              <a:ext cx="1236236" cy="246221"/>
            </a:xfrm>
            <a:prstGeom prst="rect">
              <a:avLst/>
            </a:prstGeom>
            <a:noFill/>
          </p:spPr>
          <p:txBody>
            <a:bodyPr wrap="none" rtlCol="0">
              <a:spAutoFit/>
            </a:bodyPr>
            <a:lstStyle/>
            <a:p>
              <a:r>
                <a:rPr lang="en-US" sz="1000" dirty="0" smtClean="0"/>
                <a:t>O157:NM </a:t>
              </a:r>
              <a:r>
                <a:rPr lang="en-US" sz="1000" dirty="0" err="1" smtClean="0"/>
                <a:t>sor</a:t>
              </a:r>
              <a:r>
                <a:rPr lang="en-US" sz="1000" dirty="0" smtClean="0"/>
                <a:t>+ </a:t>
              </a:r>
              <a:r>
                <a:rPr lang="en-US" sz="1000" dirty="0" err="1" smtClean="0"/>
                <a:t>gud</a:t>
              </a:r>
              <a:r>
                <a:rPr lang="en-US" sz="1000" dirty="0" smtClean="0"/>
                <a:t>+</a:t>
              </a:r>
              <a:endParaRPr lang="en-US" sz="1000" dirty="0"/>
            </a:p>
          </p:txBody>
        </p:sp>
        <p:sp>
          <p:nvSpPr>
            <p:cNvPr id="31" name="TextBox 30"/>
            <p:cNvSpPr txBox="1"/>
            <p:nvPr/>
          </p:nvSpPr>
          <p:spPr>
            <a:xfrm>
              <a:off x="7537579" y="4180959"/>
              <a:ext cx="997626" cy="246221"/>
            </a:xfrm>
            <a:prstGeom prst="rect">
              <a:avLst/>
            </a:prstGeom>
            <a:noFill/>
          </p:spPr>
          <p:txBody>
            <a:bodyPr wrap="none" rtlCol="0">
              <a:spAutoFit/>
            </a:bodyPr>
            <a:lstStyle/>
            <a:p>
              <a:r>
                <a:rPr lang="en-US" sz="1000" dirty="0" smtClean="0"/>
                <a:t>O111:H12 EPEC</a:t>
              </a:r>
              <a:endParaRPr lang="en-US" sz="1000" dirty="0"/>
            </a:p>
          </p:txBody>
        </p:sp>
        <p:sp>
          <p:nvSpPr>
            <p:cNvPr id="32" name="Rounded Rectangle 31"/>
            <p:cNvSpPr/>
            <p:nvPr/>
          </p:nvSpPr>
          <p:spPr>
            <a:xfrm>
              <a:off x="4413956" y="3479800"/>
              <a:ext cx="299155" cy="46991"/>
            </a:xfrm>
            <a:prstGeom prst="roundRect">
              <a:avLst/>
            </a:prstGeom>
            <a:solidFill>
              <a:srgbClr val="FFFF00">
                <a:alpha val="2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7204808" y="2336799"/>
              <a:ext cx="1939192" cy="246221"/>
            </a:xfrm>
            <a:prstGeom prst="rect">
              <a:avLst/>
            </a:prstGeom>
            <a:noFill/>
          </p:spPr>
          <p:txBody>
            <a:bodyPr wrap="square" rtlCol="0">
              <a:spAutoFit/>
            </a:bodyPr>
            <a:lstStyle/>
            <a:p>
              <a:r>
                <a:rPr lang="en-US" sz="1000" dirty="0" smtClean="0"/>
                <a:t>O103:H2 &amp; O45:H2 STEC</a:t>
              </a:r>
              <a:endParaRPr lang="en-US" sz="1000" dirty="0"/>
            </a:p>
          </p:txBody>
        </p:sp>
        <p:sp>
          <p:nvSpPr>
            <p:cNvPr id="2" name="TextBox 1"/>
            <p:cNvSpPr txBox="1"/>
            <p:nvPr/>
          </p:nvSpPr>
          <p:spPr>
            <a:xfrm>
              <a:off x="7537579" y="2202935"/>
              <a:ext cx="925178" cy="246221"/>
            </a:xfrm>
            <a:prstGeom prst="rect">
              <a:avLst/>
            </a:prstGeom>
            <a:noFill/>
          </p:spPr>
          <p:txBody>
            <a:bodyPr wrap="none" rtlCol="0">
              <a:spAutoFit/>
            </a:bodyPr>
            <a:lstStyle/>
            <a:p>
              <a:r>
                <a:rPr lang="en-US" sz="1000" dirty="0" smtClean="0"/>
                <a:t>O111:H8 STEC</a:t>
              </a:r>
              <a:endParaRPr lang="en-US" sz="1000" dirty="0"/>
            </a:p>
          </p:txBody>
        </p:sp>
        <p:sp>
          <p:nvSpPr>
            <p:cNvPr id="3" name="TextBox 2"/>
            <p:cNvSpPr txBox="1"/>
            <p:nvPr/>
          </p:nvSpPr>
          <p:spPr>
            <a:xfrm>
              <a:off x="7935489" y="2060060"/>
              <a:ext cx="925178" cy="246221"/>
            </a:xfrm>
            <a:prstGeom prst="rect">
              <a:avLst/>
            </a:prstGeom>
            <a:noFill/>
          </p:spPr>
          <p:txBody>
            <a:bodyPr wrap="none" rtlCol="0">
              <a:spAutoFit/>
            </a:bodyPr>
            <a:lstStyle/>
            <a:p>
              <a:r>
                <a:rPr lang="en-US" sz="1000" dirty="0" smtClean="0"/>
                <a:t>O26:H11 STEC</a:t>
              </a:r>
              <a:endParaRPr lang="en-US" sz="1000" dirty="0"/>
            </a:p>
          </p:txBody>
        </p:sp>
        <p:sp>
          <p:nvSpPr>
            <p:cNvPr id="5" name="TextBox 4"/>
            <p:cNvSpPr txBox="1"/>
            <p:nvPr/>
          </p:nvSpPr>
          <p:spPr>
            <a:xfrm>
              <a:off x="7418125" y="1311537"/>
              <a:ext cx="1595309" cy="246221"/>
            </a:xfrm>
            <a:prstGeom prst="rect">
              <a:avLst/>
            </a:prstGeom>
            <a:noFill/>
          </p:spPr>
          <p:txBody>
            <a:bodyPr wrap="none" rtlCol="0">
              <a:spAutoFit/>
            </a:bodyPr>
            <a:lstStyle/>
            <a:p>
              <a:r>
                <a:rPr lang="en-US" sz="1000" dirty="0" smtClean="0"/>
                <a:t>O26:H11 &amp; O111:H11 STEC</a:t>
              </a:r>
              <a:endParaRPr lang="en-US" sz="1000" dirty="0"/>
            </a:p>
          </p:txBody>
        </p:sp>
        <p:cxnSp>
          <p:nvCxnSpPr>
            <p:cNvPr id="35" name="Straight Arrow Connector 34"/>
            <p:cNvCxnSpPr/>
            <p:nvPr/>
          </p:nvCxnSpPr>
          <p:spPr>
            <a:xfrm flipH="1" flipV="1">
              <a:off x="8647289" y="1482726"/>
              <a:ext cx="11288" cy="2984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6536268" y="2657475"/>
              <a:ext cx="1140176" cy="136525"/>
            </a:xfrm>
            <a:prstGeom prst="roundRect">
              <a:avLst/>
            </a:prstGeom>
            <a:solidFill>
              <a:schemeClr val="tx2">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7597164" y="2628903"/>
              <a:ext cx="932630" cy="246221"/>
            </a:xfrm>
            <a:prstGeom prst="rect">
              <a:avLst/>
            </a:prstGeom>
            <a:noFill/>
          </p:spPr>
          <p:txBody>
            <a:bodyPr wrap="none" rtlCol="0">
              <a:spAutoFit/>
            </a:bodyPr>
            <a:lstStyle/>
            <a:p>
              <a:r>
                <a:rPr lang="en-US" sz="1000" dirty="0" smtClean="0"/>
                <a:t>O111:H2 EPEC</a:t>
              </a:r>
              <a:endParaRPr lang="en-US" sz="1000" dirty="0"/>
            </a:p>
          </p:txBody>
        </p:sp>
        <p:sp>
          <p:nvSpPr>
            <p:cNvPr id="38" name="Rounded Rectangle 37"/>
            <p:cNvSpPr/>
            <p:nvPr/>
          </p:nvSpPr>
          <p:spPr>
            <a:xfrm>
              <a:off x="6891868" y="2514600"/>
              <a:ext cx="784577" cy="142875"/>
            </a:xfrm>
            <a:prstGeom prst="roundRect">
              <a:avLst/>
            </a:prstGeom>
            <a:solidFill>
              <a:schemeClr val="accent4">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7597164" y="2488683"/>
              <a:ext cx="925178" cy="246221"/>
            </a:xfrm>
            <a:prstGeom prst="rect">
              <a:avLst/>
            </a:prstGeom>
            <a:noFill/>
          </p:spPr>
          <p:txBody>
            <a:bodyPr wrap="none" rtlCol="0">
              <a:spAutoFit/>
            </a:bodyPr>
            <a:lstStyle/>
            <a:p>
              <a:r>
                <a:rPr lang="en-US" sz="1000" dirty="0" smtClean="0"/>
                <a:t>O128:H2 STEC</a:t>
              </a:r>
              <a:endParaRPr lang="en-US" sz="1000" dirty="0"/>
            </a:p>
          </p:txBody>
        </p:sp>
        <p:sp>
          <p:nvSpPr>
            <p:cNvPr id="41" name="TextBox 40"/>
            <p:cNvSpPr txBox="1"/>
            <p:nvPr/>
          </p:nvSpPr>
          <p:spPr>
            <a:xfrm>
              <a:off x="4062092" y="2424362"/>
              <a:ext cx="2022108" cy="307777"/>
            </a:xfrm>
            <a:prstGeom prst="rect">
              <a:avLst/>
            </a:prstGeom>
            <a:noFill/>
          </p:spPr>
          <p:txBody>
            <a:bodyPr wrap="none" rtlCol="0">
              <a:spAutoFit/>
            </a:bodyPr>
            <a:lstStyle/>
            <a:p>
              <a:r>
                <a:rPr lang="en-US" sz="1400" b="1" dirty="0" smtClean="0"/>
                <a:t>STEC H2 </a:t>
              </a:r>
              <a:r>
                <a:rPr lang="en-US" sz="1400" b="1" dirty="0" err="1" smtClean="0"/>
                <a:t>serogroup</a:t>
              </a:r>
              <a:r>
                <a:rPr lang="en-US" sz="1400" b="1" dirty="0" smtClean="0"/>
                <a:t> clade</a:t>
              </a:r>
              <a:endParaRPr lang="en-US" sz="1400" b="1" dirty="0"/>
            </a:p>
          </p:txBody>
        </p:sp>
        <p:sp>
          <p:nvSpPr>
            <p:cNvPr id="43" name="Right Brace 42"/>
            <p:cNvSpPr/>
            <p:nvPr/>
          </p:nvSpPr>
          <p:spPr>
            <a:xfrm>
              <a:off x="7608452" y="2857499"/>
              <a:ext cx="207264" cy="1333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p:cNvSpPr txBox="1"/>
            <p:nvPr/>
          </p:nvSpPr>
          <p:spPr>
            <a:xfrm>
              <a:off x="7750321" y="2791605"/>
              <a:ext cx="925178" cy="246221"/>
            </a:xfrm>
            <a:prstGeom prst="rect">
              <a:avLst/>
            </a:prstGeom>
            <a:noFill/>
          </p:spPr>
          <p:txBody>
            <a:bodyPr wrap="none" rtlCol="0">
              <a:spAutoFit/>
            </a:bodyPr>
            <a:lstStyle/>
            <a:p>
              <a:r>
                <a:rPr lang="en-US" sz="1000" dirty="0" smtClean="0"/>
                <a:t>O128:H7 STEC</a:t>
              </a:r>
              <a:endParaRPr lang="en-US" sz="1000" dirty="0"/>
            </a:p>
          </p:txBody>
        </p:sp>
        <p:sp>
          <p:nvSpPr>
            <p:cNvPr id="45" name="Right Brace 44"/>
            <p:cNvSpPr/>
            <p:nvPr/>
          </p:nvSpPr>
          <p:spPr>
            <a:xfrm>
              <a:off x="7226787" y="2990849"/>
              <a:ext cx="207264" cy="1333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TextBox 45"/>
            <p:cNvSpPr txBox="1"/>
            <p:nvPr/>
          </p:nvSpPr>
          <p:spPr>
            <a:xfrm>
              <a:off x="7366982" y="2927614"/>
              <a:ext cx="990175" cy="246221"/>
            </a:xfrm>
            <a:prstGeom prst="rect">
              <a:avLst/>
            </a:prstGeom>
            <a:noFill/>
          </p:spPr>
          <p:txBody>
            <a:bodyPr wrap="none" rtlCol="0">
              <a:spAutoFit/>
            </a:bodyPr>
            <a:lstStyle/>
            <a:p>
              <a:r>
                <a:rPr lang="en-US" sz="1000" dirty="0" smtClean="0"/>
                <a:t>O128:H21 STEC</a:t>
              </a:r>
              <a:endParaRPr lang="en-US" sz="1000" dirty="0"/>
            </a:p>
          </p:txBody>
        </p:sp>
        <p:sp>
          <p:nvSpPr>
            <p:cNvPr id="47" name="Left Brace 46"/>
            <p:cNvSpPr/>
            <p:nvPr/>
          </p:nvSpPr>
          <p:spPr>
            <a:xfrm>
              <a:off x="6033911" y="2371725"/>
              <a:ext cx="207264" cy="42227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TextBox 47"/>
            <p:cNvSpPr txBox="1"/>
            <p:nvPr/>
          </p:nvSpPr>
          <p:spPr>
            <a:xfrm>
              <a:off x="4317473" y="1851287"/>
              <a:ext cx="2113103" cy="307777"/>
            </a:xfrm>
            <a:prstGeom prst="rect">
              <a:avLst/>
            </a:prstGeom>
            <a:noFill/>
          </p:spPr>
          <p:txBody>
            <a:bodyPr wrap="none" rtlCol="0">
              <a:spAutoFit/>
            </a:bodyPr>
            <a:lstStyle/>
            <a:p>
              <a:r>
                <a:rPr lang="en-US" sz="1400" b="1" dirty="0" smtClean="0"/>
                <a:t>STEC H11 </a:t>
              </a:r>
              <a:r>
                <a:rPr lang="en-US" sz="1400" b="1" dirty="0" err="1" smtClean="0"/>
                <a:t>serogroup</a:t>
              </a:r>
              <a:r>
                <a:rPr lang="en-US" sz="1400" b="1" dirty="0" smtClean="0"/>
                <a:t> clade</a:t>
              </a:r>
              <a:endParaRPr lang="en-US" sz="1400" b="1" dirty="0"/>
            </a:p>
          </p:txBody>
        </p:sp>
        <p:sp>
          <p:nvSpPr>
            <p:cNvPr id="49" name="Left Brace 48"/>
            <p:cNvSpPr/>
            <p:nvPr/>
          </p:nvSpPr>
          <p:spPr>
            <a:xfrm>
              <a:off x="6377671" y="1781175"/>
              <a:ext cx="207264" cy="42227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ounded Rectangle 49"/>
            <p:cNvSpPr/>
            <p:nvPr/>
          </p:nvSpPr>
          <p:spPr>
            <a:xfrm>
              <a:off x="6214534" y="2387600"/>
              <a:ext cx="677333" cy="88385"/>
            </a:xfrm>
            <a:prstGeom prst="roundRect">
              <a:avLst/>
            </a:prstGeom>
            <a:solidFill>
              <a:schemeClr val="accent3">
                <a:alpha val="2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ounded Rectangle 50"/>
            <p:cNvSpPr/>
            <p:nvPr/>
          </p:nvSpPr>
          <p:spPr>
            <a:xfrm>
              <a:off x="6891867" y="1774825"/>
              <a:ext cx="454124" cy="130175"/>
            </a:xfrm>
            <a:prstGeom prst="roundRect">
              <a:avLst/>
            </a:prstGeom>
            <a:solidFill>
              <a:srgbClr val="9BBB59">
                <a:alpha val="2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ounded Rectangle 51"/>
            <p:cNvSpPr/>
            <p:nvPr/>
          </p:nvSpPr>
          <p:spPr>
            <a:xfrm>
              <a:off x="7631289" y="1822450"/>
              <a:ext cx="335523" cy="70644"/>
            </a:xfrm>
            <a:prstGeom prst="roundRect">
              <a:avLst/>
            </a:prstGeom>
            <a:solidFill>
              <a:schemeClr val="accent6">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TextBox 39"/>
          <p:cNvSpPr txBox="1"/>
          <p:nvPr/>
        </p:nvSpPr>
        <p:spPr>
          <a:xfrm>
            <a:off x="205154" y="1484923"/>
            <a:ext cx="2159000" cy="2862323"/>
          </a:xfrm>
          <a:prstGeom prst="rect">
            <a:avLst/>
          </a:prstGeom>
          <a:noFill/>
        </p:spPr>
        <p:txBody>
          <a:bodyPr wrap="square" rtlCol="0">
            <a:spAutoFit/>
          </a:bodyPr>
          <a:lstStyle/>
          <a:p>
            <a:r>
              <a:rPr lang="en-US" dirty="0" smtClean="0"/>
              <a:t>Tree of 192 </a:t>
            </a:r>
            <a:r>
              <a:rPr lang="en-US" i="1" dirty="0" smtClean="0"/>
              <a:t>E. coli </a:t>
            </a:r>
            <a:r>
              <a:rPr lang="en-US" dirty="0" smtClean="0"/>
              <a:t>strains</a:t>
            </a:r>
          </a:p>
          <a:p>
            <a:endParaRPr lang="en-US" dirty="0"/>
          </a:p>
          <a:p>
            <a:r>
              <a:rPr lang="en-US" dirty="0" smtClean="0"/>
              <a:t>14 genomes from USMARC</a:t>
            </a:r>
          </a:p>
          <a:p>
            <a:endParaRPr lang="en-US" dirty="0"/>
          </a:p>
          <a:p>
            <a:r>
              <a:rPr lang="en-US" dirty="0" smtClean="0"/>
              <a:t>22 genomes in progress</a:t>
            </a:r>
          </a:p>
          <a:p>
            <a:endParaRPr lang="en-US" dirty="0"/>
          </a:p>
          <a:p>
            <a:endParaRPr lang="en-US" dirty="0"/>
          </a:p>
        </p:txBody>
      </p:sp>
      <p:sp>
        <p:nvSpPr>
          <p:cNvPr id="42" name="TextBox 41"/>
          <p:cNvSpPr txBox="1"/>
          <p:nvPr/>
        </p:nvSpPr>
        <p:spPr>
          <a:xfrm>
            <a:off x="1632948" y="134223"/>
            <a:ext cx="5395302" cy="584776"/>
          </a:xfrm>
          <a:prstGeom prst="rect">
            <a:avLst/>
          </a:prstGeom>
          <a:noFill/>
        </p:spPr>
        <p:txBody>
          <a:bodyPr wrap="none" rtlCol="0">
            <a:spAutoFit/>
          </a:bodyPr>
          <a:lstStyle/>
          <a:p>
            <a:r>
              <a:rPr lang="en-US" sz="3200" dirty="0" smtClean="0">
                <a:solidFill>
                  <a:srgbClr val="FFFF00"/>
                </a:solidFill>
              </a:rPr>
              <a:t>Phylogeny of 192 </a:t>
            </a:r>
            <a:r>
              <a:rPr lang="en-US" sz="3200" i="1" dirty="0" smtClean="0">
                <a:solidFill>
                  <a:srgbClr val="FFFF00"/>
                </a:solidFill>
              </a:rPr>
              <a:t>E. coli </a:t>
            </a:r>
            <a:r>
              <a:rPr lang="en-US" sz="3200" dirty="0" smtClean="0">
                <a:solidFill>
                  <a:srgbClr val="FFFF00"/>
                </a:solidFill>
              </a:rPr>
              <a:t>strains</a:t>
            </a:r>
            <a:endParaRPr lang="en-US" sz="3200" i="1" dirty="0">
              <a:solidFill>
                <a:srgbClr val="FFFF00"/>
              </a:solidFill>
            </a:endParaRPr>
          </a:p>
        </p:txBody>
      </p:sp>
    </p:spTree>
    <p:extLst>
      <p:ext uri="{BB962C8B-B14F-4D97-AF65-F5344CB8AC3E}">
        <p14:creationId xmlns:p14="http://schemas.microsoft.com/office/powerpoint/2010/main" val="28313906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0" y="177800"/>
            <a:ext cx="3508292" cy="646331"/>
          </a:xfrm>
          <a:prstGeom prst="rect">
            <a:avLst/>
          </a:prstGeom>
          <a:noFill/>
        </p:spPr>
        <p:txBody>
          <a:bodyPr wrap="none" rtlCol="0">
            <a:spAutoFit/>
          </a:bodyPr>
          <a:lstStyle/>
          <a:p>
            <a:r>
              <a:rPr lang="en-US" sz="3600" dirty="0" smtClean="0">
                <a:solidFill>
                  <a:srgbClr val="FFFF00"/>
                </a:solidFill>
              </a:rPr>
              <a:t>Accomplishments</a:t>
            </a:r>
            <a:endParaRPr lang="en-US" sz="3600" dirty="0">
              <a:solidFill>
                <a:srgbClr val="FFFF00"/>
              </a:solidFill>
            </a:endParaRPr>
          </a:p>
        </p:txBody>
      </p:sp>
      <p:sp>
        <p:nvSpPr>
          <p:cNvPr id="3" name="TextBox 2"/>
          <p:cNvSpPr txBox="1"/>
          <p:nvPr/>
        </p:nvSpPr>
        <p:spPr>
          <a:xfrm>
            <a:off x="3797300" y="3263900"/>
            <a:ext cx="1483324" cy="646331"/>
          </a:xfrm>
          <a:prstGeom prst="rect">
            <a:avLst/>
          </a:prstGeom>
          <a:noFill/>
        </p:spPr>
        <p:txBody>
          <a:bodyPr wrap="none" rtlCol="0">
            <a:spAutoFit/>
          </a:bodyPr>
          <a:lstStyle/>
          <a:p>
            <a:r>
              <a:rPr lang="en-US" sz="3600" dirty="0" smtClean="0">
                <a:solidFill>
                  <a:srgbClr val="FFFF00"/>
                </a:solidFill>
              </a:rPr>
              <a:t>Impact</a:t>
            </a:r>
            <a:endParaRPr lang="en-US" sz="3600" dirty="0">
              <a:solidFill>
                <a:srgbClr val="FFFF00"/>
              </a:solidFill>
            </a:endParaRPr>
          </a:p>
        </p:txBody>
      </p:sp>
      <p:sp>
        <p:nvSpPr>
          <p:cNvPr id="4" name="TextBox 3"/>
          <p:cNvSpPr txBox="1"/>
          <p:nvPr/>
        </p:nvSpPr>
        <p:spPr>
          <a:xfrm>
            <a:off x="378450" y="1244600"/>
            <a:ext cx="8204200" cy="1938992"/>
          </a:xfrm>
          <a:prstGeom prst="rect">
            <a:avLst/>
          </a:prstGeom>
          <a:noFill/>
        </p:spPr>
        <p:txBody>
          <a:bodyPr wrap="square" rtlCol="0">
            <a:spAutoFit/>
          </a:bodyPr>
          <a:lstStyle/>
          <a:p>
            <a:r>
              <a:rPr lang="en-US" sz="2400" dirty="0" smtClean="0">
                <a:solidFill>
                  <a:schemeClr val="bg1"/>
                </a:solidFill>
              </a:rPr>
              <a:t>O-antigen operons have SNPs that can be used to differentiate STEC from non-STEC strains.</a:t>
            </a:r>
          </a:p>
          <a:p>
            <a:endParaRPr lang="en-US" sz="2400" dirty="0">
              <a:solidFill>
                <a:schemeClr val="bg1"/>
              </a:solidFill>
            </a:endParaRPr>
          </a:p>
          <a:p>
            <a:r>
              <a:rPr lang="en-US" sz="2400" dirty="0" smtClean="0">
                <a:solidFill>
                  <a:schemeClr val="bg1"/>
                </a:solidFill>
              </a:rPr>
              <a:t>Serotype specific SNPs can be identified through genome comparison.</a:t>
            </a:r>
            <a:endParaRPr lang="en-US" sz="2400" dirty="0">
              <a:solidFill>
                <a:schemeClr val="bg1"/>
              </a:solidFill>
            </a:endParaRPr>
          </a:p>
        </p:txBody>
      </p:sp>
      <p:sp>
        <p:nvSpPr>
          <p:cNvPr id="5" name="TextBox 4"/>
          <p:cNvSpPr txBox="1"/>
          <p:nvPr/>
        </p:nvSpPr>
        <p:spPr>
          <a:xfrm>
            <a:off x="378450" y="4191000"/>
            <a:ext cx="8663950" cy="2308324"/>
          </a:xfrm>
          <a:prstGeom prst="rect">
            <a:avLst/>
          </a:prstGeom>
          <a:noFill/>
        </p:spPr>
        <p:txBody>
          <a:bodyPr wrap="square" rtlCol="0">
            <a:spAutoFit/>
          </a:bodyPr>
          <a:lstStyle/>
          <a:p>
            <a:r>
              <a:rPr lang="en-US" sz="2400" dirty="0" smtClean="0">
                <a:solidFill>
                  <a:srgbClr val="FFFFFF"/>
                </a:solidFill>
              </a:rPr>
              <a:t>Serotype specific SNPs from the O-antigen sequencing project have been licensed and are being used in a STEC detection and identification system.  This system was recently award a letter of no objection by FSIS, which allows companies to use this system to comply with recently implemented regulations regarding testing for 6 STEC non-O157 </a:t>
            </a:r>
            <a:r>
              <a:rPr lang="en-US" sz="2400" dirty="0" err="1" smtClean="0">
                <a:solidFill>
                  <a:srgbClr val="FFFFFF"/>
                </a:solidFill>
              </a:rPr>
              <a:t>serogroups</a:t>
            </a:r>
            <a:r>
              <a:rPr lang="en-US" sz="2400" dirty="0" smtClean="0">
                <a:solidFill>
                  <a:srgbClr val="FFFFFF"/>
                </a:solidFill>
              </a:rPr>
              <a:t>, in addition to STEC O157:H7.</a:t>
            </a:r>
            <a:endParaRPr lang="en-US" sz="2400" dirty="0">
              <a:solidFill>
                <a:srgbClr val="FFFFFF"/>
              </a:solidFill>
            </a:endParaRPr>
          </a:p>
        </p:txBody>
      </p:sp>
    </p:spTree>
    <p:extLst>
      <p:ext uri="{BB962C8B-B14F-4D97-AF65-F5344CB8AC3E}">
        <p14:creationId xmlns:p14="http://schemas.microsoft.com/office/powerpoint/2010/main" val="6289415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Text Box 12"/>
          <p:cNvSpPr txBox="1">
            <a:spLocks noChangeArrowheads="1"/>
          </p:cNvSpPr>
          <p:nvPr/>
        </p:nvSpPr>
        <p:spPr bwMode="auto">
          <a:xfrm>
            <a:off x="215900" y="2209800"/>
            <a:ext cx="8534400" cy="2308324"/>
          </a:xfrm>
          <a:prstGeom prst="rect">
            <a:avLst/>
          </a:prstGeom>
          <a:noFill/>
          <a:ln w="9525">
            <a:noFill/>
            <a:miter lim="800000"/>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square">
            <a:spAutoFit/>
          </a:bodyPr>
          <a:lstStyle/>
          <a:p>
            <a:pPr marL="457200" indent="-457200">
              <a:buFont typeface="+mj-lt"/>
              <a:buAutoNum type="arabicPeriod"/>
            </a:pPr>
            <a:r>
              <a:rPr lang="en-US" sz="2400" dirty="0" smtClean="0">
                <a:solidFill>
                  <a:schemeClr val="bg1">
                    <a:lumMod val="50000"/>
                  </a:schemeClr>
                </a:solidFill>
              </a:rPr>
              <a:t>Identify genomic targets to use for developing tests </a:t>
            </a:r>
            <a:r>
              <a:rPr lang="en-US" sz="2400" dirty="0">
                <a:solidFill>
                  <a:schemeClr val="bg1">
                    <a:lumMod val="50000"/>
                  </a:schemeClr>
                </a:solidFill>
              </a:rPr>
              <a:t>for </a:t>
            </a:r>
            <a:r>
              <a:rPr lang="en-US" sz="2400" dirty="0" smtClean="0">
                <a:solidFill>
                  <a:schemeClr val="bg1">
                    <a:lumMod val="50000"/>
                  </a:schemeClr>
                </a:solidFill>
              </a:rPr>
              <a:t>Shiga toxin-containing </a:t>
            </a:r>
            <a:r>
              <a:rPr lang="en-US" sz="2400" i="1" dirty="0" smtClean="0">
                <a:solidFill>
                  <a:schemeClr val="bg1">
                    <a:lumMod val="50000"/>
                  </a:schemeClr>
                </a:solidFill>
              </a:rPr>
              <a:t>Escherichia coli </a:t>
            </a:r>
            <a:r>
              <a:rPr lang="en-US" sz="2400" dirty="0" smtClean="0">
                <a:solidFill>
                  <a:schemeClr val="bg1">
                    <a:lumMod val="50000"/>
                  </a:schemeClr>
                </a:solidFill>
              </a:rPr>
              <a:t>(STEC) serotypes.</a:t>
            </a:r>
          </a:p>
          <a:p>
            <a:endParaRPr lang="en-US" sz="2400" dirty="0">
              <a:solidFill>
                <a:schemeClr val="bg1"/>
              </a:solidFill>
            </a:endParaRPr>
          </a:p>
          <a:p>
            <a:pPr marL="457200" indent="-457200">
              <a:buFont typeface="+mj-lt"/>
              <a:buAutoNum type="arabicPeriod"/>
            </a:pPr>
            <a:r>
              <a:rPr lang="en-US" sz="2400" dirty="0" smtClean="0">
                <a:solidFill>
                  <a:schemeClr val="bg1"/>
                </a:solidFill>
              </a:rPr>
              <a:t>Identify nucleotide </a:t>
            </a:r>
            <a:r>
              <a:rPr lang="en-US" sz="2400" dirty="0">
                <a:solidFill>
                  <a:schemeClr val="bg1"/>
                </a:solidFill>
              </a:rPr>
              <a:t>polymorphisms </a:t>
            </a:r>
            <a:r>
              <a:rPr lang="en-US" sz="2400" dirty="0" smtClean="0">
                <a:solidFill>
                  <a:schemeClr val="bg1"/>
                </a:solidFill>
              </a:rPr>
              <a:t>within STEC serotypes </a:t>
            </a:r>
            <a:r>
              <a:rPr lang="en-US" sz="2400" dirty="0">
                <a:solidFill>
                  <a:schemeClr val="bg1"/>
                </a:solidFill>
              </a:rPr>
              <a:t>to </a:t>
            </a:r>
            <a:r>
              <a:rPr lang="en-US" sz="2400" dirty="0" smtClean="0">
                <a:solidFill>
                  <a:schemeClr val="bg1"/>
                </a:solidFill>
              </a:rPr>
              <a:t>use for developing </a:t>
            </a:r>
            <a:r>
              <a:rPr lang="en-US" sz="2400" dirty="0">
                <a:solidFill>
                  <a:schemeClr val="bg1"/>
                </a:solidFill>
              </a:rPr>
              <a:t>a typing method that can be used for </a:t>
            </a:r>
            <a:r>
              <a:rPr lang="en-US" sz="2400" dirty="0" smtClean="0">
                <a:solidFill>
                  <a:schemeClr val="bg1"/>
                </a:solidFill>
              </a:rPr>
              <a:t>determining strain relatedness and epidemiological </a:t>
            </a:r>
            <a:r>
              <a:rPr lang="en-US" sz="2400" dirty="0">
                <a:solidFill>
                  <a:schemeClr val="bg1"/>
                </a:solidFill>
              </a:rPr>
              <a:t>studies.	</a:t>
            </a:r>
          </a:p>
        </p:txBody>
      </p:sp>
      <p:sp>
        <p:nvSpPr>
          <p:cNvPr id="12301" name="Text Box 13"/>
          <p:cNvSpPr txBox="1">
            <a:spLocks noChangeArrowheads="1"/>
          </p:cNvSpPr>
          <p:nvPr/>
        </p:nvSpPr>
        <p:spPr bwMode="auto">
          <a:xfrm>
            <a:off x="852488" y="190500"/>
            <a:ext cx="7643812" cy="12003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sz="3600" dirty="0">
                <a:solidFill>
                  <a:srgbClr val="FFFF00"/>
                </a:solidFill>
              </a:rPr>
              <a:t>Goals for genomic sample sequencing of </a:t>
            </a:r>
            <a:r>
              <a:rPr lang="en-US" sz="3600" dirty="0" smtClean="0">
                <a:solidFill>
                  <a:srgbClr val="FFFF00"/>
                </a:solidFill>
              </a:rPr>
              <a:t>STEC </a:t>
            </a:r>
            <a:r>
              <a:rPr lang="en-US" sz="3600" dirty="0">
                <a:solidFill>
                  <a:srgbClr val="FFFF00"/>
                </a:solidFill>
              </a:rPr>
              <a:t>serotypes and isolates</a:t>
            </a:r>
          </a:p>
        </p:txBody>
      </p:sp>
    </p:spTree>
    <p:extLst>
      <p:ext uri="{BB962C8B-B14F-4D97-AF65-F5344CB8AC3E}">
        <p14:creationId xmlns:p14="http://schemas.microsoft.com/office/powerpoint/2010/main" val="1887297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FGE dendrogram.tiff"/>
          <p:cNvPicPr>
            <a:picLocks noChangeAspect="1"/>
          </p:cNvPicPr>
          <p:nvPr/>
        </p:nvPicPr>
        <p:blipFill rotWithShape="1">
          <a:blip r:embed="rId2">
            <a:extLst>
              <a:ext uri="{28A0092B-C50C-407E-A947-70E740481C1C}">
                <a14:useLocalDpi xmlns:a14="http://schemas.microsoft.com/office/drawing/2010/main" val="0"/>
              </a:ext>
            </a:extLst>
          </a:blip>
          <a:srcRect l="9021" t="22539" r="1825" b="4675"/>
          <a:stretch/>
        </p:blipFill>
        <p:spPr>
          <a:xfrm>
            <a:off x="130261" y="2929794"/>
            <a:ext cx="5466393" cy="3333865"/>
          </a:xfrm>
          <a:prstGeom prst="rect">
            <a:avLst/>
          </a:prstGeom>
        </p:spPr>
      </p:pic>
      <p:pic>
        <p:nvPicPr>
          <p:cNvPr id="3" name="Picture 2" descr="snp dendrogram.tiff"/>
          <p:cNvPicPr>
            <a:picLocks noChangeAspect="1"/>
          </p:cNvPicPr>
          <p:nvPr/>
        </p:nvPicPr>
        <p:blipFill rotWithShape="1">
          <a:blip r:embed="rId3">
            <a:extLst>
              <a:ext uri="{28A0092B-C50C-407E-A947-70E740481C1C}">
                <a14:useLocalDpi xmlns:a14="http://schemas.microsoft.com/office/drawing/2010/main" val="0"/>
              </a:ext>
            </a:extLst>
          </a:blip>
          <a:srcRect l="43210" t="17661" r="3963" b="3613"/>
          <a:stretch/>
        </p:blipFill>
        <p:spPr>
          <a:xfrm>
            <a:off x="5409872" y="2324408"/>
            <a:ext cx="3734128" cy="4145506"/>
          </a:xfrm>
          <a:prstGeom prst="rect">
            <a:avLst/>
          </a:prstGeom>
        </p:spPr>
      </p:pic>
      <p:sp>
        <p:nvSpPr>
          <p:cNvPr id="4" name="TextBox 3"/>
          <p:cNvSpPr txBox="1"/>
          <p:nvPr/>
        </p:nvSpPr>
        <p:spPr>
          <a:xfrm>
            <a:off x="1147135" y="183319"/>
            <a:ext cx="7459559" cy="523220"/>
          </a:xfrm>
          <a:prstGeom prst="rect">
            <a:avLst/>
          </a:prstGeom>
          <a:noFill/>
        </p:spPr>
        <p:txBody>
          <a:bodyPr wrap="square" rtlCol="0">
            <a:spAutoFit/>
          </a:bodyPr>
          <a:lstStyle/>
          <a:p>
            <a:r>
              <a:rPr lang="en-US" sz="2800" dirty="0" smtClean="0">
                <a:solidFill>
                  <a:srgbClr val="FFFF00"/>
                </a:solidFill>
              </a:rPr>
              <a:t>An example of PFGE versus SNP genotyping</a:t>
            </a:r>
            <a:endParaRPr lang="en-US" sz="2800" dirty="0">
              <a:solidFill>
                <a:srgbClr val="FFFF00"/>
              </a:solidFill>
            </a:endParaRPr>
          </a:p>
        </p:txBody>
      </p:sp>
      <p:sp>
        <p:nvSpPr>
          <p:cNvPr id="5" name="TextBox 4"/>
          <p:cNvSpPr txBox="1"/>
          <p:nvPr/>
        </p:nvSpPr>
        <p:spPr>
          <a:xfrm>
            <a:off x="956763" y="1154565"/>
            <a:ext cx="2219929" cy="1200328"/>
          </a:xfrm>
          <a:prstGeom prst="rect">
            <a:avLst/>
          </a:prstGeom>
          <a:noFill/>
        </p:spPr>
        <p:txBody>
          <a:bodyPr wrap="none" rtlCol="0">
            <a:spAutoFit/>
          </a:bodyPr>
          <a:lstStyle/>
          <a:p>
            <a:pPr algn="ctr"/>
            <a:r>
              <a:rPr lang="en-US" sz="2400" dirty="0" smtClean="0">
                <a:solidFill>
                  <a:schemeClr val="bg1"/>
                </a:solidFill>
              </a:rPr>
              <a:t>PFGE</a:t>
            </a:r>
          </a:p>
          <a:p>
            <a:pPr algn="ctr"/>
            <a:endParaRPr lang="en-US" sz="2400" dirty="0">
              <a:solidFill>
                <a:schemeClr val="bg1"/>
              </a:solidFill>
            </a:endParaRPr>
          </a:p>
          <a:p>
            <a:pPr algn="ctr"/>
            <a:r>
              <a:rPr lang="en-US" sz="2400" dirty="0" smtClean="0">
                <a:solidFill>
                  <a:schemeClr val="bg1"/>
                </a:solidFill>
              </a:rPr>
              <a:t>Identity by state</a:t>
            </a:r>
          </a:p>
        </p:txBody>
      </p:sp>
      <p:sp>
        <p:nvSpPr>
          <p:cNvPr id="6" name="TextBox 5"/>
          <p:cNvSpPr txBox="1"/>
          <p:nvPr/>
        </p:nvSpPr>
        <p:spPr>
          <a:xfrm>
            <a:off x="6089542" y="1086427"/>
            <a:ext cx="2455720" cy="1200328"/>
          </a:xfrm>
          <a:prstGeom prst="rect">
            <a:avLst/>
          </a:prstGeom>
          <a:noFill/>
        </p:spPr>
        <p:txBody>
          <a:bodyPr wrap="none" rtlCol="0">
            <a:spAutoFit/>
          </a:bodyPr>
          <a:lstStyle/>
          <a:p>
            <a:pPr algn="ctr"/>
            <a:r>
              <a:rPr lang="en-US" sz="2400" dirty="0" smtClean="0">
                <a:solidFill>
                  <a:schemeClr val="bg1"/>
                </a:solidFill>
              </a:rPr>
              <a:t>SNP</a:t>
            </a:r>
          </a:p>
          <a:p>
            <a:pPr algn="ctr"/>
            <a:endParaRPr lang="en-US" sz="2400" dirty="0">
              <a:solidFill>
                <a:schemeClr val="bg1"/>
              </a:solidFill>
            </a:endParaRPr>
          </a:p>
          <a:p>
            <a:pPr algn="ctr"/>
            <a:r>
              <a:rPr lang="en-US" sz="2400" dirty="0" smtClean="0">
                <a:solidFill>
                  <a:schemeClr val="bg1"/>
                </a:solidFill>
              </a:rPr>
              <a:t>Identity by decent</a:t>
            </a:r>
          </a:p>
        </p:txBody>
      </p:sp>
    </p:spTree>
    <p:extLst>
      <p:ext uri="{BB962C8B-B14F-4D97-AF65-F5344CB8AC3E}">
        <p14:creationId xmlns:p14="http://schemas.microsoft.com/office/powerpoint/2010/main" val="38813739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 Box 4"/>
          <p:cNvSpPr txBox="1">
            <a:spLocks noChangeArrowheads="1"/>
          </p:cNvSpPr>
          <p:nvPr/>
        </p:nvSpPr>
        <p:spPr bwMode="auto">
          <a:xfrm>
            <a:off x="1846392" y="0"/>
            <a:ext cx="5519608" cy="523220"/>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800" dirty="0" smtClean="0">
                <a:solidFill>
                  <a:srgbClr val="FFFF00"/>
                </a:solidFill>
              </a:rPr>
              <a:t>All </a:t>
            </a:r>
            <a:r>
              <a:rPr lang="en-US" sz="2800" i="1" dirty="0" smtClean="0">
                <a:solidFill>
                  <a:srgbClr val="FFFF00"/>
                </a:solidFill>
              </a:rPr>
              <a:t>E. coli </a:t>
            </a:r>
            <a:r>
              <a:rPr lang="en-US" sz="2800" dirty="0" smtClean="0">
                <a:solidFill>
                  <a:srgbClr val="FFFF00"/>
                </a:solidFill>
              </a:rPr>
              <a:t>O157:H7 are not the same</a:t>
            </a:r>
            <a:endParaRPr lang="en-US" sz="2800" dirty="0">
              <a:solidFill>
                <a:srgbClr val="FFFF00"/>
              </a:solidFill>
              <a:latin typeface="+mn-lt"/>
            </a:endParaRPr>
          </a:p>
        </p:txBody>
      </p:sp>
      <p:sp>
        <p:nvSpPr>
          <p:cNvPr id="2" name="Rectangle 1"/>
          <p:cNvSpPr/>
          <p:nvPr/>
        </p:nvSpPr>
        <p:spPr>
          <a:xfrm>
            <a:off x="429839" y="557431"/>
            <a:ext cx="7942385" cy="613507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l="4135" t="9462" r="9444" b="7050"/>
          <a:stretch>
            <a:fillRect/>
          </a:stretch>
        </p:blipFill>
        <p:spPr bwMode="auto">
          <a:xfrm>
            <a:off x="465248" y="610642"/>
            <a:ext cx="6988629" cy="5992238"/>
          </a:xfrm>
          <a:prstGeom prst="rect">
            <a:avLst/>
          </a:prstGeom>
          <a:noFill/>
          <a:ln w="9525">
            <a:noFill/>
            <a:miter lim="800000"/>
            <a:headEnd/>
            <a:tailEnd/>
          </a:ln>
          <a:effectLst/>
        </p:spPr>
      </p:pic>
      <p:sp>
        <p:nvSpPr>
          <p:cNvPr id="60" name="Oval 59"/>
          <p:cNvSpPr/>
          <p:nvPr/>
        </p:nvSpPr>
        <p:spPr>
          <a:xfrm>
            <a:off x="640489" y="621357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826352" y="472290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952558" y="354180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016977" y="592067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083652" y="585162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767071" y="575875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836126" y="568017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012339" y="558730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067107" y="556110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081520" y="501342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862570" y="453955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029258" y="532298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143558" y="521582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862696" y="496103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850790" y="455145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314882" y="335130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460138" y="364420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783988" y="356562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867331" y="353228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938769" y="34918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991157" y="3456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322151" y="344179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622063" y="306793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831613" y="302507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957819" y="298221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038781" y="302031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416776" y="282267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00032" y="184874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83351" y="123675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890645" y="85813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281170" y="82480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76320" y="104149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700145" y="154632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802539" y="171300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254976" y="138677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335938" y="131295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433569" y="130581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526438" y="121532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640738" y="126057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621688" y="133677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738245" y="235832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095432" y="224164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357370" y="220354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850164" y="247024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926364" y="238690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043045" y="255120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340701" y="249167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09670" y="267503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579326" y="315604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p:cNvCxnSpPr/>
          <p:nvPr/>
        </p:nvCxnSpPr>
        <p:spPr>
          <a:xfrm rot="5400000">
            <a:off x="536508" y="6535039"/>
            <a:ext cx="168275" cy="15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619851" y="6610446"/>
            <a:ext cx="53975" cy="1588"/>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4" name="Process 183"/>
          <p:cNvSpPr/>
          <p:nvPr/>
        </p:nvSpPr>
        <p:spPr>
          <a:xfrm>
            <a:off x="626201" y="6448521"/>
            <a:ext cx="73025" cy="45719"/>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6" name="Group 185"/>
          <p:cNvGrpSpPr/>
          <p:nvPr/>
        </p:nvGrpSpPr>
        <p:grpSpPr>
          <a:xfrm>
            <a:off x="620653" y="571596"/>
            <a:ext cx="7621315" cy="5925780"/>
            <a:chOff x="337352" y="590550"/>
            <a:chExt cx="7621315" cy="5925780"/>
          </a:xfrm>
        </p:grpSpPr>
        <p:sp>
          <p:nvSpPr>
            <p:cNvPr id="179" name="Rectangle 178"/>
            <p:cNvSpPr/>
            <p:nvPr/>
          </p:nvSpPr>
          <p:spPr>
            <a:xfrm>
              <a:off x="1242332" y="590551"/>
              <a:ext cx="2948668" cy="429078"/>
            </a:xfrm>
            <a:prstGeom prst="rect">
              <a:avLst/>
            </a:prstGeom>
            <a:solidFill>
              <a:schemeClr val="tx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457200" y="590550"/>
              <a:ext cx="786411" cy="2296320"/>
            </a:xfrm>
            <a:prstGeom prst="rect">
              <a:avLst/>
            </a:prstGeom>
            <a:solidFill>
              <a:schemeClr val="tx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1243013" y="1015207"/>
              <a:ext cx="2947987" cy="187642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182" name="Rectangle 181"/>
            <p:cNvSpPr/>
            <p:nvPr/>
          </p:nvSpPr>
          <p:spPr>
            <a:xfrm>
              <a:off x="457200" y="2886869"/>
              <a:ext cx="7501467" cy="3295650"/>
            </a:xfrm>
            <a:prstGeom prst="rect">
              <a:avLst/>
            </a:prstGeom>
            <a:solidFill>
              <a:schemeClr val="tx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337352" y="6184900"/>
              <a:ext cx="1634323" cy="331430"/>
            </a:xfrm>
            <a:prstGeom prst="roundRect">
              <a:avLst/>
            </a:prstGeom>
            <a:solidFill>
              <a:schemeClr val="tx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95" name="Right Bracket 194"/>
          <p:cNvSpPr/>
          <p:nvPr/>
        </p:nvSpPr>
        <p:spPr>
          <a:xfrm>
            <a:off x="7423876" y="3829147"/>
            <a:ext cx="59267" cy="2243666"/>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1" name="Right Bracket 220"/>
          <p:cNvSpPr/>
          <p:nvPr/>
        </p:nvSpPr>
        <p:spPr>
          <a:xfrm>
            <a:off x="6722201" y="2873471"/>
            <a:ext cx="60325" cy="920750"/>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8" name="Right Bracket 227"/>
          <p:cNvSpPr/>
          <p:nvPr/>
        </p:nvSpPr>
        <p:spPr>
          <a:xfrm>
            <a:off x="1680301" y="6026246"/>
            <a:ext cx="45719" cy="130175"/>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9" name="Right Brace 228"/>
          <p:cNvSpPr/>
          <p:nvPr/>
        </p:nvSpPr>
        <p:spPr>
          <a:xfrm>
            <a:off x="866708" y="6168327"/>
            <a:ext cx="73819" cy="278606"/>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Right Bracket 231"/>
          <p:cNvSpPr/>
          <p:nvPr/>
        </p:nvSpPr>
        <p:spPr>
          <a:xfrm>
            <a:off x="2124168" y="3765646"/>
            <a:ext cx="45719" cy="76200"/>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3" name="Right Brace 232"/>
          <p:cNvSpPr/>
          <p:nvPr/>
        </p:nvSpPr>
        <p:spPr>
          <a:xfrm>
            <a:off x="2578826" y="710504"/>
            <a:ext cx="66675" cy="273842"/>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Right Bracket 233"/>
          <p:cNvSpPr/>
          <p:nvPr/>
        </p:nvSpPr>
        <p:spPr>
          <a:xfrm>
            <a:off x="2997926" y="1022446"/>
            <a:ext cx="76200" cy="1828800"/>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3135923" y="1680307"/>
            <a:ext cx="4157057" cy="461665"/>
          </a:xfrm>
          <a:prstGeom prst="rect">
            <a:avLst/>
          </a:prstGeom>
          <a:noFill/>
        </p:spPr>
        <p:txBody>
          <a:bodyPr wrap="none" rtlCol="0">
            <a:spAutoFit/>
          </a:bodyPr>
          <a:lstStyle/>
          <a:p>
            <a:r>
              <a:rPr lang="en-US" sz="2400" dirty="0" smtClean="0"/>
              <a:t>Don’t cause disease in humans</a:t>
            </a:r>
            <a:endParaRPr lang="en-US" sz="2400" dirty="0"/>
          </a:p>
        </p:txBody>
      </p:sp>
      <p:sp>
        <p:nvSpPr>
          <p:cNvPr id="109" name="TextBox 108"/>
          <p:cNvSpPr txBox="1"/>
          <p:nvPr/>
        </p:nvSpPr>
        <p:spPr>
          <a:xfrm>
            <a:off x="2080846" y="3966308"/>
            <a:ext cx="3298048" cy="461665"/>
          </a:xfrm>
          <a:prstGeom prst="rect">
            <a:avLst/>
          </a:prstGeom>
          <a:noFill/>
        </p:spPr>
        <p:txBody>
          <a:bodyPr wrap="none" rtlCol="0">
            <a:spAutoFit/>
          </a:bodyPr>
          <a:lstStyle/>
          <a:p>
            <a:r>
              <a:rPr lang="en-US" sz="2400" dirty="0"/>
              <a:t>C</a:t>
            </a:r>
            <a:r>
              <a:rPr lang="en-US" sz="2400" dirty="0" smtClean="0"/>
              <a:t>ause disease in humans</a:t>
            </a:r>
            <a:endParaRPr lang="en-US" sz="2400" dirty="0"/>
          </a:p>
        </p:txBody>
      </p:sp>
    </p:spTree>
    <p:extLst>
      <p:ext uri="{BB962C8B-B14F-4D97-AF65-F5344CB8AC3E}">
        <p14:creationId xmlns:p14="http://schemas.microsoft.com/office/powerpoint/2010/main" val="16627213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693" y="459154"/>
            <a:ext cx="8792308" cy="639884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0" name="Picture 2"/>
          <p:cNvPicPr>
            <a:picLocks noChangeAspect="1" noChangeArrowheads="1"/>
          </p:cNvPicPr>
          <p:nvPr/>
        </p:nvPicPr>
        <p:blipFill>
          <a:blip r:embed="rId3" cstate="print"/>
          <a:srcRect l="4135" t="9462" r="9444" b="7050"/>
          <a:stretch>
            <a:fillRect/>
          </a:stretch>
        </p:blipFill>
        <p:spPr bwMode="auto">
          <a:xfrm>
            <a:off x="220048" y="718497"/>
            <a:ext cx="6988629" cy="5992238"/>
          </a:xfrm>
          <a:prstGeom prst="rect">
            <a:avLst/>
          </a:prstGeom>
          <a:noFill/>
          <a:ln w="9525">
            <a:noFill/>
            <a:miter lim="800000"/>
            <a:headEnd/>
            <a:tailEnd/>
          </a:ln>
          <a:effectLst/>
        </p:spPr>
      </p:pic>
      <p:sp>
        <p:nvSpPr>
          <p:cNvPr id="101" name="Oval 100"/>
          <p:cNvSpPr/>
          <p:nvPr/>
        </p:nvSpPr>
        <p:spPr>
          <a:xfrm>
            <a:off x="395290" y="632142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02" name="Oval 101"/>
          <p:cNvSpPr/>
          <p:nvPr/>
        </p:nvSpPr>
        <p:spPr>
          <a:xfrm>
            <a:off x="1581153" y="483076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03" name="Oval 102"/>
          <p:cNvSpPr/>
          <p:nvPr/>
        </p:nvSpPr>
        <p:spPr>
          <a:xfrm>
            <a:off x="1707358" y="364966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04" name="Oval 103"/>
          <p:cNvSpPr/>
          <p:nvPr/>
        </p:nvSpPr>
        <p:spPr>
          <a:xfrm>
            <a:off x="2771778" y="602853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05" name="Oval 104"/>
          <p:cNvSpPr/>
          <p:nvPr/>
        </p:nvSpPr>
        <p:spPr>
          <a:xfrm>
            <a:off x="2838453" y="595947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06" name="Oval 105"/>
          <p:cNvSpPr/>
          <p:nvPr/>
        </p:nvSpPr>
        <p:spPr>
          <a:xfrm>
            <a:off x="3521871" y="586660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07" name="Oval 106"/>
          <p:cNvSpPr/>
          <p:nvPr/>
        </p:nvSpPr>
        <p:spPr>
          <a:xfrm>
            <a:off x="3590926" y="578802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08" name="Oval 107"/>
          <p:cNvSpPr/>
          <p:nvPr/>
        </p:nvSpPr>
        <p:spPr>
          <a:xfrm>
            <a:off x="3767139" y="569515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09" name="Oval 108"/>
          <p:cNvSpPr/>
          <p:nvPr/>
        </p:nvSpPr>
        <p:spPr>
          <a:xfrm>
            <a:off x="3821907" y="566896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10" name="Oval 109"/>
          <p:cNvSpPr/>
          <p:nvPr/>
        </p:nvSpPr>
        <p:spPr>
          <a:xfrm>
            <a:off x="4836321" y="512127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11" name="Oval 110"/>
          <p:cNvSpPr/>
          <p:nvPr/>
        </p:nvSpPr>
        <p:spPr>
          <a:xfrm>
            <a:off x="5617370" y="464740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12" name="Oval 111"/>
          <p:cNvSpPr/>
          <p:nvPr/>
        </p:nvSpPr>
        <p:spPr>
          <a:xfrm>
            <a:off x="5784058" y="543083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13" name="Oval 112"/>
          <p:cNvSpPr/>
          <p:nvPr/>
        </p:nvSpPr>
        <p:spPr>
          <a:xfrm>
            <a:off x="5898358" y="532368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14" name="Oval 113"/>
          <p:cNvSpPr/>
          <p:nvPr/>
        </p:nvSpPr>
        <p:spPr>
          <a:xfrm>
            <a:off x="6617497" y="506888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15" name="Oval 114"/>
          <p:cNvSpPr/>
          <p:nvPr/>
        </p:nvSpPr>
        <p:spPr>
          <a:xfrm>
            <a:off x="6605590" y="465931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16" name="Oval 115"/>
          <p:cNvSpPr/>
          <p:nvPr/>
        </p:nvSpPr>
        <p:spPr>
          <a:xfrm>
            <a:off x="5069682" y="345916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17" name="Oval 116"/>
          <p:cNvSpPr/>
          <p:nvPr/>
        </p:nvSpPr>
        <p:spPr>
          <a:xfrm>
            <a:off x="5214938" y="375205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18" name="Oval 117"/>
          <p:cNvSpPr/>
          <p:nvPr/>
        </p:nvSpPr>
        <p:spPr>
          <a:xfrm>
            <a:off x="5538789" y="36734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19" name="Oval 118"/>
          <p:cNvSpPr/>
          <p:nvPr/>
        </p:nvSpPr>
        <p:spPr>
          <a:xfrm>
            <a:off x="5622131" y="364013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20" name="Oval 119"/>
          <p:cNvSpPr/>
          <p:nvPr/>
        </p:nvSpPr>
        <p:spPr>
          <a:xfrm>
            <a:off x="5693570" y="359965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21" name="Oval 120"/>
          <p:cNvSpPr/>
          <p:nvPr/>
        </p:nvSpPr>
        <p:spPr>
          <a:xfrm>
            <a:off x="5745958" y="356393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22" name="Oval 121"/>
          <p:cNvSpPr/>
          <p:nvPr/>
        </p:nvSpPr>
        <p:spPr>
          <a:xfrm>
            <a:off x="6076951" y="354964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23" name="Oval 122"/>
          <p:cNvSpPr/>
          <p:nvPr/>
        </p:nvSpPr>
        <p:spPr>
          <a:xfrm>
            <a:off x="5376863" y="317579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24" name="Oval 123"/>
          <p:cNvSpPr/>
          <p:nvPr/>
        </p:nvSpPr>
        <p:spPr>
          <a:xfrm>
            <a:off x="5586414" y="313293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25" name="Oval 124"/>
          <p:cNvSpPr/>
          <p:nvPr/>
        </p:nvSpPr>
        <p:spPr>
          <a:xfrm>
            <a:off x="5712619" y="309006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26" name="Oval 125"/>
          <p:cNvSpPr/>
          <p:nvPr/>
        </p:nvSpPr>
        <p:spPr>
          <a:xfrm>
            <a:off x="5793582" y="312816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27" name="Oval 126"/>
          <p:cNvSpPr/>
          <p:nvPr/>
        </p:nvSpPr>
        <p:spPr>
          <a:xfrm>
            <a:off x="1171577" y="293052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28" name="Oval 127"/>
          <p:cNvSpPr/>
          <p:nvPr/>
        </p:nvSpPr>
        <p:spPr>
          <a:xfrm>
            <a:off x="554833" y="195659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29" name="Oval 128"/>
          <p:cNvSpPr/>
          <p:nvPr/>
        </p:nvSpPr>
        <p:spPr>
          <a:xfrm>
            <a:off x="438151" y="134461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30" name="Oval 129"/>
          <p:cNvSpPr/>
          <p:nvPr/>
        </p:nvSpPr>
        <p:spPr>
          <a:xfrm>
            <a:off x="1645446" y="96599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31" name="Oval 130"/>
          <p:cNvSpPr/>
          <p:nvPr/>
        </p:nvSpPr>
        <p:spPr>
          <a:xfrm>
            <a:off x="2035970" y="93265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32" name="Oval 131"/>
          <p:cNvSpPr/>
          <p:nvPr/>
        </p:nvSpPr>
        <p:spPr>
          <a:xfrm>
            <a:off x="1331121" y="114935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33" name="Oval 132"/>
          <p:cNvSpPr/>
          <p:nvPr/>
        </p:nvSpPr>
        <p:spPr>
          <a:xfrm>
            <a:off x="1454946" y="165417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34" name="Oval 133"/>
          <p:cNvSpPr/>
          <p:nvPr/>
        </p:nvSpPr>
        <p:spPr>
          <a:xfrm>
            <a:off x="1557339" y="182086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35" name="Oval 134"/>
          <p:cNvSpPr/>
          <p:nvPr/>
        </p:nvSpPr>
        <p:spPr>
          <a:xfrm>
            <a:off x="2009777" y="149463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36" name="Oval 135"/>
          <p:cNvSpPr/>
          <p:nvPr/>
        </p:nvSpPr>
        <p:spPr>
          <a:xfrm>
            <a:off x="2090738" y="142081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37" name="Oval 136"/>
          <p:cNvSpPr/>
          <p:nvPr/>
        </p:nvSpPr>
        <p:spPr>
          <a:xfrm>
            <a:off x="2188370" y="141366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38" name="Oval 137"/>
          <p:cNvSpPr/>
          <p:nvPr/>
        </p:nvSpPr>
        <p:spPr>
          <a:xfrm>
            <a:off x="2281238" y="132318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39" name="Oval 138"/>
          <p:cNvSpPr/>
          <p:nvPr/>
        </p:nvSpPr>
        <p:spPr>
          <a:xfrm>
            <a:off x="2395538" y="136842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40" name="Oval 139"/>
          <p:cNvSpPr/>
          <p:nvPr/>
        </p:nvSpPr>
        <p:spPr>
          <a:xfrm>
            <a:off x="2376489" y="144462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41" name="Oval 140"/>
          <p:cNvSpPr/>
          <p:nvPr/>
        </p:nvSpPr>
        <p:spPr>
          <a:xfrm>
            <a:off x="1493046" y="246618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42" name="Oval 141"/>
          <p:cNvSpPr/>
          <p:nvPr/>
        </p:nvSpPr>
        <p:spPr>
          <a:xfrm>
            <a:off x="1850233" y="234950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43" name="Oval 142"/>
          <p:cNvSpPr/>
          <p:nvPr/>
        </p:nvSpPr>
        <p:spPr>
          <a:xfrm>
            <a:off x="2112170" y="231140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44" name="Oval 143"/>
          <p:cNvSpPr/>
          <p:nvPr/>
        </p:nvSpPr>
        <p:spPr>
          <a:xfrm>
            <a:off x="1604965" y="257810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45" name="Oval 144"/>
          <p:cNvSpPr/>
          <p:nvPr/>
        </p:nvSpPr>
        <p:spPr>
          <a:xfrm>
            <a:off x="1681165" y="249475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46" name="Oval 145"/>
          <p:cNvSpPr/>
          <p:nvPr/>
        </p:nvSpPr>
        <p:spPr>
          <a:xfrm>
            <a:off x="1797846" y="265906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47" name="Oval 146"/>
          <p:cNvSpPr/>
          <p:nvPr/>
        </p:nvSpPr>
        <p:spPr>
          <a:xfrm>
            <a:off x="2095502" y="259953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48" name="Oval 147"/>
          <p:cNvSpPr/>
          <p:nvPr/>
        </p:nvSpPr>
        <p:spPr>
          <a:xfrm>
            <a:off x="1464470" y="278288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49" name="Oval 148"/>
          <p:cNvSpPr/>
          <p:nvPr/>
        </p:nvSpPr>
        <p:spPr>
          <a:xfrm>
            <a:off x="6334126" y="326389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a:cs typeface="Arial Black"/>
            </a:endParaRPr>
          </a:p>
        </p:txBody>
      </p:sp>
      <p:sp>
        <p:nvSpPr>
          <p:cNvPr id="150" name="TextBox 149"/>
          <p:cNvSpPr txBox="1"/>
          <p:nvPr/>
        </p:nvSpPr>
        <p:spPr>
          <a:xfrm>
            <a:off x="462758" y="6554787"/>
            <a:ext cx="1228407" cy="261610"/>
          </a:xfrm>
          <a:prstGeom prst="rect">
            <a:avLst/>
          </a:prstGeom>
          <a:solidFill>
            <a:schemeClr val="tx1"/>
          </a:solidFill>
        </p:spPr>
        <p:txBody>
          <a:bodyPr wrap="square" rtlCol="0">
            <a:spAutoFit/>
          </a:bodyPr>
          <a:lstStyle/>
          <a:p>
            <a:r>
              <a:rPr lang="en-US" sz="1100" dirty="0" smtClean="0">
                <a:solidFill>
                  <a:schemeClr val="bg1"/>
                </a:solidFill>
                <a:latin typeface="Arial Black"/>
                <a:cs typeface="Arial Black"/>
              </a:rPr>
              <a:t>STEC</a:t>
            </a:r>
            <a:r>
              <a:rPr lang="en-US" sz="1100" i="1" dirty="0" smtClean="0">
                <a:solidFill>
                  <a:schemeClr val="bg1"/>
                </a:solidFill>
                <a:latin typeface="Arial Black"/>
                <a:cs typeface="Arial Black"/>
              </a:rPr>
              <a:t> </a:t>
            </a:r>
            <a:r>
              <a:rPr lang="en-US" sz="1100" dirty="0" smtClean="0">
                <a:solidFill>
                  <a:schemeClr val="bg1"/>
                </a:solidFill>
                <a:latin typeface="Arial Black"/>
                <a:cs typeface="Arial Black"/>
              </a:rPr>
              <a:t>O55:H7</a:t>
            </a:r>
            <a:endParaRPr lang="en-US" sz="1100" dirty="0">
              <a:solidFill>
                <a:schemeClr val="bg1"/>
              </a:solidFill>
              <a:latin typeface="Arial Black"/>
              <a:cs typeface="Arial Black"/>
            </a:endParaRPr>
          </a:p>
        </p:txBody>
      </p:sp>
      <p:sp>
        <p:nvSpPr>
          <p:cNvPr id="151" name="Right Brace 150"/>
          <p:cNvSpPr/>
          <p:nvPr/>
        </p:nvSpPr>
        <p:spPr>
          <a:xfrm>
            <a:off x="621508" y="6276181"/>
            <a:ext cx="73819" cy="278606"/>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Black"/>
              <a:cs typeface="Arial Black"/>
            </a:endParaRPr>
          </a:p>
        </p:txBody>
      </p:sp>
      <p:sp>
        <p:nvSpPr>
          <p:cNvPr id="152" name="Right Brace 151"/>
          <p:cNvSpPr/>
          <p:nvPr/>
        </p:nvSpPr>
        <p:spPr>
          <a:xfrm>
            <a:off x="2333625" y="818359"/>
            <a:ext cx="66675" cy="273842"/>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Black"/>
              <a:cs typeface="Arial Black"/>
            </a:endParaRPr>
          </a:p>
        </p:txBody>
      </p:sp>
      <p:sp>
        <p:nvSpPr>
          <p:cNvPr id="153" name="Right Bracket 152"/>
          <p:cNvSpPr/>
          <p:nvPr/>
        </p:nvSpPr>
        <p:spPr>
          <a:xfrm>
            <a:off x="2752725" y="1130300"/>
            <a:ext cx="76200" cy="1828800"/>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Black"/>
              <a:cs typeface="Arial Black"/>
            </a:endParaRPr>
          </a:p>
        </p:txBody>
      </p:sp>
      <p:sp>
        <p:nvSpPr>
          <p:cNvPr id="154" name="TextBox 153"/>
          <p:cNvSpPr txBox="1"/>
          <p:nvPr/>
        </p:nvSpPr>
        <p:spPr>
          <a:xfrm>
            <a:off x="2882900" y="1892301"/>
            <a:ext cx="1025266" cy="276999"/>
          </a:xfrm>
          <a:prstGeom prst="rect">
            <a:avLst/>
          </a:prstGeom>
          <a:noFill/>
        </p:spPr>
        <p:txBody>
          <a:bodyPr wrap="none" rtlCol="0">
            <a:spAutoFit/>
          </a:bodyPr>
          <a:lstStyle/>
          <a:p>
            <a:r>
              <a:rPr lang="en-US" sz="1200" dirty="0" smtClean="0">
                <a:latin typeface="Arial Black"/>
                <a:cs typeface="Arial Black"/>
              </a:rPr>
              <a:t>Lineage V</a:t>
            </a:r>
            <a:endParaRPr lang="en-US" sz="1200" dirty="0">
              <a:latin typeface="Arial Black"/>
              <a:cs typeface="Arial Black"/>
            </a:endParaRPr>
          </a:p>
        </p:txBody>
      </p:sp>
      <p:sp>
        <p:nvSpPr>
          <p:cNvPr id="155" name="Right Bracket 154"/>
          <p:cNvSpPr/>
          <p:nvPr/>
        </p:nvSpPr>
        <p:spPr>
          <a:xfrm>
            <a:off x="7178676" y="3937002"/>
            <a:ext cx="59267" cy="2243666"/>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Black"/>
              <a:cs typeface="Arial Black"/>
            </a:endParaRPr>
          </a:p>
        </p:txBody>
      </p:sp>
      <p:sp>
        <p:nvSpPr>
          <p:cNvPr id="156" name="Right Bracket 155"/>
          <p:cNvSpPr/>
          <p:nvPr/>
        </p:nvSpPr>
        <p:spPr>
          <a:xfrm>
            <a:off x="6477000" y="2981326"/>
            <a:ext cx="60325" cy="920750"/>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Black"/>
              <a:cs typeface="Arial Black"/>
            </a:endParaRPr>
          </a:p>
        </p:txBody>
      </p:sp>
      <p:sp>
        <p:nvSpPr>
          <p:cNvPr id="157" name="TextBox 156"/>
          <p:cNvSpPr txBox="1"/>
          <p:nvPr/>
        </p:nvSpPr>
        <p:spPr>
          <a:xfrm>
            <a:off x="6651625" y="3238501"/>
            <a:ext cx="1071572" cy="276999"/>
          </a:xfrm>
          <a:prstGeom prst="rect">
            <a:avLst/>
          </a:prstGeom>
          <a:noFill/>
        </p:spPr>
        <p:txBody>
          <a:bodyPr wrap="square" rtlCol="0">
            <a:spAutoFit/>
          </a:bodyPr>
          <a:lstStyle/>
          <a:p>
            <a:r>
              <a:rPr lang="en-US" sz="1200" dirty="0" smtClean="0">
                <a:latin typeface="Arial Black"/>
                <a:cs typeface="Arial Black"/>
              </a:rPr>
              <a:t>Lineage II</a:t>
            </a:r>
            <a:endParaRPr lang="en-US" sz="1200" dirty="0">
              <a:latin typeface="Arial Black"/>
              <a:cs typeface="Arial Black"/>
            </a:endParaRPr>
          </a:p>
        </p:txBody>
      </p:sp>
      <p:sp>
        <p:nvSpPr>
          <p:cNvPr id="158" name="TextBox 157"/>
          <p:cNvSpPr txBox="1"/>
          <p:nvPr/>
        </p:nvSpPr>
        <p:spPr>
          <a:xfrm>
            <a:off x="7178675" y="4940301"/>
            <a:ext cx="981549" cy="276999"/>
          </a:xfrm>
          <a:prstGeom prst="rect">
            <a:avLst/>
          </a:prstGeom>
          <a:noFill/>
        </p:spPr>
        <p:txBody>
          <a:bodyPr vert="horz" wrap="square" rtlCol="0">
            <a:spAutoFit/>
          </a:bodyPr>
          <a:lstStyle/>
          <a:p>
            <a:r>
              <a:rPr lang="en-US" sz="1200" dirty="0" smtClean="0">
                <a:latin typeface="Arial Black"/>
                <a:cs typeface="Arial Black"/>
              </a:rPr>
              <a:t>Lineage I</a:t>
            </a:r>
            <a:endParaRPr lang="en-US" sz="1200" dirty="0">
              <a:latin typeface="Arial Black"/>
              <a:cs typeface="Arial Black"/>
            </a:endParaRPr>
          </a:p>
        </p:txBody>
      </p:sp>
      <p:sp>
        <p:nvSpPr>
          <p:cNvPr id="159" name="Right Bracket 158"/>
          <p:cNvSpPr/>
          <p:nvPr/>
        </p:nvSpPr>
        <p:spPr>
          <a:xfrm>
            <a:off x="1435102" y="6134101"/>
            <a:ext cx="45719" cy="130175"/>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Black"/>
              <a:cs typeface="Arial Black"/>
            </a:endParaRPr>
          </a:p>
        </p:txBody>
      </p:sp>
      <p:sp>
        <p:nvSpPr>
          <p:cNvPr id="160" name="TextBox 159"/>
          <p:cNvSpPr txBox="1"/>
          <p:nvPr/>
        </p:nvSpPr>
        <p:spPr>
          <a:xfrm>
            <a:off x="1435101" y="6034902"/>
            <a:ext cx="1085153" cy="276999"/>
          </a:xfrm>
          <a:prstGeom prst="rect">
            <a:avLst/>
          </a:prstGeom>
          <a:noFill/>
        </p:spPr>
        <p:txBody>
          <a:bodyPr wrap="none" rtlCol="0">
            <a:spAutoFit/>
          </a:bodyPr>
          <a:lstStyle/>
          <a:p>
            <a:r>
              <a:rPr lang="en-US" sz="1200" dirty="0" smtClean="0">
                <a:latin typeface="Arial Black"/>
                <a:cs typeface="Arial Black"/>
              </a:rPr>
              <a:t>Lineage IV</a:t>
            </a:r>
            <a:endParaRPr lang="en-US" sz="1200" dirty="0">
              <a:latin typeface="Arial Black"/>
              <a:cs typeface="Arial Black"/>
            </a:endParaRPr>
          </a:p>
        </p:txBody>
      </p:sp>
      <p:sp>
        <p:nvSpPr>
          <p:cNvPr id="161" name="TextBox 160"/>
          <p:cNvSpPr txBox="1"/>
          <p:nvPr/>
        </p:nvSpPr>
        <p:spPr>
          <a:xfrm>
            <a:off x="2365377" y="803276"/>
            <a:ext cx="1085153" cy="276999"/>
          </a:xfrm>
          <a:prstGeom prst="rect">
            <a:avLst/>
          </a:prstGeom>
          <a:noFill/>
        </p:spPr>
        <p:txBody>
          <a:bodyPr wrap="none" rtlCol="0">
            <a:spAutoFit/>
          </a:bodyPr>
          <a:lstStyle/>
          <a:p>
            <a:r>
              <a:rPr lang="en-US" sz="1200" dirty="0" smtClean="0">
                <a:latin typeface="Arial Black"/>
                <a:cs typeface="Arial Black"/>
              </a:rPr>
              <a:t>Lineage VI</a:t>
            </a:r>
            <a:endParaRPr lang="en-US" sz="1200" dirty="0">
              <a:latin typeface="Arial Black"/>
              <a:cs typeface="Arial Black"/>
            </a:endParaRPr>
          </a:p>
        </p:txBody>
      </p:sp>
      <p:sp>
        <p:nvSpPr>
          <p:cNvPr id="162" name="Right Bracket 161"/>
          <p:cNvSpPr/>
          <p:nvPr/>
        </p:nvSpPr>
        <p:spPr>
          <a:xfrm>
            <a:off x="696382" y="749301"/>
            <a:ext cx="45719" cy="174625"/>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Black"/>
              <a:cs typeface="Arial Black"/>
            </a:endParaRPr>
          </a:p>
        </p:txBody>
      </p:sp>
      <p:sp>
        <p:nvSpPr>
          <p:cNvPr id="163" name="TextBox 162"/>
          <p:cNvSpPr txBox="1"/>
          <p:nvPr/>
        </p:nvSpPr>
        <p:spPr>
          <a:xfrm>
            <a:off x="759680" y="679451"/>
            <a:ext cx="1145040" cy="276999"/>
          </a:xfrm>
          <a:prstGeom prst="rect">
            <a:avLst/>
          </a:prstGeom>
          <a:noFill/>
        </p:spPr>
        <p:txBody>
          <a:bodyPr wrap="none" rtlCol="0">
            <a:spAutoFit/>
          </a:bodyPr>
          <a:lstStyle/>
          <a:p>
            <a:r>
              <a:rPr lang="en-US" sz="1200" dirty="0" smtClean="0">
                <a:latin typeface="Arial Black"/>
                <a:cs typeface="Arial Black"/>
              </a:rPr>
              <a:t>Lineage VII</a:t>
            </a:r>
            <a:endParaRPr lang="en-US" sz="1200" dirty="0">
              <a:latin typeface="Arial Black"/>
              <a:cs typeface="Arial Black"/>
            </a:endParaRPr>
          </a:p>
        </p:txBody>
      </p:sp>
      <p:sp>
        <p:nvSpPr>
          <p:cNvPr id="164" name="TextBox 163"/>
          <p:cNvSpPr txBox="1"/>
          <p:nvPr/>
        </p:nvSpPr>
        <p:spPr>
          <a:xfrm>
            <a:off x="695325" y="6263502"/>
            <a:ext cx="1314451" cy="276999"/>
          </a:xfrm>
          <a:prstGeom prst="rect">
            <a:avLst/>
          </a:prstGeom>
          <a:noFill/>
        </p:spPr>
        <p:txBody>
          <a:bodyPr wrap="square" rtlCol="0">
            <a:spAutoFit/>
          </a:bodyPr>
          <a:lstStyle/>
          <a:p>
            <a:r>
              <a:rPr lang="en-US" sz="1200" dirty="0" smtClean="0">
                <a:latin typeface="Arial Black"/>
                <a:cs typeface="Arial Black"/>
              </a:rPr>
              <a:t>Lineage VIII</a:t>
            </a:r>
            <a:endParaRPr lang="en-US" sz="1200" dirty="0">
              <a:latin typeface="Arial Black"/>
              <a:cs typeface="Arial Black"/>
            </a:endParaRPr>
          </a:p>
        </p:txBody>
      </p:sp>
      <p:cxnSp>
        <p:nvCxnSpPr>
          <p:cNvPr id="165" name="Straight Connector 164"/>
          <p:cNvCxnSpPr/>
          <p:nvPr/>
        </p:nvCxnSpPr>
        <p:spPr>
          <a:xfrm rot="5400000">
            <a:off x="291308" y="6642894"/>
            <a:ext cx="168275" cy="158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374651" y="6718301"/>
            <a:ext cx="53975" cy="1588"/>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7" name="Process 166"/>
          <p:cNvSpPr/>
          <p:nvPr/>
        </p:nvSpPr>
        <p:spPr>
          <a:xfrm>
            <a:off x="381001" y="6556376"/>
            <a:ext cx="73025" cy="45719"/>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Black"/>
              <a:cs typeface="Arial Black"/>
            </a:endParaRPr>
          </a:p>
        </p:txBody>
      </p:sp>
      <p:sp>
        <p:nvSpPr>
          <p:cNvPr id="168" name="Right Bracket 167"/>
          <p:cNvSpPr/>
          <p:nvPr/>
        </p:nvSpPr>
        <p:spPr>
          <a:xfrm>
            <a:off x="1878969" y="3873500"/>
            <a:ext cx="45719" cy="76200"/>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Black"/>
              <a:cs typeface="Arial Black"/>
            </a:endParaRPr>
          </a:p>
        </p:txBody>
      </p:sp>
      <p:sp>
        <p:nvSpPr>
          <p:cNvPr id="169" name="TextBox 168"/>
          <p:cNvSpPr txBox="1"/>
          <p:nvPr/>
        </p:nvSpPr>
        <p:spPr>
          <a:xfrm>
            <a:off x="1891252" y="3761321"/>
            <a:ext cx="1219200" cy="276999"/>
          </a:xfrm>
          <a:prstGeom prst="rect">
            <a:avLst/>
          </a:prstGeom>
          <a:noFill/>
        </p:spPr>
        <p:txBody>
          <a:bodyPr wrap="square" rtlCol="0">
            <a:spAutoFit/>
          </a:bodyPr>
          <a:lstStyle/>
          <a:p>
            <a:r>
              <a:rPr lang="en-US" sz="1200" dirty="0" smtClean="0">
                <a:latin typeface="Arial Black"/>
                <a:cs typeface="Arial Black"/>
              </a:rPr>
              <a:t>Lineage III</a:t>
            </a:r>
            <a:endParaRPr lang="en-US" sz="1200" dirty="0">
              <a:latin typeface="Arial Black"/>
              <a:cs typeface="Arial Black"/>
            </a:endParaRPr>
          </a:p>
        </p:txBody>
      </p:sp>
      <p:grpSp>
        <p:nvGrpSpPr>
          <p:cNvPr id="174" name="Group 5"/>
          <p:cNvGrpSpPr/>
          <p:nvPr/>
        </p:nvGrpSpPr>
        <p:grpSpPr>
          <a:xfrm>
            <a:off x="7393781" y="6299200"/>
            <a:ext cx="912019" cy="246221"/>
            <a:chOff x="688181" y="515779"/>
            <a:chExt cx="912019" cy="246220"/>
          </a:xfrm>
        </p:grpSpPr>
        <p:cxnSp>
          <p:nvCxnSpPr>
            <p:cNvPr id="175" name="Straight Connector 174"/>
            <p:cNvCxnSpPr/>
            <p:nvPr/>
          </p:nvCxnSpPr>
          <p:spPr>
            <a:xfrm>
              <a:off x="688181" y="654844"/>
              <a:ext cx="1738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914400" y="515779"/>
              <a:ext cx="685800" cy="246220"/>
            </a:xfrm>
            <a:prstGeom prst="rect">
              <a:avLst/>
            </a:prstGeom>
            <a:noFill/>
          </p:spPr>
          <p:txBody>
            <a:bodyPr wrap="square" rtlCol="0">
              <a:spAutoFit/>
            </a:bodyPr>
            <a:lstStyle/>
            <a:p>
              <a:r>
                <a:rPr lang="en-US" sz="1000" dirty="0" smtClean="0">
                  <a:latin typeface="Arial Black"/>
                  <a:cs typeface="Arial Black"/>
                </a:rPr>
                <a:t>0.01</a:t>
              </a:r>
              <a:endParaRPr lang="en-US" sz="1000" dirty="0">
                <a:latin typeface="Arial Black"/>
                <a:cs typeface="Arial Black"/>
              </a:endParaRPr>
            </a:p>
          </p:txBody>
        </p:sp>
      </p:grpSp>
      <p:sp>
        <p:nvSpPr>
          <p:cNvPr id="178" name="Oval 177"/>
          <p:cNvSpPr/>
          <p:nvPr/>
        </p:nvSpPr>
        <p:spPr>
          <a:xfrm>
            <a:off x="6807210" y="1775873"/>
            <a:ext cx="227543" cy="2286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Black"/>
              <a:cs typeface="Arial Black"/>
            </a:endParaRPr>
          </a:p>
        </p:txBody>
      </p:sp>
      <p:sp>
        <p:nvSpPr>
          <p:cNvPr id="179" name="Oval 178"/>
          <p:cNvSpPr/>
          <p:nvPr/>
        </p:nvSpPr>
        <p:spPr>
          <a:xfrm>
            <a:off x="5143510" y="1818213"/>
            <a:ext cx="227543" cy="2286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Black"/>
              <a:cs typeface="Arial Black"/>
            </a:endParaRPr>
          </a:p>
        </p:txBody>
      </p:sp>
      <p:sp>
        <p:nvSpPr>
          <p:cNvPr id="180" name="TextBox 179"/>
          <p:cNvSpPr txBox="1"/>
          <p:nvPr/>
        </p:nvSpPr>
        <p:spPr>
          <a:xfrm>
            <a:off x="7069685" y="1756824"/>
            <a:ext cx="914400" cy="246221"/>
          </a:xfrm>
          <a:prstGeom prst="rect">
            <a:avLst/>
          </a:prstGeom>
          <a:noFill/>
        </p:spPr>
        <p:txBody>
          <a:bodyPr wrap="square" rtlCol="0">
            <a:spAutoFit/>
          </a:bodyPr>
          <a:lstStyle/>
          <a:p>
            <a:r>
              <a:rPr lang="en-US" sz="1000" dirty="0" smtClean="0">
                <a:latin typeface="Arial Black"/>
                <a:cs typeface="Arial Black"/>
              </a:rPr>
              <a:t>Human</a:t>
            </a:r>
            <a:endParaRPr lang="en-US" sz="1000" dirty="0">
              <a:latin typeface="Arial Black"/>
              <a:cs typeface="Arial Black"/>
            </a:endParaRPr>
          </a:p>
        </p:txBody>
      </p:sp>
      <p:sp>
        <p:nvSpPr>
          <p:cNvPr id="181" name="TextBox 180"/>
          <p:cNvSpPr txBox="1"/>
          <p:nvPr/>
        </p:nvSpPr>
        <p:spPr>
          <a:xfrm>
            <a:off x="5393285" y="1782214"/>
            <a:ext cx="914400" cy="246221"/>
          </a:xfrm>
          <a:prstGeom prst="rect">
            <a:avLst/>
          </a:prstGeom>
          <a:noFill/>
        </p:spPr>
        <p:txBody>
          <a:bodyPr wrap="square" rtlCol="0">
            <a:spAutoFit/>
          </a:bodyPr>
          <a:lstStyle/>
          <a:p>
            <a:r>
              <a:rPr lang="en-US" sz="1000" dirty="0">
                <a:latin typeface="Arial Black"/>
                <a:cs typeface="Arial Black"/>
              </a:rPr>
              <a:t>C</a:t>
            </a:r>
            <a:r>
              <a:rPr lang="en-US" sz="1000" dirty="0" smtClean="0">
                <a:latin typeface="Arial Black"/>
                <a:cs typeface="Arial Black"/>
              </a:rPr>
              <a:t>attle</a:t>
            </a:r>
            <a:endParaRPr lang="en-US" sz="1000" dirty="0">
              <a:latin typeface="Arial Black"/>
              <a:cs typeface="Arial Black"/>
            </a:endParaRPr>
          </a:p>
        </p:txBody>
      </p:sp>
      <p:grpSp>
        <p:nvGrpSpPr>
          <p:cNvPr id="182" name="Group 181"/>
          <p:cNvGrpSpPr/>
          <p:nvPr/>
        </p:nvGrpSpPr>
        <p:grpSpPr>
          <a:xfrm>
            <a:off x="1886749" y="6134100"/>
            <a:ext cx="1454279" cy="584200"/>
            <a:chOff x="1645447" y="6134100"/>
            <a:chExt cx="1454279" cy="584200"/>
          </a:xfrm>
        </p:grpSpPr>
        <p:graphicFrame>
          <p:nvGraphicFramePr>
            <p:cNvPr id="183" name="Chart 182"/>
            <p:cNvGraphicFramePr/>
            <p:nvPr/>
          </p:nvGraphicFramePr>
          <p:xfrm>
            <a:off x="1908968" y="6134100"/>
            <a:ext cx="558800" cy="584200"/>
          </p:xfrm>
          <a:graphic>
            <a:graphicData uri="http://schemas.openxmlformats.org/drawingml/2006/chart">
              <c:chart xmlns:c="http://schemas.openxmlformats.org/drawingml/2006/chart" xmlns:r="http://schemas.openxmlformats.org/officeDocument/2006/relationships" r:id="rId4"/>
            </a:graphicData>
          </a:graphic>
        </p:graphicFrame>
        <p:cxnSp>
          <p:nvCxnSpPr>
            <p:cNvPr id="184" name="Straight Arrow Connector 183"/>
            <p:cNvCxnSpPr/>
            <p:nvPr/>
          </p:nvCxnSpPr>
          <p:spPr>
            <a:xfrm rot="10800000" flipV="1">
              <a:off x="1645447" y="6438265"/>
              <a:ext cx="364329"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5" name="TextBox 184"/>
            <p:cNvSpPr txBox="1"/>
            <p:nvPr/>
          </p:nvSpPr>
          <p:spPr>
            <a:xfrm>
              <a:off x="2339547" y="6297084"/>
              <a:ext cx="760179" cy="246221"/>
            </a:xfrm>
            <a:prstGeom prst="rect">
              <a:avLst/>
            </a:prstGeom>
            <a:noFill/>
          </p:spPr>
          <p:txBody>
            <a:bodyPr wrap="square" rtlCol="0">
              <a:spAutoFit/>
            </a:bodyPr>
            <a:lstStyle/>
            <a:p>
              <a:r>
                <a:rPr lang="en-US" sz="1000" dirty="0" err="1" smtClean="0">
                  <a:latin typeface="Arial Black"/>
                  <a:cs typeface="Arial Black"/>
                </a:rPr>
                <a:t>n</a:t>
              </a:r>
              <a:r>
                <a:rPr lang="en-US" sz="1000" dirty="0" smtClean="0">
                  <a:latin typeface="Arial Black"/>
                  <a:cs typeface="Arial Black"/>
                </a:rPr>
                <a:t>=32</a:t>
              </a:r>
              <a:endParaRPr lang="en-US" sz="1000" dirty="0">
                <a:latin typeface="Arial Black"/>
                <a:cs typeface="Arial Black"/>
              </a:endParaRPr>
            </a:p>
          </p:txBody>
        </p:sp>
      </p:grpSp>
      <p:grpSp>
        <p:nvGrpSpPr>
          <p:cNvPr id="186" name="Group 185"/>
          <p:cNvGrpSpPr/>
          <p:nvPr/>
        </p:nvGrpSpPr>
        <p:grpSpPr>
          <a:xfrm>
            <a:off x="1601002" y="411264"/>
            <a:ext cx="749300" cy="669010"/>
            <a:chOff x="1601001" y="411264"/>
            <a:chExt cx="749300" cy="669010"/>
          </a:xfrm>
        </p:grpSpPr>
        <p:graphicFrame>
          <p:nvGraphicFramePr>
            <p:cNvPr id="187" name="Chart 186"/>
            <p:cNvGraphicFramePr/>
            <p:nvPr/>
          </p:nvGraphicFramePr>
          <p:xfrm>
            <a:off x="1601001" y="477024"/>
            <a:ext cx="749300" cy="603250"/>
          </p:xfrm>
          <a:graphic>
            <a:graphicData uri="http://schemas.openxmlformats.org/drawingml/2006/chart">
              <c:chart xmlns:c="http://schemas.openxmlformats.org/drawingml/2006/chart" xmlns:r="http://schemas.openxmlformats.org/officeDocument/2006/relationships" r:id="rId5"/>
            </a:graphicData>
          </a:graphic>
        </p:graphicFrame>
        <p:sp>
          <p:nvSpPr>
            <p:cNvPr id="188" name="TextBox 187"/>
            <p:cNvSpPr txBox="1"/>
            <p:nvPr/>
          </p:nvSpPr>
          <p:spPr>
            <a:xfrm>
              <a:off x="1797744" y="411264"/>
              <a:ext cx="461752" cy="246221"/>
            </a:xfrm>
            <a:prstGeom prst="rect">
              <a:avLst/>
            </a:prstGeom>
            <a:noFill/>
          </p:spPr>
          <p:txBody>
            <a:bodyPr wrap="square" rtlCol="0">
              <a:spAutoFit/>
            </a:bodyPr>
            <a:lstStyle/>
            <a:p>
              <a:r>
                <a:rPr lang="en-US" sz="1000" dirty="0" err="1" smtClean="0">
                  <a:latin typeface="Arial Black"/>
                  <a:cs typeface="Arial Black"/>
                </a:rPr>
                <a:t>n</a:t>
              </a:r>
              <a:r>
                <a:rPr lang="en-US" sz="1000" dirty="0" smtClean="0">
                  <a:latin typeface="Arial Black"/>
                  <a:cs typeface="Arial Black"/>
                </a:rPr>
                <a:t>=2</a:t>
              </a:r>
              <a:endParaRPr lang="en-US" sz="1000" dirty="0">
                <a:latin typeface="Arial Black"/>
                <a:cs typeface="Arial Black"/>
              </a:endParaRPr>
            </a:p>
          </p:txBody>
        </p:sp>
      </p:grpSp>
      <p:grpSp>
        <p:nvGrpSpPr>
          <p:cNvPr id="189" name="Group 188"/>
          <p:cNvGrpSpPr/>
          <p:nvPr/>
        </p:nvGrpSpPr>
        <p:grpSpPr>
          <a:xfrm>
            <a:off x="3230036" y="495300"/>
            <a:ext cx="651917" cy="793750"/>
            <a:chOff x="3230036" y="495300"/>
            <a:chExt cx="651917" cy="793750"/>
          </a:xfrm>
        </p:grpSpPr>
        <p:graphicFrame>
          <p:nvGraphicFramePr>
            <p:cNvPr id="190" name="Chart 189"/>
            <p:cNvGraphicFramePr/>
            <p:nvPr/>
          </p:nvGraphicFramePr>
          <p:xfrm>
            <a:off x="3230036" y="495300"/>
            <a:ext cx="622300" cy="793750"/>
          </p:xfrm>
          <a:graphic>
            <a:graphicData uri="http://schemas.openxmlformats.org/drawingml/2006/chart">
              <c:chart xmlns:c="http://schemas.openxmlformats.org/drawingml/2006/chart" xmlns:r="http://schemas.openxmlformats.org/officeDocument/2006/relationships" r:id="rId6"/>
            </a:graphicData>
          </a:graphic>
        </p:graphicFrame>
        <p:sp>
          <p:nvSpPr>
            <p:cNvPr id="191" name="TextBox 190"/>
            <p:cNvSpPr txBox="1"/>
            <p:nvPr/>
          </p:nvSpPr>
          <p:spPr>
            <a:xfrm>
              <a:off x="3324767" y="503757"/>
              <a:ext cx="557186" cy="246221"/>
            </a:xfrm>
            <a:prstGeom prst="rect">
              <a:avLst/>
            </a:prstGeom>
            <a:noFill/>
          </p:spPr>
          <p:txBody>
            <a:bodyPr wrap="square" rtlCol="0">
              <a:spAutoFit/>
            </a:bodyPr>
            <a:lstStyle/>
            <a:p>
              <a:r>
                <a:rPr lang="en-US" sz="1000" dirty="0">
                  <a:latin typeface="Arial Black"/>
                  <a:cs typeface="Arial Black"/>
                </a:rPr>
                <a:t>n</a:t>
              </a:r>
              <a:r>
                <a:rPr lang="en-US" sz="1000" dirty="0" smtClean="0">
                  <a:latin typeface="Arial Black"/>
                  <a:cs typeface="Arial Black"/>
                </a:rPr>
                <a:t>=15</a:t>
              </a:r>
              <a:endParaRPr lang="en-US" sz="1000" dirty="0">
                <a:latin typeface="Arial Black"/>
                <a:cs typeface="Arial Black"/>
              </a:endParaRPr>
            </a:p>
          </p:txBody>
        </p:sp>
      </p:grpSp>
      <p:grpSp>
        <p:nvGrpSpPr>
          <p:cNvPr id="192" name="Group 191"/>
          <p:cNvGrpSpPr/>
          <p:nvPr/>
        </p:nvGrpSpPr>
        <p:grpSpPr>
          <a:xfrm>
            <a:off x="1707358" y="5345587"/>
            <a:ext cx="903053" cy="925832"/>
            <a:chOff x="1707357" y="5345587"/>
            <a:chExt cx="903053" cy="925832"/>
          </a:xfrm>
        </p:grpSpPr>
        <p:graphicFrame>
          <p:nvGraphicFramePr>
            <p:cNvPr id="193" name="Chart 192"/>
            <p:cNvGraphicFramePr/>
            <p:nvPr/>
          </p:nvGraphicFramePr>
          <p:xfrm>
            <a:off x="1707357" y="5345587"/>
            <a:ext cx="656749" cy="925832"/>
          </p:xfrm>
          <a:graphic>
            <a:graphicData uri="http://schemas.openxmlformats.org/drawingml/2006/chart">
              <c:chart xmlns:c="http://schemas.openxmlformats.org/drawingml/2006/chart" xmlns:r="http://schemas.openxmlformats.org/officeDocument/2006/relationships" r:id="rId7"/>
            </a:graphicData>
          </a:graphic>
        </p:graphicFrame>
        <p:sp>
          <p:nvSpPr>
            <p:cNvPr id="194" name="TextBox 193"/>
            <p:cNvSpPr txBox="1"/>
            <p:nvPr/>
          </p:nvSpPr>
          <p:spPr>
            <a:xfrm>
              <a:off x="1850232" y="5405807"/>
              <a:ext cx="760178" cy="246221"/>
            </a:xfrm>
            <a:prstGeom prst="rect">
              <a:avLst/>
            </a:prstGeom>
            <a:noFill/>
          </p:spPr>
          <p:txBody>
            <a:bodyPr wrap="square" rtlCol="0">
              <a:spAutoFit/>
            </a:bodyPr>
            <a:lstStyle/>
            <a:p>
              <a:r>
                <a:rPr lang="en-US" sz="1000" dirty="0" err="1">
                  <a:latin typeface="Arial Black"/>
                  <a:cs typeface="Arial Black"/>
                </a:rPr>
                <a:t>n</a:t>
              </a:r>
              <a:r>
                <a:rPr lang="en-US" sz="1000" dirty="0" smtClean="0">
                  <a:latin typeface="Arial Black"/>
                  <a:cs typeface="Arial Black"/>
                </a:rPr>
                <a:t>=12</a:t>
              </a:r>
              <a:endParaRPr lang="en-US" sz="1000" dirty="0">
                <a:latin typeface="Arial Black"/>
                <a:cs typeface="Arial Black"/>
              </a:endParaRPr>
            </a:p>
          </p:txBody>
        </p:sp>
      </p:grpSp>
      <p:grpSp>
        <p:nvGrpSpPr>
          <p:cNvPr id="195" name="Group 194"/>
          <p:cNvGrpSpPr/>
          <p:nvPr/>
        </p:nvGrpSpPr>
        <p:grpSpPr>
          <a:xfrm>
            <a:off x="2781145" y="3504882"/>
            <a:ext cx="723251" cy="900749"/>
            <a:chOff x="2641445" y="3504881"/>
            <a:chExt cx="723251" cy="900749"/>
          </a:xfrm>
        </p:grpSpPr>
        <p:graphicFrame>
          <p:nvGraphicFramePr>
            <p:cNvPr id="196" name="Chart 195"/>
            <p:cNvGraphicFramePr/>
            <p:nvPr/>
          </p:nvGraphicFramePr>
          <p:xfrm>
            <a:off x="2641445" y="3504881"/>
            <a:ext cx="688657" cy="900749"/>
          </p:xfrm>
          <a:graphic>
            <a:graphicData uri="http://schemas.openxmlformats.org/drawingml/2006/chart">
              <c:chart xmlns:c="http://schemas.openxmlformats.org/drawingml/2006/chart" xmlns:r="http://schemas.openxmlformats.org/officeDocument/2006/relationships" r:id="rId8"/>
            </a:graphicData>
          </a:graphic>
        </p:graphicFrame>
        <p:sp>
          <p:nvSpPr>
            <p:cNvPr id="197" name="TextBox 196"/>
            <p:cNvSpPr txBox="1"/>
            <p:nvPr/>
          </p:nvSpPr>
          <p:spPr>
            <a:xfrm>
              <a:off x="2807510" y="3526552"/>
              <a:ext cx="557186" cy="246221"/>
            </a:xfrm>
            <a:prstGeom prst="rect">
              <a:avLst/>
            </a:prstGeom>
            <a:noFill/>
          </p:spPr>
          <p:txBody>
            <a:bodyPr wrap="square" rtlCol="0">
              <a:spAutoFit/>
            </a:bodyPr>
            <a:lstStyle/>
            <a:p>
              <a:r>
                <a:rPr lang="en-US" sz="1000" dirty="0" err="1" smtClean="0">
                  <a:latin typeface="Arial Black"/>
                  <a:cs typeface="Arial Black"/>
                </a:rPr>
                <a:t>n</a:t>
              </a:r>
              <a:r>
                <a:rPr lang="en-US" sz="1000" dirty="0" smtClean="0">
                  <a:latin typeface="Arial Black"/>
                  <a:cs typeface="Arial Black"/>
                </a:rPr>
                <a:t>=1</a:t>
              </a:r>
              <a:endParaRPr lang="en-US" sz="1000" dirty="0">
                <a:latin typeface="Arial Black"/>
                <a:cs typeface="Arial Black"/>
              </a:endParaRPr>
            </a:p>
          </p:txBody>
        </p:sp>
      </p:grpSp>
      <p:grpSp>
        <p:nvGrpSpPr>
          <p:cNvPr id="198" name="Group 197"/>
          <p:cNvGrpSpPr/>
          <p:nvPr/>
        </p:nvGrpSpPr>
        <p:grpSpPr>
          <a:xfrm>
            <a:off x="7567612" y="2956000"/>
            <a:ext cx="712771" cy="805322"/>
            <a:chOff x="7567612" y="2955999"/>
            <a:chExt cx="712770" cy="805322"/>
          </a:xfrm>
        </p:grpSpPr>
        <p:graphicFrame>
          <p:nvGraphicFramePr>
            <p:cNvPr id="199" name="Chart 198"/>
            <p:cNvGraphicFramePr/>
            <p:nvPr/>
          </p:nvGraphicFramePr>
          <p:xfrm>
            <a:off x="7567612" y="2998054"/>
            <a:ext cx="668813" cy="763267"/>
          </p:xfrm>
          <a:graphic>
            <a:graphicData uri="http://schemas.openxmlformats.org/drawingml/2006/chart">
              <c:chart xmlns:c="http://schemas.openxmlformats.org/drawingml/2006/chart" xmlns:r="http://schemas.openxmlformats.org/officeDocument/2006/relationships" r:id="rId9"/>
            </a:graphicData>
          </a:graphic>
        </p:graphicFrame>
        <p:sp>
          <p:nvSpPr>
            <p:cNvPr id="200" name="TextBox 199"/>
            <p:cNvSpPr txBox="1"/>
            <p:nvPr/>
          </p:nvSpPr>
          <p:spPr>
            <a:xfrm>
              <a:off x="7723196" y="2955999"/>
              <a:ext cx="557186" cy="246221"/>
            </a:xfrm>
            <a:prstGeom prst="rect">
              <a:avLst/>
            </a:prstGeom>
            <a:noFill/>
          </p:spPr>
          <p:txBody>
            <a:bodyPr wrap="square" rtlCol="0">
              <a:spAutoFit/>
            </a:bodyPr>
            <a:lstStyle/>
            <a:p>
              <a:r>
                <a:rPr lang="en-US" sz="1000" dirty="0" err="1" smtClean="0">
                  <a:latin typeface="Arial Black"/>
                  <a:cs typeface="Arial Black"/>
                </a:rPr>
                <a:t>n</a:t>
              </a:r>
              <a:r>
                <a:rPr lang="en-US" sz="1000" dirty="0" smtClean="0">
                  <a:latin typeface="Arial Black"/>
                  <a:cs typeface="Arial Black"/>
                </a:rPr>
                <a:t>=84</a:t>
              </a:r>
              <a:endParaRPr lang="en-US" sz="1000" dirty="0">
                <a:latin typeface="Arial Black"/>
                <a:cs typeface="Arial Black"/>
              </a:endParaRPr>
            </a:p>
          </p:txBody>
        </p:sp>
      </p:grpSp>
      <p:grpSp>
        <p:nvGrpSpPr>
          <p:cNvPr id="201" name="Group 200"/>
          <p:cNvGrpSpPr/>
          <p:nvPr/>
        </p:nvGrpSpPr>
        <p:grpSpPr>
          <a:xfrm>
            <a:off x="7918396" y="4609307"/>
            <a:ext cx="831904" cy="867249"/>
            <a:chOff x="7918396" y="4609307"/>
            <a:chExt cx="831904" cy="867249"/>
          </a:xfrm>
        </p:grpSpPr>
        <p:graphicFrame>
          <p:nvGraphicFramePr>
            <p:cNvPr id="202" name="Chart 201"/>
            <p:cNvGraphicFramePr/>
            <p:nvPr/>
          </p:nvGraphicFramePr>
          <p:xfrm>
            <a:off x="7918396" y="4609307"/>
            <a:ext cx="636057" cy="867249"/>
          </p:xfrm>
          <a:graphic>
            <a:graphicData uri="http://schemas.openxmlformats.org/drawingml/2006/chart">
              <c:chart xmlns:c="http://schemas.openxmlformats.org/drawingml/2006/chart" xmlns:r="http://schemas.openxmlformats.org/officeDocument/2006/relationships" r:id="rId10"/>
            </a:graphicData>
          </a:graphic>
        </p:graphicFrame>
        <p:sp>
          <p:nvSpPr>
            <p:cNvPr id="203" name="TextBox 202"/>
            <p:cNvSpPr txBox="1"/>
            <p:nvPr/>
          </p:nvSpPr>
          <p:spPr>
            <a:xfrm>
              <a:off x="7984871" y="4613803"/>
              <a:ext cx="765429" cy="246221"/>
            </a:xfrm>
            <a:prstGeom prst="rect">
              <a:avLst/>
            </a:prstGeom>
            <a:noFill/>
          </p:spPr>
          <p:txBody>
            <a:bodyPr wrap="square" rtlCol="0">
              <a:spAutoFit/>
            </a:bodyPr>
            <a:lstStyle/>
            <a:p>
              <a:r>
                <a:rPr lang="en-US" sz="1000" dirty="0">
                  <a:latin typeface="Arial Black"/>
                  <a:cs typeface="Arial Black"/>
                </a:rPr>
                <a:t>n</a:t>
              </a:r>
              <a:r>
                <a:rPr lang="en-US" sz="1000" dirty="0" smtClean="0">
                  <a:latin typeface="Arial Black"/>
                  <a:cs typeface="Arial Black"/>
                </a:rPr>
                <a:t>=185</a:t>
              </a:r>
              <a:endParaRPr lang="en-US" sz="1000" dirty="0">
                <a:latin typeface="Arial Black"/>
                <a:cs typeface="Arial Black"/>
              </a:endParaRPr>
            </a:p>
          </p:txBody>
        </p:sp>
      </p:grpSp>
      <p:sp>
        <p:nvSpPr>
          <p:cNvPr id="204" name="TextBox 203"/>
          <p:cNvSpPr txBox="1"/>
          <p:nvPr/>
        </p:nvSpPr>
        <p:spPr>
          <a:xfrm>
            <a:off x="2960372" y="6241258"/>
            <a:ext cx="2401408" cy="369332"/>
          </a:xfrm>
          <a:prstGeom prst="rect">
            <a:avLst/>
          </a:prstGeom>
          <a:noFill/>
        </p:spPr>
        <p:txBody>
          <a:bodyPr wrap="square" rtlCol="0">
            <a:spAutoFit/>
          </a:bodyPr>
          <a:lstStyle/>
          <a:p>
            <a:r>
              <a:rPr lang="en-US" dirty="0" smtClean="0">
                <a:latin typeface="Arial Black"/>
                <a:cs typeface="Arial Black"/>
              </a:rPr>
              <a:t>Human </a:t>
            </a:r>
            <a:r>
              <a:rPr lang="en-US" dirty="0" err="1" smtClean="0">
                <a:latin typeface="Arial Black"/>
                <a:cs typeface="Arial Black"/>
              </a:rPr>
              <a:t>clade</a:t>
            </a:r>
            <a:endParaRPr lang="en-US" dirty="0">
              <a:latin typeface="Arial Black"/>
              <a:cs typeface="Arial Black"/>
            </a:endParaRPr>
          </a:p>
        </p:txBody>
      </p:sp>
      <p:grpSp>
        <p:nvGrpSpPr>
          <p:cNvPr id="206" name="Group 205"/>
          <p:cNvGrpSpPr/>
          <p:nvPr/>
        </p:nvGrpSpPr>
        <p:grpSpPr>
          <a:xfrm>
            <a:off x="3730309" y="1625445"/>
            <a:ext cx="1486217" cy="869312"/>
            <a:chOff x="3743007" y="1625445"/>
            <a:chExt cx="1486217" cy="869312"/>
          </a:xfrm>
        </p:grpSpPr>
        <p:sp>
          <p:nvSpPr>
            <p:cNvPr id="207" name="TextBox 206"/>
            <p:cNvSpPr txBox="1"/>
            <p:nvPr/>
          </p:nvSpPr>
          <p:spPr>
            <a:xfrm>
              <a:off x="3800950" y="1625445"/>
              <a:ext cx="1428274" cy="246221"/>
            </a:xfrm>
            <a:prstGeom prst="rect">
              <a:avLst/>
            </a:prstGeom>
            <a:noFill/>
          </p:spPr>
          <p:txBody>
            <a:bodyPr wrap="square" rtlCol="0">
              <a:spAutoFit/>
            </a:bodyPr>
            <a:lstStyle/>
            <a:p>
              <a:r>
                <a:rPr lang="en-US" sz="1000" dirty="0" err="1" smtClean="0">
                  <a:latin typeface="Arial Black"/>
                  <a:cs typeface="Arial Black"/>
                </a:rPr>
                <a:t>n</a:t>
              </a:r>
              <a:r>
                <a:rPr lang="en-US" sz="1000" dirty="0" smtClean="0">
                  <a:latin typeface="Arial Black"/>
                  <a:cs typeface="Arial Black"/>
                </a:rPr>
                <a:t>=88</a:t>
              </a:r>
              <a:endParaRPr lang="en-US" sz="1000" dirty="0">
                <a:latin typeface="Arial Black"/>
                <a:cs typeface="Arial Black"/>
              </a:endParaRPr>
            </a:p>
          </p:txBody>
        </p:sp>
        <p:graphicFrame>
          <p:nvGraphicFramePr>
            <p:cNvPr id="208" name="Chart 207"/>
            <p:cNvGraphicFramePr/>
            <p:nvPr/>
          </p:nvGraphicFramePr>
          <p:xfrm>
            <a:off x="3743007" y="1637031"/>
            <a:ext cx="649528" cy="857726"/>
          </p:xfrm>
          <a:graphic>
            <a:graphicData uri="http://schemas.openxmlformats.org/drawingml/2006/chart">
              <c:chart xmlns:c="http://schemas.openxmlformats.org/drawingml/2006/chart" xmlns:r="http://schemas.openxmlformats.org/officeDocument/2006/relationships" r:id="rId11"/>
            </a:graphicData>
          </a:graphic>
        </p:graphicFrame>
      </p:grpSp>
      <p:sp>
        <p:nvSpPr>
          <p:cNvPr id="209" name="TextBox 208"/>
          <p:cNvSpPr txBox="1"/>
          <p:nvPr/>
        </p:nvSpPr>
        <p:spPr>
          <a:xfrm>
            <a:off x="2998474" y="1075533"/>
            <a:ext cx="1319527" cy="646331"/>
          </a:xfrm>
          <a:prstGeom prst="rect">
            <a:avLst/>
          </a:prstGeom>
          <a:noFill/>
        </p:spPr>
        <p:txBody>
          <a:bodyPr wrap="square" rtlCol="0">
            <a:spAutoFit/>
          </a:bodyPr>
          <a:lstStyle/>
          <a:p>
            <a:r>
              <a:rPr lang="en-US" dirty="0" smtClean="0">
                <a:latin typeface="Arial Black"/>
                <a:cs typeface="Arial Black"/>
              </a:rPr>
              <a:t>Cattle </a:t>
            </a:r>
            <a:r>
              <a:rPr lang="en-US" dirty="0" err="1" smtClean="0">
                <a:latin typeface="Arial Black"/>
                <a:cs typeface="Arial Black"/>
              </a:rPr>
              <a:t>clade</a:t>
            </a:r>
            <a:endParaRPr lang="en-US" dirty="0">
              <a:latin typeface="Arial Black"/>
              <a:cs typeface="Arial Black"/>
            </a:endParaRPr>
          </a:p>
        </p:txBody>
      </p:sp>
      <p:sp>
        <p:nvSpPr>
          <p:cNvPr id="222" name="Text Box 4"/>
          <p:cNvSpPr txBox="1">
            <a:spLocks noChangeArrowheads="1"/>
          </p:cNvSpPr>
          <p:nvPr/>
        </p:nvSpPr>
        <p:spPr bwMode="auto">
          <a:xfrm>
            <a:off x="1980225" y="-63500"/>
            <a:ext cx="5741375" cy="523220"/>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800" dirty="0" smtClean="0">
                <a:solidFill>
                  <a:srgbClr val="FFFF00"/>
                </a:solidFill>
                <a:latin typeface="+mn-lt"/>
                <a:cs typeface="Arial Black"/>
              </a:rPr>
              <a:t>How </a:t>
            </a:r>
            <a:r>
              <a:rPr lang="en-US" sz="2800" dirty="0" smtClean="0">
                <a:solidFill>
                  <a:srgbClr val="FFFF00"/>
                </a:solidFill>
                <a:cs typeface="Arial Black"/>
              </a:rPr>
              <a:t>did</a:t>
            </a:r>
            <a:r>
              <a:rPr lang="en-US" sz="2800" dirty="0" smtClean="0">
                <a:solidFill>
                  <a:srgbClr val="FFFF00"/>
                </a:solidFill>
                <a:latin typeface="+mn-lt"/>
                <a:cs typeface="Arial Black"/>
              </a:rPr>
              <a:t> cattle acquired STEC O157?</a:t>
            </a:r>
            <a:endParaRPr lang="en-US" sz="2800" dirty="0">
              <a:solidFill>
                <a:srgbClr val="FFFF00"/>
              </a:solidFill>
              <a:latin typeface="+mn-lt"/>
              <a:cs typeface="Arial Black"/>
            </a:endParaRPr>
          </a:p>
        </p:txBody>
      </p:sp>
      <p:sp>
        <p:nvSpPr>
          <p:cNvPr id="210" name="Rectangle 209"/>
          <p:cNvSpPr/>
          <p:nvPr/>
        </p:nvSpPr>
        <p:spPr>
          <a:xfrm>
            <a:off x="1280433" y="495302"/>
            <a:ext cx="2948668" cy="613228"/>
          </a:xfrm>
          <a:prstGeom prst="rect">
            <a:avLst/>
          </a:prstGeom>
          <a:solidFill>
            <a:schemeClr val="tx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495301" y="498475"/>
            <a:ext cx="786411" cy="2477295"/>
          </a:xfrm>
          <a:prstGeom prst="rect">
            <a:avLst/>
          </a:prstGeom>
          <a:solidFill>
            <a:schemeClr val="tx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495301" y="2975769"/>
            <a:ext cx="8242300" cy="3295650"/>
          </a:xfrm>
          <a:prstGeom prst="rect">
            <a:avLst/>
          </a:prstGeom>
          <a:solidFill>
            <a:schemeClr val="tx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1281114" y="1104107"/>
            <a:ext cx="3138487" cy="187642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14" name="Rounded Rectangle 213"/>
          <p:cNvSpPr/>
          <p:nvPr/>
        </p:nvSpPr>
        <p:spPr>
          <a:xfrm>
            <a:off x="375451" y="6273800"/>
            <a:ext cx="4460868" cy="336789"/>
          </a:xfrm>
          <a:prstGeom prst="roundRect">
            <a:avLst/>
          </a:prstGeom>
          <a:solidFill>
            <a:srgbClr val="008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23858631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722493" y="82595"/>
            <a:ext cx="6165740" cy="584776"/>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3200" dirty="0" smtClean="0">
                <a:solidFill>
                  <a:srgbClr val="FFFF00"/>
                </a:solidFill>
              </a:rPr>
              <a:t>All </a:t>
            </a:r>
            <a:r>
              <a:rPr lang="en-US" sz="3200" i="1" dirty="0" smtClean="0">
                <a:solidFill>
                  <a:srgbClr val="FFFF00"/>
                </a:solidFill>
              </a:rPr>
              <a:t>E. coli </a:t>
            </a:r>
            <a:r>
              <a:rPr lang="en-US" sz="3200" dirty="0" smtClean="0">
                <a:solidFill>
                  <a:srgbClr val="FFFF00"/>
                </a:solidFill>
              </a:rPr>
              <a:t>O26:H11 are not the same</a:t>
            </a:r>
            <a:endParaRPr lang="en-US" sz="3200" dirty="0">
              <a:solidFill>
                <a:srgbClr val="FFFF00"/>
              </a:solidFill>
            </a:endParaRPr>
          </a:p>
        </p:txBody>
      </p:sp>
      <p:grpSp>
        <p:nvGrpSpPr>
          <p:cNvPr id="15" name="Group 14"/>
          <p:cNvGrpSpPr/>
          <p:nvPr/>
        </p:nvGrpSpPr>
        <p:grpSpPr>
          <a:xfrm>
            <a:off x="485900" y="932850"/>
            <a:ext cx="8447693" cy="5087768"/>
            <a:chOff x="206500" y="1796450"/>
            <a:chExt cx="8447693" cy="5087768"/>
          </a:xfrm>
        </p:grpSpPr>
        <p:pic>
          <p:nvPicPr>
            <p:cNvPr id="2" name="Picture 1" descr="O26onlytree_2.tiff"/>
            <p:cNvPicPr>
              <a:picLocks noChangeAspect="1"/>
            </p:cNvPicPr>
            <p:nvPr/>
          </p:nvPicPr>
          <p:blipFill rotWithShape="1">
            <a:blip r:embed="rId2">
              <a:extLst>
                <a:ext uri="{28A0092B-C50C-407E-A947-70E740481C1C}">
                  <a14:useLocalDpi xmlns:a14="http://schemas.microsoft.com/office/drawing/2010/main" val="0"/>
                </a:ext>
              </a:extLst>
            </a:blip>
            <a:srcRect l="4404" t="4369" r="3458" b="4100"/>
            <a:stretch/>
          </p:blipFill>
          <p:spPr>
            <a:xfrm>
              <a:off x="206500" y="1796450"/>
              <a:ext cx="7659207" cy="4129771"/>
            </a:xfrm>
            <a:prstGeom prst="rect">
              <a:avLst/>
            </a:prstGeom>
          </p:spPr>
        </p:pic>
        <p:sp>
          <p:nvSpPr>
            <p:cNvPr id="4" name="Rectangle 3"/>
            <p:cNvSpPr/>
            <p:nvPr/>
          </p:nvSpPr>
          <p:spPr>
            <a:xfrm>
              <a:off x="6773142" y="5368702"/>
              <a:ext cx="1084116" cy="557519"/>
            </a:xfrm>
            <a:prstGeom prst="rect">
              <a:avLst/>
            </a:prstGeom>
            <a:solidFill>
              <a:schemeClr val="accent1">
                <a:lumMod val="60000"/>
                <a:lumOff val="40000"/>
                <a:alpha val="29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927041" y="1796450"/>
              <a:ext cx="5936824" cy="1476393"/>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p:cNvSpPr/>
            <p:nvPr/>
          </p:nvSpPr>
          <p:spPr>
            <a:xfrm>
              <a:off x="6622501" y="3272843"/>
              <a:ext cx="1238990" cy="1806775"/>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112800" y="1984754"/>
              <a:ext cx="2428870" cy="369332"/>
            </a:xfrm>
            <a:prstGeom prst="rect">
              <a:avLst/>
            </a:prstGeom>
          </p:spPr>
          <p:txBody>
            <a:bodyPr wrap="none">
              <a:spAutoFit/>
            </a:bodyPr>
            <a:lstStyle/>
            <a:p>
              <a:pPr algn="ctr"/>
              <a:r>
                <a:rPr lang="en-US" dirty="0"/>
                <a:t>Stx1, cattle and humans</a:t>
              </a:r>
            </a:p>
          </p:txBody>
        </p:sp>
        <p:sp>
          <p:nvSpPr>
            <p:cNvPr id="8" name="TextBox 7"/>
            <p:cNvSpPr txBox="1"/>
            <p:nvPr/>
          </p:nvSpPr>
          <p:spPr>
            <a:xfrm>
              <a:off x="5105024" y="6053221"/>
              <a:ext cx="3549169" cy="830997"/>
            </a:xfrm>
            <a:prstGeom prst="rect">
              <a:avLst/>
            </a:prstGeom>
            <a:noFill/>
          </p:spPr>
          <p:txBody>
            <a:bodyPr wrap="none" rtlCol="0">
              <a:spAutoFit/>
            </a:bodyPr>
            <a:lstStyle/>
            <a:p>
              <a:r>
                <a:rPr lang="en-US" sz="2400" dirty="0" smtClean="0">
                  <a:solidFill>
                    <a:schemeClr val="bg1"/>
                  </a:solidFill>
                </a:rPr>
                <a:t>Stx2, cattle and humans</a:t>
              </a:r>
            </a:p>
            <a:p>
              <a:r>
                <a:rPr lang="en-US" sz="2400" dirty="0" smtClean="0">
                  <a:solidFill>
                    <a:schemeClr val="bg1"/>
                  </a:solidFill>
                </a:rPr>
                <a:t>Increase patients with HUS</a:t>
              </a:r>
              <a:endParaRPr lang="en-US" sz="2400" dirty="0">
                <a:solidFill>
                  <a:schemeClr val="bg1"/>
                </a:solidFill>
              </a:endParaRPr>
            </a:p>
          </p:txBody>
        </p:sp>
        <p:cxnSp>
          <p:nvCxnSpPr>
            <p:cNvPr id="10" name="Straight Arrow Connector 9"/>
            <p:cNvCxnSpPr/>
            <p:nvPr/>
          </p:nvCxnSpPr>
          <p:spPr>
            <a:xfrm>
              <a:off x="2023533" y="4923367"/>
              <a:ext cx="101600" cy="901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91567" y="4275667"/>
              <a:ext cx="436033" cy="7916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663700" y="4622800"/>
              <a:ext cx="646331" cy="369332"/>
            </a:xfrm>
            <a:prstGeom prst="rect">
              <a:avLst/>
            </a:prstGeom>
            <a:noFill/>
          </p:spPr>
          <p:txBody>
            <a:bodyPr wrap="none" rtlCol="0">
              <a:spAutoFit/>
            </a:bodyPr>
            <a:lstStyle/>
            <a:p>
              <a:r>
                <a:rPr lang="en-US" dirty="0" smtClean="0"/>
                <a:t>ETEC</a:t>
              </a:r>
              <a:endParaRPr lang="en-US" dirty="0"/>
            </a:p>
          </p:txBody>
        </p:sp>
        <p:sp>
          <p:nvSpPr>
            <p:cNvPr id="14" name="TextBox 13"/>
            <p:cNvSpPr txBox="1"/>
            <p:nvPr/>
          </p:nvSpPr>
          <p:spPr>
            <a:xfrm>
              <a:off x="4165600" y="3962400"/>
              <a:ext cx="659155" cy="369332"/>
            </a:xfrm>
            <a:prstGeom prst="rect">
              <a:avLst/>
            </a:prstGeom>
            <a:noFill/>
          </p:spPr>
          <p:txBody>
            <a:bodyPr wrap="none" rtlCol="0">
              <a:spAutoFit/>
            </a:bodyPr>
            <a:lstStyle/>
            <a:p>
              <a:r>
                <a:rPr lang="en-US" dirty="0" smtClean="0"/>
                <a:t>EPEC</a:t>
              </a:r>
              <a:endParaRPr lang="en-US" dirty="0"/>
            </a:p>
          </p:txBody>
        </p:sp>
      </p:grpSp>
      <p:cxnSp>
        <p:nvCxnSpPr>
          <p:cNvPr id="17" name="Straight Arrow Connector 16"/>
          <p:cNvCxnSpPr/>
          <p:nvPr/>
        </p:nvCxnSpPr>
        <p:spPr>
          <a:xfrm flipV="1">
            <a:off x="7607300" y="4864100"/>
            <a:ext cx="0" cy="330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5217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488950" y="83212"/>
            <a:ext cx="38318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FFFF00"/>
                </a:solidFill>
              </a:rPr>
              <a:t>Acknowledgments</a:t>
            </a:r>
          </a:p>
        </p:txBody>
      </p:sp>
      <p:sp>
        <p:nvSpPr>
          <p:cNvPr id="99331" name="Text Box 3"/>
          <p:cNvSpPr txBox="1">
            <a:spLocks noChangeArrowheads="1"/>
          </p:cNvSpPr>
          <p:nvPr/>
        </p:nvSpPr>
        <p:spPr bwMode="auto">
          <a:xfrm>
            <a:off x="488950" y="688370"/>
            <a:ext cx="2108269"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dirty="0">
                <a:solidFill>
                  <a:srgbClr val="FFFF66"/>
                </a:solidFill>
                <a:latin typeface="+mn-lt"/>
              </a:rPr>
              <a:t>USMARC</a:t>
            </a:r>
          </a:p>
          <a:p>
            <a:pPr eaLnBrk="1" hangingPunct="1"/>
            <a:r>
              <a:rPr lang="en-US" sz="1800" dirty="0">
                <a:solidFill>
                  <a:schemeClr val="bg1"/>
                </a:solidFill>
                <a:latin typeface="+mn-lt"/>
              </a:rPr>
              <a:t>Dr. Greg </a:t>
            </a:r>
            <a:r>
              <a:rPr lang="en-US" sz="1800" dirty="0" err="1">
                <a:solidFill>
                  <a:schemeClr val="bg1"/>
                </a:solidFill>
                <a:latin typeface="+mn-lt"/>
              </a:rPr>
              <a:t>Harhay</a:t>
            </a:r>
            <a:endParaRPr lang="en-US" sz="1800" dirty="0">
              <a:solidFill>
                <a:schemeClr val="bg1"/>
              </a:solidFill>
              <a:latin typeface="+mn-lt"/>
            </a:endParaRPr>
          </a:p>
          <a:p>
            <a:pPr eaLnBrk="1" hangingPunct="1"/>
            <a:r>
              <a:rPr lang="en-US" sz="1800" dirty="0" smtClean="0">
                <a:solidFill>
                  <a:schemeClr val="bg1"/>
                </a:solidFill>
                <a:latin typeface="+mn-lt"/>
              </a:rPr>
              <a:t>Dr</a:t>
            </a:r>
            <a:r>
              <a:rPr lang="en-US" sz="1800" dirty="0">
                <a:solidFill>
                  <a:schemeClr val="bg1"/>
                </a:solidFill>
                <a:latin typeface="+mn-lt"/>
              </a:rPr>
              <a:t>. Mike Clawson</a:t>
            </a:r>
          </a:p>
          <a:p>
            <a:r>
              <a:rPr lang="en-US" sz="1800" dirty="0" smtClean="0">
                <a:solidFill>
                  <a:schemeClr val="bg1"/>
                </a:solidFill>
                <a:latin typeface="+mn-lt"/>
              </a:rPr>
              <a:t>Dr</a:t>
            </a:r>
            <a:r>
              <a:rPr lang="en-US" sz="1800" dirty="0">
                <a:solidFill>
                  <a:schemeClr val="bg1"/>
                </a:solidFill>
                <a:latin typeface="+mn-lt"/>
              </a:rPr>
              <a:t>. Tim </a:t>
            </a:r>
            <a:r>
              <a:rPr lang="en-US" sz="1800" dirty="0" smtClean="0">
                <a:solidFill>
                  <a:schemeClr val="bg1"/>
                </a:solidFill>
                <a:latin typeface="+mn-lt"/>
              </a:rPr>
              <a:t>Smith</a:t>
            </a:r>
          </a:p>
          <a:p>
            <a:r>
              <a:rPr lang="en-US" sz="1800" dirty="0" smtClean="0">
                <a:solidFill>
                  <a:schemeClr val="bg1"/>
                </a:solidFill>
                <a:latin typeface="+mn-lt"/>
              </a:rPr>
              <a:t>Dr. Jim Keen</a:t>
            </a:r>
          </a:p>
          <a:p>
            <a:r>
              <a:rPr lang="en-US" sz="1800" dirty="0" smtClean="0">
                <a:solidFill>
                  <a:srgbClr val="FFFFFF"/>
                </a:solidFill>
                <a:latin typeface="+mn-lt"/>
              </a:rPr>
              <a:t>Sandy </a:t>
            </a:r>
            <a:r>
              <a:rPr lang="en-US" sz="1800" dirty="0" err="1">
                <a:solidFill>
                  <a:srgbClr val="FFFFFF"/>
                </a:solidFill>
                <a:latin typeface="+mn-lt"/>
              </a:rPr>
              <a:t>Fryda</a:t>
            </a:r>
            <a:r>
              <a:rPr lang="en-US" sz="1800" dirty="0">
                <a:solidFill>
                  <a:srgbClr val="FFFFFF"/>
                </a:solidFill>
                <a:latin typeface="+mn-lt"/>
              </a:rPr>
              <a:t>-Bradley</a:t>
            </a:r>
          </a:p>
          <a:p>
            <a:pPr eaLnBrk="1" hangingPunct="1"/>
            <a:r>
              <a:rPr lang="en-US" sz="1800" dirty="0" smtClean="0">
                <a:solidFill>
                  <a:schemeClr val="bg1"/>
                </a:solidFill>
                <a:latin typeface="+mn-lt"/>
              </a:rPr>
              <a:t>Bob </a:t>
            </a:r>
            <a:r>
              <a:rPr lang="en-US" sz="1800" dirty="0">
                <a:solidFill>
                  <a:schemeClr val="bg1"/>
                </a:solidFill>
                <a:latin typeface="+mn-lt"/>
              </a:rPr>
              <a:t>Lee</a:t>
            </a:r>
          </a:p>
          <a:p>
            <a:pPr eaLnBrk="1" hangingPunct="1"/>
            <a:r>
              <a:rPr lang="en-US" sz="1800" dirty="0">
                <a:solidFill>
                  <a:schemeClr val="bg1"/>
                </a:solidFill>
                <a:latin typeface="+mn-lt"/>
              </a:rPr>
              <a:t>Renee </a:t>
            </a:r>
            <a:r>
              <a:rPr lang="en-US" sz="1800" dirty="0" err="1">
                <a:solidFill>
                  <a:schemeClr val="bg1"/>
                </a:solidFill>
                <a:latin typeface="+mn-lt"/>
              </a:rPr>
              <a:t>Godtel</a:t>
            </a:r>
            <a:endParaRPr lang="en-US" sz="1800" dirty="0">
              <a:solidFill>
                <a:schemeClr val="bg1"/>
              </a:solidFill>
              <a:latin typeface="+mn-lt"/>
            </a:endParaRPr>
          </a:p>
          <a:p>
            <a:pPr eaLnBrk="1" hangingPunct="1"/>
            <a:r>
              <a:rPr lang="en-US" sz="1800" dirty="0">
                <a:solidFill>
                  <a:schemeClr val="bg1"/>
                </a:solidFill>
                <a:latin typeface="+mn-lt"/>
              </a:rPr>
              <a:t>Steve </a:t>
            </a:r>
            <a:r>
              <a:rPr lang="en-US" sz="1800" dirty="0" err="1">
                <a:solidFill>
                  <a:schemeClr val="bg1"/>
                </a:solidFill>
                <a:latin typeface="+mn-lt"/>
              </a:rPr>
              <a:t>Simcox</a:t>
            </a:r>
            <a:endParaRPr lang="en-US" sz="1800" dirty="0">
              <a:solidFill>
                <a:schemeClr val="bg1"/>
              </a:solidFill>
              <a:latin typeface="+mn-lt"/>
            </a:endParaRPr>
          </a:p>
          <a:p>
            <a:pPr eaLnBrk="1" hangingPunct="1"/>
            <a:r>
              <a:rPr lang="en-US" sz="1800" dirty="0" smtClean="0">
                <a:solidFill>
                  <a:srgbClr val="FFFFFF"/>
                </a:solidFill>
                <a:latin typeface="+mn-lt"/>
                <a:cs typeface="Arial Black"/>
              </a:rPr>
              <a:t>Linda </a:t>
            </a:r>
            <a:r>
              <a:rPr lang="en-US" sz="1800" dirty="0" err="1" smtClean="0">
                <a:solidFill>
                  <a:srgbClr val="FFFFFF"/>
                </a:solidFill>
                <a:latin typeface="+mn-lt"/>
                <a:cs typeface="Arial Black"/>
              </a:rPr>
              <a:t>Flathman</a:t>
            </a:r>
            <a:endParaRPr lang="en-US" sz="1800" dirty="0" smtClean="0">
              <a:solidFill>
                <a:srgbClr val="FFFFFF"/>
              </a:solidFill>
              <a:latin typeface="+mn-lt"/>
              <a:cs typeface="Arial Black"/>
            </a:endParaRPr>
          </a:p>
          <a:p>
            <a:pPr eaLnBrk="1" hangingPunct="1"/>
            <a:r>
              <a:rPr lang="en-US" sz="1800" dirty="0" smtClean="0">
                <a:solidFill>
                  <a:srgbClr val="FFFFFF"/>
                </a:solidFill>
                <a:latin typeface="+mn-lt"/>
                <a:cs typeface="Arial Black"/>
              </a:rPr>
              <a:t>Kris </a:t>
            </a:r>
            <a:r>
              <a:rPr lang="en-US" sz="1800" dirty="0" err="1" smtClean="0">
                <a:solidFill>
                  <a:srgbClr val="FFFFFF"/>
                </a:solidFill>
                <a:latin typeface="+mn-lt"/>
                <a:cs typeface="Arial Black"/>
              </a:rPr>
              <a:t>Simmerman</a:t>
            </a:r>
            <a:endParaRPr lang="en-US" sz="1800" dirty="0" smtClean="0">
              <a:solidFill>
                <a:srgbClr val="FFFFFF"/>
              </a:solidFill>
              <a:latin typeface="+mn-lt"/>
              <a:cs typeface="Arial Black"/>
            </a:endParaRPr>
          </a:p>
          <a:p>
            <a:pPr eaLnBrk="1" hangingPunct="1"/>
            <a:r>
              <a:rPr lang="en-US" sz="1800" dirty="0" smtClean="0">
                <a:solidFill>
                  <a:srgbClr val="FFFFFF"/>
                </a:solidFill>
                <a:latin typeface="+mn-lt"/>
                <a:cs typeface="Arial Black"/>
              </a:rPr>
              <a:t>Randy Bradley</a:t>
            </a:r>
          </a:p>
          <a:p>
            <a:pPr eaLnBrk="1" hangingPunct="1"/>
            <a:r>
              <a:rPr lang="en-US" sz="1800" dirty="0" smtClean="0">
                <a:solidFill>
                  <a:srgbClr val="FFFFFF"/>
                </a:solidFill>
                <a:latin typeface="+mn-lt"/>
                <a:cs typeface="Arial Black"/>
              </a:rPr>
              <a:t>Jim Wray</a:t>
            </a:r>
          </a:p>
        </p:txBody>
      </p:sp>
      <p:sp>
        <p:nvSpPr>
          <p:cNvPr id="99332" name="Text Box 4"/>
          <p:cNvSpPr txBox="1">
            <a:spLocks noChangeArrowheads="1"/>
          </p:cNvSpPr>
          <p:nvPr/>
        </p:nvSpPr>
        <p:spPr bwMode="auto">
          <a:xfrm>
            <a:off x="4794787" y="78305"/>
            <a:ext cx="4234490" cy="6740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2900" eaLnBrk="0" hangingPunct="0">
              <a:defRPr sz="2400">
                <a:solidFill>
                  <a:schemeClr val="tx1"/>
                </a:solidFill>
                <a:latin typeface="Arial" charset="0"/>
                <a:ea typeface="ＭＳ Ｐゴシック" charset="0"/>
                <a:cs typeface="ＭＳ Ｐゴシック" charset="0"/>
              </a:defRPr>
            </a:lvl1pPr>
            <a:lvl2pPr marL="37931725" indent="-37474525" defTabSz="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dirty="0">
                <a:solidFill>
                  <a:srgbClr val="FFFF66"/>
                </a:solidFill>
                <a:latin typeface="+mn-lt"/>
              </a:rPr>
              <a:t>Other Collaborators</a:t>
            </a:r>
          </a:p>
          <a:p>
            <a:pPr eaLnBrk="1" hangingPunct="1"/>
            <a:r>
              <a:rPr lang="en-US" sz="1800" u="sng" dirty="0" smtClean="0">
                <a:solidFill>
                  <a:schemeClr val="bg1"/>
                </a:solidFill>
                <a:latin typeface="+mn-lt"/>
              </a:rPr>
              <a:t>Washington </a:t>
            </a:r>
            <a:r>
              <a:rPr lang="en-US" sz="1800" u="sng" dirty="0">
                <a:solidFill>
                  <a:schemeClr val="bg1"/>
                </a:solidFill>
                <a:latin typeface="+mn-lt"/>
              </a:rPr>
              <a:t>State University</a:t>
            </a:r>
          </a:p>
          <a:p>
            <a:pPr eaLnBrk="1" hangingPunct="1"/>
            <a:r>
              <a:rPr lang="en-US" sz="1800" dirty="0">
                <a:solidFill>
                  <a:schemeClr val="bg1"/>
                </a:solidFill>
                <a:latin typeface="+mn-lt"/>
              </a:rPr>
              <a:t>	Dr. Tom </a:t>
            </a:r>
            <a:r>
              <a:rPr lang="en-US" sz="1800" dirty="0" err="1">
                <a:solidFill>
                  <a:schemeClr val="bg1"/>
                </a:solidFill>
                <a:latin typeface="+mn-lt"/>
              </a:rPr>
              <a:t>Besser</a:t>
            </a:r>
            <a:endParaRPr lang="en-US" sz="1800" dirty="0">
              <a:solidFill>
                <a:schemeClr val="bg1"/>
              </a:solidFill>
              <a:latin typeface="+mn-lt"/>
            </a:endParaRPr>
          </a:p>
          <a:p>
            <a:pPr eaLnBrk="1" hangingPunct="1"/>
            <a:r>
              <a:rPr lang="en-US" sz="1800" u="sng" dirty="0" smtClean="0">
                <a:solidFill>
                  <a:schemeClr val="bg1"/>
                </a:solidFill>
                <a:latin typeface="+mn-lt"/>
                <a:cs typeface="Arial Black"/>
              </a:rPr>
              <a:t>University </a:t>
            </a:r>
            <a:r>
              <a:rPr lang="en-US" sz="1800" u="sng" dirty="0">
                <a:solidFill>
                  <a:schemeClr val="bg1"/>
                </a:solidFill>
                <a:latin typeface="+mn-lt"/>
                <a:cs typeface="Arial Black"/>
              </a:rPr>
              <a:t>of </a:t>
            </a:r>
            <a:r>
              <a:rPr lang="en-US" sz="1800" u="sng" dirty="0" err="1">
                <a:solidFill>
                  <a:schemeClr val="bg1"/>
                </a:solidFill>
                <a:latin typeface="+mn-lt"/>
                <a:cs typeface="Arial Black"/>
              </a:rPr>
              <a:t>Münster</a:t>
            </a:r>
            <a:r>
              <a:rPr lang="en-US" sz="1800" u="sng" dirty="0">
                <a:solidFill>
                  <a:schemeClr val="bg1"/>
                </a:solidFill>
                <a:latin typeface="+mn-lt"/>
                <a:cs typeface="Arial Black"/>
              </a:rPr>
              <a:t> </a:t>
            </a:r>
            <a:endParaRPr lang="en-US" sz="1800" u="sng" dirty="0" smtClean="0">
              <a:solidFill>
                <a:schemeClr val="bg1"/>
              </a:solidFill>
              <a:latin typeface="+mn-lt"/>
              <a:cs typeface="Arial Black"/>
            </a:endParaRPr>
          </a:p>
          <a:p>
            <a:pPr eaLnBrk="1" hangingPunct="1"/>
            <a:r>
              <a:rPr lang="en-US" sz="1800" dirty="0">
                <a:solidFill>
                  <a:schemeClr val="bg1"/>
                </a:solidFill>
                <a:latin typeface="+mn-lt"/>
                <a:cs typeface="Arial Black"/>
              </a:rPr>
              <a:t>	</a:t>
            </a:r>
            <a:r>
              <a:rPr lang="en-US" sz="1800" dirty="0" smtClean="0">
                <a:solidFill>
                  <a:schemeClr val="bg1"/>
                </a:solidFill>
                <a:latin typeface="+mn-lt"/>
                <a:cs typeface="Arial Black"/>
              </a:rPr>
              <a:t>Dr. Martina </a:t>
            </a:r>
            <a:r>
              <a:rPr lang="en-US" sz="1800" dirty="0" err="1">
                <a:solidFill>
                  <a:schemeClr val="bg1"/>
                </a:solidFill>
                <a:latin typeface="+mn-lt"/>
                <a:cs typeface="Arial Black"/>
              </a:rPr>
              <a:t>Bielaszewska</a:t>
            </a:r>
            <a:endParaRPr lang="en-US" sz="1800" dirty="0" smtClean="0">
              <a:solidFill>
                <a:schemeClr val="bg1"/>
              </a:solidFill>
              <a:latin typeface="+mn-lt"/>
              <a:cs typeface="Arial Black"/>
            </a:endParaRPr>
          </a:p>
          <a:p>
            <a:pPr eaLnBrk="1" hangingPunct="1"/>
            <a:r>
              <a:rPr lang="en-US" sz="1800" dirty="0" smtClean="0">
                <a:solidFill>
                  <a:schemeClr val="bg1"/>
                </a:solidFill>
                <a:latin typeface="+mn-lt"/>
              </a:rPr>
              <a:t>	Dr. </a:t>
            </a:r>
            <a:r>
              <a:rPr lang="en-US" sz="1800" dirty="0" err="1" smtClean="0">
                <a:solidFill>
                  <a:schemeClr val="bg1"/>
                </a:solidFill>
                <a:latin typeface="+mn-lt"/>
                <a:cs typeface="Arial Black"/>
              </a:rPr>
              <a:t>Helge</a:t>
            </a:r>
            <a:r>
              <a:rPr lang="en-US" sz="1800" dirty="0" smtClean="0">
                <a:solidFill>
                  <a:schemeClr val="bg1"/>
                </a:solidFill>
                <a:latin typeface="+mn-lt"/>
                <a:cs typeface="Arial Black"/>
              </a:rPr>
              <a:t> </a:t>
            </a:r>
            <a:r>
              <a:rPr lang="en-US" sz="1800" dirty="0" err="1" smtClean="0">
                <a:solidFill>
                  <a:schemeClr val="bg1"/>
                </a:solidFill>
                <a:latin typeface="+mn-lt"/>
                <a:cs typeface="Arial Black"/>
              </a:rPr>
              <a:t>Karch</a:t>
            </a:r>
            <a:endParaRPr lang="en-US" sz="1800" dirty="0" smtClean="0">
              <a:solidFill>
                <a:schemeClr val="bg1"/>
              </a:solidFill>
              <a:latin typeface="+mn-lt"/>
              <a:cs typeface="Arial Black"/>
            </a:endParaRPr>
          </a:p>
          <a:p>
            <a:pPr eaLnBrk="1" hangingPunct="1"/>
            <a:r>
              <a:rPr lang="en-US" sz="1800" u="sng" dirty="0">
                <a:solidFill>
                  <a:schemeClr val="bg1"/>
                </a:solidFill>
                <a:latin typeface="+mn-lt"/>
                <a:cs typeface="Arial Black"/>
              </a:rPr>
              <a:t>Centers for Disease Control and </a:t>
            </a:r>
            <a:r>
              <a:rPr lang="en-US" sz="1800" u="sng" dirty="0" smtClean="0">
                <a:solidFill>
                  <a:schemeClr val="bg1"/>
                </a:solidFill>
                <a:latin typeface="+mn-lt"/>
                <a:cs typeface="Arial Black"/>
              </a:rPr>
              <a:t>Prevention</a:t>
            </a:r>
          </a:p>
          <a:p>
            <a:pPr eaLnBrk="1" hangingPunct="1"/>
            <a:r>
              <a:rPr lang="en-US" sz="1800" dirty="0" smtClean="0">
                <a:solidFill>
                  <a:schemeClr val="bg1"/>
                </a:solidFill>
                <a:latin typeface="+mn-lt"/>
              </a:rPr>
              <a:t>	Dr. </a:t>
            </a:r>
            <a:r>
              <a:rPr lang="en-US" sz="1800" dirty="0" smtClean="0">
                <a:solidFill>
                  <a:schemeClr val="bg1"/>
                </a:solidFill>
                <a:latin typeface="+mn-lt"/>
                <a:cs typeface="Arial Black"/>
              </a:rPr>
              <a:t>Peter </a:t>
            </a:r>
            <a:r>
              <a:rPr lang="en-US" sz="1800" dirty="0" err="1">
                <a:solidFill>
                  <a:schemeClr val="bg1"/>
                </a:solidFill>
                <a:latin typeface="+mn-lt"/>
                <a:cs typeface="Arial Black"/>
              </a:rPr>
              <a:t>Gerner-</a:t>
            </a:r>
            <a:r>
              <a:rPr lang="en-US" sz="1800" dirty="0" err="1" smtClean="0">
                <a:solidFill>
                  <a:schemeClr val="bg1"/>
                </a:solidFill>
                <a:latin typeface="+mn-lt"/>
                <a:cs typeface="Arial Black"/>
              </a:rPr>
              <a:t>Smidt</a:t>
            </a:r>
            <a:endParaRPr lang="en-US" sz="1800" dirty="0" smtClean="0">
              <a:solidFill>
                <a:schemeClr val="bg1"/>
              </a:solidFill>
              <a:latin typeface="+mn-lt"/>
              <a:cs typeface="Arial Black"/>
            </a:endParaRPr>
          </a:p>
          <a:p>
            <a:pPr eaLnBrk="1" hangingPunct="1"/>
            <a:r>
              <a:rPr lang="en-US" sz="1800" dirty="0">
                <a:solidFill>
                  <a:schemeClr val="bg1"/>
                </a:solidFill>
                <a:latin typeface="+mn-lt"/>
                <a:cs typeface="Arial Black"/>
              </a:rPr>
              <a:t>	</a:t>
            </a:r>
            <a:r>
              <a:rPr lang="en-US" sz="1800" dirty="0" smtClean="0">
                <a:solidFill>
                  <a:schemeClr val="bg1"/>
                </a:solidFill>
                <a:latin typeface="+mn-lt"/>
                <a:cs typeface="Arial Black"/>
              </a:rPr>
              <a:t>Dr. Nancy </a:t>
            </a:r>
            <a:r>
              <a:rPr lang="en-US" sz="1800" dirty="0" err="1" smtClean="0">
                <a:solidFill>
                  <a:schemeClr val="bg1"/>
                </a:solidFill>
                <a:latin typeface="+mn-lt"/>
                <a:cs typeface="Arial Black"/>
              </a:rPr>
              <a:t>Strockbine</a:t>
            </a:r>
            <a:endParaRPr lang="en-US" sz="1800" dirty="0" smtClean="0">
              <a:solidFill>
                <a:schemeClr val="bg1"/>
              </a:solidFill>
              <a:latin typeface="+mn-lt"/>
              <a:cs typeface="Arial Black"/>
            </a:endParaRPr>
          </a:p>
          <a:p>
            <a:pPr eaLnBrk="1" hangingPunct="1"/>
            <a:r>
              <a:rPr lang="en-US" sz="1800" u="sng" dirty="0">
                <a:solidFill>
                  <a:srgbClr val="FFFFFF"/>
                </a:solidFill>
                <a:latin typeface="+mn-lt"/>
                <a:cs typeface="Arial Black"/>
              </a:rPr>
              <a:t>ARS/Western Regional Research Center </a:t>
            </a:r>
            <a:endParaRPr lang="en-US" sz="1800" u="sng" dirty="0" smtClean="0">
              <a:solidFill>
                <a:srgbClr val="FFFFFF"/>
              </a:solidFill>
              <a:latin typeface="+mn-lt"/>
              <a:cs typeface="Arial Black"/>
            </a:endParaRPr>
          </a:p>
          <a:p>
            <a:pPr eaLnBrk="1" hangingPunct="1"/>
            <a:r>
              <a:rPr lang="en-US" sz="1800" dirty="0" smtClean="0">
                <a:solidFill>
                  <a:srgbClr val="FFFFFF"/>
                </a:solidFill>
                <a:latin typeface="+mn-lt"/>
              </a:rPr>
              <a:t>	Dr. </a:t>
            </a:r>
            <a:r>
              <a:rPr lang="en-US" sz="1800" dirty="0" smtClean="0">
                <a:solidFill>
                  <a:srgbClr val="FFFFFF"/>
                </a:solidFill>
                <a:latin typeface="+mn-lt"/>
                <a:cs typeface="Arial Black"/>
              </a:rPr>
              <a:t>Robert </a:t>
            </a:r>
            <a:r>
              <a:rPr lang="en-US" sz="1800" dirty="0" err="1" smtClean="0">
                <a:solidFill>
                  <a:srgbClr val="FFFFFF"/>
                </a:solidFill>
                <a:latin typeface="+mn-lt"/>
                <a:cs typeface="Arial Black"/>
              </a:rPr>
              <a:t>Mandrell</a:t>
            </a:r>
            <a:endParaRPr lang="en-US" sz="1800" dirty="0" smtClean="0">
              <a:solidFill>
                <a:srgbClr val="FFFFFF"/>
              </a:solidFill>
              <a:latin typeface="+mn-lt"/>
              <a:cs typeface="Arial Black"/>
            </a:endParaRPr>
          </a:p>
          <a:p>
            <a:pPr eaLnBrk="1" hangingPunct="1"/>
            <a:r>
              <a:rPr lang="en-US" sz="1800" u="sng" dirty="0">
                <a:solidFill>
                  <a:srgbClr val="FFFFFF"/>
                </a:solidFill>
                <a:latin typeface="+mn-lt"/>
                <a:cs typeface="Arial Black"/>
              </a:rPr>
              <a:t>ARS</a:t>
            </a:r>
            <a:r>
              <a:rPr lang="en-US" sz="1800" u="sng" dirty="0" smtClean="0">
                <a:solidFill>
                  <a:srgbClr val="FFFFFF"/>
                </a:solidFill>
                <a:latin typeface="+mn-lt"/>
                <a:cs typeface="Arial Black"/>
              </a:rPr>
              <a:t>/Eastern </a:t>
            </a:r>
            <a:r>
              <a:rPr lang="en-US" sz="1800" u="sng" dirty="0">
                <a:solidFill>
                  <a:srgbClr val="FFFFFF"/>
                </a:solidFill>
                <a:latin typeface="+mn-lt"/>
                <a:cs typeface="Arial Black"/>
              </a:rPr>
              <a:t>Regional Research Center </a:t>
            </a:r>
          </a:p>
          <a:p>
            <a:pPr eaLnBrk="1" hangingPunct="1"/>
            <a:r>
              <a:rPr lang="en-US" sz="1800" dirty="0">
                <a:solidFill>
                  <a:srgbClr val="FFFFFF"/>
                </a:solidFill>
                <a:latin typeface="+mn-lt"/>
              </a:rPr>
              <a:t>	Dr. </a:t>
            </a:r>
            <a:r>
              <a:rPr lang="en-US" sz="1800" dirty="0" err="1" smtClean="0">
                <a:solidFill>
                  <a:srgbClr val="FFFFFF"/>
                </a:solidFill>
                <a:latin typeface="+mn-lt"/>
                <a:cs typeface="Arial Black"/>
              </a:rPr>
              <a:t>Pina</a:t>
            </a:r>
            <a:r>
              <a:rPr lang="en-US" sz="1800" dirty="0" smtClean="0">
                <a:solidFill>
                  <a:srgbClr val="FFFFFF"/>
                </a:solidFill>
                <a:latin typeface="+mn-lt"/>
                <a:cs typeface="Arial Black"/>
              </a:rPr>
              <a:t> </a:t>
            </a:r>
            <a:r>
              <a:rPr lang="en-US" sz="1800" dirty="0" err="1" smtClean="0">
                <a:solidFill>
                  <a:srgbClr val="FFFFFF"/>
                </a:solidFill>
                <a:latin typeface="+mn-lt"/>
                <a:cs typeface="Arial Black"/>
              </a:rPr>
              <a:t>Fratamico</a:t>
            </a:r>
            <a:endParaRPr lang="en-US" sz="1800" dirty="0" smtClean="0">
              <a:solidFill>
                <a:srgbClr val="FFFFFF"/>
              </a:solidFill>
              <a:latin typeface="+mn-lt"/>
              <a:cs typeface="Arial Black"/>
            </a:endParaRPr>
          </a:p>
          <a:p>
            <a:pPr eaLnBrk="1" hangingPunct="1"/>
            <a:r>
              <a:rPr lang="en-US" sz="1800" u="sng" dirty="0" smtClean="0">
                <a:solidFill>
                  <a:srgbClr val="FFFFFF"/>
                </a:solidFill>
                <a:latin typeface="+mn-lt"/>
              </a:rPr>
              <a:t>Food and Drug Administration</a:t>
            </a:r>
          </a:p>
          <a:p>
            <a:pPr eaLnBrk="1" hangingPunct="1"/>
            <a:r>
              <a:rPr lang="en-US" sz="1800" dirty="0">
                <a:solidFill>
                  <a:srgbClr val="FFFFFF"/>
                </a:solidFill>
                <a:latin typeface="+mn-lt"/>
              </a:rPr>
              <a:t>	</a:t>
            </a:r>
            <a:r>
              <a:rPr lang="en-US" sz="1800" dirty="0" smtClean="0">
                <a:solidFill>
                  <a:srgbClr val="FFFFFF"/>
                </a:solidFill>
                <a:latin typeface="+mn-lt"/>
              </a:rPr>
              <a:t>Dr. </a:t>
            </a:r>
            <a:r>
              <a:rPr lang="en-US" sz="1800" dirty="0" err="1" smtClean="0">
                <a:solidFill>
                  <a:srgbClr val="FFFFFF"/>
                </a:solidFill>
                <a:latin typeface="+mn-lt"/>
              </a:rPr>
              <a:t>Shaohua</a:t>
            </a:r>
            <a:r>
              <a:rPr lang="en-US" sz="1800" dirty="0" smtClean="0">
                <a:solidFill>
                  <a:srgbClr val="FFFFFF"/>
                </a:solidFill>
                <a:latin typeface="+mn-lt"/>
              </a:rPr>
              <a:t> Zhao</a:t>
            </a:r>
          </a:p>
          <a:p>
            <a:r>
              <a:rPr lang="en-US" sz="1800" dirty="0">
                <a:solidFill>
                  <a:srgbClr val="FFFFFF"/>
                </a:solidFill>
                <a:latin typeface="+mn-lt"/>
              </a:rPr>
              <a:t>	</a:t>
            </a:r>
            <a:r>
              <a:rPr lang="en-US" sz="1800" dirty="0">
                <a:solidFill>
                  <a:schemeClr val="bg1"/>
                </a:solidFill>
                <a:latin typeface="+mn-lt"/>
              </a:rPr>
              <a:t>Dr. Errol Strain</a:t>
            </a:r>
          </a:p>
          <a:p>
            <a:r>
              <a:rPr lang="en-US" sz="1800" dirty="0" smtClean="0">
                <a:solidFill>
                  <a:schemeClr val="bg1"/>
                </a:solidFill>
                <a:latin typeface="+mn-lt"/>
              </a:rPr>
              <a:t>	Dr</a:t>
            </a:r>
            <a:r>
              <a:rPr lang="en-US" sz="1800" dirty="0">
                <a:solidFill>
                  <a:schemeClr val="bg1"/>
                </a:solidFill>
                <a:latin typeface="+mn-lt"/>
              </a:rPr>
              <a:t>. Marc </a:t>
            </a:r>
            <a:r>
              <a:rPr lang="en-US" sz="1800" dirty="0" smtClean="0">
                <a:solidFill>
                  <a:schemeClr val="bg1"/>
                </a:solidFill>
                <a:latin typeface="+mn-lt"/>
              </a:rPr>
              <a:t>Allard</a:t>
            </a:r>
            <a:endParaRPr lang="en-US" sz="1800" dirty="0" smtClean="0">
              <a:solidFill>
                <a:srgbClr val="FFFFFF"/>
              </a:solidFill>
              <a:latin typeface="+mn-lt"/>
            </a:endParaRPr>
          </a:p>
          <a:p>
            <a:pPr eaLnBrk="1" hangingPunct="1"/>
            <a:r>
              <a:rPr lang="en-US" sz="1800" u="sng" dirty="0" smtClean="0">
                <a:solidFill>
                  <a:srgbClr val="FFFFFF"/>
                </a:solidFill>
                <a:latin typeface="+mn-lt"/>
              </a:rPr>
              <a:t>Public Health Agency of Canada</a:t>
            </a:r>
          </a:p>
          <a:p>
            <a:pPr eaLnBrk="1" hangingPunct="1"/>
            <a:r>
              <a:rPr lang="en-US" sz="1800" dirty="0">
                <a:solidFill>
                  <a:srgbClr val="FFFFFF"/>
                </a:solidFill>
                <a:latin typeface="+mn-lt"/>
              </a:rPr>
              <a:t>	</a:t>
            </a:r>
            <a:r>
              <a:rPr lang="en-US" sz="1800" dirty="0" smtClean="0">
                <a:solidFill>
                  <a:srgbClr val="FFFFFF"/>
                </a:solidFill>
                <a:latin typeface="+mn-lt"/>
              </a:rPr>
              <a:t>Dr. Roger Johnson</a:t>
            </a:r>
          </a:p>
          <a:p>
            <a:pPr eaLnBrk="1" hangingPunct="1"/>
            <a:r>
              <a:rPr lang="en-US" sz="1800" u="sng" dirty="0" smtClean="0">
                <a:solidFill>
                  <a:srgbClr val="FFFFFF"/>
                </a:solidFill>
                <a:latin typeface="+mn-lt"/>
              </a:rPr>
              <a:t>Food and Environmental Research Agency</a:t>
            </a:r>
            <a:endParaRPr lang="en-US" sz="1800" dirty="0" smtClean="0">
              <a:solidFill>
                <a:srgbClr val="FFFFFF"/>
              </a:solidFill>
              <a:latin typeface="+mn-lt"/>
            </a:endParaRPr>
          </a:p>
          <a:p>
            <a:pPr eaLnBrk="1" hangingPunct="1"/>
            <a:r>
              <a:rPr lang="en-US" sz="1800" dirty="0" smtClean="0">
                <a:solidFill>
                  <a:schemeClr val="bg1"/>
                </a:solidFill>
                <a:latin typeface="+mn-lt"/>
              </a:rPr>
              <a:t>	Robert Stones</a:t>
            </a:r>
          </a:p>
          <a:p>
            <a:pPr eaLnBrk="1" hangingPunct="1"/>
            <a:r>
              <a:rPr lang="en-US" sz="1800" dirty="0" smtClean="0">
                <a:solidFill>
                  <a:schemeClr val="bg1"/>
                </a:solidFill>
                <a:latin typeface="+mn-lt"/>
              </a:rPr>
              <a:t>B</a:t>
            </a:r>
            <a:r>
              <a:rPr lang="en-US" sz="1800" u="sng" dirty="0" smtClean="0">
                <a:solidFill>
                  <a:schemeClr val="bg1"/>
                </a:solidFill>
                <a:latin typeface="+mn-lt"/>
              </a:rPr>
              <a:t>attelle National Biodefense Institute</a:t>
            </a:r>
          </a:p>
          <a:p>
            <a:pPr eaLnBrk="1" hangingPunct="1"/>
            <a:r>
              <a:rPr lang="en-US" sz="1800" dirty="0">
                <a:solidFill>
                  <a:schemeClr val="bg1"/>
                </a:solidFill>
                <a:latin typeface="+mn-lt"/>
              </a:rPr>
              <a:t>	</a:t>
            </a:r>
            <a:r>
              <a:rPr lang="en-US" sz="1800" dirty="0" smtClean="0">
                <a:solidFill>
                  <a:schemeClr val="bg1"/>
                </a:solidFill>
                <a:latin typeface="+mn-lt"/>
              </a:rPr>
              <a:t>Dr. Adam </a:t>
            </a:r>
            <a:r>
              <a:rPr lang="en-US" sz="1800" dirty="0" err="1" smtClean="0">
                <a:solidFill>
                  <a:schemeClr val="bg1"/>
                </a:solidFill>
                <a:latin typeface="+mn-lt"/>
              </a:rPr>
              <a:t>Phillippy</a:t>
            </a:r>
            <a:endParaRPr lang="en-US" sz="1800" dirty="0" smtClean="0">
              <a:solidFill>
                <a:schemeClr val="bg1"/>
              </a:solidFill>
              <a:latin typeface="+mn-lt"/>
            </a:endParaRPr>
          </a:p>
          <a:p>
            <a:pPr eaLnBrk="1" hangingPunct="1"/>
            <a:r>
              <a:rPr lang="en-US" sz="1800" dirty="0">
                <a:solidFill>
                  <a:schemeClr val="bg1"/>
                </a:solidFill>
                <a:latin typeface="+mn-lt"/>
              </a:rPr>
              <a:t>	</a:t>
            </a:r>
            <a:r>
              <a:rPr lang="en-US" sz="1800" dirty="0" smtClean="0">
                <a:solidFill>
                  <a:schemeClr val="bg1"/>
                </a:solidFill>
                <a:latin typeface="+mn-lt"/>
              </a:rPr>
              <a:t>Dr. Sergey </a:t>
            </a:r>
            <a:r>
              <a:rPr lang="en-US" sz="1800" dirty="0" err="1" smtClean="0">
                <a:solidFill>
                  <a:schemeClr val="bg1"/>
                </a:solidFill>
                <a:latin typeface="+mn-lt"/>
              </a:rPr>
              <a:t>Koren</a:t>
            </a:r>
            <a:endParaRPr lang="en-US" sz="1800" dirty="0">
              <a:solidFill>
                <a:schemeClr val="bg1"/>
              </a:solidFill>
              <a:latin typeface="+mn-lt"/>
            </a:endParaRPr>
          </a:p>
        </p:txBody>
      </p:sp>
      <p:pic>
        <p:nvPicPr>
          <p:cNvPr id="99333" name="Picture 5" descr="Beef-Check-with-Funded-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63" y="5222762"/>
            <a:ext cx="1195371" cy="140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9150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52400"/>
            <a:ext cx="3508292" cy="646331"/>
          </a:xfrm>
          <a:prstGeom prst="rect">
            <a:avLst/>
          </a:prstGeom>
          <a:noFill/>
        </p:spPr>
        <p:txBody>
          <a:bodyPr wrap="none" rtlCol="0">
            <a:spAutoFit/>
          </a:bodyPr>
          <a:lstStyle/>
          <a:p>
            <a:r>
              <a:rPr lang="en-US" sz="3600" dirty="0" smtClean="0">
                <a:solidFill>
                  <a:srgbClr val="FFFF00"/>
                </a:solidFill>
              </a:rPr>
              <a:t>Accomplishments</a:t>
            </a:r>
            <a:endParaRPr lang="en-US" sz="3600" dirty="0">
              <a:solidFill>
                <a:srgbClr val="FFFF00"/>
              </a:solidFill>
            </a:endParaRPr>
          </a:p>
        </p:txBody>
      </p:sp>
      <p:sp>
        <p:nvSpPr>
          <p:cNvPr id="3" name="TextBox 2"/>
          <p:cNvSpPr txBox="1"/>
          <p:nvPr/>
        </p:nvSpPr>
        <p:spPr>
          <a:xfrm>
            <a:off x="220906" y="2062419"/>
            <a:ext cx="8923093" cy="3970318"/>
          </a:xfrm>
          <a:prstGeom prst="rect">
            <a:avLst/>
          </a:prstGeom>
          <a:noFill/>
        </p:spPr>
        <p:txBody>
          <a:bodyPr wrap="square" rtlCol="0">
            <a:spAutoFit/>
          </a:bodyPr>
          <a:lstStyle/>
          <a:p>
            <a:r>
              <a:rPr lang="en-US" sz="2400" dirty="0" smtClean="0">
                <a:solidFill>
                  <a:schemeClr val="bg1"/>
                </a:solidFill>
                <a:cs typeface="Arial Black"/>
              </a:rPr>
              <a:t>STEC O157 evolution has been redefined with this set of polymorphisms.</a:t>
            </a:r>
          </a:p>
          <a:p>
            <a:endParaRPr lang="en-US" sz="2400" dirty="0">
              <a:solidFill>
                <a:schemeClr val="bg1"/>
              </a:solidFill>
              <a:cs typeface="Arial Black"/>
            </a:endParaRPr>
          </a:p>
          <a:p>
            <a:r>
              <a:rPr lang="en-US" sz="2400" dirty="0" smtClean="0">
                <a:solidFill>
                  <a:schemeClr val="bg1"/>
                </a:solidFill>
                <a:cs typeface="Arial Black"/>
              </a:rPr>
              <a:t>This is the first large scale SNP discovery and analysis of relatedness for </a:t>
            </a:r>
            <a:r>
              <a:rPr lang="en-US" sz="2400" dirty="0" err="1" smtClean="0">
                <a:solidFill>
                  <a:schemeClr val="bg1"/>
                </a:solidFill>
                <a:cs typeface="Arial Black"/>
              </a:rPr>
              <a:t>serogroup</a:t>
            </a:r>
            <a:r>
              <a:rPr lang="en-US" sz="2400" dirty="0" smtClean="0">
                <a:solidFill>
                  <a:schemeClr val="bg1"/>
                </a:solidFill>
                <a:cs typeface="Arial Black"/>
              </a:rPr>
              <a:t> O26</a:t>
            </a:r>
          </a:p>
          <a:p>
            <a:endParaRPr lang="en-US" sz="2400" dirty="0" smtClean="0">
              <a:solidFill>
                <a:schemeClr val="bg1"/>
              </a:solidFill>
              <a:cs typeface="Arial Black"/>
            </a:endParaRPr>
          </a:p>
          <a:p>
            <a:pPr algn="ctr"/>
            <a:r>
              <a:rPr lang="en-US" sz="3600" dirty="0">
                <a:solidFill>
                  <a:srgbClr val="FFFF00"/>
                </a:solidFill>
              </a:rPr>
              <a:t>Impact</a:t>
            </a:r>
          </a:p>
          <a:p>
            <a:endParaRPr lang="en-US" sz="2400" dirty="0" smtClean="0">
              <a:solidFill>
                <a:schemeClr val="bg1"/>
              </a:solidFill>
              <a:cs typeface="Arial Black"/>
            </a:endParaRPr>
          </a:p>
          <a:p>
            <a:r>
              <a:rPr lang="en-US" sz="2400" dirty="0" smtClean="0">
                <a:solidFill>
                  <a:schemeClr val="bg1"/>
                </a:solidFill>
                <a:cs typeface="Arial Black"/>
              </a:rPr>
              <a:t>CDC is using STEC O157 SNPs in forming a group of SNPs to genotype EHEC O157 strains.</a:t>
            </a:r>
            <a:endParaRPr lang="en-US" sz="2400" dirty="0">
              <a:solidFill>
                <a:schemeClr val="bg1"/>
              </a:solidFill>
              <a:cs typeface="Arial Black"/>
            </a:endParaRPr>
          </a:p>
        </p:txBody>
      </p:sp>
      <p:sp>
        <p:nvSpPr>
          <p:cNvPr id="4" name="TextBox 3"/>
          <p:cNvSpPr txBox="1"/>
          <p:nvPr/>
        </p:nvSpPr>
        <p:spPr>
          <a:xfrm>
            <a:off x="220906" y="977900"/>
            <a:ext cx="8812761" cy="830997"/>
          </a:xfrm>
          <a:prstGeom prst="rect">
            <a:avLst/>
          </a:prstGeom>
          <a:noFill/>
        </p:spPr>
        <p:txBody>
          <a:bodyPr wrap="square" rtlCol="0">
            <a:spAutoFit/>
          </a:bodyPr>
          <a:lstStyle/>
          <a:p>
            <a:r>
              <a:rPr lang="en-US" sz="2400" dirty="0" smtClean="0">
                <a:solidFill>
                  <a:schemeClr val="bg1"/>
                </a:solidFill>
                <a:cs typeface="Arial Black"/>
              </a:rPr>
              <a:t>A set of nucleotide polymorphisms has been developed for detecting STEC O157 and O26 genetic subtypes through identity-by descent.</a:t>
            </a:r>
            <a:endParaRPr lang="en-US" sz="2400" dirty="0">
              <a:solidFill>
                <a:schemeClr val="bg1"/>
              </a:solidFill>
              <a:cs typeface="Arial Black"/>
            </a:endParaRPr>
          </a:p>
        </p:txBody>
      </p:sp>
    </p:spTree>
    <p:extLst>
      <p:ext uri="{BB962C8B-B14F-4D97-AF65-F5344CB8AC3E}">
        <p14:creationId xmlns:p14="http://schemas.microsoft.com/office/powerpoint/2010/main" val="6350634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hidden="1"/>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220163" name="Rectangle 3"/>
          <p:cNvSpPr>
            <a:spLocks noGrp="1" noChangeAspect="1" noChangeArrowheads="1"/>
          </p:cNvSpPr>
          <p:nvPr isPhoto="1"/>
        </p:nvSpPr>
        <p:spPr bwMode="auto">
          <a:xfrm>
            <a:off x="0" y="0"/>
            <a:ext cx="9144000" cy="6858000"/>
          </a:xfrm>
          <a:prstGeom prst="rect">
            <a:avLst/>
          </a:prstGeom>
          <a:blipFill dpi="0" rotWithShape="1">
            <a:blip r:embed="rId3"/>
            <a:srcRect/>
            <a:stretch>
              <a:fillRect r="-10231"/>
            </a:stretch>
          </a:blipFill>
          <a:ln w="9525">
            <a:solidFill>
              <a:schemeClr val="tx1"/>
            </a:solidFill>
            <a:miter lim="800000"/>
            <a:headEnd/>
            <a:tailEnd/>
          </a:ln>
          <a:effectLst/>
        </p:spPr>
        <p:txBody>
          <a:bodyPr/>
          <a:lstStyle/>
          <a:p>
            <a:pPr>
              <a:defRPr/>
            </a:pPr>
            <a:endParaRPr lang="en-US" sz="3200" dirty="0">
              <a:latin typeface="Times New Roman" charset="0"/>
              <a:ea typeface="+mn-ea"/>
              <a:cs typeface="+mn-cs"/>
            </a:endParaRPr>
          </a:p>
        </p:txBody>
      </p:sp>
      <p:sp>
        <p:nvSpPr>
          <p:cNvPr id="2" name="Rectangle 1"/>
          <p:cNvSpPr/>
          <p:nvPr/>
        </p:nvSpPr>
        <p:spPr>
          <a:xfrm>
            <a:off x="2095500" y="228600"/>
            <a:ext cx="4622800" cy="1016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FFFF00"/>
                </a:solidFill>
              </a:rPr>
              <a:t>Questions?</a:t>
            </a:r>
            <a:endParaRPr lang="en-US" sz="3600" dirty="0">
              <a:solidFill>
                <a:srgbClr val="FFFF00"/>
              </a:solidFill>
            </a:endParaRPr>
          </a:p>
        </p:txBody>
      </p:sp>
    </p:spTree>
    <p:extLst>
      <p:ext uri="{BB962C8B-B14F-4D97-AF65-F5344CB8AC3E}">
        <p14:creationId xmlns:p14="http://schemas.microsoft.com/office/powerpoint/2010/main" val="4774053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9"/>
          <p:cNvSpPr>
            <a:spLocks noChangeArrowheads="1"/>
          </p:cNvSpPr>
          <p:nvPr/>
        </p:nvSpPr>
        <p:spPr bwMode="auto">
          <a:xfrm>
            <a:off x="2819400" y="93950"/>
            <a:ext cx="1282700" cy="533400"/>
          </a:xfrm>
          <a:prstGeom prst="rect">
            <a:avLst/>
          </a:prstGeom>
          <a:noFill/>
          <a:ln>
            <a:noFill/>
          </a:ln>
        </p:spPr>
        <p:txBody>
          <a:bodyPr/>
          <a:lstStyle/>
          <a:p>
            <a:pPr marL="342900" indent="-342900">
              <a:spcBef>
                <a:spcPct val="20000"/>
              </a:spcBef>
            </a:pPr>
            <a:r>
              <a:rPr lang="en-US" sz="3600" dirty="0">
                <a:solidFill>
                  <a:srgbClr val="FFFF00"/>
                </a:solidFill>
              </a:rPr>
              <a:t>STEC</a:t>
            </a:r>
          </a:p>
        </p:txBody>
      </p:sp>
      <p:sp>
        <p:nvSpPr>
          <p:cNvPr id="32771" name="Rectangle 1030"/>
          <p:cNvSpPr>
            <a:spLocks noChangeArrowheads="1"/>
          </p:cNvSpPr>
          <p:nvPr/>
        </p:nvSpPr>
        <p:spPr bwMode="auto">
          <a:xfrm>
            <a:off x="5888567" y="93950"/>
            <a:ext cx="1236133" cy="533400"/>
          </a:xfrm>
          <a:prstGeom prst="rect">
            <a:avLst/>
          </a:prstGeom>
          <a:noFill/>
          <a:ln>
            <a:noFill/>
          </a:ln>
        </p:spPr>
        <p:txBody>
          <a:bodyPr/>
          <a:lstStyle/>
          <a:p>
            <a:pPr marL="342900" indent="-342900">
              <a:spcBef>
                <a:spcPct val="20000"/>
              </a:spcBef>
            </a:pPr>
            <a:r>
              <a:rPr lang="en-US" sz="3600" dirty="0">
                <a:solidFill>
                  <a:srgbClr val="FFFF00"/>
                </a:solidFill>
              </a:rPr>
              <a:t>EHEC</a:t>
            </a:r>
          </a:p>
        </p:txBody>
      </p:sp>
      <p:sp>
        <p:nvSpPr>
          <p:cNvPr id="32772" name="Text Box 1039"/>
          <p:cNvSpPr txBox="1">
            <a:spLocks noChangeArrowheads="1"/>
          </p:cNvSpPr>
          <p:nvPr/>
        </p:nvSpPr>
        <p:spPr bwMode="auto">
          <a:xfrm>
            <a:off x="361245" y="582614"/>
            <a:ext cx="862188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50000"/>
              </a:lnSpc>
            </a:pPr>
            <a:r>
              <a:rPr lang="en-US" i="1" dirty="0">
                <a:solidFill>
                  <a:schemeClr val="bg1"/>
                </a:solidFill>
                <a:latin typeface="+mn-lt"/>
              </a:rPr>
              <a:t>Nomenclature </a:t>
            </a:r>
            <a:r>
              <a:rPr lang="en-US" dirty="0">
                <a:solidFill>
                  <a:schemeClr val="bg1"/>
                </a:solidFill>
                <a:latin typeface="+mn-lt"/>
              </a:rPr>
              <a:t>   Shiga-toxigenic </a:t>
            </a:r>
            <a:r>
              <a:rPr lang="en-US" i="1" dirty="0">
                <a:solidFill>
                  <a:schemeClr val="bg1"/>
                </a:solidFill>
                <a:latin typeface="+mn-lt"/>
              </a:rPr>
              <a:t>E coli  </a:t>
            </a:r>
            <a:r>
              <a:rPr lang="en-US" dirty="0">
                <a:solidFill>
                  <a:schemeClr val="bg1"/>
                </a:solidFill>
                <a:latin typeface="+mn-lt"/>
              </a:rPr>
              <a:t>	 </a:t>
            </a:r>
            <a:r>
              <a:rPr lang="en-US" dirty="0" err="1" smtClean="0">
                <a:solidFill>
                  <a:schemeClr val="bg1"/>
                </a:solidFill>
                <a:latin typeface="+mn-lt"/>
              </a:rPr>
              <a:t>Enterohemorrhagic</a:t>
            </a:r>
            <a:r>
              <a:rPr lang="en-US" dirty="0" smtClean="0">
                <a:solidFill>
                  <a:schemeClr val="bg1"/>
                </a:solidFill>
                <a:latin typeface="+mn-lt"/>
              </a:rPr>
              <a:t> </a:t>
            </a:r>
            <a:r>
              <a:rPr lang="en-US" i="1" dirty="0">
                <a:solidFill>
                  <a:schemeClr val="bg1"/>
                </a:solidFill>
                <a:latin typeface="+mn-lt"/>
              </a:rPr>
              <a:t>E</a:t>
            </a:r>
            <a:r>
              <a:rPr lang="en-US" dirty="0">
                <a:solidFill>
                  <a:schemeClr val="bg1"/>
                </a:solidFill>
                <a:latin typeface="+mn-lt"/>
              </a:rPr>
              <a:t> </a:t>
            </a:r>
            <a:r>
              <a:rPr lang="en-US" i="1" dirty="0" smtClean="0">
                <a:solidFill>
                  <a:schemeClr val="bg1"/>
                </a:solidFill>
                <a:latin typeface="+mn-lt"/>
              </a:rPr>
              <a:t>coli</a:t>
            </a:r>
            <a:r>
              <a:rPr lang="en-US" dirty="0" smtClean="0">
                <a:solidFill>
                  <a:schemeClr val="bg1"/>
                </a:solidFill>
                <a:latin typeface="+mn-lt"/>
              </a:rPr>
              <a:t>                         </a:t>
            </a:r>
            <a:endParaRPr lang="en-US" dirty="0">
              <a:solidFill>
                <a:schemeClr val="bg1"/>
              </a:solidFill>
              <a:latin typeface="+mn-lt"/>
            </a:endParaRPr>
          </a:p>
          <a:p>
            <a:r>
              <a:rPr lang="en-US" i="1" dirty="0">
                <a:solidFill>
                  <a:schemeClr val="bg1"/>
                </a:solidFill>
                <a:latin typeface="+mn-lt"/>
              </a:rPr>
              <a:t>Source</a:t>
            </a:r>
            <a:r>
              <a:rPr lang="en-US" dirty="0">
                <a:solidFill>
                  <a:schemeClr val="bg1"/>
                </a:solidFill>
                <a:latin typeface="+mn-lt"/>
              </a:rPr>
              <a:t>	     	  Non-human </a:t>
            </a:r>
            <a:r>
              <a:rPr lang="en-US" dirty="0" err="1" smtClean="0">
                <a:solidFill>
                  <a:schemeClr val="bg1"/>
                </a:solidFill>
                <a:latin typeface="+mn-lt"/>
              </a:rPr>
              <a:t>esp</a:t>
            </a:r>
            <a:r>
              <a:rPr lang="en-US" dirty="0" smtClean="0">
                <a:solidFill>
                  <a:schemeClr val="bg1"/>
                </a:solidFill>
                <a:latin typeface="+mn-lt"/>
              </a:rPr>
              <a:t> </a:t>
            </a:r>
            <a:r>
              <a:rPr lang="en-US" dirty="0">
                <a:solidFill>
                  <a:schemeClr val="bg1"/>
                </a:solidFill>
                <a:latin typeface="+mn-lt"/>
              </a:rPr>
              <a:t>ruminants	 </a:t>
            </a:r>
            <a:r>
              <a:rPr lang="en-US" dirty="0" smtClean="0">
                <a:solidFill>
                  <a:schemeClr val="bg1"/>
                </a:solidFill>
                <a:latin typeface="+mn-lt"/>
              </a:rPr>
              <a:t>Human clinical</a:t>
            </a:r>
            <a:endParaRPr lang="en-US" dirty="0">
              <a:solidFill>
                <a:schemeClr val="bg1"/>
              </a:solidFill>
              <a:latin typeface="+mn-lt"/>
            </a:endParaRPr>
          </a:p>
          <a:p>
            <a:r>
              <a:rPr lang="en-US" i="1" dirty="0">
                <a:solidFill>
                  <a:schemeClr val="bg1"/>
                </a:solidFill>
                <a:latin typeface="+mn-lt"/>
              </a:rPr>
              <a:t>Virulence</a:t>
            </a:r>
            <a:r>
              <a:rPr lang="en-US" dirty="0">
                <a:solidFill>
                  <a:schemeClr val="bg1"/>
                </a:solidFill>
                <a:latin typeface="+mn-lt"/>
              </a:rPr>
              <a:t>	  </a:t>
            </a:r>
            <a:r>
              <a:rPr lang="en-US" i="1" dirty="0">
                <a:solidFill>
                  <a:schemeClr val="bg1"/>
                </a:solidFill>
                <a:latin typeface="+mn-lt"/>
              </a:rPr>
              <a:t>stx</a:t>
            </a:r>
            <a:r>
              <a:rPr lang="en-US" dirty="0">
                <a:solidFill>
                  <a:schemeClr val="bg1"/>
                </a:solidFill>
                <a:latin typeface="+mn-lt"/>
              </a:rPr>
              <a:t>1, </a:t>
            </a:r>
            <a:r>
              <a:rPr lang="en-US" i="1" dirty="0">
                <a:solidFill>
                  <a:schemeClr val="bg1"/>
                </a:solidFill>
                <a:latin typeface="+mn-lt"/>
              </a:rPr>
              <a:t>stx</a:t>
            </a:r>
            <a:r>
              <a:rPr lang="en-US" dirty="0">
                <a:solidFill>
                  <a:schemeClr val="bg1"/>
                </a:solidFill>
                <a:latin typeface="+mn-lt"/>
              </a:rPr>
              <a:t>2, </a:t>
            </a:r>
            <a:r>
              <a:rPr lang="en-US" i="1" dirty="0" err="1">
                <a:solidFill>
                  <a:schemeClr val="bg1"/>
                </a:solidFill>
                <a:latin typeface="+mn-lt"/>
              </a:rPr>
              <a:t>hly</a:t>
            </a:r>
            <a:r>
              <a:rPr lang="en-US" dirty="0">
                <a:solidFill>
                  <a:schemeClr val="bg1"/>
                </a:solidFill>
                <a:latin typeface="+mn-lt"/>
              </a:rPr>
              <a:t>, </a:t>
            </a:r>
            <a:r>
              <a:rPr lang="en-US" i="1" dirty="0" err="1">
                <a:solidFill>
                  <a:schemeClr val="bg1"/>
                </a:solidFill>
                <a:latin typeface="+mn-lt"/>
              </a:rPr>
              <a:t>eae,tir</a:t>
            </a:r>
            <a:r>
              <a:rPr lang="en-US" i="1" dirty="0">
                <a:solidFill>
                  <a:schemeClr val="bg1"/>
                </a:solidFill>
                <a:latin typeface="+mn-lt"/>
              </a:rPr>
              <a:t>          	</a:t>
            </a:r>
            <a:r>
              <a:rPr lang="en-US" dirty="0" smtClean="0">
                <a:solidFill>
                  <a:schemeClr val="bg1"/>
                </a:solidFill>
                <a:latin typeface="+mn-lt"/>
              </a:rPr>
              <a:t>Same</a:t>
            </a:r>
            <a:r>
              <a:rPr lang="en-US" dirty="0">
                <a:solidFill>
                  <a:schemeClr val="bg1"/>
                </a:solidFill>
                <a:latin typeface="+mn-lt"/>
              </a:rPr>
              <a:t>, others</a:t>
            </a:r>
            <a:r>
              <a:rPr lang="en-US" dirty="0" smtClean="0">
                <a:solidFill>
                  <a:schemeClr val="bg1"/>
                </a:solidFill>
                <a:latin typeface="+mn-lt"/>
              </a:rPr>
              <a:t>?</a:t>
            </a:r>
            <a:endParaRPr lang="en-US" dirty="0">
              <a:solidFill>
                <a:schemeClr val="bg1"/>
              </a:solidFill>
              <a:latin typeface="+mn-lt"/>
            </a:endParaRPr>
          </a:p>
          <a:p>
            <a:r>
              <a:rPr lang="en-US" i="1" dirty="0">
                <a:solidFill>
                  <a:schemeClr val="bg1"/>
                </a:solidFill>
                <a:latin typeface="+mn-lt"/>
              </a:rPr>
              <a:t>Serotypes</a:t>
            </a:r>
            <a:r>
              <a:rPr lang="en-US" dirty="0">
                <a:solidFill>
                  <a:schemeClr val="bg1"/>
                </a:solidFill>
                <a:latin typeface="+mn-lt"/>
              </a:rPr>
              <a:t> 	  Many 		         	    </a:t>
            </a:r>
            <a:r>
              <a:rPr lang="en-US" dirty="0" smtClean="0">
                <a:solidFill>
                  <a:schemeClr val="bg1"/>
                </a:solidFill>
                <a:latin typeface="+mn-lt"/>
              </a:rPr>
              <a:t>    	  	O157</a:t>
            </a:r>
            <a:r>
              <a:rPr lang="en-US" dirty="0">
                <a:solidFill>
                  <a:schemeClr val="bg1"/>
                </a:solidFill>
                <a:latin typeface="+mn-lt"/>
              </a:rPr>
              <a:t>:H7/NM </a:t>
            </a:r>
          </a:p>
          <a:p>
            <a:r>
              <a:rPr lang="en-US" dirty="0">
                <a:solidFill>
                  <a:schemeClr val="bg1"/>
                </a:solidFill>
                <a:latin typeface="+mn-lt"/>
              </a:rPr>
              <a:t>						         </a:t>
            </a:r>
            <a:r>
              <a:rPr lang="en-US" dirty="0" smtClean="0">
                <a:solidFill>
                  <a:schemeClr val="bg1"/>
                </a:solidFill>
                <a:latin typeface="+mn-lt"/>
              </a:rPr>
              <a:t>				O111</a:t>
            </a:r>
            <a:r>
              <a:rPr lang="en-US" dirty="0">
                <a:solidFill>
                  <a:schemeClr val="bg1"/>
                </a:solidFill>
                <a:latin typeface="+mn-lt"/>
              </a:rPr>
              <a:t>:</a:t>
            </a:r>
            <a:r>
              <a:rPr lang="en-US" dirty="0" smtClean="0">
                <a:solidFill>
                  <a:schemeClr val="bg1"/>
                </a:solidFill>
                <a:latin typeface="+mn-lt"/>
              </a:rPr>
              <a:t>H8 </a:t>
            </a:r>
            <a:endParaRPr lang="en-US" dirty="0">
              <a:solidFill>
                <a:schemeClr val="bg1"/>
              </a:solidFill>
              <a:latin typeface="+mn-lt"/>
            </a:endParaRPr>
          </a:p>
          <a:p>
            <a:r>
              <a:rPr lang="en-US" dirty="0">
                <a:solidFill>
                  <a:schemeClr val="bg1"/>
                </a:solidFill>
                <a:latin typeface="+mn-lt"/>
              </a:rPr>
              <a:t>						          </a:t>
            </a:r>
            <a:r>
              <a:rPr lang="en-US" dirty="0" smtClean="0">
                <a:solidFill>
                  <a:schemeClr val="bg1"/>
                </a:solidFill>
                <a:latin typeface="+mn-lt"/>
              </a:rPr>
              <a:t>				O26</a:t>
            </a:r>
            <a:r>
              <a:rPr lang="en-US" dirty="0">
                <a:solidFill>
                  <a:schemeClr val="bg1"/>
                </a:solidFill>
                <a:latin typeface="+mn-lt"/>
              </a:rPr>
              <a:t>:</a:t>
            </a:r>
            <a:r>
              <a:rPr lang="en-US" dirty="0" smtClean="0">
                <a:solidFill>
                  <a:schemeClr val="bg1"/>
                </a:solidFill>
                <a:latin typeface="+mn-lt"/>
              </a:rPr>
              <a:t>H11</a:t>
            </a:r>
            <a:endParaRPr lang="en-US" dirty="0">
              <a:solidFill>
                <a:schemeClr val="bg1"/>
              </a:solidFill>
              <a:latin typeface="+mn-lt"/>
            </a:endParaRPr>
          </a:p>
          <a:p>
            <a:r>
              <a:rPr lang="en-US" dirty="0">
                <a:solidFill>
                  <a:schemeClr val="bg1"/>
                </a:solidFill>
                <a:latin typeface="+mn-lt"/>
              </a:rPr>
              <a:t>						          </a:t>
            </a:r>
            <a:r>
              <a:rPr lang="en-US" dirty="0" smtClean="0">
                <a:solidFill>
                  <a:schemeClr val="bg1"/>
                </a:solidFill>
                <a:latin typeface="+mn-lt"/>
              </a:rPr>
              <a:t>				O103</a:t>
            </a:r>
            <a:r>
              <a:rPr lang="en-US" dirty="0">
                <a:solidFill>
                  <a:schemeClr val="bg1"/>
                </a:solidFill>
                <a:latin typeface="+mn-lt"/>
              </a:rPr>
              <a:t>:</a:t>
            </a:r>
            <a:r>
              <a:rPr lang="en-US" dirty="0" smtClean="0">
                <a:solidFill>
                  <a:schemeClr val="bg1"/>
                </a:solidFill>
                <a:latin typeface="+mn-lt"/>
              </a:rPr>
              <a:t>H2</a:t>
            </a:r>
            <a:endParaRPr lang="en-US" dirty="0">
              <a:solidFill>
                <a:schemeClr val="bg1"/>
              </a:solidFill>
              <a:latin typeface="+mn-lt"/>
            </a:endParaRPr>
          </a:p>
          <a:p>
            <a:r>
              <a:rPr lang="en-US" dirty="0">
                <a:solidFill>
                  <a:schemeClr val="bg1"/>
                </a:solidFill>
                <a:latin typeface="+mn-lt"/>
              </a:rPr>
              <a:t>						          </a:t>
            </a:r>
            <a:r>
              <a:rPr lang="en-US" dirty="0" smtClean="0">
                <a:solidFill>
                  <a:schemeClr val="bg1"/>
                </a:solidFill>
                <a:latin typeface="+mn-lt"/>
              </a:rPr>
              <a:t>				O145</a:t>
            </a:r>
            <a:r>
              <a:rPr lang="en-US" dirty="0">
                <a:solidFill>
                  <a:schemeClr val="bg1"/>
                </a:solidFill>
                <a:latin typeface="+mn-lt"/>
              </a:rPr>
              <a:t>:</a:t>
            </a:r>
            <a:r>
              <a:rPr lang="en-US" dirty="0" smtClean="0">
                <a:solidFill>
                  <a:schemeClr val="bg1"/>
                </a:solidFill>
                <a:latin typeface="+mn-lt"/>
              </a:rPr>
              <a:t>H28</a:t>
            </a:r>
          </a:p>
          <a:p>
            <a:r>
              <a:rPr lang="en-US" dirty="0" smtClean="0">
                <a:solidFill>
                  <a:schemeClr val="bg1"/>
                </a:solidFill>
                <a:latin typeface="+mn-lt"/>
              </a:rPr>
              <a:t>											O121:H19</a:t>
            </a:r>
          </a:p>
          <a:p>
            <a:r>
              <a:rPr lang="en-US" dirty="0" smtClean="0">
                <a:solidFill>
                  <a:schemeClr val="bg1"/>
                </a:solidFill>
                <a:latin typeface="+mn-lt"/>
              </a:rPr>
              <a:t>											O45:H2</a:t>
            </a:r>
            <a:endParaRPr lang="en-US" dirty="0">
              <a:solidFill>
                <a:schemeClr val="bg1"/>
              </a:solidFill>
              <a:latin typeface="+mn-lt"/>
            </a:endParaRPr>
          </a:p>
        </p:txBody>
      </p:sp>
      <p:sp>
        <p:nvSpPr>
          <p:cNvPr id="32773" name="Text Box 1042"/>
          <p:cNvSpPr txBox="1">
            <a:spLocks noChangeArrowheads="1"/>
          </p:cNvSpPr>
          <p:nvPr/>
        </p:nvSpPr>
        <p:spPr bwMode="auto">
          <a:xfrm>
            <a:off x="330200" y="3048001"/>
            <a:ext cx="4854815" cy="461665"/>
          </a:xfrm>
          <a:prstGeom prst="rect">
            <a:avLst/>
          </a:prstGeom>
          <a:noFill/>
          <a:ln>
            <a:solidFill>
              <a:schemeClr val="accent5"/>
            </a:solid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solidFill>
                  <a:schemeClr val="bg1"/>
                </a:solidFill>
                <a:latin typeface="+mn-lt"/>
              </a:rPr>
              <a:t>EHEC </a:t>
            </a:r>
            <a:r>
              <a:rPr lang="en-US" dirty="0">
                <a:solidFill>
                  <a:schemeClr val="bg1"/>
                </a:solidFill>
                <a:latin typeface="+mn-lt"/>
              </a:rPr>
              <a:t>= STEC subset infecting humans</a:t>
            </a:r>
          </a:p>
        </p:txBody>
      </p:sp>
      <p:sp>
        <p:nvSpPr>
          <p:cNvPr id="10" name="Right Brace 9"/>
          <p:cNvSpPr/>
          <p:nvPr/>
        </p:nvSpPr>
        <p:spPr>
          <a:xfrm>
            <a:off x="6849533" y="2425700"/>
            <a:ext cx="406400" cy="1981200"/>
          </a:xfrm>
          <a:prstGeom prst="rightBrace">
            <a:avLst/>
          </a:prstGeom>
          <a:ln w="28575">
            <a:solidFill>
              <a:schemeClr val="bg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sz="2400">
              <a:solidFill>
                <a:schemeClr val="bg1"/>
              </a:solidFill>
            </a:endParaRPr>
          </a:p>
        </p:txBody>
      </p:sp>
      <p:sp>
        <p:nvSpPr>
          <p:cNvPr id="32778" name="TextBox 6"/>
          <p:cNvSpPr txBox="1">
            <a:spLocks noChangeArrowheads="1"/>
          </p:cNvSpPr>
          <p:nvPr/>
        </p:nvSpPr>
        <p:spPr bwMode="auto">
          <a:xfrm>
            <a:off x="7150100" y="3111500"/>
            <a:ext cx="1765300" cy="461665"/>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chemeClr val="bg1"/>
                </a:solidFill>
                <a:latin typeface="+mn-lt"/>
              </a:rPr>
              <a:t>Non-O157</a:t>
            </a:r>
            <a:endParaRPr lang="en-US" dirty="0">
              <a:solidFill>
                <a:schemeClr val="bg1"/>
              </a:solidFill>
              <a:latin typeface="+mn-lt"/>
            </a:endParaRPr>
          </a:p>
        </p:txBody>
      </p:sp>
      <p:sp>
        <p:nvSpPr>
          <p:cNvPr id="2" name="TextBox 1"/>
          <p:cNvSpPr txBox="1"/>
          <p:nvPr/>
        </p:nvSpPr>
        <p:spPr>
          <a:xfrm>
            <a:off x="673100" y="3848100"/>
            <a:ext cx="3847177" cy="2308324"/>
          </a:xfrm>
          <a:prstGeom prst="rect">
            <a:avLst/>
          </a:prstGeom>
          <a:noFill/>
        </p:spPr>
        <p:txBody>
          <a:bodyPr wrap="none" rtlCol="0">
            <a:spAutoFit/>
          </a:bodyPr>
          <a:lstStyle/>
          <a:p>
            <a:r>
              <a:rPr lang="en-US" sz="2400" u="sng" dirty="0" smtClean="0">
                <a:solidFill>
                  <a:srgbClr val="FFFFFF"/>
                </a:solidFill>
              </a:rPr>
              <a:t>Clinical Manifestations</a:t>
            </a:r>
          </a:p>
          <a:p>
            <a:r>
              <a:rPr lang="en-US" sz="2400" dirty="0" smtClean="0">
                <a:solidFill>
                  <a:srgbClr val="FFFFFF"/>
                </a:solidFill>
              </a:rPr>
              <a:t>Non-bloody diarrhea</a:t>
            </a:r>
          </a:p>
          <a:p>
            <a:r>
              <a:rPr lang="en-US" sz="2400" dirty="0" smtClean="0">
                <a:solidFill>
                  <a:srgbClr val="FFFFFF"/>
                </a:solidFill>
              </a:rPr>
              <a:t>Bloody diarrhea</a:t>
            </a:r>
          </a:p>
          <a:p>
            <a:r>
              <a:rPr lang="en-US" sz="2400" dirty="0" smtClean="0">
                <a:solidFill>
                  <a:srgbClr val="FFFFFF"/>
                </a:solidFill>
              </a:rPr>
              <a:t>Resolution</a:t>
            </a:r>
          </a:p>
          <a:p>
            <a:r>
              <a:rPr lang="en-US" sz="2400" dirty="0">
                <a:solidFill>
                  <a:srgbClr val="FFFFFF"/>
                </a:solidFill>
              </a:rPr>
              <a:t>o</a:t>
            </a:r>
            <a:r>
              <a:rPr lang="en-US" sz="2400" dirty="0" smtClean="0">
                <a:solidFill>
                  <a:srgbClr val="FFFFFF"/>
                </a:solidFill>
              </a:rPr>
              <a:t>r </a:t>
            </a:r>
          </a:p>
          <a:p>
            <a:r>
              <a:rPr lang="en-US" sz="2400" dirty="0" smtClean="0">
                <a:solidFill>
                  <a:srgbClr val="FFFFFF"/>
                </a:solidFill>
              </a:rPr>
              <a:t>Hemolytic uremic syndrome</a:t>
            </a:r>
            <a:endParaRPr lang="en-US" sz="2400" dirty="0">
              <a:solidFill>
                <a:srgbClr val="FFFFFF"/>
              </a:solidFill>
            </a:endParaRPr>
          </a:p>
        </p:txBody>
      </p:sp>
    </p:spTree>
    <p:extLst>
      <p:ext uri="{BB962C8B-B14F-4D97-AF65-F5344CB8AC3E}">
        <p14:creationId xmlns:p14="http://schemas.microsoft.com/office/powerpoint/2010/main" val="35652800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4000" y="114300"/>
            <a:ext cx="8604865" cy="646331"/>
          </a:xfrm>
          <a:prstGeom prst="rect">
            <a:avLst/>
          </a:prstGeom>
          <a:noFill/>
        </p:spPr>
        <p:txBody>
          <a:bodyPr wrap="none" rtlCol="0">
            <a:spAutoFit/>
          </a:bodyPr>
          <a:lstStyle/>
          <a:p>
            <a:r>
              <a:rPr lang="en-US" sz="3600" dirty="0" smtClean="0">
                <a:solidFill>
                  <a:srgbClr val="FFFF00"/>
                </a:solidFill>
              </a:rPr>
              <a:t>Shiga toxin-containing </a:t>
            </a:r>
            <a:r>
              <a:rPr lang="en-US" sz="3600" i="1" dirty="0" smtClean="0">
                <a:solidFill>
                  <a:srgbClr val="FFFF00"/>
                </a:solidFill>
              </a:rPr>
              <a:t>Escherichia coli</a:t>
            </a:r>
            <a:r>
              <a:rPr lang="en-US" sz="3600" dirty="0" smtClean="0">
                <a:solidFill>
                  <a:srgbClr val="FFFF00"/>
                </a:solidFill>
              </a:rPr>
              <a:t> (STEC)</a:t>
            </a:r>
            <a:endParaRPr lang="en-US" sz="3600" dirty="0">
              <a:solidFill>
                <a:srgbClr val="FFFF00"/>
              </a:solidFill>
            </a:endParaRPr>
          </a:p>
        </p:txBody>
      </p:sp>
      <p:pic>
        <p:nvPicPr>
          <p:cNvPr id="3" name="Picture 2" descr="stec surveillance 2009.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3327399"/>
            <a:ext cx="6356007" cy="1493157"/>
          </a:xfrm>
          <a:prstGeom prst="rect">
            <a:avLst/>
          </a:prstGeom>
        </p:spPr>
      </p:pic>
      <p:sp>
        <p:nvSpPr>
          <p:cNvPr id="4" name="TextBox 3"/>
          <p:cNvSpPr txBox="1"/>
          <p:nvPr/>
        </p:nvSpPr>
        <p:spPr>
          <a:xfrm>
            <a:off x="368300" y="4940300"/>
            <a:ext cx="6330279" cy="1200328"/>
          </a:xfrm>
          <a:prstGeom prst="rect">
            <a:avLst/>
          </a:prstGeom>
          <a:noFill/>
        </p:spPr>
        <p:txBody>
          <a:bodyPr wrap="none" rtlCol="0">
            <a:spAutoFit/>
          </a:bodyPr>
          <a:lstStyle/>
          <a:p>
            <a:r>
              <a:rPr lang="en-US" sz="2400" dirty="0" smtClean="0">
                <a:solidFill>
                  <a:schemeClr val="bg1"/>
                </a:solidFill>
              </a:rPr>
              <a:t>2/3 of STEC Isolates were O157:H7</a:t>
            </a:r>
          </a:p>
          <a:p>
            <a:r>
              <a:rPr lang="en-US" sz="2400" dirty="0" smtClean="0">
                <a:solidFill>
                  <a:schemeClr val="bg1"/>
                </a:solidFill>
              </a:rPr>
              <a:t>1/3 of STEC isolates were non-O157</a:t>
            </a:r>
          </a:p>
          <a:p>
            <a:r>
              <a:rPr lang="en-US" sz="2400" dirty="0" smtClean="0">
                <a:solidFill>
                  <a:schemeClr val="bg1"/>
                </a:solidFill>
              </a:rPr>
              <a:t>    70% of non-O157 isolates are from the “Top 6”</a:t>
            </a:r>
            <a:endParaRPr lang="en-US" sz="2400" dirty="0">
              <a:solidFill>
                <a:schemeClr val="bg1"/>
              </a:solidFill>
            </a:endParaRPr>
          </a:p>
        </p:txBody>
      </p:sp>
      <p:sp>
        <p:nvSpPr>
          <p:cNvPr id="11" name="Rectangle 10"/>
          <p:cNvSpPr>
            <a:spLocks noChangeArrowheads="1"/>
          </p:cNvSpPr>
          <p:nvPr/>
        </p:nvSpPr>
        <p:spPr bwMode="auto">
          <a:xfrm>
            <a:off x="266700" y="1085718"/>
            <a:ext cx="8877300" cy="193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1">
                      <a:alpha val="74998"/>
                    </a:schemeClr>
                  </a:outerShdw>
                </a:effectLst>
              </a14:hiddenEffects>
            </a:ext>
          </a:extLst>
        </p:spPr>
        <p:txBody>
          <a:bodyPr wrap="square" lIns="82550" tIns="41275" rIns="82550" bIns="41275">
            <a:spAutoFit/>
          </a:bodyPr>
          <a:lstStyle/>
          <a:p>
            <a:pPr marL="342900" indent="-342900" defTabSz="739775" eaLnBrk="0" hangingPunct="0">
              <a:buClr>
                <a:schemeClr val="bg1"/>
              </a:buClr>
              <a:buSzPct val="75000"/>
              <a:buFont typeface="Arial"/>
              <a:buChar char="•"/>
            </a:pPr>
            <a:r>
              <a:rPr lang="en-US" sz="2400" dirty="0" smtClean="0">
                <a:solidFill>
                  <a:schemeClr val="bg1"/>
                </a:solidFill>
              </a:rPr>
              <a:t>Zoonotic foodborne </a:t>
            </a:r>
            <a:r>
              <a:rPr lang="en-US" sz="2400" dirty="0">
                <a:solidFill>
                  <a:schemeClr val="bg1"/>
                </a:solidFill>
              </a:rPr>
              <a:t>human intestinal pathogen</a:t>
            </a:r>
          </a:p>
          <a:p>
            <a:pPr marL="342900" indent="-342900" defTabSz="739775" eaLnBrk="0" hangingPunct="0">
              <a:buClr>
                <a:schemeClr val="bg1"/>
              </a:buClr>
              <a:buSzPct val="75000"/>
              <a:buFont typeface="Arial"/>
              <a:buChar char="•"/>
            </a:pPr>
            <a:r>
              <a:rPr lang="en-US" sz="2400" dirty="0" smtClean="0">
                <a:solidFill>
                  <a:schemeClr val="bg1"/>
                </a:solidFill>
              </a:rPr>
              <a:t>Normal</a:t>
            </a:r>
            <a:r>
              <a:rPr lang="en-US" sz="2400" dirty="0">
                <a:solidFill>
                  <a:schemeClr val="bg1"/>
                </a:solidFill>
              </a:rPr>
              <a:t>, transient, non-pathogenic bovine intestinal </a:t>
            </a:r>
            <a:r>
              <a:rPr lang="en-US" sz="2400" dirty="0" err="1">
                <a:solidFill>
                  <a:schemeClr val="bg1"/>
                </a:solidFill>
              </a:rPr>
              <a:t>microflora</a:t>
            </a:r>
            <a:endParaRPr lang="en-US" sz="2400" dirty="0">
              <a:solidFill>
                <a:schemeClr val="bg1"/>
              </a:solidFill>
            </a:endParaRPr>
          </a:p>
          <a:p>
            <a:pPr marL="342900" indent="-342900" defTabSz="739775" eaLnBrk="0" hangingPunct="0">
              <a:buClr>
                <a:schemeClr val="bg1"/>
              </a:buClr>
              <a:buSzPct val="75000"/>
              <a:buFont typeface="Arial"/>
              <a:buChar char="•"/>
            </a:pPr>
            <a:r>
              <a:rPr lang="en-US" sz="2400" dirty="0" smtClean="0">
                <a:solidFill>
                  <a:schemeClr val="bg1"/>
                </a:solidFill>
              </a:rPr>
              <a:t>Cattle </a:t>
            </a:r>
            <a:r>
              <a:rPr lang="en-US" sz="2400" dirty="0">
                <a:solidFill>
                  <a:schemeClr val="bg1"/>
                </a:solidFill>
              </a:rPr>
              <a:t>implicated as direct &amp; indirect human infection source </a:t>
            </a:r>
          </a:p>
          <a:p>
            <a:pPr marL="342900" indent="-342900" defTabSz="739775" eaLnBrk="0" hangingPunct="0">
              <a:buClr>
                <a:schemeClr val="bg1"/>
              </a:buClr>
              <a:buSzPct val="75000"/>
              <a:buFont typeface="Arial"/>
              <a:buChar char="•"/>
            </a:pPr>
            <a:r>
              <a:rPr lang="en-US" sz="2400" dirty="0" smtClean="0">
                <a:solidFill>
                  <a:schemeClr val="bg1"/>
                </a:solidFill>
              </a:rPr>
              <a:t>Bovine </a:t>
            </a:r>
            <a:r>
              <a:rPr lang="en-US" sz="2400" dirty="0">
                <a:solidFill>
                  <a:schemeClr val="bg1"/>
                </a:solidFill>
              </a:rPr>
              <a:t>feces assumed to be primary human and </a:t>
            </a:r>
            <a:r>
              <a:rPr lang="en-US" sz="2400" dirty="0" smtClean="0">
                <a:solidFill>
                  <a:schemeClr val="bg1"/>
                </a:solidFill>
              </a:rPr>
              <a:t>bovine contamination </a:t>
            </a:r>
            <a:r>
              <a:rPr lang="en-US" sz="2400" dirty="0">
                <a:solidFill>
                  <a:schemeClr val="bg1"/>
                </a:solidFill>
              </a:rPr>
              <a:t>&amp; infection source</a:t>
            </a:r>
          </a:p>
        </p:txBody>
      </p:sp>
      <p:pic>
        <p:nvPicPr>
          <p:cNvPr id="12" name="Picture 11" descr="STEC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0" y="5524500"/>
            <a:ext cx="2384926" cy="1219200"/>
          </a:xfrm>
          <a:prstGeom prst="rect">
            <a:avLst/>
          </a:prstGeom>
        </p:spPr>
      </p:pic>
      <p:pic>
        <p:nvPicPr>
          <p:cNvPr id="13" name="Picture 12" descr="CoverMeat&amp;Poul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2782" y="3302000"/>
            <a:ext cx="1639637"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5009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aybook.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70" y="1185988"/>
            <a:ext cx="3098651" cy="4083538"/>
          </a:xfrm>
          <a:prstGeom prst="rect">
            <a:avLst/>
          </a:prstGeom>
        </p:spPr>
      </p:pic>
      <p:pic>
        <p:nvPicPr>
          <p:cNvPr id="6" name="Picture 4" descr="E coli gen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102" y="1492738"/>
            <a:ext cx="3878467" cy="339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06453" y="53731"/>
            <a:ext cx="8305748" cy="1077218"/>
          </a:xfrm>
          <a:prstGeom prst="rect">
            <a:avLst/>
          </a:prstGeom>
          <a:noFill/>
        </p:spPr>
        <p:txBody>
          <a:bodyPr wrap="square" rtlCol="0">
            <a:spAutoFit/>
          </a:bodyPr>
          <a:lstStyle/>
          <a:p>
            <a:pPr algn="ctr"/>
            <a:r>
              <a:rPr lang="en-US" sz="3200" dirty="0" smtClean="0">
                <a:solidFill>
                  <a:srgbClr val="FFFF00"/>
                </a:solidFill>
              </a:rPr>
              <a:t>A bacterial genome is a “playbook” that describes its potential</a:t>
            </a:r>
            <a:endParaRPr lang="en-US" sz="3200" dirty="0">
              <a:solidFill>
                <a:srgbClr val="FFFF00"/>
              </a:solidFill>
            </a:endParaRPr>
          </a:p>
        </p:txBody>
      </p:sp>
      <p:sp>
        <p:nvSpPr>
          <p:cNvPr id="8" name="TextBox 7"/>
          <p:cNvSpPr txBox="1"/>
          <p:nvPr/>
        </p:nvSpPr>
        <p:spPr>
          <a:xfrm>
            <a:off x="1221154" y="5343774"/>
            <a:ext cx="1788420" cy="1015663"/>
          </a:xfrm>
          <a:prstGeom prst="rect">
            <a:avLst/>
          </a:prstGeom>
          <a:noFill/>
        </p:spPr>
        <p:txBody>
          <a:bodyPr wrap="none" rtlCol="0">
            <a:spAutoFit/>
          </a:bodyPr>
          <a:lstStyle/>
          <a:p>
            <a:r>
              <a:rPr lang="en-US" sz="2000" dirty="0" smtClean="0">
                <a:solidFill>
                  <a:schemeClr val="bg1"/>
                </a:solidFill>
              </a:rPr>
              <a:t>Two-deep zone</a:t>
            </a:r>
          </a:p>
          <a:p>
            <a:r>
              <a:rPr lang="en-US" sz="2000" dirty="0" smtClean="0">
                <a:solidFill>
                  <a:schemeClr val="bg1"/>
                </a:solidFill>
              </a:rPr>
              <a:t>Jail break blitz</a:t>
            </a:r>
          </a:p>
          <a:p>
            <a:r>
              <a:rPr lang="en-US" sz="2000" dirty="0" smtClean="0">
                <a:solidFill>
                  <a:schemeClr val="bg1"/>
                </a:solidFill>
              </a:rPr>
              <a:t>Base defense</a:t>
            </a:r>
          </a:p>
        </p:txBody>
      </p:sp>
      <p:sp>
        <p:nvSpPr>
          <p:cNvPr id="9" name="TextBox 8"/>
          <p:cNvSpPr txBox="1"/>
          <p:nvPr/>
        </p:nvSpPr>
        <p:spPr>
          <a:xfrm>
            <a:off x="5373076" y="5309873"/>
            <a:ext cx="2757360" cy="1323439"/>
          </a:xfrm>
          <a:prstGeom prst="rect">
            <a:avLst/>
          </a:prstGeom>
          <a:noFill/>
        </p:spPr>
        <p:txBody>
          <a:bodyPr wrap="none" rtlCol="0">
            <a:spAutoFit/>
          </a:bodyPr>
          <a:lstStyle/>
          <a:p>
            <a:r>
              <a:rPr lang="en-US" sz="2000" dirty="0" smtClean="0">
                <a:solidFill>
                  <a:srgbClr val="FFFFFF"/>
                </a:solidFill>
              </a:rPr>
              <a:t>Ferment sorbitol</a:t>
            </a:r>
          </a:p>
          <a:p>
            <a:r>
              <a:rPr lang="en-US" sz="2000" dirty="0" smtClean="0">
                <a:solidFill>
                  <a:srgbClr val="FFFFFF"/>
                </a:solidFill>
              </a:rPr>
              <a:t>Shiga toxin</a:t>
            </a:r>
          </a:p>
          <a:p>
            <a:r>
              <a:rPr lang="en-US" sz="2000" dirty="0" smtClean="0">
                <a:solidFill>
                  <a:srgbClr val="FFFFFF"/>
                </a:solidFill>
              </a:rPr>
              <a:t>Type III secretion system</a:t>
            </a:r>
          </a:p>
          <a:p>
            <a:r>
              <a:rPr lang="en-US" sz="2000" dirty="0" err="1" smtClean="0">
                <a:solidFill>
                  <a:srgbClr val="FFFFFF"/>
                </a:solidFill>
              </a:rPr>
              <a:t>Methylase</a:t>
            </a:r>
            <a:endParaRPr lang="en-US" sz="2000" dirty="0" smtClean="0">
              <a:solidFill>
                <a:srgbClr val="FFFFFF"/>
              </a:solidFill>
            </a:endParaRPr>
          </a:p>
        </p:txBody>
      </p:sp>
    </p:spTree>
    <p:extLst>
      <p:ext uri="{BB962C8B-B14F-4D97-AF65-F5344CB8AC3E}">
        <p14:creationId xmlns:p14="http://schemas.microsoft.com/office/powerpoint/2010/main" val="29589496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48959" y="3809221"/>
            <a:ext cx="3270359" cy="2689225"/>
            <a:chOff x="5492641" y="1555896"/>
            <a:chExt cx="3270359" cy="2689225"/>
          </a:xfrm>
        </p:grpSpPr>
        <p:grpSp>
          <p:nvGrpSpPr>
            <p:cNvPr id="28" name="Group 27"/>
            <p:cNvGrpSpPr/>
            <p:nvPr/>
          </p:nvGrpSpPr>
          <p:grpSpPr>
            <a:xfrm>
              <a:off x="5492641" y="2154642"/>
              <a:ext cx="925444" cy="1426726"/>
              <a:chOff x="5492641" y="2154642"/>
              <a:chExt cx="925444" cy="1426726"/>
            </a:xfrm>
          </p:grpSpPr>
          <p:grpSp>
            <p:nvGrpSpPr>
              <p:cNvPr id="4" name="Group 6"/>
              <p:cNvGrpSpPr>
                <a:grpSpLocks/>
              </p:cNvGrpSpPr>
              <p:nvPr/>
            </p:nvGrpSpPr>
            <p:grpSpPr bwMode="auto">
              <a:xfrm>
                <a:off x="5964387" y="2154642"/>
                <a:ext cx="453698" cy="1426726"/>
                <a:chOff x="5040" y="1516"/>
                <a:chExt cx="48" cy="186"/>
              </a:xfrm>
            </p:grpSpPr>
            <p:sp>
              <p:nvSpPr>
                <p:cNvPr id="629767" name="Line 7"/>
                <p:cNvSpPr>
                  <a:spLocks noChangeShapeType="1"/>
                </p:cNvSpPr>
                <p:nvPr/>
              </p:nvSpPr>
              <p:spPr bwMode="auto">
                <a:xfrm flipH="1">
                  <a:off x="5040" y="1516"/>
                  <a:ext cx="48" cy="0"/>
                </a:xfrm>
                <a:prstGeom prst="line">
                  <a:avLst/>
                </a:prstGeom>
                <a:noFill/>
                <a:ln w="9525">
                  <a:solidFill>
                    <a:srgbClr val="FFFF00"/>
                  </a:solidFill>
                  <a:round/>
                  <a:headEnd/>
                  <a:tailEnd/>
                </a:ln>
                <a:effectLst/>
              </p:spPr>
              <p:txBody>
                <a:bodyPr/>
                <a:lstStyle/>
                <a:p>
                  <a:endParaRPr lang="en-US"/>
                </a:p>
              </p:txBody>
            </p:sp>
            <p:sp>
              <p:nvSpPr>
                <p:cNvPr id="629768" name="Line 8"/>
                <p:cNvSpPr>
                  <a:spLocks noChangeShapeType="1"/>
                </p:cNvSpPr>
                <p:nvPr/>
              </p:nvSpPr>
              <p:spPr bwMode="auto">
                <a:xfrm flipH="1">
                  <a:off x="5040" y="1702"/>
                  <a:ext cx="48" cy="0"/>
                </a:xfrm>
                <a:prstGeom prst="line">
                  <a:avLst/>
                </a:prstGeom>
                <a:noFill/>
                <a:ln w="9525">
                  <a:solidFill>
                    <a:srgbClr val="FFFF00"/>
                  </a:solidFill>
                  <a:round/>
                  <a:headEnd/>
                  <a:tailEnd/>
                </a:ln>
                <a:effectLst/>
              </p:spPr>
              <p:txBody>
                <a:bodyPr/>
                <a:lstStyle/>
                <a:p>
                  <a:endParaRPr lang="en-US"/>
                </a:p>
              </p:txBody>
            </p:sp>
            <p:sp>
              <p:nvSpPr>
                <p:cNvPr id="629769" name="Line 9"/>
                <p:cNvSpPr>
                  <a:spLocks noChangeShapeType="1"/>
                </p:cNvSpPr>
                <p:nvPr/>
              </p:nvSpPr>
              <p:spPr bwMode="auto">
                <a:xfrm>
                  <a:off x="5040" y="1516"/>
                  <a:ext cx="0" cy="186"/>
                </a:xfrm>
                <a:prstGeom prst="line">
                  <a:avLst/>
                </a:prstGeom>
                <a:noFill/>
                <a:ln w="9525">
                  <a:solidFill>
                    <a:srgbClr val="FFFF00"/>
                  </a:solidFill>
                  <a:round/>
                  <a:headEnd/>
                  <a:tailEnd/>
                </a:ln>
                <a:effectLst/>
              </p:spPr>
              <p:txBody>
                <a:bodyPr/>
                <a:lstStyle/>
                <a:p>
                  <a:endParaRPr lang="en-US"/>
                </a:p>
              </p:txBody>
            </p:sp>
          </p:grpSp>
          <p:sp>
            <p:nvSpPr>
              <p:cNvPr id="629770" name="Line 10"/>
              <p:cNvSpPr>
                <a:spLocks noChangeShapeType="1"/>
              </p:cNvSpPr>
              <p:nvPr/>
            </p:nvSpPr>
            <p:spPr bwMode="auto">
              <a:xfrm flipH="1">
                <a:off x="5492641" y="2829886"/>
                <a:ext cx="471745" cy="0"/>
              </a:xfrm>
              <a:prstGeom prst="line">
                <a:avLst/>
              </a:prstGeom>
              <a:noFill/>
              <a:ln w="9525">
                <a:solidFill>
                  <a:srgbClr val="FFFF00"/>
                </a:solidFill>
                <a:round/>
                <a:headEnd/>
                <a:tailEnd/>
              </a:ln>
              <a:effectLst/>
            </p:spPr>
            <p:txBody>
              <a:bodyPr/>
              <a:lstStyle/>
              <a:p>
                <a:endParaRPr lang="en-US"/>
              </a:p>
            </p:txBody>
          </p:sp>
        </p:grpSp>
        <p:grpSp>
          <p:nvGrpSpPr>
            <p:cNvPr id="29" name="Group 28"/>
            <p:cNvGrpSpPr/>
            <p:nvPr/>
          </p:nvGrpSpPr>
          <p:grpSpPr>
            <a:xfrm>
              <a:off x="6418085" y="1555896"/>
              <a:ext cx="2344915" cy="2689225"/>
              <a:chOff x="6418085" y="1555896"/>
              <a:chExt cx="2344915" cy="2689225"/>
            </a:xfrm>
          </p:grpSpPr>
          <p:grpSp>
            <p:nvGrpSpPr>
              <p:cNvPr id="5" name="Group 11"/>
              <p:cNvGrpSpPr>
                <a:grpSpLocks/>
              </p:cNvGrpSpPr>
              <p:nvPr/>
            </p:nvGrpSpPr>
            <p:grpSpPr bwMode="auto">
              <a:xfrm>
                <a:off x="7316028" y="3244360"/>
                <a:ext cx="297604" cy="713363"/>
                <a:chOff x="4929" y="1516"/>
                <a:chExt cx="159" cy="186"/>
              </a:xfrm>
            </p:grpSpPr>
            <p:grpSp>
              <p:nvGrpSpPr>
                <p:cNvPr id="6" name="Group 12"/>
                <p:cNvGrpSpPr>
                  <a:grpSpLocks/>
                </p:cNvGrpSpPr>
                <p:nvPr/>
              </p:nvGrpSpPr>
              <p:grpSpPr bwMode="auto">
                <a:xfrm>
                  <a:off x="5016" y="1516"/>
                  <a:ext cx="72" cy="186"/>
                  <a:chOff x="5040" y="1516"/>
                  <a:chExt cx="48" cy="186"/>
                </a:xfrm>
              </p:grpSpPr>
              <p:sp>
                <p:nvSpPr>
                  <p:cNvPr id="629773" name="Line 13"/>
                  <p:cNvSpPr>
                    <a:spLocks noChangeShapeType="1"/>
                  </p:cNvSpPr>
                  <p:nvPr/>
                </p:nvSpPr>
                <p:spPr bwMode="auto">
                  <a:xfrm flipH="1">
                    <a:off x="5040" y="1516"/>
                    <a:ext cx="48" cy="0"/>
                  </a:xfrm>
                  <a:prstGeom prst="line">
                    <a:avLst/>
                  </a:prstGeom>
                  <a:noFill/>
                  <a:ln w="9525">
                    <a:solidFill>
                      <a:srgbClr val="FFFF00"/>
                    </a:solidFill>
                    <a:round/>
                    <a:headEnd/>
                    <a:tailEnd/>
                  </a:ln>
                  <a:effectLst/>
                </p:spPr>
                <p:txBody>
                  <a:bodyPr/>
                  <a:lstStyle/>
                  <a:p>
                    <a:endParaRPr lang="en-US"/>
                  </a:p>
                </p:txBody>
              </p:sp>
              <p:sp>
                <p:nvSpPr>
                  <p:cNvPr id="629774" name="Line 14"/>
                  <p:cNvSpPr>
                    <a:spLocks noChangeShapeType="1"/>
                  </p:cNvSpPr>
                  <p:nvPr/>
                </p:nvSpPr>
                <p:spPr bwMode="auto">
                  <a:xfrm flipH="1">
                    <a:off x="5040" y="1702"/>
                    <a:ext cx="48" cy="0"/>
                  </a:xfrm>
                  <a:prstGeom prst="line">
                    <a:avLst/>
                  </a:prstGeom>
                  <a:noFill/>
                  <a:ln w="9525">
                    <a:solidFill>
                      <a:srgbClr val="FFFF00"/>
                    </a:solidFill>
                    <a:round/>
                    <a:headEnd/>
                    <a:tailEnd/>
                  </a:ln>
                  <a:effectLst/>
                </p:spPr>
                <p:txBody>
                  <a:bodyPr/>
                  <a:lstStyle/>
                  <a:p>
                    <a:endParaRPr lang="en-US"/>
                  </a:p>
                </p:txBody>
              </p:sp>
              <p:sp>
                <p:nvSpPr>
                  <p:cNvPr id="629775" name="Line 15"/>
                  <p:cNvSpPr>
                    <a:spLocks noChangeShapeType="1"/>
                  </p:cNvSpPr>
                  <p:nvPr/>
                </p:nvSpPr>
                <p:spPr bwMode="auto">
                  <a:xfrm>
                    <a:off x="5040" y="1516"/>
                    <a:ext cx="0" cy="186"/>
                  </a:xfrm>
                  <a:prstGeom prst="line">
                    <a:avLst/>
                  </a:prstGeom>
                  <a:noFill/>
                  <a:ln w="9525">
                    <a:solidFill>
                      <a:srgbClr val="FFFF00"/>
                    </a:solidFill>
                    <a:round/>
                    <a:headEnd/>
                    <a:tailEnd/>
                  </a:ln>
                  <a:effectLst/>
                </p:spPr>
                <p:txBody>
                  <a:bodyPr/>
                  <a:lstStyle/>
                  <a:p>
                    <a:endParaRPr lang="en-US"/>
                  </a:p>
                </p:txBody>
              </p:sp>
            </p:grpSp>
            <p:sp>
              <p:nvSpPr>
                <p:cNvPr id="629776" name="Line 16"/>
                <p:cNvSpPr>
                  <a:spLocks noChangeShapeType="1"/>
                </p:cNvSpPr>
                <p:nvPr/>
              </p:nvSpPr>
              <p:spPr bwMode="auto">
                <a:xfrm flipH="1">
                  <a:off x="4929" y="1604"/>
                  <a:ext cx="87" cy="0"/>
                </a:xfrm>
                <a:prstGeom prst="line">
                  <a:avLst/>
                </a:prstGeom>
                <a:noFill/>
                <a:ln w="9525">
                  <a:solidFill>
                    <a:srgbClr val="FFFF00"/>
                  </a:solidFill>
                  <a:round/>
                  <a:headEnd/>
                  <a:tailEnd/>
                </a:ln>
                <a:effectLst/>
              </p:spPr>
              <p:txBody>
                <a:bodyPr/>
                <a:lstStyle/>
                <a:p>
                  <a:endParaRPr lang="en-US"/>
                </a:p>
              </p:txBody>
            </p:sp>
          </p:grpSp>
          <p:grpSp>
            <p:nvGrpSpPr>
              <p:cNvPr id="7" name="Group 17"/>
              <p:cNvGrpSpPr>
                <a:grpSpLocks/>
              </p:cNvGrpSpPr>
              <p:nvPr/>
            </p:nvGrpSpPr>
            <p:grpSpPr bwMode="auto">
              <a:xfrm>
                <a:off x="7310897" y="1815923"/>
                <a:ext cx="299314" cy="713363"/>
                <a:chOff x="4929" y="1516"/>
                <a:chExt cx="159" cy="186"/>
              </a:xfrm>
            </p:grpSpPr>
            <p:grpSp>
              <p:nvGrpSpPr>
                <p:cNvPr id="8" name="Group 18"/>
                <p:cNvGrpSpPr>
                  <a:grpSpLocks/>
                </p:cNvGrpSpPr>
                <p:nvPr/>
              </p:nvGrpSpPr>
              <p:grpSpPr bwMode="auto">
                <a:xfrm>
                  <a:off x="5016" y="1516"/>
                  <a:ext cx="72" cy="186"/>
                  <a:chOff x="5040" y="1516"/>
                  <a:chExt cx="48" cy="186"/>
                </a:xfrm>
              </p:grpSpPr>
              <p:sp>
                <p:nvSpPr>
                  <p:cNvPr id="629779" name="Line 19"/>
                  <p:cNvSpPr>
                    <a:spLocks noChangeShapeType="1"/>
                  </p:cNvSpPr>
                  <p:nvPr/>
                </p:nvSpPr>
                <p:spPr bwMode="auto">
                  <a:xfrm flipH="1">
                    <a:off x="5040" y="1516"/>
                    <a:ext cx="48" cy="0"/>
                  </a:xfrm>
                  <a:prstGeom prst="line">
                    <a:avLst/>
                  </a:prstGeom>
                  <a:noFill/>
                  <a:ln w="9525">
                    <a:solidFill>
                      <a:srgbClr val="FFFF00"/>
                    </a:solidFill>
                    <a:round/>
                    <a:headEnd/>
                    <a:tailEnd/>
                  </a:ln>
                  <a:effectLst/>
                </p:spPr>
                <p:txBody>
                  <a:bodyPr/>
                  <a:lstStyle/>
                  <a:p>
                    <a:endParaRPr lang="en-US"/>
                  </a:p>
                </p:txBody>
              </p:sp>
              <p:sp>
                <p:nvSpPr>
                  <p:cNvPr id="629780" name="Line 20"/>
                  <p:cNvSpPr>
                    <a:spLocks noChangeShapeType="1"/>
                  </p:cNvSpPr>
                  <p:nvPr/>
                </p:nvSpPr>
                <p:spPr bwMode="auto">
                  <a:xfrm flipH="1">
                    <a:off x="5040" y="1702"/>
                    <a:ext cx="48" cy="0"/>
                  </a:xfrm>
                  <a:prstGeom prst="line">
                    <a:avLst/>
                  </a:prstGeom>
                  <a:noFill/>
                  <a:ln w="9525">
                    <a:solidFill>
                      <a:srgbClr val="FFFF00"/>
                    </a:solidFill>
                    <a:round/>
                    <a:headEnd/>
                    <a:tailEnd/>
                  </a:ln>
                  <a:effectLst/>
                </p:spPr>
                <p:txBody>
                  <a:bodyPr/>
                  <a:lstStyle/>
                  <a:p>
                    <a:endParaRPr lang="en-US"/>
                  </a:p>
                </p:txBody>
              </p:sp>
              <p:sp>
                <p:nvSpPr>
                  <p:cNvPr id="629781" name="Line 21"/>
                  <p:cNvSpPr>
                    <a:spLocks noChangeShapeType="1"/>
                  </p:cNvSpPr>
                  <p:nvPr/>
                </p:nvSpPr>
                <p:spPr bwMode="auto">
                  <a:xfrm>
                    <a:off x="5040" y="1516"/>
                    <a:ext cx="0" cy="186"/>
                  </a:xfrm>
                  <a:prstGeom prst="line">
                    <a:avLst/>
                  </a:prstGeom>
                  <a:noFill/>
                  <a:ln w="9525">
                    <a:solidFill>
                      <a:srgbClr val="FFFF00"/>
                    </a:solidFill>
                    <a:round/>
                    <a:headEnd/>
                    <a:tailEnd/>
                  </a:ln>
                  <a:effectLst/>
                </p:spPr>
                <p:txBody>
                  <a:bodyPr/>
                  <a:lstStyle/>
                  <a:p>
                    <a:endParaRPr lang="en-US"/>
                  </a:p>
                </p:txBody>
              </p:sp>
            </p:grpSp>
            <p:sp>
              <p:nvSpPr>
                <p:cNvPr id="629782" name="Line 22"/>
                <p:cNvSpPr>
                  <a:spLocks noChangeShapeType="1"/>
                </p:cNvSpPr>
                <p:nvPr/>
              </p:nvSpPr>
              <p:spPr bwMode="auto">
                <a:xfrm flipH="1">
                  <a:off x="4929" y="1604"/>
                  <a:ext cx="87" cy="0"/>
                </a:xfrm>
                <a:prstGeom prst="line">
                  <a:avLst/>
                </a:prstGeom>
                <a:noFill/>
                <a:ln w="9525">
                  <a:solidFill>
                    <a:srgbClr val="FFFF00"/>
                  </a:solidFill>
                  <a:round/>
                  <a:headEnd/>
                  <a:tailEnd/>
                </a:ln>
                <a:effectLst/>
              </p:spPr>
              <p:txBody>
                <a:bodyPr/>
                <a:lstStyle/>
                <a:p>
                  <a:endParaRPr lang="en-US"/>
                </a:p>
              </p:txBody>
            </p:sp>
          </p:grpSp>
          <p:grpSp>
            <p:nvGrpSpPr>
              <p:cNvPr id="9" name="Group 23"/>
              <p:cNvGrpSpPr>
                <a:grpSpLocks/>
              </p:cNvGrpSpPr>
              <p:nvPr/>
            </p:nvGrpSpPr>
            <p:grpSpPr bwMode="auto">
              <a:xfrm>
                <a:off x="8113060" y="3819156"/>
                <a:ext cx="248003" cy="289109"/>
                <a:chOff x="4929" y="1516"/>
                <a:chExt cx="159" cy="186"/>
              </a:xfrm>
            </p:grpSpPr>
            <p:grpSp>
              <p:nvGrpSpPr>
                <p:cNvPr id="10" name="Group 24"/>
                <p:cNvGrpSpPr>
                  <a:grpSpLocks/>
                </p:cNvGrpSpPr>
                <p:nvPr/>
              </p:nvGrpSpPr>
              <p:grpSpPr bwMode="auto">
                <a:xfrm>
                  <a:off x="5016" y="1516"/>
                  <a:ext cx="72" cy="186"/>
                  <a:chOff x="5040" y="1516"/>
                  <a:chExt cx="48" cy="186"/>
                </a:xfrm>
              </p:grpSpPr>
              <p:sp>
                <p:nvSpPr>
                  <p:cNvPr id="629785" name="Line 25"/>
                  <p:cNvSpPr>
                    <a:spLocks noChangeShapeType="1"/>
                  </p:cNvSpPr>
                  <p:nvPr/>
                </p:nvSpPr>
                <p:spPr bwMode="auto">
                  <a:xfrm flipH="1">
                    <a:off x="5040" y="1516"/>
                    <a:ext cx="48" cy="0"/>
                  </a:xfrm>
                  <a:prstGeom prst="line">
                    <a:avLst/>
                  </a:prstGeom>
                  <a:noFill/>
                  <a:ln w="9525">
                    <a:solidFill>
                      <a:srgbClr val="FFFF00"/>
                    </a:solidFill>
                    <a:round/>
                    <a:headEnd/>
                    <a:tailEnd/>
                  </a:ln>
                  <a:effectLst/>
                </p:spPr>
                <p:txBody>
                  <a:bodyPr/>
                  <a:lstStyle/>
                  <a:p>
                    <a:endParaRPr lang="en-US"/>
                  </a:p>
                </p:txBody>
              </p:sp>
              <p:sp>
                <p:nvSpPr>
                  <p:cNvPr id="629786" name="Line 26"/>
                  <p:cNvSpPr>
                    <a:spLocks noChangeShapeType="1"/>
                  </p:cNvSpPr>
                  <p:nvPr/>
                </p:nvSpPr>
                <p:spPr bwMode="auto">
                  <a:xfrm flipH="1">
                    <a:off x="5040" y="1702"/>
                    <a:ext cx="48" cy="0"/>
                  </a:xfrm>
                  <a:prstGeom prst="line">
                    <a:avLst/>
                  </a:prstGeom>
                  <a:noFill/>
                  <a:ln w="9525">
                    <a:solidFill>
                      <a:srgbClr val="FFFF00"/>
                    </a:solidFill>
                    <a:round/>
                    <a:headEnd/>
                    <a:tailEnd/>
                  </a:ln>
                  <a:effectLst/>
                </p:spPr>
                <p:txBody>
                  <a:bodyPr/>
                  <a:lstStyle/>
                  <a:p>
                    <a:endParaRPr lang="en-US"/>
                  </a:p>
                </p:txBody>
              </p:sp>
              <p:sp>
                <p:nvSpPr>
                  <p:cNvPr id="629787" name="Line 27"/>
                  <p:cNvSpPr>
                    <a:spLocks noChangeShapeType="1"/>
                  </p:cNvSpPr>
                  <p:nvPr/>
                </p:nvSpPr>
                <p:spPr bwMode="auto">
                  <a:xfrm>
                    <a:off x="5040" y="1516"/>
                    <a:ext cx="0" cy="186"/>
                  </a:xfrm>
                  <a:prstGeom prst="line">
                    <a:avLst/>
                  </a:prstGeom>
                  <a:noFill/>
                  <a:ln w="9525">
                    <a:solidFill>
                      <a:srgbClr val="FFFF00"/>
                    </a:solidFill>
                    <a:round/>
                    <a:headEnd/>
                    <a:tailEnd/>
                  </a:ln>
                  <a:effectLst/>
                </p:spPr>
                <p:txBody>
                  <a:bodyPr/>
                  <a:lstStyle/>
                  <a:p>
                    <a:endParaRPr lang="en-US"/>
                  </a:p>
                </p:txBody>
              </p:sp>
            </p:grpSp>
            <p:sp>
              <p:nvSpPr>
                <p:cNvPr id="629788" name="Line 28"/>
                <p:cNvSpPr>
                  <a:spLocks noChangeShapeType="1"/>
                </p:cNvSpPr>
                <p:nvPr/>
              </p:nvSpPr>
              <p:spPr bwMode="auto">
                <a:xfrm flipH="1">
                  <a:off x="4929" y="1604"/>
                  <a:ext cx="87" cy="0"/>
                </a:xfrm>
                <a:prstGeom prst="line">
                  <a:avLst/>
                </a:prstGeom>
                <a:noFill/>
                <a:ln w="9525">
                  <a:solidFill>
                    <a:srgbClr val="FFFF00"/>
                  </a:solidFill>
                  <a:round/>
                  <a:headEnd/>
                  <a:tailEnd/>
                </a:ln>
                <a:effectLst/>
              </p:spPr>
              <p:txBody>
                <a:bodyPr/>
                <a:lstStyle/>
                <a:p>
                  <a:endParaRPr lang="en-US"/>
                </a:p>
              </p:txBody>
            </p:sp>
          </p:grpSp>
          <p:grpSp>
            <p:nvGrpSpPr>
              <p:cNvPr id="11" name="Group 29"/>
              <p:cNvGrpSpPr>
                <a:grpSpLocks/>
              </p:cNvGrpSpPr>
              <p:nvPr/>
            </p:nvGrpSpPr>
            <p:grpSpPr bwMode="auto">
              <a:xfrm>
                <a:off x="8113060" y="3105793"/>
                <a:ext cx="248003" cy="289109"/>
                <a:chOff x="4929" y="1516"/>
                <a:chExt cx="159" cy="186"/>
              </a:xfrm>
            </p:grpSpPr>
            <p:grpSp>
              <p:nvGrpSpPr>
                <p:cNvPr id="12" name="Group 30"/>
                <p:cNvGrpSpPr>
                  <a:grpSpLocks/>
                </p:cNvGrpSpPr>
                <p:nvPr/>
              </p:nvGrpSpPr>
              <p:grpSpPr bwMode="auto">
                <a:xfrm>
                  <a:off x="5016" y="1516"/>
                  <a:ext cx="72" cy="186"/>
                  <a:chOff x="5040" y="1516"/>
                  <a:chExt cx="48" cy="186"/>
                </a:xfrm>
              </p:grpSpPr>
              <p:sp>
                <p:nvSpPr>
                  <p:cNvPr id="629791" name="Line 31"/>
                  <p:cNvSpPr>
                    <a:spLocks noChangeShapeType="1"/>
                  </p:cNvSpPr>
                  <p:nvPr/>
                </p:nvSpPr>
                <p:spPr bwMode="auto">
                  <a:xfrm flipH="1">
                    <a:off x="5040" y="1516"/>
                    <a:ext cx="48" cy="0"/>
                  </a:xfrm>
                  <a:prstGeom prst="line">
                    <a:avLst/>
                  </a:prstGeom>
                  <a:noFill/>
                  <a:ln w="9525">
                    <a:solidFill>
                      <a:srgbClr val="FFFF00"/>
                    </a:solidFill>
                    <a:round/>
                    <a:headEnd/>
                    <a:tailEnd/>
                  </a:ln>
                  <a:effectLst/>
                </p:spPr>
                <p:txBody>
                  <a:bodyPr/>
                  <a:lstStyle/>
                  <a:p>
                    <a:endParaRPr lang="en-US"/>
                  </a:p>
                </p:txBody>
              </p:sp>
              <p:sp>
                <p:nvSpPr>
                  <p:cNvPr id="629792" name="Line 32"/>
                  <p:cNvSpPr>
                    <a:spLocks noChangeShapeType="1"/>
                  </p:cNvSpPr>
                  <p:nvPr/>
                </p:nvSpPr>
                <p:spPr bwMode="auto">
                  <a:xfrm flipH="1">
                    <a:off x="5040" y="1702"/>
                    <a:ext cx="48" cy="0"/>
                  </a:xfrm>
                  <a:prstGeom prst="line">
                    <a:avLst/>
                  </a:prstGeom>
                  <a:noFill/>
                  <a:ln w="9525">
                    <a:solidFill>
                      <a:srgbClr val="FFFF00"/>
                    </a:solidFill>
                    <a:round/>
                    <a:headEnd/>
                    <a:tailEnd/>
                  </a:ln>
                  <a:effectLst/>
                </p:spPr>
                <p:txBody>
                  <a:bodyPr/>
                  <a:lstStyle/>
                  <a:p>
                    <a:endParaRPr lang="en-US"/>
                  </a:p>
                </p:txBody>
              </p:sp>
              <p:sp>
                <p:nvSpPr>
                  <p:cNvPr id="629793" name="Line 33"/>
                  <p:cNvSpPr>
                    <a:spLocks noChangeShapeType="1"/>
                  </p:cNvSpPr>
                  <p:nvPr/>
                </p:nvSpPr>
                <p:spPr bwMode="auto">
                  <a:xfrm>
                    <a:off x="5040" y="1516"/>
                    <a:ext cx="0" cy="186"/>
                  </a:xfrm>
                  <a:prstGeom prst="line">
                    <a:avLst/>
                  </a:prstGeom>
                  <a:noFill/>
                  <a:ln w="9525">
                    <a:solidFill>
                      <a:srgbClr val="FFFF00"/>
                    </a:solidFill>
                    <a:round/>
                    <a:headEnd/>
                    <a:tailEnd/>
                  </a:ln>
                  <a:effectLst/>
                </p:spPr>
                <p:txBody>
                  <a:bodyPr/>
                  <a:lstStyle/>
                  <a:p>
                    <a:endParaRPr lang="en-US"/>
                  </a:p>
                </p:txBody>
              </p:sp>
            </p:grpSp>
            <p:sp>
              <p:nvSpPr>
                <p:cNvPr id="629794" name="Line 34"/>
                <p:cNvSpPr>
                  <a:spLocks noChangeShapeType="1"/>
                </p:cNvSpPr>
                <p:nvPr/>
              </p:nvSpPr>
              <p:spPr bwMode="auto">
                <a:xfrm flipH="1">
                  <a:off x="4929" y="1604"/>
                  <a:ext cx="87" cy="0"/>
                </a:xfrm>
                <a:prstGeom prst="line">
                  <a:avLst/>
                </a:prstGeom>
                <a:noFill/>
                <a:ln w="9525">
                  <a:solidFill>
                    <a:srgbClr val="FFFF00"/>
                  </a:solidFill>
                  <a:round/>
                  <a:headEnd/>
                  <a:tailEnd/>
                </a:ln>
                <a:effectLst/>
              </p:spPr>
              <p:txBody>
                <a:bodyPr/>
                <a:lstStyle/>
                <a:p>
                  <a:endParaRPr lang="en-US"/>
                </a:p>
              </p:txBody>
            </p:sp>
          </p:grpSp>
          <p:grpSp>
            <p:nvGrpSpPr>
              <p:cNvPr id="13" name="Group 35"/>
              <p:cNvGrpSpPr>
                <a:grpSpLocks/>
              </p:cNvGrpSpPr>
              <p:nvPr/>
            </p:nvGrpSpPr>
            <p:grpSpPr bwMode="auto">
              <a:xfrm>
                <a:off x="8113060" y="2392430"/>
                <a:ext cx="248003" cy="289109"/>
                <a:chOff x="4929" y="1516"/>
                <a:chExt cx="159" cy="186"/>
              </a:xfrm>
            </p:grpSpPr>
            <p:grpSp>
              <p:nvGrpSpPr>
                <p:cNvPr id="14" name="Group 36"/>
                <p:cNvGrpSpPr>
                  <a:grpSpLocks/>
                </p:cNvGrpSpPr>
                <p:nvPr/>
              </p:nvGrpSpPr>
              <p:grpSpPr bwMode="auto">
                <a:xfrm>
                  <a:off x="5016" y="1516"/>
                  <a:ext cx="72" cy="186"/>
                  <a:chOff x="5040" y="1516"/>
                  <a:chExt cx="48" cy="186"/>
                </a:xfrm>
              </p:grpSpPr>
              <p:sp>
                <p:nvSpPr>
                  <p:cNvPr id="629797" name="Line 37"/>
                  <p:cNvSpPr>
                    <a:spLocks noChangeShapeType="1"/>
                  </p:cNvSpPr>
                  <p:nvPr/>
                </p:nvSpPr>
                <p:spPr bwMode="auto">
                  <a:xfrm flipH="1">
                    <a:off x="5040" y="1516"/>
                    <a:ext cx="48" cy="0"/>
                  </a:xfrm>
                  <a:prstGeom prst="line">
                    <a:avLst/>
                  </a:prstGeom>
                  <a:noFill/>
                  <a:ln w="9525">
                    <a:solidFill>
                      <a:srgbClr val="FFFF00"/>
                    </a:solidFill>
                    <a:round/>
                    <a:headEnd/>
                    <a:tailEnd/>
                  </a:ln>
                  <a:effectLst/>
                </p:spPr>
                <p:txBody>
                  <a:bodyPr/>
                  <a:lstStyle/>
                  <a:p>
                    <a:endParaRPr lang="en-US"/>
                  </a:p>
                </p:txBody>
              </p:sp>
              <p:sp>
                <p:nvSpPr>
                  <p:cNvPr id="629798" name="Line 38"/>
                  <p:cNvSpPr>
                    <a:spLocks noChangeShapeType="1"/>
                  </p:cNvSpPr>
                  <p:nvPr/>
                </p:nvSpPr>
                <p:spPr bwMode="auto">
                  <a:xfrm flipH="1">
                    <a:off x="5040" y="1702"/>
                    <a:ext cx="48" cy="0"/>
                  </a:xfrm>
                  <a:prstGeom prst="line">
                    <a:avLst/>
                  </a:prstGeom>
                  <a:noFill/>
                  <a:ln w="9525">
                    <a:solidFill>
                      <a:srgbClr val="FFFF00"/>
                    </a:solidFill>
                    <a:round/>
                    <a:headEnd/>
                    <a:tailEnd/>
                  </a:ln>
                  <a:effectLst/>
                </p:spPr>
                <p:txBody>
                  <a:bodyPr/>
                  <a:lstStyle/>
                  <a:p>
                    <a:endParaRPr lang="en-US"/>
                  </a:p>
                </p:txBody>
              </p:sp>
              <p:sp>
                <p:nvSpPr>
                  <p:cNvPr id="629799" name="Line 39"/>
                  <p:cNvSpPr>
                    <a:spLocks noChangeShapeType="1"/>
                  </p:cNvSpPr>
                  <p:nvPr/>
                </p:nvSpPr>
                <p:spPr bwMode="auto">
                  <a:xfrm>
                    <a:off x="5040" y="1516"/>
                    <a:ext cx="0" cy="186"/>
                  </a:xfrm>
                  <a:prstGeom prst="line">
                    <a:avLst/>
                  </a:prstGeom>
                  <a:noFill/>
                  <a:ln w="9525">
                    <a:solidFill>
                      <a:srgbClr val="FFFF00"/>
                    </a:solidFill>
                    <a:round/>
                    <a:headEnd/>
                    <a:tailEnd/>
                  </a:ln>
                  <a:effectLst/>
                </p:spPr>
                <p:txBody>
                  <a:bodyPr/>
                  <a:lstStyle/>
                  <a:p>
                    <a:endParaRPr lang="en-US"/>
                  </a:p>
                </p:txBody>
              </p:sp>
            </p:grpSp>
            <p:sp>
              <p:nvSpPr>
                <p:cNvPr id="629800" name="Line 40"/>
                <p:cNvSpPr>
                  <a:spLocks noChangeShapeType="1"/>
                </p:cNvSpPr>
                <p:nvPr/>
              </p:nvSpPr>
              <p:spPr bwMode="auto">
                <a:xfrm flipH="1">
                  <a:off x="4929" y="1604"/>
                  <a:ext cx="87" cy="0"/>
                </a:xfrm>
                <a:prstGeom prst="line">
                  <a:avLst/>
                </a:prstGeom>
                <a:noFill/>
                <a:ln w="9525">
                  <a:solidFill>
                    <a:srgbClr val="FFFF00"/>
                  </a:solidFill>
                  <a:round/>
                  <a:headEnd/>
                  <a:tailEnd/>
                </a:ln>
                <a:effectLst/>
              </p:spPr>
              <p:txBody>
                <a:bodyPr/>
                <a:lstStyle/>
                <a:p>
                  <a:endParaRPr lang="en-US"/>
                </a:p>
              </p:txBody>
            </p:sp>
          </p:grpSp>
          <p:grpSp>
            <p:nvGrpSpPr>
              <p:cNvPr id="15" name="Group 41"/>
              <p:cNvGrpSpPr>
                <a:grpSpLocks/>
              </p:cNvGrpSpPr>
              <p:nvPr/>
            </p:nvGrpSpPr>
            <p:grpSpPr bwMode="auto">
              <a:xfrm>
                <a:off x="8113060" y="1679067"/>
                <a:ext cx="248003" cy="289109"/>
                <a:chOff x="4929" y="1516"/>
                <a:chExt cx="159" cy="186"/>
              </a:xfrm>
            </p:grpSpPr>
            <p:grpSp>
              <p:nvGrpSpPr>
                <p:cNvPr id="16" name="Group 42"/>
                <p:cNvGrpSpPr>
                  <a:grpSpLocks/>
                </p:cNvGrpSpPr>
                <p:nvPr/>
              </p:nvGrpSpPr>
              <p:grpSpPr bwMode="auto">
                <a:xfrm>
                  <a:off x="5016" y="1516"/>
                  <a:ext cx="72" cy="186"/>
                  <a:chOff x="5040" y="1516"/>
                  <a:chExt cx="48" cy="186"/>
                </a:xfrm>
              </p:grpSpPr>
              <p:sp>
                <p:nvSpPr>
                  <p:cNvPr id="629803" name="Line 43"/>
                  <p:cNvSpPr>
                    <a:spLocks noChangeShapeType="1"/>
                  </p:cNvSpPr>
                  <p:nvPr/>
                </p:nvSpPr>
                <p:spPr bwMode="auto">
                  <a:xfrm flipH="1">
                    <a:off x="5040" y="1516"/>
                    <a:ext cx="48" cy="0"/>
                  </a:xfrm>
                  <a:prstGeom prst="line">
                    <a:avLst/>
                  </a:prstGeom>
                  <a:noFill/>
                  <a:ln w="9525">
                    <a:solidFill>
                      <a:srgbClr val="FFFF00"/>
                    </a:solidFill>
                    <a:round/>
                    <a:headEnd/>
                    <a:tailEnd/>
                  </a:ln>
                  <a:effectLst/>
                </p:spPr>
                <p:txBody>
                  <a:bodyPr/>
                  <a:lstStyle/>
                  <a:p>
                    <a:endParaRPr lang="en-US"/>
                  </a:p>
                </p:txBody>
              </p:sp>
              <p:sp>
                <p:nvSpPr>
                  <p:cNvPr id="629804" name="Line 44"/>
                  <p:cNvSpPr>
                    <a:spLocks noChangeShapeType="1"/>
                  </p:cNvSpPr>
                  <p:nvPr/>
                </p:nvSpPr>
                <p:spPr bwMode="auto">
                  <a:xfrm flipH="1">
                    <a:off x="5040" y="1702"/>
                    <a:ext cx="48" cy="0"/>
                  </a:xfrm>
                  <a:prstGeom prst="line">
                    <a:avLst/>
                  </a:prstGeom>
                  <a:noFill/>
                  <a:ln w="9525">
                    <a:solidFill>
                      <a:srgbClr val="FFFF00"/>
                    </a:solidFill>
                    <a:round/>
                    <a:headEnd/>
                    <a:tailEnd/>
                  </a:ln>
                  <a:effectLst/>
                </p:spPr>
                <p:txBody>
                  <a:bodyPr/>
                  <a:lstStyle/>
                  <a:p>
                    <a:endParaRPr lang="en-US"/>
                  </a:p>
                </p:txBody>
              </p:sp>
              <p:sp>
                <p:nvSpPr>
                  <p:cNvPr id="629805" name="Line 45"/>
                  <p:cNvSpPr>
                    <a:spLocks noChangeShapeType="1"/>
                  </p:cNvSpPr>
                  <p:nvPr/>
                </p:nvSpPr>
                <p:spPr bwMode="auto">
                  <a:xfrm>
                    <a:off x="5040" y="1516"/>
                    <a:ext cx="0" cy="186"/>
                  </a:xfrm>
                  <a:prstGeom prst="line">
                    <a:avLst/>
                  </a:prstGeom>
                  <a:noFill/>
                  <a:ln w="9525">
                    <a:solidFill>
                      <a:srgbClr val="FFFF00"/>
                    </a:solidFill>
                    <a:round/>
                    <a:headEnd/>
                    <a:tailEnd/>
                  </a:ln>
                  <a:effectLst/>
                </p:spPr>
                <p:txBody>
                  <a:bodyPr/>
                  <a:lstStyle/>
                  <a:p>
                    <a:endParaRPr lang="en-US"/>
                  </a:p>
                </p:txBody>
              </p:sp>
            </p:grpSp>
            <p:sp>
              <p:nvSpPr>
                <p:cNvPr id="629806" name="Line 46"/>
                <p:cNvSpPr>
                  <a:spLocks noChangeShapeType="1"/>
                </p:cNvSpPr>
                <p:nvPr/>
              </p:nvSpPr>
              <p:spPr bwMode="auto">
                <a:xfrm flipH="1">
                  <a:off x="4929" y="1604"/>
                  <a:ext cx="87" cy="0"/>
                </a:xfrm>
                <a:prstGeom prst="line">
                  <a:avLst/>
                </a:prstGeom>
                <a:noFill/>
                <a:ln w="9525">
                  <a:solidFill>
                    <a:srgbClr val="FFFF00"/>
                  </a:solidFill>
                  <a:round/>
                  <a:headEnd/>
                  <a:tailEnd/>
                </a:ln>
                <a:effectLst/>
              </p:spPr>
              <p:txBody>
                <a:bodyPr/>
                <a:lstStyle/>
                <a:p>
                  <a:endParaRPr lang="en-US"/>
                </a:p>
              </p:txBody>
            </p:sp>
          </p:grpSp>
          <p:pic>
            <p:nvPicPr>
              <p:cNvPr id="629807" name="Picture 47" descr="redangusVGW Rambler"/>
              <p:cNvPicPr>
                <a:picLocks noChangeAspect="1" noChangeArrowheads="1"/>
              </p:cNvPicPr>
              <p:nvPr/>
            </p:nvPicPr>
            <p:blipFill>
              <a:blip r:embed="rId3" cstate="print"/>
              <a:srcRect/>
              <a:stretch>
                <a:fillRect/>
              </a:stretch>
            </p:blipFill>
            <p:spPr bwMode="auto">
              <a:xfrm>
                <a:off x="6418085" y="1911722"/>
                <a:ext cx="897943" cy="544004"/>
              </a:xfrm>
              <a:prstGeom prst="rect">
                <a:avLst/>
              </a:prstGeom>
              <a:noFill/>
            </p:spPr>
          </p:pic>
          <p:pic>
            <p:nvPicPr>
              <p:cNvPr id="629808" name="Picture 48" descr="angusdam12"/>
              <p:cNvPicPr>
                <a:picLocks noChangeAspect="1" noChangeArrowheads="1"/>
              </p:cNvPicPr>
              <p:nvPr/>
            </p:nvPicPr>
            <p:blipFill>
              <a:blip r:embed="rId4" cstate="print"/>
              <a:srcRect l="2879" t="4472" r="3558" b="7988"/>
              <a:stretch>
                <a:fillRect/>
              </a:stretch>
            </p:blipFill>
            <p:spPr bwMode="auto">
              <a:xfrm>
                <a:off x="6418085" y="3345291"/>
                <a:ext cx="897943" cy="544004"/>
              </a:xfrm>
              <a:prstGeom prst="rect">
                <a:avLst/>
              </a:prstGeom>
              <a:noFill/>
            </p:spPr>
          </p:pic>
          <p:pic>
            <p:nvPicPr>
              <p:cNvPr id="629809" name="Picture 49" descr="redangusVGW Rambler"/>
              <p:cNvPicPr>
                <a:picLocks noChangeAspect="1" noChangeArrowheads="1"/>
              </p:cNvPicPr>
              <p:nvPr/>
            </p:nvPicPr>
            <p:blipFill>
              <a:blip r:embed="rId5" cstate="print"/>
              <a:srcRect/>
              <a:stretch>
                <a:fillRect/>
              </a:stretch>
            </p:blipFill>
            <p:spPr bwMode="auto">
              <a:xfrm>
                <a:off x="7613632" y="1670513"/>
                <a:ext cx="499428" cy="304505"/>
              </a:xfrm>
              <a:prstGeom prst="rect">
                <a:avLst/>
              </a:prstGeom>
              <a:noFill/>
            </p:spPr>
          </p:pic>
          <p:pic>
            <p:nvPicPr>
              <p:cNvPr id="629810" name="Picture 50" descr="angusdam12"/>
              <p:cNvPicPr>
                <a:picLocks noChangeAspect="1" noChangeArrowheads="1"/>
              </p:cNvPicPr>
              <p:nvPr/>
            </p:nvPicPr>
            <p:blipFill>
              <a:blip r:embed="rId6" cstate="print"/>
              <a:srcRect l="2879" t="4472" r="3558" b="7988"/>
              <a:stretch>
                <a:fillRect/>
              </a:stretch>
            </p:blipFill>
            <p:spPr bwMode="auto">
              <a:xfrm>
                <a:off x="7613632" y="2392430"/>
                <a:ext cx="499428" cy="302794"/>
              </a:xfrm>
              <a:prstGeom prst="rect">
                <a:avLst/>
              </a:prstGeom>
              <a:noFill/>
            </p:spPr>
          </p:pic>
          <p:pic>
            <p:nvPicPr>
              <p:cNvPr id="629811" name="Picture 51" descr="redangusVGW Rambler"/>
              <p:cNvPicPr>
                <a:picLocks noChangeAspect="1" noChangeArrowheads="1"/>
              </p:cNvPicPr>
              <p:nvPr/>
            </p:nvPicPr>
            <p:blipFill>
              <a:blip r:embed="rId7" cstate="print"/>
              <a:srcRect/>
              <a:stretch>
                <a:fillRect/>
              </a:stretch>
            </p:blipFill>
            <p:spPr bwMode="auto">
              <a:xfrm>
                <a:off x="8361063" y="1555896"/>
                <a:ext cx="401937" cy="244631"/>
              </a:xfrm>
              <a:prstGeom prst="rect">
                <a:avLst/>
              </a:prstGeom>
              <a:noFill/>
            </p:spPr>
          </p:pic>
          <p:pic>
            <p:nvPicPr>
              <p:cNvPr id="629812" name="Picture 52" descr="angusdam12"/>
              <p:cNvPicPr>
                <a:picLocks noChangeAspect="1" noChangeArrowheads="1"/>
              </p:cNvPicPr>
              <p:nvPr/>
            </p:nvPicPr>
            <p:blipFill>
              <a:blip r:embed="rId8" cstate="print"/>
              <a:srcRect l="2879" t="4472" r="3558" b="7988"/>
              <a:stretch>
                <a:fillRect/>
              </a:stretch>
            </p:blipFill>
            <p:spPr bwMode="auto">
              <a:xfrm>
                <a:off x="8361063" y="1845005"/>
                <a:ext cx="401937" cy="244631"/>
              </a:xfrm>
              <a:prstGeom prst="rect">
                <a:avLst/>
              </a:prstGeom>
              <a:noFill/>
            </p:spPr>
          </p:pic>
          <p:grpSp>
            <p:nvGrpSpPr>
              <p:cNvPr id="17" name="Group 53"/>
              <p:cNvGrpSpPr>
                <a:grpSpLocks/>
              </p:cNvGrpSpPr>
              <p:nvPr/>
            </p:nvGrpSpPr>
            <p:grpSpPr bwMode="auto">
              <a:xfrm>
                <a:off x="8361063" y="2277813"/>
                <a:ext cx="401937" cy="533739"/>
                <a:chOff x="4118" y="1729"/>
                <a:chExt cx="826" cy="1151"/>
              </a:xfrm>
            </p:grpSpPr>
            <p:pic>
              <p:nvPicPr>
                <p:cNvPr id="629814" name="Picture 54" descr="redangusVGW Rambler"/>
                <p:cNvPicPr>
                  <a:picLocks noChangeAspect="1" noChangeArrowheads="1"/>
                </p:cNvPicPr>
                <p:nvPr/>
              </p:nvPicPr>
              <p:blipFill>
                <a:blip r:embed="rId7" cstate="print"/>
                <a:srcRect/>
                <a:stretch>
                  <a:fillRect/>
                </a:stretch>
              </p:blipFill>
              <p:spPr bwMode="auto">
                <a:xfrm>
                  <a:off x="4118" y="1729"/>
                  <a:ext cx="826" cy="527"/>
                </a:xfrm>
                <a:prstGeom prst="rect">
                  <a:avLst/>
                </a:prstGeom>
                <a:noFill/>
              </p:spPr>
            </p:pic>
            <p:pic>
              <p:nvPicPr>
                <p:cNvPr id="629815" name="Picture 55" descr="angusdam12"/>
                <p:cNvPicPr>
                  <a:picLocks noChangeAspect="1" noChangeArrowheads="1"/>
                </p:cNvPicPr>
                <p:nvPr/>
              </p:nvPicPr>
              <p:blipFill>
                <a:blip r:embed="rId8" cstate="print"/>
                <a:srcRect l="2879" t="4472" r="3558" b="7988"/>
                <a:stretch>
                  <a:fillRect/>
                </a:stretch>
              </p:blipFill>
              <p:spPr bwMode="auto">
                <a:xfrm>
                  <a:off x="4118" y="2353"/>
                  <a:ext cx="826" cy="527"/>
                </a:xfrm>
                <a:prstGeom prst="rect">
                  <a:avLst/>
                </a:prstGeom>
                <a:noFill/>
              </p:spPr>
            </p:pic>
          </p:grpSp>
          <p:pic>
            <p:nvPicPr>
              <p:cNvPr id="629816" name="Picture 56" descr="redangusVGW Rambler"/>
              <p:cNvPicPr>
                <a:picLocks noChangeAspect="1" noChangeArrowheads="1"/>
              </p:cNvPicPr>
              <p:nvPr/>
            </p:nvPicPr>
            <p:blipFill>
              <a:blip r:embed="rId5" cstate="print"/>
              <a:srcRect/>
              <a:stretch>
                <a:fillRect/>
              </a:stretch>
            </p:blipFill>
            <p:spPr bwMode="auto">
              <a:xfrm>
                <a:off x="7613632" y="3105793"/>
                <a:ext cx="499428" cy="302794"/>
              </a:xfrm>
              <a:prstGeom prst="rect">
                <a:avLst/>
              </a:prstGeom>
              <a:noFill/>
            </p:spPr>
          </p:pic>
          <p:pic>
            <p:nvPicPr>
              <p:cNvPr id="629817" name="Picture 57" descr="angusdam12"/>
              <p:cNvPicPr>
                <a:picLocks noChangeAspect="1" noChangeArrowheads="1"/>
              </p:cNvPicPr>
              <p:nvPr/>
            </p:nvPicPr>
            <p:blipFill>
              <a:blip r:embed="rId9" cstate="print"/>
              <a:srcRect l="2879" t="4472" r="3558" b="7988"/>
              <a:stretch>
                <a:fillRect/>
              </a:stretch>
            </p:blipFill>
            <p:spPr bwMode="auto">
              <a:xfrm>
                <a:off x="7613632" y="3825999"/>
                <a:ext cx="499428" cy="304505"/>
              </a:xfrm>
              <a:prstGeom prst="rect">
                <a:avLst/>
              </a:prstGeom>
              <a:noFill/>
            </p:spPr>
          </p:pic>
          <p:grpSp>
            <p:nvGrpSpPr>
              <p:cNvPr id="18" name="Group 58"/>
              <p:cNvGrpSpPr>
                <a:grpSpLocks/>
              </p:cNvGrpSpPr>
              <p:nvPr/>
            </p:nvGrpSpPr>
            <p:grpSpPr bwMode="auto">
              <a:xfrm>
                <a:off x="8361063" y="2989465"/>
                <a:ext cx="401937" cy="535450"/>
                <a:chOff x="4118" y="1729"/>
                <a:chExt cx="826" cy="1151"/>
              </a:xfrm>
            </p:grpSpPr>
            <p:pic>
              <p:nvPicPr>
                <p:cNvPr id="629819" name="Picture 59" descr="redangusVGW Rambler"/>
                <p:cNvPicPr>
                  <a:picLocks noChangeAspect="1" noChangeArrowheads="1"/>
                </p:cNvPicPr>
                <p:nvPr/>
              </p:nvPicPr>
              <p:blipFill>
                <a:blip r:embed="rId7" cstate="print"/>
                <a:srcRect/>
                <a:stretch>
                  <a:fillRect/>
                </a:stretch>
              </p:blipFill>
              <p:spPr bwMode="auto">
                <a:xfrm>
                  <a:off x="4118" y="1729"/>
                  <a:ext cx="826" cy="527"/>
                </a:xfrm>
                <a:prstGeom prst="rect">
                  <a:avLst/>
                </a:prstGeom>
                <a:noFill/>
              </p:spPr>
            </p:pic>
            <p:pic>
              <p:nvPicPr>
                <p:cNvPr id="629820" name="Picture 60" descr="angusdam12"/>
                <p:cNvPicPr>
                  <a:picLocks noChangeAspect="1" noChangeArrowheads="1"/>
                </p:cNvPicPr>
                <p:nvPr/>
              </p:nvPicPr>
              <p:blipFill>
                <a:blip r:embed="rId8" cstate="print"/>
                <a:srcRect l="2879" t="4472" r="3558" b="7988"/>
                <a:stretch>
                  <a:fillRect/>
                </a:stretch>
              </p:blipFill>
              <p:spPr bwMode="auto">
                <a:xfrm>
                  <a:off x="4118" y="2353"/>
                  <a:ext cx="826" cy="527"/>
                </a:xfrm>
                <a:prstGeom prst="rect">
                  <a:avLst/>
                </a:prstGeom>
                <a:noFill/>
              </p:spPr>
            </p:pic>
          </p:grpSp>
          <p:grpSp>
            <p:nvGrpSpPr>
              <p:cNvPr id="19" name="Group 61"/>
              <p:cNvGrpSpPr>
                <a:grpSpLocks/>
              </p:cNvGrpSpPr>
              <p:nvPr/>
            </p:nvGrpSpPr>
            <p:grpSpPr bwMode="auto">
              <a:xfrm>
                <a:off x="8361063" y="3713092"/>
                <a:ext cx="401937" cy="532029"/>
                <a:chOff x="4118" y="1729"/>
                <a:chExt cx="826" cy="1151"/>
              </a:xfrm>
            </p:grpSpPr>
            <p:pic>
              <p:nvPicPr>
                <p:cNvPr id="629822" name="Picture 62" descr="redangusVGW Rambler"/>
                <p:cNvPicPr>
                  <a:picLocks noChangeAspect="1" noChangeArrowheads="1"/>
                </p:cNvPicPr>
                <p:nvPr/>
              </p:nvPicPr>
              <p:blipFill>
                <a:blip r:embed="rId7" cstate="print"/>
                <a:srcRect/>
                <a:stretch>
                  <a:fillRect/>
                </a:stretch>
              </p:blipFill>
              <p:spPr bwMode="auto">
                <a:xfrm>
                  <a:off x="4118" y="1729"/>
                  <a:ext cx="826" cy="527"/>
                </a:xfrm>
                <a:prstGeom prst="rect">
                  <a:avLst/>
                </a:prstGeom>
                <a:noFill/>
              </p:spPr>
            </p:pic>
            <p:pic>
              <p:nvPicPr>
                <p:cNvPr id="629823" name="Picture 63" descr="angusdam12"/>
                <p:cNvPicPr>
                  <a:picLocks noChangeAspect="1" noChangeArrowheads="1"/>
                </p:cNvPicPr>
                <p:nvPr/>
              </p:nvPicPr>
              <p:blipFill>
                <a:blip r:embed="rId8" cstate="print"/>
                <a:srcRect l="2879" t="4472" r="3558" b="7988"/>
                <a:stretch>
                  <a:fillRect/>
                </a:stretch>
              </p:blipFill>
              <p:spPr bwMode="auto">
                <a:xfrm>
                  <a:off x="4118" y="2353"/>
                  <a:ext cx="826" cy="527"/>
                </a:xfrm>
                <a:prstGeom prst="rect">
                  <a:avLst/>
                </a:prstGeom>
                <a:noFill/>
              </p:spPr>
            </p:pic>
          </p:grpSp>
        </p:grpSp>
      </p:grpSp>
      <p:pic>
        <p:nvPicPr>
          <p:cNvPr id="629841" name="Picture 81" descr="redcalf2"/>
          <p:cNvPicPr>
            <a:picLocks noGrp="1" noChangeAspect="1" noChangeArrowheads="1"/>
          </p:cNvPicPr>
          <p:nvPr>
            <p:ph sz="half" idx="2"/>
          </p:nvPr>
        </p:nvPicPr>
        <p:blipFill>
          <a:blip r:embed="rId10" cstate="print"/>
          <a:srcRect/>
          <a:stretch>
            <a:fillRect/>
          </a:stretch>
        </p:blipFill>
        <p:spPr>
          <a:xfrm>
            <a:off x="222062" y="4593285"/>
            <a:ext cx="726897" cy="954451"/>
          </a:xfrm>
          <a:noFill/>
          <a:ln/>
          <a:effectLst/>
        </p:spPr>
      </p:pic>
      <p:pic>
        <p:nvPicPr>
          <p:cNvPr id="64" name="Picture 4" descr="dustyherd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9483" y="948168"/>
            <a:ext cx="3876675" cy="25463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5" name="Picture 5" descr="ECOL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23645" y="949755"/>
            <a:ext cx="4098925" cy="25495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7" name="Text Box 21"/>
          <p:cNvSpPr txBox="1">
            <a:spLocks noChangeArrowheads="1"/>
          </p:cNvSpPr>
          <p:nvPr/>
        </p:nvSpPr>
        <p:spPr bwMode="auto">
          <a:xfrm>
            <a:off x="2978926" y="97819"/>
            <a:ext cx="23572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FFFF00"/>
                </a:solidFill>
              </a:rPr>
              <a:t>Family Tree</a:t>
            </a:r>
            <a:endParaRPr lang="en-US" sz="3600" dirty="0">
              <a:solidFill>
                <a:srgbClr val="FFFF00"/>
              </a:solidFill>
            </a:endParaRPr>
          </a:p>
        </p:txBody>
      </p:sp>
      <p:pic>
        <p:nvPicPr>
          <p:cNvPr id="2" name="Picture 1" descr="all ecoli dendrogram.tiff"/>
          <p:cNvPicPr>
            <a:picLocks noChangeAspect="1"/>
          </p:cNvPicPr>
          <p:nvPr/>
        </p:nvPicPr>
        <p:blipFill rotWithShape="1">
          <a:blip r:embed="rId13">
            <a:extLst>
              <a:ext uri="{28A0092B-C50C-407E-A947-70E740481C1C}">
                <a14:useLocalDpi xmlns:a14="http://schemas.microsoft.com/office/drawing/2010/main" val="0"/>
              </a:ext>
            </a:extLst>
          </a:blip>
          <a:srcRect l="25167" t="26785" r="37320" b="14709"/>
          <a:stretch/>
        </p:blipFill>
        <p:spPr>
          <a:xfrm>
            <a:off x="4850246" y="3630357"/>
            <a:ext cx="3508122" cy="3098944"/>
          </a:xfrm>
          <a:prstGeom prst="rect">
            <a:avLst/>
          </a:prstGeom>
        </p:spPr>
      </p:pic>
    </p:spTree>
    <p:extLst>
      <p:ext uri="{BB962C8B-B14F-4D97-AF65-F5344CB8AC3E}">
        <p14:creationId xmlns:p14="http://schemas.microsoft.com/office/powerpoint/2010/main" val="1202341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Text Box 12"/>
          <p:cNvSpPr txBox="1">
            <a:spLocks noChangeArrowheads="1"/>
          </p:cNvSpPr>
          <p:nvPr/>
        </p:nvSpPr>
        <p:spPr bwMode="auto">
          <a:xfrm>
            <a:off x="215900" y="2209800"/>
            <a:ext cx="8534400" cy="2308324"/>
          </a:xfrm>
          <a:prstGeom prst="rect">
            <a:avLst/>
          </a:prstGeom>
          <a:noFill/>
          <a:ln w="9525">
            <a:noFill/>
            <a:miter lim="800000"/>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square">
            <a:spAutoFit/>
          </a:bodyPr>
          <a:lstStyle/>
          <a:p>
            <a:pPr marL="457200" indent="-457200">
              <a:buFont typeface="+mj-lt"/>
              <a:buAutoNum type="arabicPeriod"/>
            </a:pPr>
            <a:r>
              <a:rPr lang="en-US" sz="2400" dirty="0" smtClean="0">
                <a:solidFill>
                  <a:schemeClr val="bg1"/>
                </a:solidFill>
              </a:rPr>
              <a:t>Identify genomic targets to use for developing tests </a:t>
            </a:r>
            <a:r>
              <a:rPr lang="en-US" sz="2400" dirty="0">
                <a:solidFill>
                  <a:schemeClr val="bg1"/>
                </a:solidFill>
              </a:rPr>
              <a:t>for </a:t>
            </a:r>
            <a:r>
              <a:rPr lang="en-US" sz="2400" dirty="0" smtClean="0">
                <a:solidFill>
                  <a:schemeClr val="bg1"/>
                </a:solidFill>
              </a:rPr>
              <a:t>Shiga toxin-containing </a:t>
            </a:r>
            <a:r>
              <a:rPr lang="en-US" sz="2400" i="1" dirty="0" smtClean="0">
                <a:solidFill>
                  <a:schemeClr val="bg1"/>
                </a:solidFill>
              </a:rPr>
              <a:t>Escherichia coli </a:t>
            </a:r>
            <a:r>
              <a:rPr lang="en-US" sz="2400" dirty="0" smtClean="0">
                <a:solidFill>
                  <a:schemeClr val="bg1"/>
                </a:solidFill>
              </a:rPr>
              <a:t>(STEC) serotypes.</a:t>
            </a:r>
          </a:p>
          <a:p>
            <a:endParaRPr lang="en-US" sz="2400" dirty="0">
              <a:solidFill>
                <a:schemeClr val="bg1"/>
              </a:solidFill>
            </a:endParaRPr>
          </a:p>
          <a:p>
            <a:pPr marL="457200" indent="-457200">
              <a:buFont typeface="+mj-lt"/>
              <a:buAutoNum type="arabicPeriod"/>
            </a:pPr>
            <a:r>
              <a:rPr lang="en-US" sz="2400" dirty="0" smtClean="0">
                <a:solidFill>
                  <a:schemeClr val="bg1"/>
                </a:solidFill>
              </a:rPr>
              <a:t>Identify nucleotide </a:t>
            </a:r>
            <a:r>
              <a:rPr lang="en-US" sz="2400" dirty="0">
                <a:solidFill>
                  <a:schemeClr val="bg1"/>
                </a:solidFill>
              </a:rPr>
              <a:t>polymorphisms </a:t>
            </a:r>
            <a:r>
              <a:rPr lang="en-US" sz="2400" dirty="0" smtClean="0">
                <a:solidFill>
                  <a:schemeClr val="bg1"/>
                </a:solidFill>
              </a:rPr>
              <a:t>within STEC serotypes </a:t>
            </a:r>
            <a:r>
              <a:rPr lang="en-US" sz="2400" dirty="0">
                <a:solidFill>
                  <a:schemeClr val="bg1"/>
                </a:solidFill>
              </a:rPr>
              <a:t>to </a:t>
            </a:r>
            <a:r>
              <a:rPr lang="en-US" sz="2400" dirty="0" smtClean="0">
                <a:solidFill>
                  <a:schemeClr val="bg1"/>
                </a:solidFill>
              </a:rPr>
              <a:t>use for developing </a:t>
            </a:r>
            <a:r>
              <a:rPr lang="en-US" sz="2400" dirty="0">
                <a:solidFill>
                  <a:schemeClr val="bg1"/>
                </a:solidFill>
              </a:rPr>
              <a:t>a typing method that can be used for </a:t>
            </a:r>
            <a:r>
              <a:rPr lang="en-US" sz="2400" dirty="0" smtClean="0">
                <a:solidFill>
                  <a:schemeClr val="bg1"/>
                </a:solidFill>
              </a:rPr>
              <a:t>determining strain relatedness and epidemiological </a:t>
            </a:r>
            <a:r>
              <a:rPr lang="en-US" sz="2400" dirty="0">
                <a:solidFill>
                  <a:schemeClr val="bg1"/>
                </a:solidFill>
              </a:rPr>
              <a:t>studies.	</a:t>
            </a:r>
          </a:p>
        </p:txBody>
      </p:sp>
      <p:sp>
        <p:nvSpPr>
          <p:cNvPr id="12301" name="Text Box 13"/>
          <p:cNvSpPr txBox="1">
            <a:spLocks noChangeArrowheads="1"/>
          </p:cNvSpPr>
          <p:nvPr/>
        </p:nvSpPr>
        <p:spPr bwMode="auto">
          <a:xfrm>
            <a:off x="852488" y="190500"/>
            <a:ext cx="7643812" cy="12003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sz="3600" dirty="0">
                <a:solidFill>
                  <a:srgbClr val="FFFF00"/>
                </a:solidFill>
              </a:rPr>
              <a:t>Goals for genomic sample sequencing of </a:t>
            </a:r>
            <a:r>
              <a:rPr lang="en-US" sz="3600" dirty="0" smtClean="0">
                <a:solidFill>
                  <a:srgbClr val="FFFF00"/>
                </a:solidFill>
              </a:rPr>
              <a:t>STEC </a:t>
            </a:r>
            <a:r>
              <a:rPr lang="en-US" sz="3600" dirty="0">
                <a:solidFill>
                  <a:srgbClr val="FFFF00"/>
                </a:solidFill>
              </a:rPr>
              <a:t>serotypes and isolates</a:t>
            </a:r>
          </a:p>
        </p:txBody>
      </p:sp>
    </p:spTree>
    <p:extLst>
      <p:ext uri="{BB962C8B-B14F-4D97-AF65-F5344CB8AC3E}">
        <p14:creationId xmlns:p14="http://schemas.microsoft.com/office/powerpoint/2010/main" val="2576968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684339" y="38100"/>
            <a:ext cx="5785663" cy="60080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66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lnSpc>
                <a:spcPct val="90000"/>
              </a:lnSpc>
            </a:pPr>
            <a:r>
              <a:rPr lang="en-US" sz="3600" dirty="0" smtClean="0">
                <a:solidFill>
                  <a:srgbClr val="FFFF00"/>
                </a:solidFill>
              </a:rPr>
              <a:t>A problem with multiplex </a:t>
            </a:r>
            <a:r>
              <a:rPr lang="en-US" sz="3600" dirty="0">
                <a:solidFill>
                  <a:srgbClr val="FFFF00"/>
                </a:solidFill>
              </a:rPr>
              <a:t>PCR</a:t>
            </a:r>
          </a:p>
        </p:txBody>
      </p:sp>
      <p:sp>
        <p:nvSpPr>
          <p:cNvPr id="47110" name="AutoShape 6"/>
          <p:cNvSpPr>
            <a:spLocks noChangeArrowheads="1"/>
          </p:cNvSpPr>
          <p:nvPr/>
        </p:nvSpPr>
        <p:spPr bwMode="auto">
          <a:xfrm>
            <a:off x="473076" y="1958976"/>
            <a:ext cx="2295525" cy="596900"/>
          </a:xfrm>
          <a:prstGeom prst="roundRect">
            <a:avLst>
              <a:gd name="adj" fmla="val 12486"/>
            </a:avLst>
          </a:prstGeom>
          <a:solidFill>
            <a:srgbClr val="000099"/>
          </a:solidFill>
          <a:ln>
            <a:noFill/>
          </a:ln>
          <a:effectLst/>
          <a:extLst>
            <a:ext uri="{91240B29-F687-4f45-9708-019B960494DF}">
              <a14:hiddenLine xmlns:a14="http://schemas.microsoft.com/office/drawing/2010/main" w="12700">
                <a:solidFill>
                  <a:srgbClr val="FFCC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111" name="Rectangle 7"/>
          <p:cNvSpPr>
            <a:spLocks noChangeArrowheads="1"/>
          </p:cNvSpPr>
          <p:nvPr/>
        </p:nvSpPr>
        <p:spPr bwMode="auto">
          <a:xfrm>
            <a:off x="571501" y="2073275"/>
            <a:ext cx="2098675" cy="36997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r>
              <a:rPr lang="en-US" i="1">
                <a:solidFill>
                  <a:schemeClr val="bg1"/>
                </a:solidFill>
              </a:rPr>
              <a:t>E. coli</a:t>
            </a:r>
            <a:r>
              <a:rPr lang="en-US">
                <a:solidFill>
                  <a:schemeClr val="bg1"/>
                </a:solidFill>
              </a:rPr>
              <a:t> O5:H7</a:t>
            </a:r>
          </a:p>
        </p:txBody>
      </p:sp>
      <p:sp>
        <p:nvSpPr>
          <p:cNvPr id="47112" name="AutoShape 8"/>
          <p:cNvSpPr>
            <a:spLocks noChangeArrowheads="1"/>
          </p:cNvSpPr>
          <p:nvPr/>
        </p:nvSpPr>
        <p:spPr bwMode="auto">
          <a:xfrm>
            <a:off x="400050" y="2809876"/>
            <a:ext cx="2520951" cy="596900"/>
          </a:xfrm>
          <a:prstGeom prst="roundRect">
            <a:avLst>
              <a:gd name="adj" fmla="val 12486"/>
            </a:avLst>
          </a:prstGeom>
          <a:solidFill>
            <a:srgbClr val="3333FF"/>
          </a:solidFill>
          <a:ln>
            <a:noFill/>
          </a:ln>
          <a:effectLst/>
          <a:extLst>
            <a:ext uri="{91240B29-F687-4f45-9708-019B960494DF}">
              <a14:hiddenLine xmlns:a14="http://schemas.microsoft.com/office/drawing/2010/main" w="12700">
                <a:solidFill>
                  <a:srgbClr val="33CC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113" name="Rectangle 9"/>
          <p:cNvSpPr>
            <a:spLocks noChangeArrowheads="1"/>
          </p:cNvSpPr>
          <p:nvPr/>
        </p:nvSpPr>
        <p:spPr bwMode="auto">
          <a:xfrm>
            <a:off x="577849" y="2924176"/>
            <a:ext cx="1706522" cy="369974"/>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i="1">
                <a:solidFill>
                  <a:schemeClr val="bg1"/>
                </a:solidFill>
              </a:rPr>
              <a:t>E. coli</a:t>
            </a:r>
            <a:r>
              <a:rPr lang="en-US">
                <a:solidFill>
                  <a:schemeClr val="bg1"/>
                </a:solidFill>
              </a:rPr>
              <a:t> O111:NM</a:t>
            </a:r>
          </a:p>
        </p:txBody>
      </p:sp>
      <p:sp>
        <p:nvSpPr>
          <p:cNvPr id="47114" name="AutoShape 10"/>
          <p:cNvSpPr>
            <a:spLocks noChangeArrowheads="1"/>
          </p:cNvSpPr>
          <p:nvPr/>
        </p:nvSpPr>
        <p:spPr bwMode="auto">
          <a:xfrm>
            <a:off x="412749" y="1011238"/>
            <a:ext cx="2370139" cy="596900"/>
          </a:xfrm>
          <a:prstGeom prst="roundRect">
            <a:avLst>
              <a:gd name="adj" fmla="val 12486"/>
            </a:avLst>
          </a:prstGeom>
          <a:solidFill>
            <a:schemeClr val="accent2"/>
          </a:solidFill>
          <a:ln>
            <a:noFill/>
          </a:ln>
          <a:effectLst/>
          <a:extLst>
            <a:ext uri="{91240B29-F687-4f45-9708-019B960494DF}">
              <a14:hiddenLine xmlns:a14="http://schemas.microsoft.com/office/drawing/2010/main" w="12700">
                <a:solidFill>
                  <a:srgbClr val="66FF33"/>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115" name="Rectangle 11"/>
          <p:cNvSpPr>
            <a:spLocks noChangeArrowheads="1"/>
          </p:cNvSpPr>
          <p:nvPr/>
        </p:nvSpPr>
        <p:spPr bwMode="auto">
          <a:xfrm>
            <a:off x="469900" y="1125538"/>
            <a:ext cx="1737968" cy="36997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i="1">
                <a:solidFill>
                  <a:schemeClr val="bg1"/>
                </a:solidFill>
              </a:rPr>
              <a:t>E. coli</a:t>
            </a:r>
            <a:r>
              <a:rPr lang="en-US">
                <a:solidFill>
                  <a:schemeClr val="bg1"/>
                </a:solidFill>
              </a:rPr>
              <a:t> O157:H38</a:t>
            </a:r>
          </a:p>
        </p:txBody>
      </p:sp>
      <p:sp>
        <p:nvSpPr>
          <p:cNvPr id="47116" name="Rectangle 12"/>
          <p:cNvSpPr>
            <a:spLocks noChangeArrowheads="1"/>
          </p:cNvSpPr>
          <p:nvPr/>
        </p:nvSpPr>
        <p:spPr bwMode="auto">
          <a:xfrm>
            <a:off x="609600" y="3906839"/>
            <a:ext cx="2086145" cy="346891"/>
          </a:xfrm>
          <a:prstGeom prst="rect">
            <a:avLst/>
          </a:prstGeom>
          <a:solidFill>
            <a:srgbClr val="FFFFFF"/>
          </a:solidFill>
          <a:ln>
            <a:noFill/>
          </a:ln>
          <a:effectLst/>
          <a:extLst/>
        </p:spPr>
        <p:txBody>
          <a:bodyPr wrap="none" lIns="92075" tIns="46038" rIns="92075" bIns="46038">
            <a:spAutoFit/>
          </a:bodyPr>
          <a:lstStyle/>
          <a:p>
            <a:pPr eaLnBrk="0" hangingPunct="0">
              <a:lnSpc>
                <a:spcPct val="90000"/>
              </a:lnSpc>
            </a:pPr>
            <a:r>
              <a:rPr lang="en-US" dirty="0">
                <a:solidFill>
                  <a:srgbClr val="000000"/>
                </a:solidFill>
              </a:rPr>
              <a:t>Mixed </a:t>
            </a:r>
            <a:r>
              <a:rPr lang="en-US" i="1" dirty="0">
                <a:solidFill>
                  <a:srgbClr val="000000"/>
                </a:solidFill>
              </a:rPr>
              <a:t>E. coli</a:t>
            </a:r>
            <a:r>
              <a:rPr lang="en-US" dirty="0">
                <a:solidFill>
                  <a:srgbClr val="000000"/>
                </a:solidFill>
              </a:rPr>
              <a:t> culture</a:t>
            </a:r>
          </a:p>
        </p:txBody>
      </p:sp>
      <p:sp>
        <p:nvSpPr>
          <p:cNvPr id="47117" name="Rectangle 13"/>
          <p:cNvSpPr>
            <a:spLocks noChangeArrowheads="1"/>
          </p:cNvSpPr>
          <p:nvPr/>
        </p:nvSpPr>
        <p:spPr bwMode="auto">
          <a:xfrm>
            <a:off x="7076733" y="3810001"/>
            <a:ext cx="1400862" cy="596190"/>
          </a:xfrm>
          <a:prstGeom prst="rect">
            <a:avLst/>
          </a:prstGeom>
          <a:solidFill>
            <a:schemeClr val="bg1"/>
          </a:solidFill>
          <a:ln>
            <a:noFill/>
          </a:ln>
          <a:effectLst/>
          <a:extLst/>
        </p:spPr>
        <p:txBody>
          <a:bodyPr wrap="none" lIns="92075" tIns="46038" rIns="92075" bIns="46038">
            <a:spAutoFit/>
          </a:bodyPr>
          <a:lstStyle/>
          <a:p>
            <a:pPr algn="ctr" eaLnBrk="0" hangingPunct="0">
              <a:lnSpc>
                <a:spcPct val="90000"/>
              </a:lnSpc>
            </a:pPr>
            <a:r>
              <a:rPr lang="en-US" i="1" dirty="0">
                <a:solidFill>
                  <a:srgbClr val="000000"/>
                </a:solidFill>
              </a:rPr>
              <a:t>E. coli </a:t>
            </a:r>
            <a:r>
              <a:rPr lang="en-US" dirty="0">
                <a:solidFill>
                  <a:srgbClr val="000000"/>
                </a:solidFill>
              </a:rPr>
              <a:t>O157 </a:t>
            </a:r>
          </a:p>
          <a:p>
            <a:pPr algn="ctr" eaLnBrk="0" hangingPunct="0">
              <a:lnSpc>
                <a:spcPct val="90000"/>
              </a:lnSpc>
            </a:pPr>
            <a:r>
              <a:rPr lang="en-US" dirty="0">
                <a:solidFill>
                  <a:srgbClr val="000000"/>
                </a:solidFill>
              </a:rPr>
              <a:t>monoculture</a:t>
            </a:r>
          </a:p>
        </p:txBody>
      </p:sp>
      <p:sp>
        <p:nvSpPr>
          <p:cNvPr id="47118" name="AutoShape 14"/>
          <p:cNvSpPr>
            <a:spLocks noChangeArrowheads="1"/>
          </p:cNvSpPr>
          <p:nvPr/>
        </p:nvSpPr>
        <p:spPr bwMode="auto">
          <a:xfrm>
            <a:off x="6499226" y="1992314"/>
            <a:ext cx="2349500" cy="593725"/>
          </a:xfrm>
          <a:prstGeom prst="roundRect">
            <a:avLst>
              <a:gd name="adj" fmla="val 12486"/>
            </a:avLst>
          </a:prstGeom>
          <a:solidFill>
            <a:srgbClr val="9900FF"/>
          </a:solidFill>
          <a:ln>
            <a:noFill/>
          </a:ln>
          <a:effectLst/>
          <a:extLst>
            <a:ext uri="{91240B29-F687-4f45-9708-019B960494DF}">
              <a14:hiddenLine xmlns:a14="http://schemas.microsoft.com/office/drawing/2010/main" w="12700">
                <a:solidFill>
                  <a:srgbClr val="FF99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119" name="Rectangle 15"/>
          <p:cNvSpPr>
            <a:spLocks noChangeArrowheads="1"/>
          </p:cNvSpPr>
          <p:nvPr/>
        </p:nvSpPr>
        <p:spPr bwMode="auto">
          <a:xfrm>
            <a:off x="6623049" y="2105026"/>
            <a:ext cx="1620974" cy="369974"/>
          </a:xfrm>
          <a:prstGeom prst="rect">
            <a:avLst/>
          </a:prstGeom>
          <a:solidFill>
            <a:srgbClr val="99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i="1">
                <a:solidFill>
                  <a:schemeClr val="bg1"/>
                </a:solidFill>
              </a:rPr>
              <a:t>E. coli</a:t>
            </a:r>
            <a:r>
              <a:rPr lang="en-US">
                <a:solidFill>
                  <a:schemeClr val="bg1"/>
                </a:solidFill>
              </a:rPr>
              <a:t> O157:H7</a:t>
            </a:r>
          </a:p>
        </p:txBody>
      </p:sp>
      <p:sp>
        <p:nvSpPr>
          <p:cNvPr id="47120" name="AutoShape 16"/>
          <p:cNvSpPr>
            <a:spLocks noChangeArrowheads="1"/>
          </p:cNvSpPr>
          <p:nvPr/>
        </p:nvSpPr>
        <p:spPr bwMode="auto">
          <a:xfrm>
            <a:off x="6499226" y="2933701"/>
            <a:ext cx="2349500" cy="593725"/>
          </a:xfrm>
          <a:prstGeom prst="roundRect">
            <a:avLst>
              <a:gd name="adj" fmla="val 12486"/>
            </a:avLst>
          </a:prstGeom>
          <a:solidFill>
            <a:srgbClr val="9900FF"/>
          </a:solidFill>
          <a:ln>
            <a:noFill/>
          </a:ln>
          <a:effectLst/>
          <a:extLst>
            <a:ext uri="{91240B29-F687-4f45-9708-019B960494DF}">
              <a14:hiddenLine xmlns:a14="http://schemas.microsoft.com/office/drawing/2010/main" w="12700">
                <a:solidFill>
                  <a:srgbClr val="FF99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121" name="Rectangle 17"/>
          <p:cNvSpPr>
            <a:spLocks noChangeArrowheads="1"/>
          </p:cNvSpPr>
          <p:nvPr/>
        </p:nvSpPr>
        <p:spPr bwMode="auto">
          <a:xfrm>
            <a:off x="6623049" y="3046413"/>
            <a:ext cx="1620974" cy="369974"/>
          </a:xfrm>
          <a:prstGeom prst="rect">
            <a:avLst/>
          </a:prstGeom>
          <a:solidFill>
            <a:srgbClr val="99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i="1">
                <a:solidFill>
                  <a:schemeClr val="bg1"/>
                </a:solidFill>
              </a:rPr>
              <a:t>E. coli</a:t>
            </a:r>
            <a:r>
              <a:rPr lang="en-US">
                <a:solidFill>
                  <a:schemeClr val="bg1"/>
                </a:solidFill>
              </a:rPr>
              <a:t> O157:H7</a:t>
            </a:r>
          </a:p>
        </p:txBody>
      </p:sp>
      <p:sp>
        <p:nvSpPr>
          <p:cNvPr id="47122" name="AutoShape 18"/>
          <p:cNvSpPr>
            <a:spLocks noChangeArrowheads="1"/>
          </p:cNvSpPr>
          <p:nvPr/>
        </p:nvSpPr>
        <p:spPr bwMode="auto">
          <a:xfrm>
            <a:off x="6499226" y="1127126"/>
            <a:ext cx="2349500" cy="592138"/>
          </a:xfrm>
          <a:prstGeom prst="roundRect">
            <a:avLst>
              <a:gd name="adj" fmla="val 12486"/>
            </a:avLst>
          </a:prstGeom>
          <a:solidFill>
            <a:srgbClr val="9900FF"/>
          </a:solidFill>
          <a:ln>
            <a:noFill/>
          </a:ln>
          <a:effectLst/>
          <a:extLst>
            <a:ext uri="{91240B29-F687-4f45-9708-019B960494DF}">
              <a14:hiddenLine xmlns:a14="http://schemas.microsoft.com/office/drawing/2010/main" w="12700">
                <a:solidFill>
                  <a:srgbClr val="FF99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123" name="Rectangle 19"/>
          <p:cNvSpPr>
            <a:spLocks noChangeArrowheads="1"/>
          </p:cNvSpPr>
          <p:nvPr/>
        </p:nvSpPr>
        <p:spPr bwMode="auto">
          <a:xfrm>
            <a:off x="6623049" y="1239838"/>
            <a:ext cx="1620974" cy="369974"/>
          </a:xfrm>
          <a:prstGeom prst="rect">
            <a:avLst/>
          </a:prstGeom>
          <a:solidFill>
            <a:srgbClr val="99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i="1">
                <a:solidFill>
                  <a:schemeClr val="bg1"/>
                </a:solidFill>
              </a:rPr>
              <a:t>E. coli</a:t>
            </a:r>
            <a:r>
              <a:rPr lang="en-US">
                <a:solidFill>
                  <a:schemeClr val="bg1"/>
                </a:solidFill>
              </a:rPr>
              <a:t> O157:H7</a:t>
            </a:r>
          </a:p>
        </p:txBody>
      </p:sp>
      <p:pic>
        <p:nvPicPr>
          <p:cNvPr id="47124" name="Picture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2" y="896939"/>
            <a:ext cx="677863" cy="332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7125" name="Rectangle 21"/>
          <p:cNvSpPr>
            <a:spLocks noChangeArrowheads="1"/>
          </p:cNvSpPr>
          <p:nvPr/>
        </p:nvSpPr>
        <p:spPr bwMode="auto">
          <a:xfrm>
            <a:off x="3997326" y="1327150"/>
            <a:ext cx="2371725" cy="45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tabLst>
                <a:tab pos="2057400" algn="r"/>
              </a:tabLst>
            </a:pPr>
            <a:r>
              <a:rPr lang="en-US" i="1" dirty="0">
                <a:solidFill>
                  <a:schemeClr val="bg1"/>
                </a:solidFill>
                <a:latin typeface="Arial Black"/>
                <a:cs typeface="Arial Black"/>
              </a:rPr>
              <a:t>fliC</a:t>
            </a:r>
            <a:r>
              <a:rPr lang="en-US" baseline="-25000" dirty="0">
                <a:solidFill>
                  <a:schemeClr val="bg1"/>
                </a:solidFill>
                <a:latin typeface="Arial Black"/>
                <a:cs typeface="Arial Black"/>
              </a:rPr>
              <a:t>H7	  </a:t>
            </a:r>
            <a:r>
              <a:rPr lang="en-US" dirty="0">
                <a:solidFill>
                  <a:schemeClr val="bg1"/>
                </a:solidFill>
                <a:latin typeface="Arial Black"/>
                <a:cs typeface="Arial Black"/>
              </a:rPr>
              <a:t>625 </a:t>
            </a:r>
            <a:r>
              <a:rPr lang="en-US" dirty="0" err="1">
                <a:solidFill>
                  <a:schemeClr val="bg1"/>
                </a:solidFill>
                <a:latin typeface="Arial Black"/>
                <a:cs typeface="Arial Black"/>
              </a:rPr>
              <a:t>bp</a:t>
            </a:r>
            <a:endParaRPr lang="en-US" i="1" dirty="0">
              <a:solidFill>
                <a:schemeClr val="bg1"/>
              </a:solidFill>
              <a:latin typeface="Arial Black"/>
              <a:cs typeface="Arial Black"/>
            </a:endParaRPr>
          </a:p>
          <a:p>
            <a:pPr eaLnBrk="0" hangingPunct="0">
              <a:lnSpc>
                <a:spcPct val="15000"/>
              </a:lnSpc>
              <a:tabLst>
                <a:tab pos="2057400" algn="r"/>
              </a:tabLst>
            </a:pPr>
            <a:endParaRPr lang="en-US" i="1" dirty="0">
              <a:solidFill>
                <a:schemeClr val="bg1"/>
              </a:solidFill>
              <a:latin typeface="Arial Black"/>
              <a:cs typeface="Arial Black"/>
            </a:endParaRPr>
          </a:p>
        </p:txBody>
      </p:sp>
      <p:sp>
        <p:nvSpPr>
          <p:cNvPr id="47126" name="Rectangle 22"/>
          <p:cNvSpPr>
            <a:spLocks noChangeArrowheads="1"/>
          </p:cNvSpPr>
          <p:nvPr/>
        </p:nvSpPr>
        <p:spPr bwMode="auto">
          <a:xfrm>
            <a:off x="5059363" y="776288"/>
            <a:ext cx="92974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u="sng">
                <a:solidFill>
                  <a:srgbClr val="FFFF66"/>
                </a:solidFill>
              </a:rPr>
              <a:t>Product</a:t>
            </a:r>
          </a:p>
        </p:txBody>
      </p:sp>
      <p:sp>
        <p:nvSpPr>
          <p:cNvPr id="47127" name="Rectangle 23"/>
          <p:cNvSpPr>
            <a:spLocks noChangeArrowheads="1"/>
          </p:cNvSpPr>
          <p:nvPr/>
        </p:nvSpPr>
        <p:spPr bwMode="auto">
          <a:xfrm>
            <a:off x="3986214" y="776288"/>
            <a:ext cx="79030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u="sng">
                <a:solidFill>
                  <a:srgbClr val="FFFF66"/>
                </a:solidFill>
              </a:rPr>
              <a:t>Target</a:t>
            </a:r>
          </a:p>
        </p:txBody>
      </p:sp>
      <p:sp>
        <p:nvSpPr>
          <p:cNvPr id="47128" name="Text Box 24"/>
          <p:cNvSpPr txBox="1">
            <a:spLocks noChangeArrowheads="1"/>
          </p:cNvSpPr>
          <p:nvPr/>
        </p:nvSpPr>
        <p:spPr bwMode="auto">
          <a:xfrm>
            <a:off x="3997325" y="3576638"/>
            <a:ext cx="23447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2057400" algn="r"/>
              </a:tabLst>
              <a:defRPr>
                <a:solidFill>
                  <a:schemeClr val="tx1"/>
                </a:solidFill>
                <a:latin typeface="Arial" charset="0"/>
                <a:ea typeface="ＭＳ Ｐゴシック" charset="0"/>
              </a:defRPr>
            </a:lvl1pPr>
            <a:lvl2pPr>
              <a:tabLst>
                <a:tab pos="2057400" algn="r"/>
              </a:tabLst>
              <a:defRPr>
                <a:solidFill>
                  <a:schemeClr val="tx1"/>
                </a:solidFill>
                <a:latin typeface="Arial" charset="0"/>
                <a:ea typeface="ＭＳ Ｐゴシック" charset="0"/>
              </a:defRPr>
            </a:lvl2pPr>
            <a:lvl3pPr>
              <a:tabLst>
                <a:tab pos="2057400" algn="r"/>
              </a:tabLst>
              <a:defRPr>
                <a:solidFill>
                  <a:schemeClr val="tx1"/>
                </a:solidFill>
                <a:latin typeface="Arial" charset="0"/>
                <a:ea typeface="ＭＳ Ｐゴシック" charset="0"/>
              </a:defRPr>
            </a:lvl3pPr>
            <a:lvl4pPr>
              <a:tabLst>
                <a:tab pos="2057400" algn="r"/>
              </a:tabLst>
              <a:defRPr>
                <a:solidFill>
                  <a:schemeClr val="tx1"/>
                </a:solidFill>
                <a:latin typeface="Arial" charset="0"/>
                <a:ea typeface="ＭＳ Ｐゴシック" charset="0"/>
              </a:defRPr>
            </a:lvl4pPr>
            <a:lvl5pPr>
              <a:tabLst>
                <a:tab pos="2057400" algn="r"/>
              </a:tabLst>
              <a:defRPr>
                <a:solidFill>
                  <a:schemeClr val="tx1"/>
                </a:solidFill>
                <a:latin typeface="Arial" charset="0"/>
                <a:ea typeface="ＭＳ Ｐゴシック" charset="0"/>
              </a:defRPr>
            </a:lvl5pPr>
            <a:lvl6pPr fontAlgn="base">
              <a:spcBef>
                <a:spcPct val="0"/>
              </a:spcBef>
              <a:spcAft>
                <a:spcPct val="0"/>
              </a:spcAft>
              <a:tabLst>
                <a:tab pos="2057400" algn="r"/>
              </a:tabLst>
              <a:defRPr>
                <a:solidFill>
                  <a:schemeClr val="tx1"/>
                </a:solidFill>
                <a:latin typeface="Arial" charset="0"/>
                <a:ea typeface="ＭＳ Ｐゴシック" charset="0"/>
              </a:defRPr>
            </a:lvl6pPr>
            <a:lvl7pPr fontAlgn="base">
              <a:spcBef>
                <a:spcPct val="0"/>
              </a:spcBef>
              <a:spcAft>
                <a:spcPct val="0"/>
              </a:spcAft>
              <a:tabLst>
                <a:tab pos="2057400" algn="r"/>
              </a:tabLst>
              <a:defRPr>
                <a:solidFill>
                  <a:schemeClr val="tx1"/>
                </a:solidFill>
                <a:latin typeface="Arial" charset="0"/>
                <a:ea typeface="ＭＳ Ｐゴシック" charset="0"/>
              </a:defRPr>
            </a:lvl7pPr>
            <a:lvl8pPr fontAlgn="base">
              <a:spcBef>
                <a:spcPct val="0"/>
              </a:spcBef>
              <a:spcAft>
                <a:spcPct val="0"/>
              </a:spcAft>
              <a:tabLst>
                <a:tab pos="2057400" algn="r"/>
              </a:tabLst>
              <a:defRPr>
                <a:solidFill>
                  <a:schemeClr val="tx1"/>
                </a:solidFill>
                <a:latin typeface="Arial" charset="0"/>
                <a:ea typeface="ＭＳ Ｐゴシック" charset="0"/>
              </a:defRPr>
            </a:lvl8pPr>
            <a:lvl9pPr fontAlgn="base">
              <a:spcBef>
                <a:spcPct val="0"/>
              </a:spcBef>
              <a:spcAft>
                <a:spcPct val="0"/>
              </a:spcAft>
              <a:tabLst>
                <a:tab pos="2057400" algn="r"/>
              </a:tabLst>
              <a:defRPr>
                <a:solidFill>
                  <a:schemeClr val="tx1"/>
                </a:solidFill>
                <a:latin typeface="Arial" charset="0"/>
                <a:ea typeface="ＭＳ Ｐゴシック" charset="0"/>
              </a:defRPr>
            </a:lvl9pPr>
          </a:lstStyle>
          <a:p>
            <a:pPr eaLnBrk="0" hangingPunct="0"/>
            <a:r>
              <a:rPr lang="en-US" i="1" dirty="0">
                <a:solidFill>
                  <a:schemeClr val="bg1"/>
                </a:solidFill>
                <a:latin typeface="Arial Black" charset="0"/>
              </a:rPr>
              <a:t>stx</a:t>
            </a:r>
            <a:r>
              <a:rPr lang="en-US" dirty="0">
                <a:solidFill>
                  <a:schemeClr val="bg1"/>
                </a:solidFill>
                <a:latin typeface="Arial Black" charset="0"/>
              </a:rPr>
              <a:t>1	 210 </a:t>
            </a:r>
            <a:r>
              <a:rPr lang="en-US" dirty="0" err="1">
                <a:solidFill>
                  <a:schemeClr val="bg1"/>
                </a:solidFill>
                <a:latin typeface="Arial Black" charset="0"/>
              </a:rPr>
              <a:t>bp</a:t>
            </a:r>
            <a:endParaRPr lang="en-US" dirty="0">
              <a:latin typeface="Arial Black" charset="0"/>
            </a:endParaRPr>
          </a:p>
        </p:txBody>
      </p:sp>
      <p:sp>
        <p:nvSpPr>
          <p:cNvPr id="47129" name="Text Box 25"/>
          <p:cNvSpPr txBox="1">
            <a:spLocks noChangeArrowheads="1"/>
          </p:cNvSpPr>
          <p:nvPr/>
        </p:nvSpPr>
        <p:spPr bwMode="auto">
          <a:xfrm>
            <a:off x="3997325" y="2852738"/>
            <a:ext cx="23669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2057400" algn="r"/>
              </a:tabLst>
              <a:defRPr>
                <a:solidFill>
                  <a:schemeClr val="tx1"/>
                </a:solidFill>
                <a:latin typeface="Arial" charset="0"/>
                <a:ea typeface="ＭＳ Ｐゴシック" charset="0"/>
              </a:defRPr>
            </a:lvl1pPr>
            <a:lvl2pPr>
              <a:tabLst>
                <a:tab pos="2057400" algn="r"/>
              </a:tabLst>
              <a:defRPr>
                <a:solidFill>
                  <a:schemeClr val="tx1"/>
                </a:solidFill>
                <a:latin typeface="Arial" charset="0"/>
                <a:ea typeface="ＭＳ Ｐゴシック" charset="0"/>
              </a:defRPr>
            </a:lvl2pPr>
            <a:lvl3pPr>
              <a:tabLst>
                <a:tab pos="2057400" algn="r"/>
              </a:tabLst>
              <a:defRPr>
                <a:solidFill>
                  <a:schemeClr val="tx1"/>
                </a:solidFill>
                <a:latin typeface="Arial" charset="0"/>
                <a:ea typeface="ＭＳ Ｐゴシック" charset="0"/>
              </a:defRPr>
            </a:lvl3pPr>
            <a:lvl4pPr>
              <a:tabLst>
                <a:tab pos="2057400" algn="r"/>
              </a:tabLst>
              <a:defRPr>
                <a:solidFill>
                  <a:schemeClr val="tx1"/>
                </a:solidFill>
                <a:latin typeface="Arial" charset="0"/>
                <a:ea typeface="ＭＳ Ｐゴシック" charset="0"/>
              </a:defRPr>
            </a:lvl4pPr>
            <a:lvl5pPr>
              <a:tabLst>
                <a:tab pos="2057400" algn="r"/>
              </a:tabLst>
              <a:defRPr>
                <a:solidFill>
                  <a:schemeClr val="tx1"/>
                </a:solidFill>
                <a:latin typeface="Arial" charset="0"/>
                <a:ea typeface="ＭＳ Ｐゴシック" charset="0"/>
              </a:defRPr>
            </a:lvl5pPr>
            <a:lvl6pPr fontAlgn="base">
              <a:spcBef>
                <a:spcPct val="0"/>
              </a:spcBef>
              <a:spcAft>
                <a:spcPct val="0"/>
              </a:spcAft>
              <a:tabLst>
                <a:tab pos="2057400" algn="r"/>
              </a:tabLst>
              <a:defRPr>
                <a:solidFill>
                  <a:schemeClr val="tx1"/>
                </a:solidFill>
                <a:latin typeface="Arial" charset="0"/>
                <a:ea typeface="ＭＳ Ｐゴシック" charset="0"/>
              </a:defRPr>
            </a:lvl6pPr>
            <a:lvl7pPr fontAlgn="base">
              <a:spcBef>
                <a:spcPct val="0"/>
              </a:spcBef>
              <a:spcAft>
                <a:spcPct val="0"/>
              </a:spcAft>
              <a:tabLst>
                <a:tab pos="2057400" algn="r"/>
              </a:tabLst>
              <a:defRPr>
                <a:solidFill>
                  <a:schemeClr val="tx1"/>
                </a:solidFill>
                <a:latin typeface="Arial" charset="0"/>
                <a:ea typeface="ＭＳ Ｐゴシック" charset="0"/>
              </a:defRPr>
            </a:lvl7pPr>
            <a:lvl8pPr fontAlgn="base">
              <a:spcBef>
                <a:spcPct val="0"/>
              </a:spcBef>
              <a:spcAft>
                <a:spcPct val="0"/>
              </a:spcAft>
              <a:tabLst>
                <a:tab pos="2057400" algn="r"/>
              </a:tabLst>
              <a:defRPr>
                <a:solidFill>
                  <a:schemeClr val="tx1"/>
                </a:solidFill>
                <a:latin typeface="Arial" charset="0"/>
                <a:ea typeface="ＭＳ Ｐゴシック" charset="0"/>
              </a:defRPr>
            </a:lvl8pPr>
            <a:lvl9pPr fontAlgn="base">
              <a:spcBef>
                <a:spcPct val="0"/>
              </a:spcBef>
              <a:spcAft>
                <a:spcPct val="0"/>
              </a:spcAft>
              <a:tabLst>
                <a:tab pos="2057400" algn="r"/>
              </a:tabLst>
              <a:defRPr>
                <a:solidFill>
                  <a:schemeClr val="tx1"/>
                </a:solidFill>
                <a:latin typeface="Arial" charset="0"/>
                <a:ea typeface="ＭＳ Ｐゴシック" charset="0"/>
              </a:defRPr>
            </a:lvl9pPr>
          </a:lstStyle>
          <a:p>
            <a:r>
              <a:rPr lang="en-US" i="1" dirty="0">
                <a:solidFill>
                  <a:schemeClr val="bg1"/>
                </a:solidFill>
                <a:latin typeface="Arial Black" charset="0"/>
              </a:rPr>
              <a:t>rfb</a:t>
            </a:r>
            <a:r>
              <a:rPr lang="en-US" baseline="-25000" dirty="0">
                <a:solidFill>
                  <a:schemeClr val="bg1"/>
                </a:solidFill>
                <a:latin typeface="Arial Black" charset="0"/>
              </a:rPr>
              <a:t>O157</a:t>
            </a:r>
            <a:r>
              <a:rPr lang="en-US" dirty="0">
                <a:solidFill>
                  <a:schemeClr val="bg1"/>
                </a:solidFill>
                <a:latin typeface="Arial Black" charset="0"/>
              </a:rPr>
              <a:t>  	292 </a:t>
            </a:r>
            <a:r>
              <a:rPr lang="en-US" dirty="0" err="1">
                <a:solidFill>
                  <a:schemeClr val="bg1"/>
                </a:solidFill>
                <a:latin typeface="Arial Black" charset="0"/>
              </a:rPr>
              <a:t>bp</a:t>
            </a:r>
            <a:endParaRPr lang="en-US" dirty="0">
              <a:solidFill>
                <a:schemeClr val="bg1"/>
              </a:solidFill>
              <a:latin typeface="Arial Black" charset="0"/>
            </a:endParaRPr>
          </a:p>
        </p:txBody>
      </p:sp>
      <p:sp>
        <p:nvSpPr>
          <p:cNvPr id="47130" name="Text Box 26"/>
          <p:cNvSpPr txBox="1">
            <a:spLocks noChangeArrowheads="1"/>
          </p:cNvSpPr>
          <p:nvPr/>
        </p:nvSpPr>
        <p:spPr bwMode="auto">
          <a:xfrm>
            <a:off x="3997326" y="2255838"/>
            <a:ext cx="23574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2057400" algn="r"/>
              </a:tabLst>
              <a:defRPr>
                <a:solidFill>
                  <a:schemeClr val="tx1"/>
                </a:solidFill>
                <a:latin typeface="Arial" charset="0"/>
                <a:ea typeface="ＭＳ Ｐゴシック" charset="0"/>
              </a:defRPr>
            </a:lvl1pPr>
            <a:lvl2pPr>
              <a:tabLst>
                <a:tab pos="2057400" algn="r"/>
              </a:tabLst>
              <a:defRPr>
                <a:solidFill>
                  <a:schemeClr val="tx1"/>
                </a:solidFill>
                <a:latin typeface="Arial" charset="0"/>
                <a:ea typeface="ＭＳ Ｐゴシック" charset="0"/>
              </a:defRPr>
            </a:lvl2pPr>
            <a:lvl3pPr>
              <a:tabLst>
                <a:tab pos="2057400" algn="r"/>
              </a:tabLst>
              <a:defRPr>
                <a:solidFill>
                  <a:schemeClr val="tx1"/>
                </a:solidFill>
                <a:latin typeface="Arial" charset="0"/>
                <a:ea typeface="ＭＳ Ｐゴシック" charset="0"/>
              </a:defRPr>
            </a:lvl3pPr>
            <a:lvl4pPr>
              <a:tabLst>
                <a:tab pos="2057400" algn="r"/>
              </a:tabLst>
              <a:defRPr>
                <a:solidFill>
                  <a:schemeClr val="tx1"/>
                </a:solidFill>
                <a:latin typeface="Arial" charset="0"/>
                <a:ea typeface="ＭＳ Ｐゴシック" charset="0"/>
              </a:defRPr>
            </a:lvl4pPr>
            <a:lvl5pPr>
              <a:tabLst>
                <a:tab pos="2057400" algn="r"/>
              </a:tabLst>
              <a:defRPr>
                <a:solidFill>
                  <a:schemeClr val="tx1"/>
                </a:solidFill>
                <a:latin typeface="Arial" charset="0"/>
                <a:ea typeface="ＭＳ Ｐゴシック" charset="0"/>
              </a:defRPr>
            </a:lvl5pPr>
            <a:lvl6pPr fontAlgn="base">
              <a:spcBef>
                <a:spcPct val="0"/>
              </a:spcBef>
              <a:spcAft>
                <a:spcPct val="0"/>
              </a:spcAft>
              <a:tabLst>
                <a:tab pos="2057400" algn="r"/>
              </a:tabLst>
              <a:defRPr>
                <a:solidFill>
                  <a:schemeClr val="tx1"/>
                </a:solidFill>
                <a:latin typeface="Arial" charset="0"/>
                <a:ea typeface="ＭＳ Ｐゴシック" charset="0"/>
              </a:defRPr>
            </a:lvl6pPr>
            <a:lvl7pPr fontAlgn="base">
              <a:spcBef>
                <a:spcPct val="0"/>
              </a:spcBef>
              <a:spcAft>
                <a:spcPct val="0"/>
              </a:spcAft>
              <a:tabLst>
                <a:tab pos="2057400" algn="r"/>
              </a:tabLst>
              <a:defRPr>
                <a:solidFill>
                  <a:schemeClr val="tx1"/>
                </a:solidFill>
                <a:latin typeface="Arial" charset="0"/>
                <a:ea typeface="ＭＳ Ｐゴシック" charset="0"/>
              </a:defRPr>
            </a:lvl7pPr>
            <a:lvl8pPr fontAlgn="base">
              <a:spcBef>
                <a:spcPct val="0"/>
              </a:spcBef>
              <a:spcAft>
                <a:spcPct val="0"/>
              </a:spcAft>
              <a:tabLst>
                <a:tab pos="2057400" algn="r"/>
              </a:tabLst>
              <a:defRPr>
                <a:solidFill>
                  <a:schemeClr val="tx1"/>
                </a:solidFill>
                <a:latin typeface="Arial" charset="0"/>
                <a:ea typeface="ＭＳ Ｐゴシック" charset="0"/>
              </a:defRPr>
            </a:lvl8pPr>
            <a:lvl9pPr fontAlgn="base">
              <a:spcBef>
                <a:spcPct val="0"/>
              </a:spcBef>
              <a:spcAft>
                <a:spcPct val="0"/>
              </a:spcAft>
              <a:tabLst>
                <a:tab pos="2057400" algn="r"/>
              </a:tabLst>
              <a:defRPr>
                <a:solidFill>
                  <a:schemeClr val="tx1"/>
                </a:solidFill>
                <a:latin typeface="Arial" charset="0"/>
                <a:ea typeface="ＭＳ Ｐゴシック" charset="0"/>
              </a:defRPr>
            </a:lvl9pPr>
          </a:lstStyle>
          <a:p>
            <a:r>
              <a:rPr lang="en-US" i="1" dirty="0" err="1">
                <a:solidFill>
                  <a:schemeClr val="bg1"/>
                </a:solidFill>
                <a:latin typeface="Arial Black" charset="0"/>
              </a:rPr>
              <a:t>eaeA</a:t>
            </a:r>
            <a:r>
              <a:rPr lang="en-US" i="1" dirty="0">
                <a:solidFill>
                  <a:schemeClr val="bg1"/>
                </a:solidFill>
                <a:latin typeface="Arial Black" charset="0"/>
              </a:rPr>
              <a:t>	 </a:t>
            </a:r>
            <a:r>
              <a:rPr lang="en-US" dirty="0">
                <a:solidFill>
                  <a:schemeClr val="bg1"/>
                </a:solidFill>
                <a:latin typeface="Arial Black" charset="0"/>
              </a:rPr>
              <a:t>368 </a:t>
            </a:r>
            <a:r>
              <a:rPr lang="en-US" dirty="0" err="1">
                <a:solidFill>
                  <a:schemeClr val="bg1"/>
                </a:solidFill>
                <a:latin typeface="Arial Black" charset="0"/>
              </a:rPr>
              <a:t>bp</a:t>
            </a:r>
            <a:endParaRPr lang="en-US" dirty="0">
              <a:solidFill>
                <a:schemeClr val="bg1"/>
              </a:solidFill>
              <a:latin typeface="Arial Black" charset="0"/>
            </a:endParaRPr>
          </a:p>
        </p:txBody>
      </p:sp>
      <p:sp>
        <p:nvSpPr>
          <p:cNvPr id="47131" name="Text Box 27"/>
          <p:cNvSpPr txBox="1">
            <a:spLocks noChangeArrowheads="1"/>
          </p:cNvSpPr>
          <p:nvPr/>
        </p:nvSpPr>
        <p:spPr bwMode="auto">
          <a:xfrm>
            <a:off x="3997326" y="1785938"/>
            <a:ext cx="23320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2057400" algn="r"/>
              </a:tabLst>
              <a:defRPr>
                <a:solidFill>
                  <a:schemeClr val="tx1"/>
                </a:solidFill>
                <a:latin typeface="Arial" charset="0"/>
                <a:ea typeface="ＭＳ Ｐゴシック" charset="0"/>
              </a:defRPr>
            </a:lvl1pPr>
            <a:lvl2pPr>
              <a:tabLst>
                <a:tab pos="2057400" algn="r"/>
              </a:tabLst>
              <a:defRPr>
                <a:solidFill>
                  <a:schemeClr val="tx1"/>
                </a:solidFill>
                <a:latin typeface="Arial" charset="0"/>
                <a:ea typeface="ＭＳ Ｐゴシック" charset="0"/>
              </a:defRPr>
            </a:lvl2pPr>
            <a:lvl3pPr>
              <a:tabLst>
                <a:tab pos="2057400" algn="r"/>
              </a:tabLst>
              <a:defRPr>
                <a:solidFill>
                  <a:schemeClr val="tx1"/>
                </a:solidFill>
                <a:latin typeface="Arial" charset="0"/>
                <a:ea typeface="ＭＳ Ｐゴシック" charset="0"/>
              </a:defRPr>
            </a:lvl3pPr>
            <a:lvl4pPr>
              <a:tabLst>
                <a:tab pos="2057400" algn="r"/>
              </a:tabLst>
              <a:defRPr>
                <a:solidFill>
                  <a:schemeClr val="tx1"/>
                </a:solidFill>
                <a:latin typeface="Arial" charset="0"/>
                <a:ea typeface="ＭＳ Ｐゴシック" charset="0"/>
              </a:defRPr>
            </a:lvl4pPr>
            <a:lvl5pPr>
              <a:tabLst>
                <a:tab pos="2057400" algn="r"/>
              </a:tabLst>
              <a:defRPr>
                <a:solidFill>
                  <a:schemeClr val="tx1"/>
                </a:solidFill>
                <a:latin typeface="Arial" charset="0"/>
                <a:ea typeface="ＭＳ Ｐゴシック" charset="0"/>
              </a:defRPr>
            </a:lvl5pPr>
            <a:lvl6pPr fontAlgn="base">
              <a:spcBef>
                <a:spcPct val="0"/>
              </a:spcBef>
              <a:spcAft>
                <a:spcPct val="0"/>
              </a:spcAft>
              <a:tabLst>
                <a:tab pos="2057400" algn="r"/>
              </a:tabLst>
              <a:defRPr>
                <a:solidFill>
                  <a:schemeClr val="tx1"/>
                </a:solidFill>
                <a:latin typeface="Arial" charset="0"/>
                <a:ea typeface="ＭＳ Ｐゴシック" charset="0"/>
              </a:defRPr>
            </a:lvl6pPr>
            <a:lvl7pPr fontAlgn="base">
              <a:spcBef>
                <a:spcPct val="0"/>
              </a:spcBef>
              <a:spcAft>
                <a:spcPct val="0"/>
              </a:spcAft>
              <a:tabLst>
                <a:tab pos="2057400" algn="r"/>
              </a:tabLst>
              <a:defRPr>
                <a:solidFill>
                  <a:schemeClr val="tx1"/>
                </a:solidFill>
                <a:latin typeface="Arial" charset="0"/>
                <a:ea typeface="ＭＳ Ｐゴシック" charset="0"/>
              </a:defRPr>
            </a:lvl7pPr>
            <a:lvl8pPr fontAlgn="base">
              <a:spcBef>
                <a:spcPct val="0"/>
              </a:spcBef>
              <a:spcAft>
                <a:spcPct val="0"/>
              </a:spcAft>
              <a:tabLst>
                <a:tab pos="2057400" algn="r"/>
              </a:tabLst>
              <a:defRPr>
                <a:solidFill>
                  <a:schemeClr val="tx1"/>
                </a:solidFill>
                <a:latin typeface="Arial" charset="0"/>
                <a:ea typeface="ＭＳ Ｐゴシック" charset="0"/>
              </a:defRPr>
            </a:lvl8pPr>
            <a:lvl9pPr fontAlgn="base">
              <a:spcBef>
                <a:spcPct val="0"/>
              </a:spcBef>
              <a:spcAft>
                <a:spcPct val="0"/>
              </a:spcAft>
              <a:tabLst>
                <a:tab pos="2057400" algn="r"/>
              </a:tabLst>
              <a:defRPr>
                <a:solidFill>
                  <a:schemeClr val="tx1"/>
                </a:solidFill>
                <a:latin typeface="Arial" charset="0"/>
                <a:ea typeface="ＭＳ Ｐゴシック" charset="0"/>
              </a:defRPr>
            </a:lvl9pPr>
          </a:lstStyle>
          <a:p>
            <a:pPr eaLnBrk="0" hangingPunct="0"/>
            <a:r>
              <a:rPr lang="en-US" i="1" dirty="0">
                <a:solidFill>
                  <a:schemeClr val="bg1"/>
                </a:solidFill>
                <a:latin typeface="Arial Black" charset="0"/>
              </a:rPr>
              <a:t>stx</a:t>
            </a:r>
            <a:r>
              <a:rPr lang="en-US" dirty="0">
                <a:solidFill>
                  <a:schemeClr val="bg1"/>
                </a:solidFill>
                <a:latin typeface="Arial Black" charset="0"/>
              </a:rPr>
              <a:t>2</a:t>
            </a:r>
            <a:r>
              <a:rPr lang="en-US" i="1" dirty="0">
                <a:solidFill>
                  <a:schemeClr val="bg1"/>
                </a:solidFill>
                <a:latin typeface="Arial Black" charset="0"/>
              </a:rPr>
              <a:t>	 </a:t>
            </a:r>
            <a:r>
              <a:rPr lang="en-US" dirty="0">
                <a:solidFill>
                  <a:schemeClr val="bg1"/>
                </a:solidFill>
                <a:latin typeface="Arial Black" charset="0"/>
              </a:rPr>
              <a:t>482 </a:t>
            </a:r>
            <a:r>
              <a:rPr lang="en-US" dirty="0" err="1">
                <a:solidFill>
                  <a:schemeClr val="bg1"/>
                </a:solidFill>
                <a:latin typeface="Arial Black" charset="0"/>
              </a:rPr>
              <a:t>bp</a:t>
            </a:r>
            <a:endParaRPr lang="en-US" dirty="0">
              <a:latin typeface="Arial Black" charset="0"/>
            </a:endParaRPr>
          </a:p>
        </p:txBody>
      </p:sp>
      <p:sp>
        <p:nvSpPr>
          <p:cNvPr id="47134" name="Rectangle 30"/>
          <p:cNvSpPr>
            <a:spLocks noChangeArrowheads="1"/>
          </p:cNvSpPr>
          <p:nvPr/>
        </p:nvSpPr>
        <p:spPr bwMode="auto">
          <a:xfrm>
            <a:off x="1549401" y="4589463"/>
            <a:ext cx="6705600" cy="2008884"/>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eaLnBrk="0" hangingPunct="0">
              <a:lnSpc>
                <a:spcPct val="90000"/>
              </a:lnSpc>
              <a:buClr>
                <a:schemeClr val="bg1"/>
              </a:buClr>
              <a:buFontTx/>
              <a:buChar char="•"/>
            </a:pPr>
            <a:r>
              <a:rPr lang="en-US" dirty="0">
                <a:solidFill>
                  <a:schemeClr val="bg1"/>
                </a:solidFill>
              </a:rPr>
              <a:t>  No </a:t>
            </a:r>
            <a:r>
              <a:rPr lang="en-US" u="sng" dirty="0">
                <a:solidFill>
                  <a:schemeClr val="bg1"/>
                </a:solidFill>
              </a:rPr>
              <a:t>single</a:t>
            </a:r>
            <a:r>
              <a:rPr lang="en-US" dirty="0">
                <a:solidFill>
                  <a:schemeClr val="bg1"/>
                </a:solidFill>
              </a:rPr>
              <a:t> DNA </a:t>
            </a:r>
            <a:r>
              <a:rPr lang="en-US" dirty="0" smtClean="0">
                <a:solidFill>
                  <a:schemeClr val="bg1"/>
                </a:solidFill>
              </a:rPr>
              <a:t>target.</a:t>
            </a:r>
            <a:endParaRPr lang="en-US" dirty="0">
              <a:solidFill>
                <a:schemeClr val="bg1"/>
              </a:solidFill>
            </a:endParaRPr>
          </a:p>
          <a:p>
            <a:pPr eaLnBrk="0" hangingPunct="0">
              <a:lnSpc>
                <a:spcPct val="30000"/>
              </a:lnSpc>
            </a:pPr>
            <a:endParaRPr lang="en-US" dirty="0">
              <a:solidFill>
                <a:schemeClr val="bg1"/>
              </a:solidFill>
            </a:endParaRPr>
          </a:p>
          <a:p>
            <a:pPr eaLnBrk="0" hangingPunct="0">
              <a:lnSpc>
                <a:spcPct val="90000"/>
              </a:lnSpc>
              <a:buClr>
                <a:srgbClr val="66FF33"/>
              </a:buClr>
              <a:buSzPct val="75000"/>
              <a:buFont typeface="Wingdings" charset="0"/>
              <a:buNone/>
            </a:pPr>
            <a:endParaRPr lang="en-US" dirty="0">
              <a:solidFill>
                <a:schemeClr val="bg1"/>
              </a:solidFill>
            </a:endParaRPr>
          </a:p>
          <a:p>
            <a:pPr eaLnBrk="0" hangingPunct="0">
              <a:lnSpc>
                <a:spcPct val="90000"/>
              </a:lnSpc>
              <a:buClr>
                <a:schemeClr val="bg1"/>
              </a:buClr>
              <a:buFontTx/>
              <a:buChar char="•"/>
            </a:pPr>
            <a:r>
              <a:rPr lang="en-US" dirty="0">
                <a:solidFill>
                  <a:schemeClr val="bg1"/>
                </a:solidFill>
              </a:rPr>
              <a:t>  In food &amp; fecal </a:t>
            </a:r>
            <a:r>
              <a:rPr lang="en-US" dirty="0" err="1">
                <a:solidFill>
                  <a:schemeClr val="bg1"/>
                </a:solidFill>
              </a:rPr>
              <a:t>microflora</a:t>
            </a:r>
            <a:r>
              <a:rPr lang="en-US" dirty="0">
                <a:solidFill>
                  <a:schemeClr val="bg1"/>
                </a:solidFill>
              </a:rPr>
              <a:t>, </a:t>
            </a:r>
            <a:r>
              <a:rPr lang="en-US" i="1" dirty="0">
                <a:solidFill>
                  <a:schemeClr val="bg1"/>
                </a:solidFill>
              </a:rPr>
              <a:t>E. coli</a:t>
            </a:r>
            <a:r>
              <a:rPr lang="en-US" dirty="0">
                <a:solidFill>
                  <a:schemeClr val="bg1"/>
                </a:solidFill>
              </a:rPr>
              <a:t> can possess O157, H7, </a:t>
            </a:r>
            <a:r>
              <a:rPr lang="en-US" i="1" dirty="0" err="1" smtClean="0">
                <a:solidFill>
                  <a:schemeClr val="bg1"/>
                </a:solidFill>
              </a:rPr>
              <a:t>eae</a:t>
            </a:r>
            <a:r>
              <a:rPr lang="en-US" dirty="0" smtClean="0">
                <a:solidFill>
                  <a:schemeClr val="bg1"/>
                </a:solidFill>
              </a:rPr>
              <a:t>,</a:t>
            </a:r>
            <a:endParaRPr lang="en-US" dirty="0">
              <a:solidFill>
                <a:schemeClr val="bg1"/>
              </a:solidFill>
            </a:endParaRPr>
          </a:p>
          <a:p>
            <a:pPr eaLnBrk="0" hangingPunct="0">
              <a:lnSpc>
                <a:spcPct val="90000"/>
              </a:lnSpc>
              <a:buClr>
                <a:srgbClr val="66FF33"/>
              </a:buClr>
              <a:buSzPct val="75000"/>
              <a:buFont typeface="Wingdings" charset="0"/>
              <a:buNone/>
            </a:pPr>
            <a:r>
              <a:rPr lang="en-US" dirty="0">
                <a:solidFill>
                  <a:schemeClr val="bg1"/>
                </a:solidFill>
              </a:rPr>
              <a:t>    </a:t>
            </a:r>
            <a:r>
              <a:rPr lang="en-US" dirty="0" err="1">
                <a:solidFill>
                  <a:schemeClr val="bg1"/>
                </a:solidFill>
              </a:rPr>
              <a:t>shiga</a:t>
            </a:r>
            <a:r>
              <a:rPr lang="en-US" dirty="0">
                <a:solidFill>
                  <a:schemeClr val="bg1"/>
                </a:solidFill>
              </a:rPr>
              <a:t>-toxin, or </a:t>
            </a:r>
            <a:r>
              <a:rPr lang="en-US" i="1" dirty="0" err="1">
                <a:solidFill>
                  <a:schemeClr val="bg1"/>
                </a:solidFill>
              </a:rPr>
              <a:t>hlyA</a:t>
            </a:r>
            <a:r>
              <a:rPr lang="en-US" dirty="0">
                <a:solidFill>
                  <a:schemeClr val="bg1"/>
                </a:solidFill>
              </a:rPr>
              <a:t> genes (</a:t>
            </a:r>
            <a:r>
              <a:rPr lang="en-US" dirty="0" err="1">
                <a:solidFill>
                  <a:schemeClr val="bg1"/>
                </a:solidFill>
              </a:rPr>
              <a:t>etc</a:t>
            </a:r>
            <a:r>
              <a:rPr lang="en-US" dirty="0">
                <a:solidFill>
                  <a:schemeClr val="bg1"/>
                </a:solidFill>
              </a:rPr>
              <a:t>) alone or in combination.</a:t>
            </a:r>
          </a:p>
          <a:p>
            <a:pPr eaLnBrk="0" hangingPunct="0">
              <a:lnSpc>
                <a:spcPct val="30000"/>
              </a:lnSpc>
            </a:pPr>
            <a:endParaRPr lang="en-US" dirty="0">
              <a:solidFill>
                <a:schemeClr val="bg1"/>
              </a:solidFill>
            </a:endParaRPr>
          </a:p>
          <a:p>
            <a:pPr eaLnBrk="0" hangingPunct="0">
              <a:lnSpc>
                <a:spcPct val="90000"/>
              </a:lnSpc>
              <a:buClr>
                <a:srgbClr val="66FF33"/>
              </a:buClr>
              <a:buSzPct val="75000"/>
              <a:buFont typeface="Wingdings" charset="0"/>
              <a:buNone/>
            </a:pPr>
            <a:endParaRPr lang="en-US" u="sng" dirty="0">
              <a:solidFill>
                <a:schemeClr val="bg1"/>
              </a:solidFill>
            </a:endParaRPr>
          </a:p>
          <a:p>
            <a:pPr eaLnBrk="0" hangingPunct="0">
              <a:lnSpc>
                <a:spcPct val="90000"/>
              </a:lnSpc>
              <a:buClr>
                <a:schemeClr val="bg1"/>
              </a:buClr>
              <a:buFontTx/>
              <a:buChar char="•"/>
            </a:pPr>
            <a:r>
              <a:rPr lang="en-US" dirty="0">
                <a:solidFill>
                  <a:schemeClr val="bg1"/>
                </a:solidFill>
              </a:rPr>
              <a:t>  </a:t>
            </a:r>
            <a:r>
              <a:rPr lang="en-US" u="sng" dirty="0">
                <a:solidFill>
                  <a:schemeClr val="bg1"/>
                </a:solidFill>
              </a:rPr>
              <a:t>Only strain isolation</a:t>
            </a:r>
            <a:r>
              <a:rPr lang="en-US" dirty="0">
                <a:solidFill>
                  <a:schemeClr val="bg1"/>
                </a:solidFill>
              </a:rPr>
              <a:t> will confirm that all genes detected in</a:t>
            </a:r>
          </a:p>
          <a:p>
            <a:pPr eaLnBrk="0" hangingPunct="0">
              <a:lnSpc>
                <a:spcPct val="90000"/>
              </a:lnSpc>
              <a:buClr>
                <a:srgbClr val="66FF33"/>
              </a:buClr>
              <a:buSzPct val="75000"/>
              <a:buFont typeface="Wingdings" charset="0"/>
              <a:buNone/>
            </a:pPr>
            <a:r>
              <a:rPr lang="en-US" dirty="0">
                <a:solidFill>
                  <a:schemeClr val="bg1"/>
                </a:solidFill>
              </a:rPr>
              <a:t>    multiplex PCR are present in the same strain.</a:t>
            </a:r>
          </a:p>
        </p:txBody>
      </p:sp>
    </p:spTree>
    <p:extLst>
      <p:ext uri="{BB962C8B-B14F-4D97-AF65-F5344CB8AC3E}">
        <p14:creationId xmlns:p14="http://schemas.microsoft.com/office/powerpoint/2010/main" val="15085465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4"/>
          <p:cNvSpPr>
            <a:spLocks noChangeAspect="1" noChangeArrowheads="1"/>
          </p:cNvSpPr>
          <p:nvPr/>
        </p:nvSpPr>
        <p:spPr bwMode="auto">
          <a:xfrm>
            <a:off x="7072313" y="1192213"/>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3" name="Oval 5"/>
          <p:cNvSpPr>
            <a:spLocks noChangeAspect="1" noChangeArrowheads="1"/>
          </p:cNvSpPr>
          <p:nvPr/>
        </p:nvSpPr>
        <p:spPr bwMode="auto">
          <a:xfrm>
            <a:off x="7629525" y="1192213"/>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4" name="Oval 6"/>
          <p:cNvSpPr>
            <a:spLocks noChangeAspect="1" noChangeArrowheads="1"/>
          </p:cNvSpPr>
          <p:nvPr/>
        </p:nvSpPr>
        <p:spPr bwMode="auto">
          <a:xfrm>
            <a:off x="7164388" y="1192213"/>
            <a:ext cx="122237"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5" name="Oval 7"/>
          <p:cNvSpPr>
            <a:spLocks noChangeAspect="1" noChangeArrowheads="1"/>
          </p:cNvSpPr>
          <p:nvPr/>
        </p:nvSpPr>
        <p:spPr bwMode="auto">
          <a:xfrm>
            <a:off x="7258049" y="1192213"/>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6" name="Oval 8"/>
          <p:cNvSpPr>
            <a:spLocks noChangeAspect="1" noChangeArrowheads="1"/>
          </p:cNvSpPr>
          <p:nvPr/>
        </p:nvSpPr>
        <p:spPr bwMode="auto">
          <a:xfrm>
            <a:off x="7813675" y="1192213"/>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7" name="Oval 9"/>
          <p:cNvSpPr>
            <a:spLocks noChangeAspect="1" noChangeArrowheads="1"/>
          </p:cNvSpPr>
          <p:nvPr/>
        </p:nvSpPr>
        <p:spPr bwMode="auto">
          <a:xfrm>
            <a:off x="7350126" y="1192213"/>
            <a:ext cx="122239"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Oval 10"/>
          <p:cNvSpPr>
            <a:spLocks noChangeAspect="1" noChangeArrowheads="1"/>
          </p:cNvSpPr>
          <p:nvPr/>
        </p:nvSpPr>
        <p:spPr bwMode="auto">
          <a:xfrm>
            <a:off x="7443788" y="1192213"/>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9" name="Oval 11"/>
          <p:cNvSpPr>
            <a:spLocks noChangeAspect="1" noChangeArrowheads="1"/>
          </p:cNvSpPr>
          <p:nvPr/>
        </p:nvSpPr>
        <p:spPr bwMode="auto">
          <a:xfrm>
            <a:off x="7537449" y="1192213"/>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0" name="Oval 12"/>
          <p:cNvSpPr>
            <a:spLocks noChangeAspect="1" noChangeArrowheads="1"/>
          </p:cNvSpPr>
          <p:nvPr/>
        </p:nvSpPr>
        <p:spPr bwMode="auto">
          <a:xfrm>
            <a:off x="7721600" y="1192213"/>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1" name="Oval 13"/>
          <p:cNvSpPr>
            <a:spLocks noChangeAspect="1" noChangeArrowheads="1"/>
          </p:cNvSpPr>
          <p:nvPr/>
        </p:nvSpPr>
        <p:spPr bwMode="auto">
          <a:xfrm>
            <a:off x="7905749" y="1192213"/>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2" name="Oval 14"/>
          <p:cNvSpPr>
            <a:spLocks noChangeAspect="1" noChangeArrowheads="1"/>
          </p:cNvSpPr>
          <p:nvPr/>
        </p:nvSpPr>
        <p:spPr bwMode="auto">
          <a:xfrm>
            <a:off x="7997825" y="1192213"/>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3" name="Oval 15"/>
          <p:cNvSpPr>
            <a:spLocks noChangeAspect="1" noChangeArrowheads="1"/>
          </p:cNvSpPr>
          <p:nvPr/>
        </p:nvSpPr>
        <p:spPr bwMode="auto">
          <a:xfrm>
            <a:off x="8089900" y="1192213"/>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4" name="Oval 16"/>
          <p:cNvSpPr>
            <a:spLocks noChangeAspect="1" noChangeArrowheads="1"/>
          </p:cNvSpPr>
          <p:nvPr/>
        </p:nvSpPr>
        <p:spPr bwMode="auto">
          <a:xfrm>
            <a:off x="6978650" y="1192213"/>
            <a:ext cx="122239"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5" name="Oval 17"/>
          <p:cNvSpPr>
            <a:spLocks noChangeAspect="1" noChangeArrowheads="1"/>
          </p:cNvSpPr>
          <p:nvPr/>
        </p:nvSpPr>
        <p:spPr bwMode="auto">
          <a:xfrm>
            <a:off x="6884988" y="1192213"/>
            <a:ext cx="122237"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6" name="Oval 18"/>
          <p:cNvSpPr>
            <a:spLocks noChangeAspect="1" noChangeArrowheads="1"/>
          </p:cNvSpPr>
          <p:nvPr/>
        </p:nvSpPr>
        <p:spPr bwMode="auto">
          <a:xfrm>
            <a:off x="6789739" y="1192213"/>
            <a:ext cx="122237"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7" name="Oval 19"/>
          <p:cNvSpPr>
            <a:spLocks noChangeAspect="1" noChangeArrowheads="1"/>
          </p:cNvSpPr>
          <p:nvPr/>
        </p:nvSpPr>
        <p:spPr bwMode="auto">
          <a:xfrm>
            <a:off x="8089901" y="1069975"/>
            <a:ext cx="122239"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 name="Oval 20"/>
          <p:cNvSpPr>
            <a:spLocks noChangeAspect="1" noChangeArrowheads="1"/>
          </p:cNvSpPr>
          <p:nvPr/>
        </p:nvSpPr>
        <p:spPr bwMode="auto">
          <a:xfrm>
            <a:off x="6789737" y="1069975"/>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9" name="Oval 21"/>
          <p:cNvSpPr>
            <a:spLocks noChangeAspect="1" noChangeArrowheads="1"/>
          </p:cNvSpPr>
          <p:nvPr/>
        </p:nvSpPr>
        <p:spPr bwMode="auto">
          <a:xfrm>
            <a:off x="6872288" y="1069975"/>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0" name="Oval 22"/>
          <p:cNvSpPr>
            <a:spLocks noChangeAspect="1" noChangeArrowheads="1"/>
          </p:cNvSpPr>
          <p:nvPr/>
        </p:nvSpPr>
        <p:spPr bwMode="auto">
          <a:xfrm>
            <a:off x="6953249" y="1069975"/>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1" name="Oval 23"/>
          <p:cNvSpPr>
            <a:spLocks noChangeAspect="1" noChangeArrowheads="1"/>
          </p:cNvSpPr>
          <p:nvPr/>
        </p:nvSpPr>
        <p:spPr bwMode="auto">
          <a:xfrm>
            <a:off x="7685088" y="1069975"/>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2" name="Oval 24"/>
          <p:cNvSpPr>
            <a:spLocks noChangeAspect="1" noChangeArrowheads="1"/>
          </p:cNvSpPr>
          <p:nvPr/>
        </p:nvSpPr>
        <p:spPr bwMode="auto">
          <a:xfrm>
            <a:off x="7359649" y="1069975"/>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3" name="Oval 25"/>
          <p:cNvSpPr>
            <a:spLocks noChangeAspect="1" noChangeArrowheads="1"/>
          </p:cNvSpPr>
          <p:nvPr/>
        </p:nvSpPr>
        <p:spPr bwMode="auto">
          <a:xfrm>
            <a:off x="7766049" y="1069975"/>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4" name="Oval 26"/>
          <p:cNvSpPr>
            <a:spLocks noChangeAspect="1" noChangeArrowheads="1"/>
          </p:cNvSpPr>
          <p:nvPr/>
        </p:nvSpPr>
        <p:spPr bwMode="auto">
          <a:xfrm>
            <a:off x="7115175" y="1069975"/>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5" name="Oval 27"/>
          <p:cNvSpPr>
            <a:spLocks noChangeAspect="1" noChangeArrowheads="1"/>
          </p:cNvSpPr>
          <p:nvPr/>
        </p:nvSpPr>
        <p:spPr bwMode="auto">
          <a:xfrm>
            <a:off x="7034213" y="1069975"/>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6" name="Oval 28"/>
          <p:cNvSpPr>
            <a:spLocks noChangeAspect="1" noChangeArrowheads="1"/>
          </p:cNvSpPr>
          <p:nvPr/>
        </p:nvSpPr>
        <p:spPr bwMode="auto">
          <a:xfrm>
            <a:off x="7278688" y="1069975"/>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7" name="Oval 29"/>
          <p:cNvSpPr>
            <a:spLocks noChangeAspect="1" noChangeArrowheads="1"/>
          </p:cNvSpPr>
          <p:nvPr/>
        </p:nvSpPr>
        <p:spPr bwMode="auto">
          <a:xfrm>
            <a:off x="7440613" y="1069975"/>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8" name="Oval 30"/>
          <p:cNvSpPr>
            <a:spLocks noChangeAspect="1" noChangeArrowheads="1"/>
          </p:cNvSpPr>
          <p:nvPr/>
        </p:nvSpPr>
        <p:spPr bwMode="auto">
          <a:xfrm>
            <a:off x="7927975" y="1069975"/>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9" name="Oval 31"/>
          <p:cNvSpPr>
            <a:spLocks noChangeAspect="1" noChangeArrowheads="1"/>
          </p:cNvSpPr>
          <p:nvPr/>
        </p:nvSpPr>
        <p:spPr bwMode="auto">
          <a:xfrm>
            <a:off x="7602537" y="1069975"/>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0" name="Oval 32"/>
          <p:cNvSpPr>
            <a:spLocks noChangeAspect="1" noChangeArrowheads="1"/>
          </p:cNvSpPr>
          <p:nvPr/>
        </p:nvSpPr>
        <p:spPr bwMode="auto">
          <a:xfrm>
            <a:off x="7521575" y="1069975"/>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1" name="Oval 33"/>
          <p:cNvSpPr>
            <a:spLocks noChangeAspect="1" noChangeArrowheads="1"/>
          </p:cNvSpPr>
          <p:nvPr/>
        </p:nvSpPr>
        <p:spPr bwMode="auto">
          <a:xfrm>
            <a:off x="7196137" y="1069975"/>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2" name="Oval 34"/>
          <p:cNvSpPr>
            <a:spLocks noChangeAspect="1" noChangeArrowheads="1"/>
          </p:cNvSpPr>
          <p:nvPr/>
        </p:nvSpPr>
        <p:spPr bwMode="auto">
          <a:xfrm>
            <a:off x="7847013" y="1069975"/>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3" name="Oval 35"/>
          <p:cNvSpPr>
            <a:spLocks noChangeAspect="1" noChangeArrowheads="1"/>
          </p:cNvSpPr>
          <p:nvPr/>
        </p:nvSpPr>
        <p:spPr bwMode="auto">
          <a:xfrm>
            <a:off x="8008937" y="1069975"/>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084" name="Group 36"/>
          <p:cNvGrpSpPr>
            <a:grpSpLocks noChangeAspect="1"/>
          </p:cNvGrpSpPr>
          <p:nvPr/>
        </p:nvGrpSpPr>
        <p:grpSpPr bwMode="auto">
          <a:xfrm>
            <a:off x="1246189" y="4227514"/>
            <a:ext cx="1292225" cy="1323975"/>
            <a:chOff x="856" y="2681"/>
            <a:chExt cx="904" cy="926"/>
          </a:xfrm>
        </p:grpSpPr>
        <p:sp>
          <p:nvSpPr>
            <p:cNvPr id="2085" name="Rectangle 37"/>
            <p:cNvSpPr>
              <a:spLocks noChangeAspect="1" noChangeArrowheads="1"/>
            </p:cNvSpPr>
            <p:nvPr/>
          </p:nvSpPr>
          <p:spPr bwMode="auto">
            <a:xfrm>
              <a:off x="856" y="2949"/>
              <a:ext cx="904" cy="191"/>
            </a:xfrm>
            <a:prstGeom prst="rect">
              <a:avLst/>
            </a:prstGeom>
            <a:solidFill>
              <a:srgbClr val="FFFFFF"/>
            </a:solidFill>
            <a:ln w="12700">
              <a:solidFill>
                <a:srgbClr val="00C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6" name="Line 38"/>
            <p:cNvSpPr>
              <a:spLocks noChangeAspect="1" noChangeShapeType="1"/>
            </p:cNvSpPr>
            <p:nvPr/>
          </p:nvSpPr>
          <p:spPr bwMode="auto">
            <a:xfrm>
              <a:off x="857" y="3077"/>
              <a:ext cx="902" cy="0"/>
            </a:xfrm>
            <a:prstGeom prst="line">
              <a:avLst/>
            </a:prstGeom>
            <a:noFill/>
            <a:ln w="12700">
              <a:solidFill>
                <a:srgbClr val="00C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87" name="Line 39"/>
            <p:cNvSpPr>
              <a:spLocks noChangeAspect="1" noChangeShapeType="1"/>
            </p:cNvSpPr>
            <p:nvPr/>
          </p:nvSpPr>
          <p:spPr bwMode="auto">
            <a:xfrm>
              <a:off x="1307" y="2681"/>
              <a:ext cx="0" cy="264"/>
            </a:xfrm>
            <a:prstGeom prst="line">
              <a:avLst/>
            </a:prstGeom>
            <a:noFill/>
            <a:ln w="12700">
              <a:solidFill>
                <a:srgbClr val="00C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88" name="Line 40"/>
            <p:cNvSpPr>
              <a:spLocks noChangeAspect="1" noChangeShapeType="1"/>
            </p:cNvSpPr>
            <p:nvPr/>
          </p:nvSpPr>
          <p:spPr bwMode="auto">
            <a:xfrm>
              <a:off x="1103" y="2681"/>
              <a:ext cx="410" cy="0"/>
            </a:xfrm>
            <a:prstGeom prst="line">
              <a:avLst/>
            </a:prstGeom>
            <a:noFill/>
            <a:ln w="12700">
              <a:solidFill>
                <a:srgbClr val="00C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89" name="Line 41"/>
            <p:cNvSpPr>
              <a:spLocks noChangeAspect="1" noChangeShapeType="1"/>
            </p:cNvSpPr>
            <p:nvPr/>
          </p:nvSpPr>
          <p:spPr bwMode="auto">
            <a:xfrm>
              <a:off x="1307" y="3144"/>
              <a:ext cx="0" cy="463"/>
            </a:xfrm>
            <a:prstGeom prst="line">
              <a:avLst/>
            </a:prstGeom>
            <a:noFill/>
            <a:ln w="12700">
              <a:solidFill>
                <a:srgbClr val="00C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90" name="Line 42"/>
            <p:cNvSpPr>
              <a:spLocks noChangeAspect="1" noChangeShapeType="1"/>
            </p:cNvSpPr>
            <p:nvPr/>
          </p:nvSpPr>
          <p:spPr bwMode="auto">
            <a:xfrm>
              <a:off x="1103" y="3607"/>
              <a:ext cx="410" cy="0"/>
            </a:xfrm>
            <a:prstGeom prst="line">
              <a:avLst/>
            </a:prstGeom>
            <a:noFill/>
            <a:ln w="12700">
              <a:solidFill>
                <a:srgbClr val="00C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091" name="Group 43"/>
          <p:cNvGrpSpPr>
            <a:grpSpLocks/>
          </p:cNvGrpSpPr>
          <p:nvPr/>
        </p:nvGrpSpPr>
        <p:grpSpPr bwMode="auto">
          <a:xfrm>
            <a:off x="549275" y="590551"/>
            <a:ext cx="442913" cy="5314951"/>
            <a:chOff x="353" y="407"/>
            <a:chExt cx="279" cy="3348"/>
          </a:xfrm>
        </p:grpSpPr>
        <p:sp>
          <p:nvSpPr>
            <p:cNvPr id="2092" name="Rectangle 44"/>
            <p:cNvSpPr>
              <a:spLocks noChangeAspect="1" noChangeArrowheads="1"/>
            </p:cNvSpPr>
            <p:nvPr/>
          </p:nvSpPr>
          <p:spPr bwMode="auto">
            <a:xfrm>
              <a:off x="353" y="3503"/>
              <a:ext cx="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r" eaLnBrk="0" hangingPunct="0"/>
              <a:r>
                <a:rPr lang="en-US" sz="2000">
                  <a:solidFill>
                    <a:schemeClr val="bg1"/>
                  </a:solidFill>
                  <a:latin typeface="Times New Roman" charset="0"/>
                </a:rPr>
                <a:t>22</a:t>
              </a:r>
            </a:p>
          </p:txBody>
        </p:sp>
        <p:sp>
          <p:nvSpPr>
            <p:cNvPr id="2093" name="Rectangle 45"/>
            <p:cNvSpPr>
              <a:spLocks noChangeAspect="1" noChangeArrowheads="1"/>
            </p:cNvSpPr>
            <p:nvPr/>
          </p:nvSpPr>
          <p:spPr bwMode="auto">
            <a:xfrm>
              <a:off x="353" y="3264"/>
              <a:ext cx="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r" eaLnBrk="0" hangingPunct="0"/>
              <a:r>
                <a:rPr lang="en-US" sz="2000">
                  <a:solidFill>
                    <a:schemeClr val="bg1"/>
                  </a:solidFill>
                  <a:latin typeface="Times New Roman" charset="0"/>
                </a:rPr>
                <a:t>24</a:t>
              </a:r>
            </a:p>
          </p:txBody>
        </p:sp>
        <p:sp>
          <p:nvSpPr>
            <p:cNvPr id="2094" name="Rectangle 46"/>
            <p:cNvSpPr>
              <a:spLocks noChangeAspect="1" noChangeArrowheads="1"/>
            </p:cNvSpPr>
            <p:nvPr/>
          </p:nvSpPr>
          <p:spPr bwMode="auto">
            <a:xfrm>
              <a:off x="353" y="3026"/>
              <a:ext cx="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r" eaLnBrk="0" hangingPunct="0"/>
              <a:r>
                <a:rPr lang="en-US" sz="2000">
                  <a:solidFill>
                    <a:schemeClr val="bg1"/>
                  </a:solidFill>
                  <a:latin typeface="Times New Roman" charset="0"/>
                </a:rPr>
                <a:t>26</a:t>
              </a:r>
            </a:p>
          </p:txBody>
        </p:sp>
        <p:sp>
          <p:nvSpPr>
            <p:cNvPr id="2095" name="Rectangle 47"/>
            <p:cNvSpPr>
              <a:spLocks noChangeAspect="1" noChangeArrowheads="1"/>
            </p:cNvSpPr>
            <p:nvPr/>
          </p:nvSpPr>
          <p:spPr bwMode="auto">
            <a:xfrm>
              <a:off x="353" y="2788"/>
              <a:ext cx="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r" eaLnBrk="0" hangingPunct="0"/>
              <a:r>
                <a:rPr lang="en-US" sz="2000">
                  <a:solidFill>
                    <a:schemeClr val="bg1"/>
                  </a:solidFill>
                  <a:latin typeface="Times New Roman" charset="0"/>
                </a:rPr>
                <a:t>28</a:t>
              </a:r>
            </a:p>
          </p:txBody>
        </p:sp>
        <p:sp>
          <p:nvSpPr>
            <p:cNvPr id="2096" name="Rectangle 48"/>
            <p:cNvSpPr>
              <a:spLocks noChangeAspect="1" noChangeArrowheads="1"/>
            </p:cNvSpPr>
            <p:nvPr/>
          </p:nvSpPr>
          <p:spPr bwMode="auto">
            <a:xfrm>
              <a:off x="353" y="2551"/>
              <a:ext cx="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r" eaLnBrk="0" hangingPunct="0"/>
              <a:r>
                <a:rPr lang="en-US" sz="2000">
                  <a:solidFill>
                    <a:schemeClr val="bg1"/>
                  </a:solidFill>
                  <a:latin typeface="Times New Roman" charset="0"/>
                </a:rPr>
                <a:t>30</a:t>
              </a:r>
            </a:p>
          </p:txBody>
        </p:sp>
        <p:sp>
          <p:nvSpPr>
            <p:cNvPr id="2097" name="Rectangle 49"/>
            <p:cNvSpPr>
              <a:spLocks noChangeAspect="1" noChangeArrowheads="1"/>
            </p:cNvSpPr>
            <p:nvPr/>
          </p:nvSpPr>
          <p:spPr bwMode="auto">
            <a:xfrm>
              <a:off x="353" y="2312"/>
              <a:ext cx="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r" eaLnBrk="0" hangingPunct="0"/>
              <a:r>
                <a:rPr lang="en-US" sz="2000">
                  <a:solidFill>
                    <a:schemeClr val="bg1"/>
                  </a:solidFill>
                  <a:latin typeface="Times New Roman" charset="0"/>
                </a:rPr>
                <a:t>32</a:t>
              </a:r>
            </a:p>
          </p:txBody>
        </p:sp>
        <p:sp>
          <p:nvSpPr>
            <p:cNvPr id="2098" name="Rectangle 50"/>
            <p:cNvSpPr>
              <a:spLocks noChangeAspect="1" noChangeArrowheads="1"/>
            </p:cNvSpPr>
            <p:nvPr/>
          </p:nvSpPr>
          <p:spPr bwMode="auto">
            <a:xfrm>
              <a:off x="353" y="2074"/>
              <a:ext cx="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r" eaLnBrk="0" hangingPunct="0"/>
              <a:r>
                <a:rPr lang="en-US" sz="2000">
                  <a:solidFill>
                    <a:schemeClr val="bg1"/>
                  </a:solidFill>
                  <a:latin typeface="Times New Roman" charset="0"/>
                </a:rPr>
                <a:t>34</a:t>
              </a:r>
            </a:p>
          </p:txBody>
        </p:sp>
        <p:sp>
          <p:nvSpPr>
            <p:cNvPr id="2099" name="Rectangle 51"/>
            <p:cNvSpPr>
              <a:spLocks noChangeAspect="1" noChangeArrowheads="1"/>
            </p:cNvSpPr>
            <p:nvPr/>
          </p:nvSpPr>
          <p:spPr bwMode="auto">
            <a:xfrm>
              <a:off x="353" y="1836"/>
              <a:ext cx="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r" eaLnBrk="0" hangingPunct="0"/>
              <a:r>
                <a:rPr lang="en-US" sz="2000">
                  <a:solidFill>
                    <a:schemeClr val="bg1"/>
                  </a:solidFill>
                  <a:latin typeface="Times New Roman" charset="0"/>
                </a:rPr>
                <a:t>36</a:t>
              </a:r>
            </a:p>
          </p:txBody>
        </p:sp>
        <p:sp>
          <p:nvSpPr>
            <p:cNvPr id="2100" name="Rectangle 52"/>
            <p:cNvSpPr>
              <a:spLocks noChangeAspect="1" noChangeArrowheads="1"/>
            </p:cNvSpPr>
            <p:nvPr/>
          </p:nvSpPr>
          <p:spPr bwMode="auto">
            <a:xfrm>
              <a:off x="353" y="1597"/>
              <a:ext cx="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r" eaLnBrk="0" hangingPunct="0"/>
              <a:r>
                <a:rPr lang="en-US" sz="2000">
                  <a:solidFill>
                    <a:schemeClr val="bg1"/>
                  </a:solidFill>
                  <a:latin typeface="Times New Roman" charset="0"/>
                </a:rPr>
                <a:t>38</a:t>
              </a:r>
            </a:p>
          </p:txBody>
        </p:sp>
        <p:sp>
          <p:nvSpPr>
            <p:cNvPr id="2101" name="Rectangle 53"/>
            <p:cNvSpPr>
              <a:spLocks noChangeAspect="1" noChangeArrowheads="1"/>
            </p:cNvSpPr>
            <p:nvPr/>
          </p:nvSpPr>
          <p:spPr bwMode="auto">
            <a:xfrm>
              <a:off x="353" y="1359"/>
              <a:ext cx="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r" eaLnBrk="0" hangingPunct="0"/>
              <a:r>
                <a:rPr lang="en-US" sz="2000">
                  <a:solidFill>
                    <a:schemeClr val="bg1"/>
                  </a:solidFill>
                  <a:latin typeface="Times New Roman" charset="0"/>
                </a:rPr>
                <a:t>40</a:t>
              </a:r>
            </a:p>
          </p:txBody>
        </p:sp>
        <p:sp>
          <p:nvSpPr>
            <p:cNvPr id="2102" name="Rectangle 54"/>
            <p:cNvSpPr>
              <a:spLocks noChangeAspect="1" noChangeArrowheads="1"/>
            </p:cNvSpPr>
            <p:nvPr/>
          </p:nvSpPr>
          <p:spPr bwMode="auto">
            <a:xfrm>
              <a:off x="353" y="1122"/>
              <a:ext cx="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r" eaLnBrk="0" hangingPunct="0"/>
              <a:r>
                <a:rPr lang="en-US" sz="2000">
                  <a:solidFill>
                    <a:schemeClr val="bg1"/>
                  </a:solidFill>
                  <a:latin typeface="Times New Roman" charset="0"/>
                </a:rPr>
                <a:t>42</a:t>
              </a:r>
            </a:p>
          </p:txBody>
        </p:sp>
        <p:sp>
          <p:nvSpPr>
            <p:cNvPr id="2103" name="Rectangle 55"/>
            <p:cNvSpPr>
              <a:spLocks noChangeAspect="1" noChangeArrowheads="1"/>
            </p:cNvSpPr>
            <p:nvPr/>
          </p:nvSpPr>
          <p:spPr bwMode="auto">
            <a:xfrm>
              <a:off x="353" y="883"/>
              <a:ext cx="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r" eaLnBrk="0" hangingPunct="0"/>
              <a:r>
                <a:rPr lang="en-US" sz="2000">
                  <a:solidFill>
                    <a:schemeClr val="bg1"/>
                  </a:solidFill>
                  <a:latin typeface="Times New Roman" charset="0"/>
                </a:rPr>
                <a:t>44</a:t>
              </a:r>
            </a:p>
          </p:txBody>
        </p:sp>
        <p:sp>
          <p:nvSpPr>
            <p:cNvPr id="2104" name="Rectangle 56"/>
            <p:cNvSpPr>
              <a:spLocks noChangeAspect="1" noChangeArrowheads="1"/>
            </p:cNvSpPr>
            <p:nvPr/>
          </p:nvSpPr>
          <p:spPr bwMode="auto">
            <a:xfrm>
              <a:off x="353" y="645"/>
              <a:ext cx="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r" eaLnBrk="0" hangingPunct="0"/>
              <a:r>
                <a:rPr lang="en-US" sz="2000">
                  <a:solidFill>
                    <a:schemeClr val="bg1"/>
                  </a:solidFill>
                  <a:latin typeface="Times New Roman" charset="0"/>
                </a:rPr>
                <a:t>46</a:t>
              </a:r>
            </a:p>
          </p:txBody>
        </p:sp>
        <p:sp>
          <p:nvSpPr>
            <p:cNvPr id="2105" name="Rectangle 57"/>
            <p:cNvSpPr>
              <a:spLocks noChangeAspect="1" noChangeArrowheads="1"/>
            </p:cNvSpPr>
            <p:nvPr/>
          </p:nvSpPr>
          <p:spPr bwMode="auto">
            <a:xfrm>
              <a:off x="353" y="407"/>
              <a:ext cx="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r" eaLnBrk="0" hangingPunct="0"/>
              <a:r>
                <a:rPr lang="en-US" sz="2000">
                  <a:solidFill>
                    <a:schemeClr val="bg1"/>
                  </a:solidFill>
                  <a:latin typeface="Times New Roman" charset="0"/>
                </a:rPr>
                <a:t>48</a:t>
              </a:r>
            </a:p>
          </p:txBody>
        </p:sp>
      </p:grpSp>
      <p:sp>
        <p:nvSpPr>
          <p:cNvPr id="2106" name="Line 58"/>
          <p:cNvSpPr>
            <a:spLocks noChangeAspect="1" noChangeShapeType="1"/>
          </p:cNvSpPr>
          <p:nvPr/>
        </p:nvSpPr>
        <p:spPr bwMode="auto">
          <a:xfrm>
            <a:off x="5530849" y="1195388"/>
            <a:ext cx="1125539" cy="0"/>
          </a:xfrm>
          <a:prstGeom prst="line">
            <a:avLst/>
          </a:prstGeom>
          <a:noFill/>
          <a:ln w="12700">
            <a:solidFill>
              <a:srgbClr val="FF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7" name="Line 59"/>
          <p:cNvSpPr>
            <a:spLocks noChangeAspect="1" noChangeShapeType="1"/>
          </p:cNvSpPr>
          <p:nvPr/>
        </p:nvSpPr>
        <p:spPr bwMode="auto">
          <a:xfrm>
            <a:off x="6175375" y="1195389"/>
            <a:ext cx="0" cy="1708150"/>
          </a:xfrm>
          <a:prstGeom prst="line">
            <a:avLst/>
          </a:prstGeom>
          <a:noFill/>
          <a:ln w="12700">
            <a:solidFill>
              <a:srgbClr val="FF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8" name="Line 60"/>
          <p:cNvSpPr>
            <a:spLocks noChangeAspect="1" noChangeShapeType="1"/>
          </p:cNvSpPr>
          <p:nvPr/>
        </p:nvSpPr>
        <p:spPr bwMode="auto">
          <a:xfrm>
            <a:off x="6021388" y="2903538"/>
            <a:ext cx="309563" cy="0"/>
          </a:xfrm>
          <a:prstGeom prst="line">
            <a:avLst/>
          </a:prstGeom>
          <a:noFill/>
          <a:ln w="12700">
            <a:solidFill>
              <a:srgbClr val="FF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 name="Oval 61"/>
          <p:cNvSpPr>
            <a:spLocks noChangeAspect="1" noChangeArrowheads="1"/>
          </p:cNvSpPr>
          <p:nvPr/>
        </p:nvSpPr>
        <p:spPr bwMode="auto">
          <a:xfrm>
            <a:off x="6015037" y="2843214"/>
            <a:ext cx="120651" cy="122237"/>
          </a:xfrm>
          <a:prstGeom prst="ellipse">
            <a:avLst/>
          </a:prstGeom>
          <a:solidFill>
            <a:srgbClr val="FFCCFF"/>
          </a:solidFill>
          <a:ln w="12700">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0" name="Oval 62"/>
          <p:cNvSpPr>
            <a:spLocks noChangeAspect="1" noChangeArrowheads="1"/>
          </p:cNvSpPr>
          <p:nvPr/>
        </p:nvSpPr>
        <p:spPr bwMode="auto">
          <a:xfrm>
            <a:off x="6211888" y="2843214"/>
            <a:ext cx="120651" cy="122237"/>
          </a:xfrm>
          <a:prstGeom prst="ellipse">
            <a:avLst/>
          </a:prstGeom>
          <a:solidFill>
            <a:srgbClr val="FFCCFF"/>
          </a:solidFill>
          <a:ln w="12700">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1" name="Oval 63"/>
          <p:cNvSpPr>
            <a:spLocks noChangeAspect="1" noChangeArrowheads="1"/>
          </p:cNvSpPr>
          <p:nvPr/>
        </p:nvSpPr>
        <p:spPr bwMode="auto">
          <a:xfrm>
            <a:off x="6113464" y="2278063"/>
            <a:ext cx="122237" cy="120650"/>
          </a:xfrm>
          <a:prstGeom prst="ellipse">
            <a:avLst/>
          </a:prstGeom>
          <a:solidFill>
            <a:srgbClr val="FFCCFF"/>
          </a:solidFill>
          <a:ln w="12700">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2" name="Oval 64"/>
          <p:cNvSpPr>
            <a:spLocks noChangeAspect="1" noChangeArrowheads="1"/>
          </p:cNvSpPr>
          <p:nvPr/>
        </p:nvSpPr>
        <p:spPr bwMode="auto">
          <a:xfrm>
            <a:off x="6264275" y="1141414"/>
            <a:ext cx="122239" cy="120650"/>
          </a:xfrm>
          <a:prstGeom prst="ellipse">
            <a:avLst/>
          </a:prstGeom>
          <a:solidFill>
            <a:srgbClr val="FFCCFF"/>
          </a:solidFill>
          <a:ln w="12700">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3" name="Oval 65"/>
          <p:cNvSpPr>
            <a:spLocks noChangeAspect="1" noChangeArrowheads="1"/>
          </p:cNvSpPr>
          <p:nvPr/>
        </p:nvSpPr>
        <p:spPr bwMode="auto">
          <a:xfrm>
            <a:off x="6173788" y="1141414"/>
            <a:ext cx="122237" cy="122237"/>
          </a:xfrm>
          <a:prstGeom prst="ellipse">
            <a:avLst/>
          </a:prstGeom>
          <a:solidFill>
            <a:srgbClr val="FFCCFF"/>
          </a:solidFill>
          <a:ln w="12700">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4" name="Oval 66"/>
          <p:cNvSpPr>
            <a:spLocks noChangeAspect="1" noChangeArrowheads="1"/>
          </p:cNvSpPr>
          <p:nvPr/>
        </p:nvSpPr>
        <p:spPr bwMode="auto">
          <a:xfrm>
            <a:off x="5786437" y="1141414"/>
            <a:ext cx="120651" cy="122237"/>
          </a:xfrm>
          <a:prstGeom prst="ellipse">
            <a:avLst/>
          </a:prstGeom>
          <a:solidFill>
            <a:srgbClr val="FFCCFF"/>
          </a:solidFill>
          <a:ln w="12700">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5" name="Oval 67"/>
          <p:cNvSpPr>
            <a:spLocks noChangeAspect="1" noChangeArrowheads="1"/>
          </p:cNvSpPr>
          <p:nvPr/>
        </p:nvSpPr>
        <p:spPr bwMode="auto">
          <a:xfrm>
            <a:off x="6362701" y="1141414"/>
            <a:ext cx="122239" cy="120650"/>
          </a:xfrm>
          <a:prstGeom prst="ellipse">
            <a:avLst/>
          </a:prstGeom>
          <a:solidFill>
            <a:srgbClr val="FFCCFF"/>
          </a:solidFill>
          <a:ln w="12700">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6" name="Oval 68"/>
          <p:cNvSpPr>
            <a:spLocks noChangeAspect="1" noChangeArrowheads="1"/>
          </p:cNvSpPr>
          <p:nvPr/>
        </p:nvSpPr>
        <p:spPr bwMode="auto">
          <a:xfrm>
            <a:off x="5688014" y="1141414"/>
            <a:ext cx="122237" cy="120650"/>
          </a:xfrm>
          <a:prstGeom prst="ellipse">
            <a:avLst/>
          </a:prstGeom>
          <a:solidFill>
            <a:srgbClr val="FFCCFF"/>
          </a:solidFill>
          <a:ln w="12700">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7" name="Oval 69"/>
          <p:cNvSpPr>
            <a:spLocks noChangeAspect="1" noChangeArrowheads="1"/>
          </p:cNvSpPr>
          <p:nvPr/>
        </p:nvSpPr>
        <p:spPr bwMode="auto">
          <a:xfrm>
            <a:off x="6075364" y="1141414"/>
            <a:ext cx="122237" cy="120650"/>
          </a:xfrm>
          <a:prstGeom prst="ellipse">
            <a:avLst/>
          </a:prstGeom>
          <a:solidFill>
            <a:srgbClr val="FFCCFF"/>
          </a:solidFill>
          <a:ln w="12700">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8" name="Oval 70"/>
          <p:cNvSpPr>
            <a:spLocks noChangeAspect="1" noChangeArrowheads="1"/>
          </p:cNvSpPr>
          <p:nvPr/>
        </p:nvSpPr>
        <p:spPr bwMode="auto">
          <a:xfrm>
            <a:off x="5591175" y="1141414"/>
            <a:ext cx="120651" cy="120650"/>
          </a:xfrm>
          <a:prstGeom prst="ellipse">
            <a:avLst/>
          </a:prstGeom>
          <a:solidFill>
            <a:srgbClr val="FFCCFF"/>
          </a:solidFill>
          <a:ln w="12700">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9" name="Oval 71"/>
          <p:cNvSpPr>
            <a:spLocks noChangeAspect="1" noChangeArrowheads="1"/>
          </p:cNvSpPr>
          <p:nvPr/>
        </p:nvSpPr>
        <p:spPr bwMode="auto">
          <a:xfrm>
            <a:off x="6459537" y="1141414"/>
            <a:ext cx="120651" cy="120650"/>
          </a:xfrm>
          <a:prstGeom prst="ellipse">
            <a:avLst/>
          </a:prstGeom>
          <a:solidFill>
            <a:srgbClr val="FFCCFF"/>
          </a:solidFill>
          <a:ln w="12700">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0" name="Oval 72"/>
          <p:cNvSpPr>
            <a:spLocks noChangeAspect="1" noChangeArrowheads="1"/>
          </p:cNvSpPr>
          <p:nvPr/>
        </p:nvSpPr>
        <p:spPr bwMode="auto">
          <a:xfrm>
            <a:off x="5978525" y="1141414"/>
            <a:ext cx="120651" cy="120650"/>
          </a:xfrm>
          <a:prstGeom prst="ellipse">
            <a:avLst/>
          </a:prstGeom>
          <a:solidFill>
            <a:srgbClr val="FFCCFF"/>
          </a:solidFill>
          <a:ln w="12700">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1" name="Oval 73"/>
          <p:cNvSpPr>
            <a:spLocks noChangeAspect="1" noChangeArrowheads="1"/>
          </p:cNvSpPr>
          <p:nvPr/>
        </p:nvSpPr>
        <p:spPr bwMode="auto">
          <a:xfrm>
            <a:off x="5883275" y="1141414"/>
            <a:ext cx="120651" cy="120650"/>
          </a:xfrm>
          <a:prstGeom prst="ellipse">
            <a:avLst/>
          </a:prstGeom>
          <a:solidFill>
            <a:srgbClr val="FFCCFF"/>
          </a:solidFill>
          <a:ln w="12700">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2" name="Rectangle 74"/>
          <p:cNvSpPr>
            <a:spLocks noChangeAspect="1" noChangeArrowheads="1"/>
          </p:cNvSpPr>
          <p:nvPr/>
        </p:nvSpPr>
        <p:spPr bwMode="auto">
          <a:xfrm>
            <a:off x="4205288" y="4611688"/>
            <a:ext cx="908051" cy="838200"/>
          </a:xfrm>
          <a:prstGeom prst="rect">
            <a:avLst/>
          </a:prstGeom>
          <a:solidFill>
            <a:srgbClr val="FFFFFF"/>
          </a:solidFill>
          <a:ln w="12700">
            <a:solidFill>
              <a:srgbClr val="FFA04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3" name="Line 75"/>
          <p:cNvSpPr>
            <a:spLocks noChangeAspect="1" noChangeShapeType="1"/>
          </p:cNvSpPr>
          <p:nvPr/>
        </p:nvSpPr>
        <p:spPr bwMode="auto">
          <a:xfrm>
            <a:off x="4203701" y="4794250"/>
            <a:ext cx="911225" cy="0"/>
          </a:xfrm>
          <a:prstGeom prst="line">
            <a:avLst/>
          </a:prstGeom>
          <a:noFill/>
          <a:ln w="12700">
            <a:solidFill>
              <a:srgbClr val="FFA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24" name="Line 76"/>
          <p:cNvSpPr>
            <a:spLocks noChangeAspect="1" noChangeShapeType="1"/>
          </p:cNvSpPr>
          <p:nvPr/>
        </p:nvSpPr>
        <p:spPr bwMode="auto">
          <a:xfrm>
            <a:off x="4659313" y="2149475"/>
            <a:ext cx="0" cy="2455863"/>
          </a:xfrm>
          <a:prstGeom prst="line">
            <a:avLst/>
          </a:prstGeom>
          <a:noFill/>
          <a:ln w="12700">
            <a:solidFill>
              <a:srgbClr val="FFA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25" name="Line 77"/>
          <p:cNvSpPr>
            <a:spLocks noChangeAspect="1" noChangeShapeType="1"/>
          </p:cNvSpPr>
          <p:nvPr/>
        </p:nvSpPr>
        <p:spPr bwMode="auto">
          <a:xfrm>
            <a:off x="4454525" y="2149475"/>
            <a:ext cx="412751" cy="0"/>
          </a:xfrm>
          <a:prstGeom prst="line">
            <a:avLst/>
          </a:prstGeom>
          <a:noFill/>
          <a:ln w="12700">
            <a:solidFill>
              <a:srgbClr val="FFA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26" name="Line 78"/>
          <p:cNvSpPr>
            <a:spLocks noChangeAspect="1" noChangeShapeType="1"/>
          </p:cNvSpPr>
          <p:nvPr/>
        </p:nvSpPr>
        <p:spPr bwMode="auto">
          <a:xfrm>
            <a:off x="4659313" y="5456238"/>
            <a:ext cx="0" cy="95250"/>
          </a:xfrm>
          <a:prstGeom prst="line">
            <a:avLst/>
          </a:prstGeom>
          <a:noFill/>
          <a:ln w="12700">
            <a:solidFill>
              <a:srgbClr val="FFA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27" name="Line 79"/>
          <p:cNvSpPr>
            <a:spLocks noChangeAspect="1" noChangeShapeType="1"/>
          </p:cNvSpPr>
          <p:nvPr/>
        </p:nvSpPr>
        <p:spPr bwMode="auto">
          <a:xfrm>
            <a:off x="4454525" y="5551488"/>
            <a:ext cx="412751" cy="0"/>
          </a:xfrm>
          <a:prstGeom prst="line">
            <a:avLst/>
          </a:prstGeom>
          <a:noFill/>
          <a:ln w="12700">
            <a:solidFill>
              <a:srgbClr val="FFA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28" name="Oval 80"/>
          <p:cNvSpPr>
            <a:spLocks noChangeAspect="1" noChangeArrowheads="1"/>
          </p:cNvSpPr>
          <p:nvPr/>
        </p:nvSpPr>
        <p:spPr bwMode="auto">
          <a:xfrm>
            <a:off x="4473575" y="5491164"/>
            <a:ext cx="122239" cy="122237"/>
          </a:xfrm>
          <a:prstGeom prst="ellipse">
            <a:avLst/>
          </a:prstGeom>
          <a:solidFill>
            <a:srgbClr val="FFFF00"/>
          </a:solidFill>
          <a:ln w="12700">
            <a:solidFill>
              <a:srgbClr val="FFCC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9" name="Oval 81"/>
          <p:cNvSpPr>
            <a:spLocks noChangeAspect="1" noChangeArrowheads="1"/>
          </p:cNvSpPr>
          <p:nvPr/>
        </p:nvSpPr>
        <p:spPr bwMode="auto">
          <a:xfrm>
            <a:off x="4725988" y="5491164"/>
            <a:ext cx="120651" cy="122237"/>
          </a:xfrm>
          <a:prstGeom prst="ellipse">
            <a:avLst/>
          </a:prstGeom>
          <a:solidFill>
            <a:srgbClr val="FFFF00"/>
          </a:solidFill>
          <a:ln w="12700">
            <a:solidFill>
              <a:srgbClr val="FFCC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0" name="Oval 82"/>
          <p:cNvSpPr>
            <a:spLocks noChangeAspect="1" noChangeArrowheads="1"/>
          </p:cNvSpPr>
          <p:nvPr/>
        </p:nvSpPr>
        <p:spPr bwMode="auto">
          <a:xfrm>
            <a:off x="4600575" y="5284789"/>
            <a:ext cx="120651" cy="120650"/>
          </a:xfrm>
          <a:prstGeom prst="ellipse">
            <a:avLst/>
          </a:prstGeom>
          <a:solidFill>
            <a:srgbClr val="FFFF00"/>
          </a:solidFill>
          <a:ln w="12700">
            <a:solidFill>
              <a:srgbClr val="FFCC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1" name="Oval 83"/>
          <p:cNvSpPr>
            <a:spLocks noChangeAspect="1" noChangeArrowheads="1"/>
          </p:cNvSpPr>
          <p:nvPr/>
        </p:nvSpPr>
        <p:spPr bwMode="auto">
          <a:xfrm>
            <a:off x="4600575" y="4924426"/>
            <a:ext cx="120651" cy="120650"/>
          </a:xfrm>
          <a:prstGeom prst="ellipse">
            <a:avLst/>
          </a:prstGeom>
          <a:solidFill>
            <a:srgbClr val="FFFF00"/>
          </a:solidFill>
          <a:ln w="12700">
            <a:solidFill>
              <a:srgbClr val="FFCC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2" name="Oval 84"/>
          <p:cNvSpPr>
            <a:spLocks noChangeAspect="1" noChangeArrowheads="1"/>
          </p:cNvSpPr>
          <p:nvPr/>
        </p:nvSpPr>
        <p:spPr bwMode="auto">
          <a:xfrm>
            <a:off x="4402139" y="4733925"/>
            <a:ext cx="122237" cy="122238"/>
          </a:xfrm>
          <a:prstGeom prst="ellipse">
            <a:avLst/>
          </a:prstGeom>
          <a:solidFill>
            <a:srgbClr val="FFFF00"/>
          </a:solidFill>
          <a:ln w="12700">
            <a:solidFill>
              <a:srgbClr val="FFCC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3" name="Oval 85"/>
          <p:cNvSpPr>
            <a:spLocks noChangeAspect="1" noChangeArrowheads="1"/>
          </p:cNvSpPr>
          <p:nvPr/>
        </p:nvSpPr>
        <p:spPr bwMode="auto">
          <a:xfrm>
            <a:off x="4797426" y="4733925"/>
            <a:ext cx="122239" cy="122238"/>
          </a:xfrm>
          <a:prstGeom prst="ellipse">
            <a:avLst/>
          </a:prstGeom>
          <a:solidFill>
            <a:srgbClr val="FFFF00"/>
          </a:solidFill>
          <a:ln w="12700">
            <a:solidFill>
              <a:srgbClr val="FFCC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4" name="Oval 86"/>
          <p:cNvSpPr>
            <a:spLocks noChangeAspect="1" noChangeArrowheads="1"/>
          </p:cNvSpPr>
          <p:nvPr/>
        </p:nvSpPr>
        <p:spPr bwMode="auto">
          <a:xfrm>
            <a:off x="4402139" y="4545014"/>
            <a:ext cx="122237" cy="122237"/>
          </a:xfrm>
          <a:prstGeom prst="ellipse">
            <a:avLst/>
          </a:prstGeom>
          <a:solidFill>
            <a:srgbClr val="FFFF00"/>
          </a:solidFill>
          <a:ln w="12700">
            <a:solidFill>
              <a:srgbClr val="FFCC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5" name="Oval 87"/>
          <p:cNvSpPr>
            <a:spLocks noChangeAspect="1" noChangeArrowheads="1"/>
          </p:cNvSpPr>
          <p:nvPr/>
        </p:nvSpPr>
        <p:spPr bwMode="auto">
          <a:xfrm>
            <a:off x="4797426" y="4545014"/>
            <a:ext cx="122239" cy="122237"/>
          </a:xfrm>
          <a:prstGeom prst="ellipse">
            <a:avLst/>
          </a:prstGeom>
          <a:solidFill>
            <a:srgbClr val="FFFF00"/>
          </a:solidFill>
          <a:ln w="12700">
            <a:solidFill>
              <a:srgbClr val="FFCC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6" name="Oval 88"/>
          <p:cNvSpPr>
            <a:spLocks noChangeAspect="1" noChangeArrowheads="1"/>
          </p:cNvSpPr>
          <p:nvPr/>
        </p:nvSpPr>
        <p:spPr bwMode="auto">
          <a:xfrm>
            <a:off x="4600575" y="2089150"/>
            <a:ext cx="120651" cy="122238"/>
          </a:xfrm>
          <a:prstGeom prst="ellipse">
            <a:avLst/>
          </a:prstGeom>
          <a:solidFill>
            <a:srgbClr val="FFFF00"/>
          </a:solidFill>
          <a:ln w="12700">
            <a:solidFill>
              <a:srgbClr val="FFCC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37" name="Group 89"/>
          <p:cNvGrpSpPr>
            <a:grpSpLocks noChangeAspect="1"/>
          </p:cNvGrpSpPr>
          <p:nvPr/>
        </p:nvGrpSpPr>
        <p:grpSpPr bwMode="auto">
          <a:xfrm>
            <a:off x="2755901" y="4229101"/>
            <a:ext cx="1155700" cy="942975"/>
            <a:chOff x="1912" y="2681"/>
            <a:chExt cx="808" cy="661"/>
          </a:xfrm>
        </p:grpSpPr>
        <p:sp>
          <p:nvSpPr>
            <p:cNvPr id="2138" name="Rectangle 90"/>
            <p:cNvSpPr>
              <a:spLocks noChangeAspect="1" noChangeArrowheads="1"/>
            </p:cNvSpPr>
            <p:nvPr/>
          </p:nvSpPr>
          <p:spPr bwMode="auto">
            <a:xfrm>
              <a:off x="1912" y="2817"/>
              <a:ext cx="808" cy="124"/>
            </a:xfrm>
            <a:prstGeom prst="rect">
              <a:avLst/>
            </a:prstGeom>
            <a:solidFill>
              <a:srgbClr val="FFFFFF"/>
            </a:solidFill>
            <a:ln w="12700">
              <a:solidFill>
                <a:srgbClr val="00C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9" name="Line 91"/>
            <p:cNvSpPr>
              <a:spLocks noChangeAspect="1" noChangeShapeType="1"/>
            </p:cNvSpPr>
            <p:nvPr/>
          </p:nvSpPr>
          <p:spPr bwMode="auto">
            <a:xfrm>
              <a:off x="1912" y="2945"/>
              <a:ext cx="808" cy="0"/>
            </a:xfrm>
            <a:prstGeom prst="line">
              <a:avLst/>
            </a:prstGeom>
            <a:noFill/>
            <a:ln w="12700">
              <a:solidFill>
                <a:srgbClr val="00C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 name="Line 92"/>
            <p:cNvSpPr>
              <a:spLocks noChangeAspect="1" noChangeShapeType="1"/>
            </p:cNvSpPr>
            <p:nvPr/>
          </p:nvSpPr>
          <p:spPr bwMode="auto">
            <a:xfrm>
              <a:off x="2316" y="2681"/>
              <a:ext cx="0" cy="132"/>
            </a:xfrm>
            <a:prstGeom prst="line">
              <a:avLst/>
            </a:prstGeom>
            <a:noFill/>
            <a:ln w="12700">
              <a:solidFill>
                <a:srgbClr val="00C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1" name="Line 93"/>
            <p:cNvSpPr>
              <a:spLocks noChangeAspect="1" noChangeShapeType="1"/>
            </p:cNvSpPr>
            <p:nvPr/>
          </p:nvSpPr>
          <p:spPr bwMode="auto">
            <a:xfrm>
              <a:off x="2133" y="2681"/>
              <a:ext cx="367" cy="0"/>
            </a:xfrm>
            <a:prstGeom prst="line">
              <a:avLst/>
            </a:prstGeom>
            <a:noFill/>
            <a:ln w="12700">
              <a:solidFill>
                <a:srgbClr val="00C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2" name="Line 94"/>
            <p:cNvSpPr>
              <a:spLocks noChangeAspect="1" noChangeShapeType="1"/>
            </p:cNvSpPr>
            <p:nvPr/>
          </p:nvSpPr>
          <p:spPr bwMode="auto">
            <a:xfrm>
              <a:off x="2316" y="2945"/>
              <a:ext cx="0" cy="397"/>
            </a:xfrm>
            <a:prstGeom prst="line">
              <a:avLst/>
            </a:prstGeom>
            <a:noFill/>
            <a:ln w="12700">
              <a:solidFill>
                <a:srgbClr val="00C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3" name="Line 95"/>
            <p:cNvSpPr>
              <a:spLocks noChangeAspect="1" noChangeShapeType="1"/>
            </p:cNvSpPr>
            <p:nvPr/>
          </p:nvSpPr>
          <p:spPr bwMode="auto">
            <a:xfrm>
              <a:off x="2133" y="3342"/>
              <a:ext cx="367" cy="0"/>
            </a:xfrm>
            <a:prstGeom prst="line">
              <a:avLst/>
            </a:prstGeom>
            <a:noFill/>
            <a:ln w="12700">
              <a:solidFill>
                <a:srgbClr val="00C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2144" name="Oval 96"/>
          <p:cNvSpPr>
            <a:spLocks noChangeAspect="1" noChangeArrowheads="1"/>
          </p:cNvSpPr>
          <p:nvPr/>
        </p:nvSpPr>
        <p:spPr bwMode="auto">
          <a:xfrm>
            <a:off x="3268663" y="5113339"/>
            <a:ext cx="120651"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45" name="Oval 97"/>
          <p:cNvSpPr>
            <a:spLocks noChangeAspect="1" noChangeArrowheads="1"/>
          </p:cNvSpPr>
          <p:nvPr/>
        </p:nvSpPr>
        <p:spPr bwMode="auto">
          <a:xfrm>
            <a:off x="3271839" y="4924426"/>
            <a:ext cx="122237"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46" name="Oval 98"/>
          <p:cNvSpPr>
            <a:spLocks noChangeAspect="1" noChangeArrowheads="1"/>
          </p:cNvSpPr>
          <p:nvPr/>
        </p:nvSpPr>
        <p:spPr bwMode="auto">
          <a:xfrm>
            <a:off x="3271837" y="4733925"/>
            <a:ext cx="120651"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47" name="Oval 99"/>
          <p:cNvSpPr>
            <a:spLocks noChangeAspect="1" noChangeArrowheads="1"/>
          </p:cNvSpPr>
          <p:nvPr/>
        </p:nvSpPr>
        <p:spPr bwMode="auto">
          <a:xfrm>
            <a:off x="3095626" y="4733925"/>
            <a:ext cx="122239"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48" name="Oval 100"/>
          <p:cNvSpPr>
            <a:spLocks noChangeAspect="1" noChangeArrowheads="1"/>
          </p:cNvSpPr>
          <p:nvPr/>
        </p:nvSpPr>
        <p:spPr bwMode="auto">
          <a:xfrm>
            <a:off x="3443288" y="4733925"/>
            <a:ext cx="122237"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49" name="Oval 101"/>
          <p:cNvSpPr>
            <a:spLocks noChangeAspect="1" noChangeArrowheads="1"/>
          </p:cNvSpPr>
          <p:nvPr/>
        </p:nvSpPr>
        <p:spPr bwMode="auto">
          <a:xfrm>
            <a:off x="3557588" y="4541839"/>
            <a:ext cx="120651" cy="122237"/>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0" name="Oval 102"/>
          <p:cNvSpPr>
            <a:spLocks noChangeAspect="1" noChangeArrowheads="1"/>
          </p:cNvSpPr>
          <p:nvPr/>
        </p:nvSpPr>
        <p:spPr bwMode="auto">
          <a:xfrm>
            <a:off x="3079750" y="4541839"/>
            <a:ext cx="122239" cy="122237"/>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1" name="Oval 103"/>
          <p:cNvSpPr>
            <a:spLocks noChangeAspect="1" noChangeArrowheads="1"/>
          </p:cNvSpPr>
          <p:nvPr/>
        </p:nvSpPr>
        <p:spPr bwMode="auto">
          <a:xfrm>
            <a:off x="3748088" y="4541839"/>
            <a:ext cx="122237" cy="122237"/>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2" name="Oval 104"/>
          <p:cNvSpPr>
            <a:spLocks noChangeAspect="1" noChangeArrowheads="1"/>
          </p:cNvSpPr>
          <p:nvPr/>
        </p:nvSpPr>
        <p:spPr bwMode="auto">
          <a:xfrm>
            <a:off x="3271839" y="4541839"/>
            <a:ext cx="122237" cy="122237"/>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3" name="Oval 105"/>
          <p:cNvSpPr>
            <a:spLocks noChangeAspect="1" noChangeArrowheads="1"/>
          </p:cNvSpPr>
          <p:nvPr/>
        </p:nvSpPr>
        <p:spPr bwMode="auto">
          <a:xfrm>
            <a:off x="3176588" y="4543426"/>
            <a:ext cx="122237"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4" name="Oval 106"/>
          <p:cNvSpPr>
            <a:spLocks noChangeAspect="1" noChangeArrowheads="1"/>
          </p:cNvSpPr>
          <p:nvPr/>
        </p:nvSpPr>
        <p:spPr bwMode="auto">
          <a:xfrm>
            <a:off x="3652839" y="4541839"/>
            <a:ext cx="122237" cy="122237"/>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5" name="Oval 107"/>
          <p:cNvSpPr>
            <a:spLocks noChangeAspect="1" noChangeArrowheads="1"/>
          </p:cNvSpPr>
          <p:nvPr/>
        </p:nvSpPr>
        <p:spPr bwMode="auto">
          <a:xfrm>
            <a:off x="3368675" y="4541839"/>
            <a:ext cx="120651" cy="122237"/>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6" name="Oval 108"/>
          <p:cNvSpPr>
            <a:spLocks noChangeAspect="1" noChangeArrowheads="1"/>
          </p:cNvSpPr>
          <p:nvPr/>
        </p:nvSpPr>
        <p:spPr bwMode="auto">
          <a:xfrm>
            <a:off x="3463925" y="4541839"/>
            <a:ext cx="120651" cy="122237"/>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7" name="Oval 109"/>
          <p:cNvSpPr>
            <a:spLocks noChangeAspect="1" noChangeArrowheads="1"/>
          </p:cNvSpPr>
          <p:nvPr/>
        </p:nvSpPr>
        <p:spPr bwMode="auto">
          <a:xfrm>
            <a:off x="3225800" y="4357689"/>
            <a:ext cx="120651"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8" name="Oval 110"/>
          <p:cNvSpPr>
            <a:spLocks noChangeAspect="1" noChangeArrowheads="1"/>
          </p:cNvSpPr>
          <p:nvPr/>
        </p:nvSpPr>
        <p:spPr bwMode="auto">
          <a:xfrm>
            <a:off x="3586163" y="4357689"/>
            <a:ext cx="120651"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9" name="Oval 111"/>
          <p:cNvSpPr>
            <a:spLocks noChangeAspect="1" noChangeArrowheads="1"/>
          </p:cNvSpPr>
          <p:nvPr/>
        </p:nvSpPr>
        <p:spPr bwMode="auto">
          <a:xfrm>
            <a:off x="3465514" y="4357689"/>
            <a:ext cx="122237" cy="122237"/>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 name="Oval 112"/>
          <p:cNvSpPr>
            <a:spLocks noChangeAspect="1" noChangeArrowheads="1"/>
          </p:cNvSpPr>
          <p:nvPr/>
        </p:nvSpPr>
        <p:spPr bwMode="auto">
          <a:xfrm>
            <a:off x="3105150" y="4357689"/>
            <a:ext cx="122239"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1" name="Oval 113"/>
          <p:cNvSpPr>
            <a:spLocks noChangeAspect="1" noChangeArrowheads="1"/>
          </p:cNvSpPr>
          <p:nvPr/>
        </p:nvSpPr>
        <p:spPr bwMode="auto">
          <a:xfrm>
            <a:off x="3705226" y="4357689"/>
            <a:ext cx="122239"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2" name="Oval 114"/>
          <p:cNvSpPr>
            <a:spLocks noChangeAspect="1" noChangeArrowheads="1"/>
          </p:cNvSpPr>
          <p:nvPr/>
        </p:nvSpPr>
        <p:spPr bwMode="auto">
          <a:xfrm>
            <a:off x="3344864" y="4357689"/>
            <a:ext cx="122237"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3" name="Oval 115"/>
          <p:cNvSpPr>
            <a:spLocks noChangeAspect="1" noChangeArrowheads="1"/>
          </p:cNvSpPr>
          <p:nvPr/>
        </p:nvSpPr>
        <p:spPr bwMode="auto">
          <a:xfrm>
            <a:off x="3170239" y="4168776"/>
            <a:ext cx="122237"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4" name="Oval 116"/>
          <p:cNvSpPr>
            <a:spLocks noChangeAspect="1" noChangeArrowheads="1"/>
          </p:cNvSpPr>
          <p:nvPr/>
        </p:nvSpPr>
        <p:spPr bwMode="auto">
          <a:xfrm>
            <a:off x="3378201" y="4168776"/>
            <a:ext cx="122239"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5" name="Oval 117"/>
          <p:cNvSpPr>
            <a:spLocks noChangeAspect="1" noChangeArrowheads="1"/>
          </p:cNvSpPr>
          <p:nvPr/>
        </p:nvSpPr>
        <p:spPr bwMode="auto">
          <a:xfrm>
            <a:off x="1262064" y="4735513"/>
            <a:ext cx="122237"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6" name="Line 118"/>
          <p:cNvSpPr>
            <a:spLocks noChangeAspect="1" noChangeShapeType="1"/>
          </p:cNvSpPr>
          <p:nvPr/>
        </p:nvSpPr>
        <p:spPr bwMode="auto">
          <a:xfrm>
            <a:off x="981077" y="5741988"/>
            <a:ext cx="7358063"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2167" name="Group 119"/>
          <p:cNvGrpSpPr>
            <a:grpSpLocks/>
          </p:cNvGrpSpPr>
          <p:nvPr/>
        </p:nvGrpSpPr>
        <p:grpSpPr bwMode="auto">
          <a:xfrm>
            <a:off x="936625" y="825501"/>
            <a:ext cx="44451" cy="4926013"/>
            <a:chOff x="590" y="520"/>
            <a:chExt cx="28" cy="3103"/>
          </a:xfrm>
        </p:grpSpPr>
        <p:sp>
          <p:nvSpPr>
            <p:cNvPr id="2168" name="Line 120"/>
            <p:cNvSpPr>
              <a:spLocks noChangeAspect="1" noChangeShapeType="1"/>
            </p:cNvSpPr>
            <p:nvPr/>
          </p:nvSpPr>
          <p:spPr bwMode="auto">
            <a:xfrm flipH="1">
              <a:off x="590" y="3616"/>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9" name="Line 121"/>
            <p:cNvSpPr>
              <a:spLocks noChangeAspect="1" noChangeShapeType="1"/>
            </p:cNvSpPr>
            <p:nvPr/>
          </p:nvSpPr>
          <p:spPr bwMode="auto">
            <a:xfrm flipH="1">
              <a:off x="590" y="3378"/>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70" name="Line 122"/>
            <p:cNvSpPr>
              <a:spLocks noChangeAspect="1" noChangeShapeType="1"/>
            </p:cNvSpPr>
            <p:nvPr/>
          </p:nvSpPr>
          <p:spPr bwMode="auto">
            <a:xfrm flipH="1">
              <a:off x="590" y="3140"/>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71" name="Line 123"/>
            <p:cNvSpPr>
              <a:spLocks noChangeAspect="1" noChangeShapeType="1"/>
            </p:cNvSpPr>
            <p:nvPr/>
          </p:nvSpPr>
          <p:spPr bwMode="auto">
            <a:xfrm flipH="1">
              <a:off x="590" y="2901"/>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72" name="Line 124"/>
            <p:cNvSpPr>
              <a:spLocks noChangeAspect="1" noChangeShapeType="1"/>
            </p:cNvSpPr>
            <p:nvPr/>
          </p:nvSpPr>
          <p:spPr bwMode="auto">
            <a:xfrm flipH="1">
              <a:off x="590" y="2663"/>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73" name="Line 125"/>
            <p:cNvSpPr>
              <a:spLocks noChangeAspect="1" noChangeShapeType="1"/>
            </p:cNvSpPr>
            <p:nvPr/>
          </p:nvSpPr>
          <p:spPr bwMode="auto">
            <a:xfrm flipH="1">
              <a:off x="590" y="2426"/>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74" name="Line 126"/>
            <p:cNvSpPr>
              <a:spLocks noChangeAspect="1" noChangeShapeType="1"/>
            </p:cNvSpPr>
            <p:nvPr/>
          </p:nvSpPr>
          <p:spPr bwMode="auto">
            <a:xfrm flipH="1">
              <a:off x="590" y="2187"/>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75" name="Line 127"/>
            <p:cNvSpPr>
              <a:spLocks noChangeAspect="1" noChangeShapeType="1"/>
            </p:cNvSpPr>
            <p:nvPr/>
          </p:nvSpPr>
          <p:spPr bwMode="auto">
            <a:xfrm flipH="1">
              <a:off x="590" y="1949"/>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76" name="Line 128"/>
            <p:cNvSpPr>
              <a:spLocks noChangeAspect="1" noChangeShapeType="1"/>
            </p:cNvSpPr>
            <p:nvPr/>
          </p:nvSpPr>
          <p:spPr bwMode="auto">
            <a:xfrm flipH="1">
              <a:off x="590" y="1711"/>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77" name="Line 129"/>
            <p:cNvSpPr>
              <a:spLocks noChangeAspect="1" noChangeShapeType="1"/>
            </p:cNvSpPr>
            <p:nvPr/>
          </p:nvSpPr>
          <p:spPr bwMode="auto">
            <a:xfrm flipH="1">
              <a:off x="590" y="1473"/>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78" name="Line 130"/>
            <p:cNvSpPr>
              <a:spLocks noChangeAspect="1" noChangeShapeType="1"/>
            </p:cNvSpPr>
            <p:nvPr/>
          </p:nvSpPr>
          <p:spPr bwMode="auto">
            <a:xfrm flipH="1">
              <a:off x="590" y="1235"/>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79" name="Line 131"/>
            <p:cNvSpPr>
              <a:spLocks noChangeAspect="1" noChangeShapeType="1"/>
            </p:cNvSpPr>
            <p:nvPr/>
          </p:nvSpPr>
          <p:spPr bwMode="auto">
            <a:xfrm flipH="1">
              <a:off x="590" y="996"/>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80" name="Line 132"/>
            <p:cNvSpPr>
              <a:spLocks noChangeAspect="1" noChangeShapeType="1"/>
            </p:cNvSpPr>
            <p:nvPr/>
          </p:nvSpPr>
          <p:spPr bwMode="auto">
            <a:xfrm flipH="1">
              <a:off x="590" y="758"/>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81" name="Line 133"/>
            <p:cNvSpPr>
              <a:spLocks noChangeAspect="1" noChangeShapeType="1"/>
            </p:cNvSpPr>
            <p:nvPr/>
          </p:nvSpPr>
          <p:spPr bwMode="auto">
            <a:xfrm flipH="1">
              <a:off x="590" y="521"/>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82" name="Line 134"/>
            <p:cNvSpPr>
              <a:spLocks noChangeAspect="1" noChangeShapeType="1"/>
            </p:cNvSpPr>
            <p:nvPr/>
          </p:nvSpPr>
          <p:spPr bwMode="auto">
            <a:xfrm flipV="1">
              <a:off x="618" y="520"/>
              <a:ext cx="0" cy="3103"/>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83" name="Line 135"/>
            <p:cNvSpPr>
              <a:spLocks noChangeAspect="1" noChangeShapeType="1"/>
            </p:cNvSpPr>
            <p:nvPr/>
          </p:nvSpPr>
          <p:spPr bwMode="auto">
            <a:xfrm flipH="1">
              <a:off x="590" y="3616"/>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84" name="Line 136"/>
            <p:cNvSpPr>
              <a:spLocks noChangeAspect="1" noChangeShapeType="1"/>
            </p:cNvSpPr>
            <p:nvPr/>
          </p:nvSpPr>
          <p:spPr bwMode="auto">
            <a:xfrm flipH="1">
              <a:off x="590" y="3378"/>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85" name="Line 137"/>
            <p:cNvSpPr>
              <a:spLocks noChangeAspect="1" noChangeShapeType="1"/>
            </p:cNvSpPr>
            <p:nvPr/>
          </p:nvSpPr>
          <p:spPr bwMode="auto">
            <a:xfrm flipH="1">
              <a:off x="590" y="3140"/>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86" name="Line 138"/>
            <p:cNvSpPr>
              <a:spLocks noChangeAspect="1" noChangeShapeType="1"/>
            </p:cNvSpPr>
            <p:nvPr/>
          </p:nvSpPr>
          <p:spPr bwMode="auto">
            <a:xfrm flipH="1">
              <a:off x="590" y="2901"/>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87" name="Line 139"/>
            <p:cNvSpPr>
              <a:spLocks noChangeAspect="1" noChangeShapeType="1"/>
            </p:cNvSpPr>
            <p:nvPr/>
          </p:nvSpPr>
          <p:spPr bwMode="auto">
            <a:xfrm flipH="1">
              <a:off x="590" y="2663"/>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88" name="Line 140"/>
            <p:cNvSpPr>
              <a:spLocks noChangeAspect="1" noChangeShapeType="1"/>
            </p:cNvSpPr>
            <p:nvPr/>
          </p:nvSpPr>
          <p:spPr bwMode="auto">
            <a:xfrm flipH="1">
              <a:off x="590" y="2426"/>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89" name="Line 141"/>
            <p:cNvSpPr>
              <a:spLocks noChangeAspect="1" noChangeShapeType="1"/>
            </p:cNvSpPr>
            <p:nvPr/>
          </p:nvSpPr>
          <p:spPr bwMode="auto">
            <a:xfrm flipH="1">
              <a:off x="590" y="2187"/>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90" name="Line 142"/>
            <p:cNvSpPr>
              <a:spLocks noChangeAspect="1" noChangeShapeType="1"/>
            </p:cNvSpPr>
            <p:nvPr/>
          </p:nvSpPr>
          <p:spPr bwMode="auto">
            <a:xfrm flipH="1">
              <a:off x="590" y="1949"/>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91" name="Line 143"/>
            <p:cNvSpPr>
              <a:spLocks noChangeAspect="1" noChangeShapeType="1"/>
            </p:cNvSpPr>
            <p:nvPr/>
          </p:nvSpPr>
          <p:spPr bwMode="auto">
            <a:xfrm flipH="1">
              <a:off x="590" y="1711"/>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92" name="Line 144"/>
            <p:cNvSpPr>
              <a:spLocks noChangeAspect="1" noChangeShapeType="1"/>
            </p:cNvSpPr>
            <p:nvPr/>
          </p:nvSpPr>
          <p:spPr bwMode="auto">
            <a:xfrm flipH="1">
              <a:off x="590" y="1473"/>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93" name="Line 145"/>
            <p:cNvSpPr>
              <a:spLocks noChangeAspect="1" noChangeShapeType="1"/>
            </p:cNvSpPr>
            <p:nvPr/>
          </p:nvSpPr>
          <p:spPr bwMode="auto">
            <a:xfrm flipH="1">
              <a:off x="590" y="1235"/>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94" name="Line 146"/>
            <p:cNvSpPr>
              <a:spLocks noChangeAspect="1" noChangeShapeType="1"/>
            </p:cNvSpPr>
            <p:nvPr/>
          </p:nvSpPr>
          <p:spPr bwMode="auto">
            <a:xfrm flipH="1">
              <a:off x="590" y="996"/>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95" name="Line 147"/>
            <p:cNvSpPr>
              <a:spLocks noChangeAspect="1" noChangeShapeType="1"/>
            </p:cNvSpPr>
            <p:nvPr/>
          </p:nvSpPr>
          <p:spPr bwMode="auto">
            <a:xfrm flipH="1">
              <a:off x="590" y="758"/>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96" name="Line 148"/>
            <p:cNvSpPr>
              <a:spLocks noChangeAspect="1" noChangeShapeType="1"/>
            </p:cNvSpPr>
            <p:nvPr/>
          </p:nvSpPr>
          <p:spPr bwMode="auto">
            <a:xfrm flipH="1">
              <a:off x="590" y="521"/>
              <a:ext cx="28" cy="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2197" name="Rectangle 149"/>
          <p:cNvSpPr>
            <a:spLocks noChangeAspect="1" noChangeArrowheads="1"/>
          </p:cNvSpPr>
          <p:nvPr/>
        </p:nvSpPr>
        <p:spPr bwMode="auto">
          <a:xfrm rot="16200000">
            <a:off x="-674117" y="3291331"/>
            <a:ext cx="2199136"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2000">
                <a:solidFill>
                  <a:schemeClr val="bg1"/>
                </a:solidFill>
                <a:latin typeface="Times New Roman" charset="0"/>
              </a:rPr>
              <a:t>cycle threshold (</a:t>
            </a:r>
            <a:r>
              <a:rPr lang="en-US" sz="2000" i="1">
                <a:solidFill>
                  <a:schemeClr val="bg1"/>
                </a:solidFill>
                <a:latin typeface="Times New Roman" charset="0"/>
              </a:rPr>
              <a:t>C</a:t>
            </a:r>
            <a:r>
              <a:rPr lang="en-US" sz="2000" i="1" baseline="-25000">
                <a:solidFill>
                  <a:schemeClr val="bg1"/>
                </a:solidFill>
                <a:latin typeface="Times New Roman" charset="0"/>
              </a:rPr>
              <a:t>t</a:t>
            </a:r>
            <a:r>
              <a:rPr lang="en-US" sz="2000">
                <a:solidFill>
                  <a:schemeClr val="bg1"/>
                </a:solidFill>
                <a:latin typeface="Times New Roman" charset="0"/>
              </a:rPr>
              <a:t>)</a:t>
            </a:r>
          </a:p>
        </p:txBody>
      </p:sp>
      <p:sp>
        <p:nvSpPr>
          <p:cNvPr id="2198" name="Line 150"/>
          <p:cNvSpPr>
            <a:spLocks noChangeAspect="1" noChangeShapeType="1"/>
          </p:cNvSpPr>
          <p:nvPr/>
        </p:nvSpPr>
        <p:spPr bwMode="auto">
          <a:xfrm>
            <a:off x="7318376" y="1258888"/>
            <a:ext cx="23813" cy="0"/>
          </a:xfrm>
          <a:prstGeom prst="line">
            <a:avLst/>
          </a:prstGeom>
          <a:noFill/>
          <a:ln w="12700">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2199" name="Group 151"/>
          <p:cNvGrpSpPr>
            <a:grpSpLocks/>
          </p:cNvGrpSpPr>
          <p:nvPr/>
        </p:nvGrpSpPr>
        <p:grpSpPr bwMode="auto">
          <a:xfrm>
            <a:off x="6762751" y="1203326"/>
            <a:ext cx="1465263" cy="2268538"/>
            <a:chOff x="4260" y="758"/>
            <a:chExt cx="923" cy="1429"/>
          </a:xfrm>
        </p:grpSpPr>
        <p:sp>
          <p:nvSpPr>
            <p:cNvPr id="2200" name="Line 152"/>
            <p:cNvSpPr>
              <a:spLocks noChangeAspect="1" noChangeShapeType="1"/>
            </p:cNvSpPr>
            <p:nvPr/>
          </p:nvSpPr>
          <p:spPr bwMode="auto">
            <a:xfrm>
              <a:off x="4260" y="758"/>
              <a:ext cx="923" cy="0"/>
            </a:xfrm>
            <a:prstGeom prst="line">
              <a:avLst/>
            </a:prstGeom>
            <a:noFill/>
            <a:ln w="12700">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01" name="Line 153"/>
            <p:cNvSpPr>
              <a:spLocks noChangeAspect="1" noChangeShapeType="1"/>
            </p:cNvSpPr>
            <p:nvPr/>
          </p:nvSpPr>
          <p:spPr bwMode="auto">
            <a:xfrm>
              <a:off x="4672" y="758"/>
              <a:ext cx="0" cy="1429"/>
            </a:xfrm>
            <a:prstGeom prst="line">
              <a:avLst/>
            </a:prstGeom>
            <a:noFill/>
            <a:ln w="12700">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2202" name="Line 154"/>
          <p:cNvSpPr>
            <a:spLocks noChangeAspect="1" noChangeShapeType="1"/>
          </p:cNvSpPr>
          <p:nvPr/>
        </p:nvSpPr>
        <p:spPr bwMode="auto">
          <a:xfrm>
            <a:off x="7212014" y="3471863"/>
            <a:ext cx="412751" cy="0"/>
          </a:xfrm>
          <a:prstGeom prst="line">
            <a:avLst/>
          </a:prstGeom>
          <a:noFill/>
          <a:ln w="12700">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03" name="Oval 155"/>
          <p:cNvSpPr>
            <a:spLocks noChangeAspect="1" noChangeArrowheads="1"/>
          </p:cNvSpPr>
          <p:nvPr/>
        </p:nvSpPr>
        <p:spPr bwMode="auto">
          <a:xfrm>
            <a:off x="7358063" y="3411539"/>
            <a:ext cx="120651" cy="122237"/>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4" name="Oval 156"/>
          <p:cNvSpPr>
            <a:spLocks noChangeAspect="1" noChangeArrowheads="1"/>
          </p:cNvSpPr>
          <p:nvPr/>
        </p:nvSpPr>
        <p:spPr bwMode="auto">
          <a:xfrm>
            <a:off x="7358063" y="3035301"/>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5" name="Oval 157"/>
          <p:cNvSpPr>
            <a:spLocks noChangeAspect="1" noChangeArrowheads="1"/>
          </p:cNvSpPr>
          <p:nvPr/>
        </p:nvSpPr>
        <p:spPr bwMode="auto">
          <a:xfrm>
            <a:off x="7159626" y="3035301"/>
            <a:ext cx="122239"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6" name="Oval 158"/>
          <p:cNvSpPr>
            <a:spLocks noChangeAspect="1" noChangeArrowheads="1"/>
          </p:cNvSpPr>
          <p:nvPr/>
        </p:nvSpPr>
        <p:spPr bwMode="auto">
          <a:xfrm>
            <a:off x="7554913" y="3035301"/>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7" name="Oval 159"/>
          <p:cNvSpPr>
            <a:spLocks noChangeAspect="1" noChangeArrowheads="1"/>
          </p:cNvSpPr>
          <p:nvPr/>
        </p:nvSpPr>
        <p:spPr bwMode="auto">
          <a:xfrm>
            <a:off x="7242175" y="2844801"/>
            <a:ext cx="122239"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8" name="Oval 160"/>
          <p:cNvSpPr>
            <a:spLocks noChangeAspect="1" noChangeArrowheads="1"/>
          </p:cNvSpPr>
          <p:nvPr/>
        </p:nvSpPr>
        <p:spPr bwMode="auto">
          <a:xfrm>
            <a:off x="7475537" y="2844801"/>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9" name="Oval 161"/>
          <p:cNvSpPr>
            <a:spLocks noChangeAspect="1" noChangeArrowheads="1"/>
          </p:cNvSpPr>
          <p:nvPr/>
        </p:nvSpPr>
        <p:spPr bwMode="auto">
          <a:xfrm>
            <a:off x="7242175" y="2655889"/>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10" name="Oval 162"/>
          <p:cNvSpPr>
            <a:spLocks noChangeAspect="1" noChangeArrowheads="1"/>
          </p:cNvSpPr>
          <p:nvPr/>
        </p:nvSpPr>
        <p:spPr bwMode="auto">
          <a:xfrm>
            <a:off x="7475537" y="2655889"/>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11" name="Oval 163"/>
          <p:cNvSpPr>
            <a:spLocks noChangeAspect="1" noChangeArrowheads="1"/>
          </p:cNvSpPr>
          <p:nvPr/>
        </p:nvSpPr>
        <p:spPr bwMode="auto">
          <a:xfrm>
            <a:off x="7475537" y="2278064"/>
            <a:ext cx="120651" cy="122237"/>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12" name="Oval 164"/>
          <p:cNvSpPr>
            <a:spLocks noChangeAspect="1" noChangeArrowheads="1"/>
          </p:cNvSpPr>
          <p:nvPr/>
        </p:nvSpPr>
        <p:spPr bwMode="auto">
          <a:xfrm>
            <a:off x="7242175" y="2278064"/>
            <a:ext cx="122239" cy="122237"/>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13" name="Oval 165"/>
          <p:cNvSpPr>
            <a:spLocks noChangeAspect="1" noChangeArrowheads="1"/>
          </p:cNvSpPr>
          <p:nvPr/>
        </p:nvSpPr>
        <p:spPr bwMode="auto">
          <a:xfrm>
            <a:off x="7354888" y="2089150"/>
            <a:ext cx="120651" cy="122238"/>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14" name="Oval 166"/>
          <p:cNvSpPr>
            <a:spLocks noChangeAspect="1" noChangeArrowheads="1"/>
          </p:cNvSpPr>
          <p:nvPr/>
        </p:nvSpPr>
        <p:spPr bwMode="auto">
          <a:xfrm>
            <a:off x="7358063" y="1709739"/>
            <a:ext cx="120651" cy="122237"/>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15" name="Oval 167"/>
          <p:cNvSpPr>
            <a:spLocks noChangeAspect="1" noChangeArrowheads="1"/>
          </p:cNvSpPr>
          <p:nvPr/>
        </p:nvSpPr>
        <p:spPr bwMode="auto">
          <a:xfrm>
            <a:off x="7143750" y="1138239"/>
            <a:ext cx="122239"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16" name="Oval 168"/>
          <p:cNvSpPr>
            <a:spLocks noChangeAspect="1" noChangeArrowheads="1"/>
          </p:cNvSpPr>
          <p:nvPr/>
        </p:nvSpPr>
        <p:spPr bwMode="auto">
          <a:xfrm>
            <a:off x="6878639" y="1138239"/>
            <a:ext cx="122237"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17" name="Oval 169"/>
          <p:cNvSpPr>
            <a:spLocks noChangeAspect="1" noChangeArrowheads="1"/>
          </p:cNvSpPr>
          <p:nvPr/>
        </p:nvSpPr>
        <p:spPr bwMode="auto">
          <a:xfrm>
            <a:off x="7740649" y="1138239"/>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18" name="Oval 170"/>
          <p:cNvSpPr>
            <a:spLocks noChangeAspect="1" noChangeArrowheads="1"/>
          </p:cNvSpPr>
          <p:nvPr/>
        </p:nvSpPr>
        <p:spPr bwMode="auto">
          <a:xfrm>
            <a:off x="6967539" y="1138239"/>
            <a:ext cx="122237"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19" name="Oval 171"/>
          <p:cNvSpPr>
            <a:spLocks noChangeAspect="1" noChangeArrowheads="1"/>
          </p:cNvSpPr>
          <p:nvPr/>
        </p:nvSpPr>
        <p:spPr bwMode="auto">
          <a:xfrm>
            <a:off x="7915275" y="1136650"/>
            <a:ext cx="120651" cy="122238"/>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0" name="Oval 172"/>
          <p:cNvSpPr>
            <a:spLocks noChangeAspect="1" noChangeArrowheads="1"/>
          </p:cNvSpPr>
          <p:nvPr/>
        </p:nvSpPr>
        <p:spPr bwMode="auto">
          <a:xfrm>
            <a:off x="7054850" y="1138239"/>
            <a:ext cx="122239"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1" name="Oval 173"/>
          <p:cNvSpPr>
            <a:spLocks noChangeAspect="1" noChangeArrowheads="1"/>
          </p:cNvSpPr>
          <p:nvPr/>
        </p:nvSpPr>
        <p:spPr bwMode="auto">
          <a:xfrm>
            <a:off x="8002588" y="1138239"/>
            <a:ext cx="122237"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2" name="Oval 174"/>
          <p:cNvSpPr>
            <a:spLocks noChangeAspect="1" noChangeArrowheads="1"/>
          </p:cNvSpPr>
          <p:nvPr/>
        </p:nvSpPr>
        <p:spPr bwMode="auto">
          <a:xfrm>
            <a:off x="7567613" y="1138239"/>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3" name="Oval 175"/>
          <p:cNvSpPr>
            <a:spLocks noChangeAspect="1" noChangeArrowheads="1"/>
          </p:cNvSpPr>
          <p:nvPr/>
        </p:nvSpPr>
        <p:spPr bwMode="auto">
          <a:xfrm>
            <a:off x="7481888" y="1138239"/>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4" name="Oval 176"/>
          <p:cNvSpPr>
            <a:spLocks noChangeAspect="1" noChangeArrowheads="1"/>
          </p:cNvSpPr>
          <p:nvPr/>
        </p:nvSpPr>
        <p:spPr bwMode="auto">
          <a:xfrm>
            <a:off x="7654925" y="1138239"/>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5" name="Oval 177"/>
          <p:cNvSpPr>
            <a:spLocks noChangeAspect="1" noChangeArrowheads="1"/>
          </p:cNvSpPr>
          <p:nvPr/>
        </p:nvSpPr>
        <p:spPr bwMode="auto">
          <a:xfrm>
            <a:off x="7394575" y="1138239"/>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6" name="Oval 178"/>
          <p:cNvSpPr>
            <a:spLocks noChangeAspect="1" noChangeArrowheads="1"/>
          </p:cNvSpPr>
          <p:nvPr/>
        </p:nvSpPr>
        <p:spPr bwMode="auto">
          <a:xfrm>
            <a:off x="8089901" y="1138239"/>
            <a:ext cx="122239"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7" name="Oval 179"/>
          <p:cNvSpPr>
            <a:spLocks noChangeAspect="1" noChangeArrowheads="1"/>
          </p:cNvSpPr>
          <p:nvPr/>
        </p:nvSpPr>
        <p:spPr bwMode="auto">
          <a:xfrm>
            <a:off x="7307263" y="1138239"/>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8" name="Oval 180"/>
          <p:cNvSpPr>
            <a:spLocks noChangeAspect="1" noChangeArrowheads="1"/>
          </p:cNvSpPr>
          <p:nvPr/>
        </p:nvSpPr>
        <p:spPr bwMode="auto">
          <a:xfrm>
            <a:off x="7827964" y="1138239"/>
            <a:ext cx="122237"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9" name="Oval 181"/>
          <p:cNvSpPr>
            <a:spLocks noChangeAspect="1" noChangeArrowheads="1"/>
          </p:cNvSpPr>
          <p:nvPr/>
        </p:nvSpPr>
        <p:spPr bwMode="auto">
          <a:xfrm>
            <a:off x="7231063" y="1138239"/>
            <a:ext cx="120651"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0" name="Oval 182"/>
          <p:cNvSpPr>
            <a:spLocks noChangeAspect="1" noChangeArrowheads="1"/>
          </p:cNvSpPr>
          <p:nvPr/>
        </p:nvSpPr>
        <p:spPr bwMode="auto">
          <a:xfrm>
            <a:off x="6789739" y="1138239"/>
            <a:ext cx="122237" cy="120650"/>
          </a:xfrm>
          <a:prstGeom prst="ellipse">
            <a:avLst/>
          </a:prstGeom>
          <a:solidFill>
            <a:srgbClr val="99CCFF"/>
          </a:solidFill>
          <a:ln w="12700">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1" name="Oval 183"/>
          <p:cNvSpPr>
            <a:spLocks noChangeAspect="1" noChangeArrowheads="1"/>
          </p:cNvSpPr>
          <p:nvPr/>
        </p:nvSpPr>
        <p:spPr bwMode="auto">
          <a:xfrm>
            <a:off x="2889249" y="4543426"/>
            <a:ext cx="120651"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2" name="Oval 184"/>
          <p:cNvSpPr>
            <a:spLocks noChangeAspect="1" noChangeArrowheads="1"/>
          </p:cNvSpPr>
          <p:nvPr/>
        </p:nvSpPr>
        <p:spPr bwMode="auto">
          <a:xfrm>
            <a:off x="2794000" y="4541839"/>
            <a:ext cx="120651" cy="122237"/>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3" name="Oval 185"/>
          <p:cNvSpPr>
            <a:spLocks noChangeAspect="1" noChangeArrowheads="1"/>
          </p:cNvSpPr>
          <p:nvPr/>
        </p:nvSpPr>
        <p:spPr bwMode="auto">
          <a:xfrm>
            <a:off x="2984501" y="4357689"/>
            <a:ext cx="122239"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4" name="Oval 186"/>
          <p:cNvSpPr>
            <a:spLocks noChangeAspect="1" noChangeArrowheads="1"/>
          </p:cNvSpPr>
          <p:nvPr/>
        </p:nvSpPr>
        <p:spPr bwMode="auto">
          <a:xfrm>
            <a:off x="2865437" y="4357689"/>
            <a:ext cx="120651"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5" name="Oval 187"/>
          <p:cNvSpPr>
            <a:spLocks noChangeAspect="1" noChangeArrowheads="1"/>
          </p:cNvSpPr>
          <p:nvPr/>
        </p:nvSpPr>
        <p:spPr bwMode="auto">
          <a:xfrm>
            <a:off x="1831974" y="5491164"/>
            <a:ext cx="120651" cy="122237"/>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6" name="Oval 188"/>
          <p:cNvSpPr>
            <a:spLocks noChangeAspect="1" noChangeArrowheads="1"/>
          </p:cNvSpPr>
          <p:nvPr/>
        </p:nvSpPr>
        <p:spPr bwMode="auto">
          <a:xfrm>
            <a:off x="1892300" y="5113339"/>
            <a:ext cx="120651"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7" name="Oval 189"/>
          <p:cNvSpPr>
            <a:spLocks noChangeAspect="1" noChangeArrowheads="1"/>
          </p:cNvSpPr>
          <p:nvPr/>
        </p:nvSpPr>
        <p:spPr bwMode="auto">
          <a:xfrm>
            <a:off x="1636714" y="5113339"/>
            <a:ext cx="122237"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8" name="Oval 190"/>
          <p:cNvSpPr>
            <a:spLocks noChangeAspect="1" noChangeArrowheads="1"/>
          </p:cNvSpPr>
          <p:nvPr/>
        </p:nvSpPr>
        <p:spPr bwMode="auto">
          <a:xfrm>
            <a:off x="2136775" y="5113339"/>
            <a:ext cx="122239"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9" name="Oval 191"/>
          <p:cNvSpPr>
            <a:spLocks noChangeAspect="1" noChangeArrowheads="1"/>
          </p:cNvSpPr>
          <p:nvPr/>
        </p:nvSpPr>
        <p:spPr bwMode="auto">
          <a:xfrm>
            <a:off x="1509714" y="5113339"/>
            <a:ext cx="122237"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40" name="Oval 192"/>
          <p:cNvSpPr>
            <a:spLocks noChangeAspect="1" noChangeArrowheads="1"/>
          </p:cNvSpPr>
          <p:nvPr/>
        </p:nvSpPr>
        <p:spPr bwMode="auto">
          <a:xfrm>
            <a:off x="2012949" y="5113339"/>
            <a:ext cx="120651"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41" name="Oval 193"/>
          <p:cNvSpPr>
            <a:spLocks noChangeAspect="1" noChangeArrowheads="1"/>
          </p:cNvSpPr>
          <p:nvPr/>
        </p:nvSpPr>
        <p:spPr bwMode="auto">
          <a:xfrm>
            <a:off x="1763714" y="5113339"/>
            <a:ext cx="122237"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42" name="Oval 194"/>
          <p:cNvSpPr>
            <a:spLocks noChangeAspect="1" noChangeArrowheads="1"/>
          </p:cNvSpPr>
          <p:nvPr/>
        </p:nvSpPr>
        <p:spPr bwMode="auto">
          <a:xfrm>
            <a:off x="2386014" y="4929189"/>
            <a:ext cx="122237"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43" name="Oval 195"/>
          <p:cNvSpPr>
            <a:spLocks noChangeAspect="1" noChangeArrowheads="1"/>
          </p:cNvSpPr>
          <p:nvPr/>
        </p:nvSpPr>
        <p:spPr bwMode="auto">
          <a:xfrm>
            <a:off x="1270001" y="4927600"/>
            <a:ext cx="122239" cy="122238"/>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44" name="Oval 196"/>
          <p:cNvSpPr>
            <a:spLocks noChangeAspect="1" noChangeArrowheads="1"/>
          </p:cNvSpPr>
          <p:nvPr/>
        </p:nvSpPr>
        <p:spPr bwMode="auto">
          <a:xfrm>
            <a:off x="1939926" y="4927600"/>
            <a:ext cx="122239" cy="122238"/>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45" name="Oval 197"/>
          <p:cNvSpPr>
            <a:spLocks noChangeAspect="1" noChangeArrowheads="1"/>
          </p:cNvSpPr>
          <p:nvPr/>
        </p:nvSpPr>
        <p:spPr bwMode="auto">
          <a:xfrm>
            <a:off x="1827214" y="4927600"/>
            <a:ext cx="122237"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46" name="Oval 198"/>
          <p:cNvSpPr>
            <a:spLocks noChangeAspect="1" noChangeArrowheads="1"/>
          </p:cNvSpPr>
          <p:nvPr/>
        </p:nvSpPr>
        <p:spPr bwMode="auto">
          <a:xfrm>
            <a:off x="2276475" y="4927600"/>
            <a:ext cx="120651" cy="122238"/>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47" name="Oval 199"/>
          <p:cNvSpPr>
            <a:spLocks noChangeAspect="1" noChangeArrowheads="1"/>
          </p:cNvSpPr>
          <p:nvPr/>
        </p:nvSpPr>
        <p:spPr bwMode="auto">
          <a:xfrm>
            <a:off x="1606549" y="4927600"/>
            <a:ext cx="120651" cy="122238"/>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48" name="Oval 200"/>
          <p:cNvSpPr>
            <a:spLocks noChangeAspect="1" noChangeArrowheads="1"/>
          </p:cNvSpPr>
          <p:nvPr/>
        </p:nvSpPr>
        <p:spPr bwMode="auto">
          <a:xfrm>
            <a:off x="2052639" y="4927600"/>
            <a:ext cx="122237" cy="122238"/>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49" name="Oval 201"/>
          <p:cNvSpPr>
            <a:spLocks noChangeAspect="1" noChangeArrowheads="1"/>
          </p:cNvSpPr>
          <p:nvPr/>
        </p:nvSpPr>
        <p:spPr bwMode="auto">
          <a:xfrm>
            <a:off x="1717675" y="4927600"/>
            <a:ext cx="120651" cy="122238"/>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0" name="Oval 202"/>
          <p:cNvSpPr>
            <a:spLocks noChangeAspect="1" noChangeArrowheads="1"/>
          </p:cNvSpPr>
          <p:nvPr/>
        </p:nvSpPr>
        <p:spPr bwMode="auto">
          <a:xfrm>
            <a:off x="2165349" y="4927600"/>
            <a:ext cx="120651" cy="122238"/>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1" name="Oval 203"/>
          <p:cNvSpPr>
            <a:spLocks noChangeAspect="1" noChangeArrowheads="1"/>
          </p:cNvSpPr>
          <p:nvPr/>
        </p:nvSpPr>
        <p:spPr bwMode="auto">
          <a:xfrm>
            <a:off x="1382713" y="4927600"/>
            <a:ext cx="120651" cy="122238"/>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2" name="Oval 204"/>
          <p:cNvSpPr>
            <a:spLocks noChangeAspect="1" noChangeArrowheads="1"/>
          </p:cNvSpPr>
          <p:nvPr/>
        </p:nvSpPr>
        <p:spPr bwMode="auto">
          <a:xfrm>
            <a:off x="1493839" y="4927600"/>
            <a:ext cx="122237"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 name="Oval 205"/>
          <p:cNvSpPr>
            <a:spLocks noChangeAspect="1" noChangeArrowheads="1"/>
          </p:cNvSpPr>
          <p:nvPr/>
        </p:nvSpPr>
        <p:spPr bwMode="auto">
          <a:xfrm>
            <a:off x="1890713" y="4733925"/>
            <a:ext cx="120651" cy="122238"/>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 name="Oval 206"/>
          <p:cNvSpPr>
            <a:spLocks noChangeAspect="1" noChangeArrowheads="1"/>
          </p:cNvSpPr>
          <p:nvPr/>
        </p:nvSpPr>
        <p:spPr bwMode="auto">
          <a:xfrm>
            <a:off x="1638301" y="4733925"/>
            <a:ext cx="122239"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 name="Oval 207"/>
          <p:cNvSpPr>
            <a:spLocks noChangeAspect="1" noChangeArrowheads="1"/>
          </p:cNvSpPr>
          <p:nvPr/>
        </p:nvSpPr>
        <p:spPr bwMode="auto">
          <a:xfrm>
            <a:off x="2016125" y="4733925"/>
            <a:ext cx="120651"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 name="Oval 208"/>
          <p:cNvSpPr>
            <a:spLocks noChangeAspect="1" noChangeArrowheads="1"/>
          </p:cNvSpPr>
          <p:nvPr/>
        </p:nvSpPr>
        <p:spPr bwMode="auto">
          <a:xfrm>
            <a:off x="1765301" y="4733925"/>
            <a:ext cx="122239" cy="122238"/>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 name="Oval 209"/>
          <p:cNvSpPr>
            <a:spLocks noChangeAspect="1" noChangeArrowheads="1"/>
          </p:cNvSpPr>
          <p:nvPr/>
        </p:nvSpPr>
        <p:spPr bwMode="auto">
          <a:xfrm>
            <a:off x="2266950" y="4733925"/>
            <a:ext cx="122239" cy="122238"/>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 name="Oval 210"/>
          <p:cNvSpPr>
            <a:spLocks noChangeAspect="1" noChangeArrowheads="1"/>
          </p:cNvSpPr>
          <p:nvPr/>
        </p:nvSpPr>
        <p:spPr bwMode="auto">
          <a:xfrm>
            <a:off x="1952626" y="4733925"/>
            <a:ext cx="122239"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 name="Oval 211"/>
          <p:cNvSpPr>
            <a:spLocks noChangeAspect="1" noChangeArrowheads="1"/>
          </p:cNvSpPr>
          <p:nvPr/>
        </p:nvSpPr>
        <p:spPr bwMode="auto">
          <a:xfrm>
            <a:off x="1827214" y="4733925"/>
            <a:ext cx="122237"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 name="Oval 212"/>
          <p:cNvSpPr>
            <a:spLocks noChangeAspect="1" noChangeArrowheads="1"/>
          </p:cNvSpPr>
          <p:nvPr/>
        </p:nvSpPr>
        <p:spPr bwMode="auto">
          <a:xfrm>
            <a:off x="1511301" y="4733925"/>
            <a:ext cx="122239"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 name="Oval 213"/>
          <p:cNvSpPr>
            <a:spLocks noChangeAspect="1" noChangeArrowheads="1"/>
          </p:cNvSpPr>
          <p:nvPr/>
        </p:nvSpPr>
        <p:spPr bwMode="auto">
          <a:xfrm>
            <a:off x="1701801" y="4733925"/>
            <a:ext cx="122239"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 name="Oval 214"/>
          <p:cNvSpPr>
            <a:spLocks noChangeAspect="1" noChangeArrowheads="1"/>
          </p:cNvSpPr>
          <p:nvPr/>
        </p:nvSpPr>
        <p:spPr bwMode="auto">
          <a:xfrm>
            <a:off x="1449388" y="4733925"/>
            <a:ext cx="120651"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 name="Oval 215"/>
          <p:cNvSpPr>
            <a:spLocks noChangeAspect="1" noChangeArrowheads="1"/>
          </p:cNvSpPr>
          <p:nvPr/>
        </p:nvSpPr>
        <p:spPr bwMode="auto">
          <a:xfrm>
            <a:off x="2330450" y="4733925"/>
            <a:ext cx="122239"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 name="Oval 216"/>
          <p:cNvSpPr>
            <a:spLocks noChangeAspect="1" noChangeArrowheads="1"/>
          </p:cNvSpPr>
          <p:nvPr/>
        </p:nvSpPr>
        <p:spPr bwMode="auto">
          <a:xfrm>
            <a:off x="1574801" y="4733925"/>
            <a:ext cx="122239"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 name="Oval 217"/>
          <p:cNvSpPr>
            <a:spLocks noChangeAspect="1" noChangeArrowheads="1"/>
          </p:cNvSpPr>
          <p:nvPr/>
        </p:nvSpPr>
        <p:spPr bwMode="auto">
          <a:xfrm>
            <a:off x="2141537" y="4733925"/>
            <a:ext cx="120651"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 name="Oval 218"/>
          <p:cNvSpPr>
            <a:spLocks noChangeAspect="1" noChangeArrowheads="1"/>
          </p:cNvSpPr>
          <p:nvPr/>
        </p:nvSpPr>
        <p:spPr bwMode="auto">
          <a:xfrm>
            <a:off x="1387475" y="4733925"/>
            <a:ext cx="120651"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 name="Oval 219"/>
          <p:cNvSpPr>
            <a:spLocks noChangeAspect="1" noChangeArrowheads="1"/>
          </p:cNvSpPr>
          <p:nvPr/>
        </p:nvSpPr>
        <p:spPr bwMode="auto">
          <a:xfrm>
            <a:off x="2203450" y="4733925"/>
            <a:ext cx="122239"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 name="Oval 220"/>
          <p:cNvSpPr>
            <a:spLocks noChangeAspect="1" noChangeArrowheads="1"/>
          </p:cNvSpPr>
          <p:nvPr/>
        </p:nvSpPr>
        <p:spPr bwMode="auto">
          <a:xfrm>
            <a:off x="1325563" y="4735513"/>
            <a:ext cx="120651"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9" name="Oval 221"/>
          <p:cNvSpPr>
            <a:spLocks noChangeAspect="1" noChangeArrowheads="1"/>
          </p:cNvSpPr>
          <p:nvPr/>
        </p:nvSpPr>
        <p:spPr bwMode="auto">
          <a:xfrm>
            <a:off x="2392364" y="4733925"/>
            <a:ext cx="122237"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0" name="Oval 222"/>
          <p:cNvSpPr>
            <a:spLocks noChangeAspect="1" noChangeArrowheads="1"/>
          </p:cNvSpPr>
          <p:nvPr/>
        </p:nvSpPr>
        <p:spPr bwMode="auto">
          <a:xfrm>
            <a:off x="1281114" y="4546600"/>
            <a:ext cx="122237"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1" name="Oval 223"/>
          <p:cNvSpPr>
            <a:spLocks noChangeAspect="1" noChangeArrowheads="1"/>
          </p:cNvSpPr>
          <p:nvPr/>
        </p:nvSpPr>
        <p:spPr bwMode="auto">
          <a:xfrm>
            <a:off x="1874839" y="4546600"/>
            <a:ext cx="122237"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2" name="Oval 224"/>
          <p:cNvSpPr>
            <a:spLocks noChangeAspect="1" noChangeArrowheads="1"/>
          </p:cNvSpPr>
          <p:nvPr/>
        </p:nvSpPr>
        <p:spPr bwMode="auto">
          <a:xfrm>
            <a:off x="1620837" y="4546600"/>
            <a:ext cx="120651"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3" name="Oval 225"/>
          <p:cNvSpPr>
            <a:spLocks noChangeAspect="1" noChangeArrowheads="1"/>
          </p:cNvSpPr>
          <p:nvPr/>
        </p:nvSpPr>
        <p:spPr bwMode="auto">
          <a:xfrm>
            <a:off x="2127249" y="4546600"/>
            <a:ext cx="120651"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4" name="Oval 226"/>
          <p:cNvSpPr>
            <a:spLocks noChangeAspect="1" noChangeArrowheads="1"/>
          </p:cNvSpPr>
          <p:nvPr/>
        </p:nvSpPr>
        <p:spPr bwMode="auto">
          <a:xfrm>
            <a:off x="2211388" y="4546600"/>
            <a:ext cx="122237"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5" name="Oval 227"/>
          <p:cNvSpPr>
            <a:spLocks noChangeAspect="1" noChangeArrowheads="1"/>
          </p:cNvSpPr>
          <p:nvPr/>
        </p:nvSpPr>
        <p:spPr bwMode="auto">
          <a:xfrm>
            <a:off x="1960563" y="4546600"/>
            <a:ext cx="120651"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6" name="Oval 228"/>
          <p:cNvSpPr>
            <a:spLocks noChangeAspect="1" noChangeArrowheads="1"/>
          </p:cNvSpPr>
          <p:nvPr/>
        </p:nvSpPr>
        <p:spPr bwMode="auto">
          <a:xfrm>
            <a:off x="1452563" y="4546600"/>
            <a:ext cx="120651"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7" name="Oval 229"/>
          <p:cNvSpPr>
            <a:spLocks noChangeAspect="1" noChangeArrowheads="1"/>
          </p:cNvSpPr>
          <p:nvPr/>
        </p:nvSpPr>
        <p:spPr bwMode="auto">
          <a:xfrm>
            <a:off x="1703388" y="4546600"/>
            <a:ext cx="122237"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8" name="Oval 230"/>
          <p:cNvSpPr>
            <a:spLocks noChangeAspect="1" noChangeArrowheads="1"/>
          </p:cNvSpPr>
          <p:nvPr/>
        </p:nvSpPr>
        <p:spPr bwMode="auto">
          <a:xfrm>
            <a:off x="1789114" y="4546600"/>
            <a:ext cx="122237"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9" name="Oval 231"/>
          <p:cNvSpPr>
            <a:spLocks noChangeAspect="1" noChangeArrowheads="1"/>
          </p:cNvSpPr>
          <p:nvPr/>
        </p:nvSpPr>
        <p:spPr bwMode="auto">
          <a:xfrm>
            <a:off x="2381249" y="4546600"/>
            <a:ext cx="120651"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80" name="Oval 232"/>
          <p:cNvSpPr>
            <a:spLocks noChangeAspect="1" noChangeArrowheads="1"/>
          </p:cNvSpPr>
          <p:nvPr/>
        </p:nvSpPr>
        <p:spPr bwMode="auto">
          <a:xfrm>
            <a:off x="2043113" y="4546600"/>
            <a:ext cx="120651" cy="120650"/>
          </a:xfrm>
          <a:prstGeom prst="ellipse">
            <a:avLst/>
          </a:prstGeom>
          <a:solidFill>
            <a:srgbClr val="CCFF66"/>
          </a:solidFill>
          <a:ln w="12700">
            <a:solidFill>
              <a:srgbClr val="00C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81" name="Oval 233"/>
          <p:cNvSpPr>
            <a:spLocks noChangeAspect="1" noChangeArrowheads="1"/>
          </p:cNvSpPr>
          <p:nvPr/>
        </p:nvSpPr>
        <p:spPr bwMode="auto">
          <a:xfrm>
            <a:off x="2297114" y="4546600"/>
            <a:ext cx="122237"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82" name="Oval 234"/>
          <p:cNvSpPr>
            <a:spLocks noChangeAspect="1" noChangeArrowheads="1"/>
          </p:cNvSpPr>
          <p:nvPr/>
        </p:nvSpPr>
        <p:spPr bwMode="auto">
          <a:xfrm>
            <a:off x="1366839" y="4546600"/>
            <a:ext cx="122237"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83" name="Oval 235"/>
          <p:cNvSpPr>
            <a:spLocks noChangeAspect="1" noChangeArrowheads="1"/>
          </p:cNvSpPr>
          <p:nvPr/>
        </p:nvSpPr>
        <p:spPr bwMode="auto">
          <a:xfrm>
            <a:off x="1536700" y="4546600"/>
            <a:ext cx="120651"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84" name="Oval 236"/>
          <p:cNvSpPr>
            <a:spLocks noChangeAspect="1" noChangeArrowheads="1"/>
          </p:cNvSpPr>
          <p:nvPr/>
        </p:nvSpPr>
        <p:spPr bwMode="auto">
          <a:xfrm>
            <a:off x="1833563" y="4359276"/>
            <a:ext cx="120651"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85" name="Oval 237"/>
          <p:cNvSpPr>
            <a:spLocks noChangeAspect="1" noChangeArrowheads="1"/>
          </p:cNvSpPr>
          <p:nvPr/>
        </p:nvSpPr>
        <p:spPr bwMode="auto">
          <a:xfrm>
            <a:off x="1400175" y="4359276"/>
            <a:ext cx="122239"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86" name="Oval 238"/>
          <p:cNvSpPr>
            <a:spLocks noChangeAspect="1" noChangeArrowheads="1"/>
          </p:cNvSpPr>
          <p:nvPr/>
        </p:nvSpPr>
        <p:spPr bwMode="auto">
          <a:xfrm>
            <a:off x="2049464" y="4359276"/>
            <a:ext cx="122237"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87" name="Oval 239"/>
          <p:cNvSpPr>
            <a:spLocks noChangeAspect="1" noChangeArrowheads="1"/>
          </p:cNvSpPr>
          <p:nvPr/>
        </p:nvSpPr>
        <p:spPr bwMode="auto">
          <a:xfrm>
            <a:off x="2373314" y="4359276"/>
            <a:ext cx="122237"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88" name="Oval 240"/>
          <p:cNvSpPr>
            <a:spLocks noChangeAspect="1" noChangeArrowheads="1"/>
          </p:cNvSpPr>
          <p:nvPr/>
        </p:nvSpPr>
        <p:spPr bwMode="auto">
          <a:xfrm>
            <a:off x="1290639" y="4359276"/>
            <a:ext cx="122237"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89" name="Oval 241"/>
          <p:cNvSpPr>
            <a:spLocks noChangeAspect="1" noChangeArrowheads="1"/>
          </p:cNvSpPr>
          <p:nvPr/>
        </p:nvSpPr>
        <p:spPr bwMode="auto">
          <a:xfrm>
            <a:off x="1939926" y="4359276"/>
            <a:ext cx="122239"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0" name="Oval 242"/>
          <p:cNvSpPr>
            <a:spLocks noChangeAspect="1" noChangeArrowheads="1"/>
          </p:cNvSpPr>
          <p:nvPr/>
        </p:nvSpPr>
        <p:spPr bwMode="auto">
          <a:xfrm>
            <a:off x="2266949" y="4359276"/>
            <a:ext cx="120651"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1" name="Oval 243"/>
          <p:cNvSpPr>
            <a:spLocks noChangeAspect="1" noChangeArrowheads="1"/>
          </p:cNvSpPr>
          <p:nvPr/>
        </p:nvSpPr>
        <p:spPr bwMode="auto">
          <a:xfrm>
            <a:off x="1658937" y="4168775"/>
            <a:ext cx="120651"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2" name="Oval 244"/>
          <p:cNvSpPr>
            <a:spLocks noChangeAspect="1" noChangeArrowheads="1"/>
          </p:cNvSpPr>
          <p:nvPr/>
        </p:nvSpPr>
        <p:spPr bwMode="auto">
          <a:xfrm>
            <a:off x="2000249" y="4168775"/>
            <a:ext cx="120651"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3" name="Oval 245"/>
          <p:cNvSpPr>
            <a:spLocks noChangeAspect="1" noChangeArrowheads="1"/>
          </p:cNvSpPr>
          <p:nvPr/>
        </p:nvSpPr>
        <p:spPr bwMode="auto">
          <a:xfrm>
            <a:off x="1825626" y="4168775"/>
            <a:ext cx="122239"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4" name="Oval 246"/>
          <p:cNvSpPr>
            <a:spLocks noChangeAspect="1" noChangeArrowheads="1"/>
          </p:cNvSpPr>
          <p:nvPr/>
        </p:nvSpPr>
        <p:spPr bwMode="auto">
          <a:xfrm>
            <a:off x="2078039" y="4733925"/>
            <a:ext cx="122237"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5" name="Oval 247"/>
          <p:cNvSpPr>
            <a:spLocks noChangeAspect="1" noChangeArrowheads="1"/>
          </p:cNvSpPr>
          <p:nvPr/>
        </p:nvSpPr>
        <p:spPr bwMode="auto">
          <a:xfrm>
            <a:off x="1508125" y="4359276"/>
            <a:ext cx="120651"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6" name="Oval 248"/>
          <p:cNvSpPr>
            <a:spLocks noChangeAspect="1" noChangeArrowheads="1"/>
          </p:cNvSpPr>
          <p:nvPr/>
        </p:nvSpPr>
        <p:spPr bwMode="auto">
          <a:xfrm>
            <a:off x="1724026" y="4359276"/>
            <a:ext cx="122239"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7" name="Oval 249"/>
          <p:cNvSpPr>
            <a:spLocks noChangeAspect="1" noChangeArrowheads="1"/>
          </p:cNvSpPr>
          <p:nvPr/>
        </p:nvSpPr>
        <p:spPr bwMode="auto">
          <a:xfrm>
            <a:off x="1616075" y="4359275"/>
            <a:ext cx="122239" cy="122238"/>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8" name="Oval 250"/>
          <p:cNvSpPr>
            <a:spLocks noChangeAspect="1" noChangeArrowheads="1"/>
          </p:cNvSpPr>
          <p:nvPr/>
        </p:nvSpPr>
        <p:spPr bwMode="auto">
          <a:xfrm>
            <a:off x="2157414" y="4359276"/>
            <a:ext cx="122237"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9" name="Oval 251"/>
          <p:cNvSpPr>
            <a:spLocks noChangeAspect="1" noChangeArrowheads="1"/>
          </p:cNvSpPr>
          <p:nvPr/>
        </p:nvSpPr>
        <p:spPr bwMode="auto">
          <a:xfrm>
            <a:off x="2984501" y="4543426"/>
            <a:ext cx="122239" cy="120650"/>
          </a:xfrm>
          <a:prstGeom prst="ellipse">
            <a:avLst/>
          </a:prstGeom>
          <a:solidFill>
            <a:srgbClr val="CCFF66"/>
          </a:solidFill>
          <a:ln w="127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00" name="Rectangle 252"/>
          <p:cNvSpPr>
            <a:spLocks noChangeAspect="1" noChangeArrowheads="1"/>
          </p:cNvSpPr>
          <p:nvPr/>
        </p:nvSpPr>
        <p:spPr bwMode="auto">
          <a:xfrm>
            <a:off x="1759788" y="3400426"/>
            <a:ext cx="1908091" cy="3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lnSpc>
                <a:spcPct val="90000"/>
              </a:lnSpc>
            </a:pPr>
            <a:r>
              <a:rPr lang="en-US" sz="2000">
                <a:solidFill>
                  <a:schemeClr val="bg1"/>
                </a:solidFill>
                <a:latin typeface="Times New Roman" charset="0"/>
              </a:rPr>
              <a:t>(</a:t>
            </a:r>
            <a:r>
              <a:rPr lang="en-US" sz="2000" i="1">
                <a:solidFill>
                  <a:schemeClr val="bg1"/>
                </a:solidFill>
                <a:latin typeface="Times New Roman" charset="0"/>
              </a:rPr>
              <a:t>C</a:t>
            </a:r>
            <a:r>
              <a:rPr lang="en-US" sz="2000" i="1" baseline="-25000">
                <a:solidFill>
                  <a:schemeClr val="bg1"/>
                </a:solidFill>
                <a:latin typeface="Times New Roman" charset="0"/>
              </a:rPr>
              <a:t>t</a:t>
            </a:r>
            <a:r>
              <a:rPr lang="en-US" sz="2000">
                <a:solidFill>
                  <a:schemeClr val="bg1"/>
                </a:solidFill>
                <a:latin typeface="Times New Roman" charset="0"/>
              </a:rPr>
              <a:t> cutoff : </a:t>
            </a:r>
            <a:r>
              <a:rPr lang="en-US" sz="2000">
                <a:solidFill>
                  <a:schemeClr val="bg1"/>
                </a:solidFill>
                <a:latin typeface="Times New Roman" charset="0"/>
                <a:cs typeface="Times New Roman" charset="0"/>
              </a:rPr>
              <a:t>≥ </a:t>
            </a:r>
            <a:r>
              <a:rPr lang="en-US" sz="2000">
                <a:solidFill>
                  <a:schemeClr val="bg1"/>
                </a:solidFill>
                <a:latin typeface="Times New Roman" charset="0"/>
              </a:rPr>
              <a:t>35)</a:t>
            </a:r>
          </a:p>
        </p:txBody>
      </p:sp>
      <p:sp>
        <p:nvSpPr>
          <p:cNvPr id="2301" name="Rectangle 253"/>
          <p:cNvSpPr>
            <a:spLocks noChangeAspect="1" noChangeArrowheads="1"/>
          </p:cNvSpPr>
          <p:nvPr/>
        </p:nvSpPr>
        <p:spPr bwMode="auto">
          <a:xfrm>
            <a:off x="4027722" y="5776914"/>
            <a:ext cx="1372722" cy="6424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550" tIns="41275" rIns="82550" bIns="41275">
            <a:spAutoFit/>
          </a:bodyPr>
          <a:lstStyle/>
          <a:p>
            <a:pPr algn="ctr" defTabSz="739775" eaLnBrk="0" hangingPunct="0">
              <a:lnSpc>
                <a:spcPct val="90000"/>
              </a:lnSpc>
            </a:pPr>
            <a:r>
              <a:rPr lang="en-US" sz="2000">
                <a:solidFill>
                  <a:schemeClr val="bg1"/>
                </a:solidFill>
                <a:latin typeface="Times New Roman" charset="0"/>
              </a:rPr>
              <a:t>Non-STEC </a:t>
            </a:r>
          </a:p>
          <a:p>
            <a:pPr algn="ctr" defTabSz="739775" eaLnBrk="0" hangingPunct="0">
              <a:lnSpc>
                <a:spcPct val="90000"/>
              </a:lnSpc>
            </a:pPr>
            <a:r>
              <a:rPr lang="en-US" sz="2000">
                <a:solidFill>
                  <a:schemeClr val="bg1"/>
                </a:solidFill>
                <a:latin typeface="Times New Roman" charset="0"/>
              </a:rPr>
              <a:t>O157 (n=9)</a:t>
            </a:r>
          </a:p>
        </p:txBody>
      </p:sp>
      <p:sp>
        <p:nvSpPr>
          <p:cNvPr id="2302" name="Rectangle 254"/>
          <p:cNvSpPr>
            <a:spLocks noChangeAspect="1" noChangeArrowheads="1"/>
          </p:cNvSpPr>
          <p:nvPr/>
        </p:nvSpPr>
        <p:spPr bwMode="auto">
          <a:xfrm>
            <a:off x="5366180" y="5776914"/>
            <a:ext cx="1558069" cy="6424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550" tIns="41275" rIns="82550" bIns="41275">
            <a:spAutoFit/>
          </a:bodyPr>
          <a:lstStyle/>
          <a:p>
            <a:pPr algn="ctr" defTabSz="739775" eaLnBrk="0" hangingPunct="0">
              <a:lnSpc>
                <a:spcPct val="90000"/>
              </a:lnSpc>
            </a:pPr>
            <a:r>
              <a:rPr lang="en-US" sz="2000">
                <a:solidFill>
                  <a:schemeClr val="bg1"/>
                </a:solidFill>
                <a:latin typeface="Times New Roman" charset="0"/>
              </a:rPr>
              <a:t>Non-O157</a:t>
            </a:r>
          </a:p>
          <a:p>
            <a:pPr algn="ctr" defTabSz="739775" eaLnBrk="0" hangingPunct="0">
              <a:lnSpc>
                <a:spcPct val="90000"/>
              </a:lnSpc>
            </a:pPr>
            <a:r>
              <a:rPr lang="en-US" sz="2000">
                <a:solidFill>
                  <a:schemeClr val="bg1"/>
                </a:solidFill>
                <a:latin typeface="Times New Roman" charset="0"/>
              </a:rPr>
              <a:t>STEC (n=16)</a:t>
            </a:r>
          </a:p>
        </p:txBody>
      </p:sp>
      <p:sp>
        <p:nvSpPr>
          <p:cNvPr id="2303" name="Rectangle 255"/>
          <p:cNvSpPr>
            <a:spLocks noChangeAspect="1" noChangeArrowheads="1"/>
          </p:cNvSpPr>
          <p:nvPr/>
        </p:nvSpPr>
        <p:spPr bwMode="auto">
          <a:xfrm>
            <a:off x="6711159" y="5776914"/>
            <a:ext cx="1641475" cy="6424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550" tIns="41275" rIns="82550" bIns="41275">
            <a:spAutoFit/>
          </a:bodyPr>
          <a:lstStyle/>
          <a:p>
            <a:pPr algn="ctr" defTabSz="739775" eaLnBrk="0" hangingPunct="0">
              <a:lnSpc>
                <a:spcPct val="90000"/>
              </a:lnSpc>
            </a:pPr>
            <a:r>
              <a:rPr lang="en-US" sz="2000">
                <a:solidFill>
                  <a:schemeClr val="bg1"/>
                </a:solidFill>
                <a:latin typeface="Times New Roman" charset="0"/>
              </a:rPr>
              <a:t>Other bacteria</a:t>
            </a:r>
          </a:p>
          <a:p>
            <a:pPr algn="ctr" defTabSz="739775" eaLnBrk="0" hangingPunct="0">
              <a:lnSpc>
                <a:spcPct val="90000"/>
              </a:lnSpc>
            </a:pPr>
            <a:r>
              <a:rPr lang="en-US" sz="2000">
                <a:solidFill>
                  <a:schemeClr val="bg1"/>
                </a:solidFill>
                <a:latin typeface="Times New Roman" charset="0"/>
              </a:rPr>
              <a:t>(n=86)</a:t>
            </a:r>
          </a:p>
        </p:txBody>
      </p:sp>
      <p:sp>
        <p:nvSpPr>
          <p:cNvPr id="2304" name="Rectangle 256"/>
          <p:cNvSpPr>
            <a:spLocks noChangeAspect="1" noChangeArrowheads="1"/>
          </p:cNvSpPr>
          <p:nvPr/>
        </p:nvSpPr>
        <p:spPr bwMode="auto">
          <a:xfrm>
            <a:off x="2570176" y="5776914"/>
            <a:ext cx="1474763" cy="6424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550" tIns="41275" rIns="82550" bIns="41275">
            <a:spAutoFit/>
          </a:bodyPr>
          <a:lstStyle/>
          <a:p>
            <a:pPr algn="ctr" defTabSz="739775" eaLnBrk="0" hangingPunct="0">
              <a:lnSpc>
                <a:spcPct val="90000"/>
              </a:lnSpc>
            </a:pPr>
            <a:r>
              <a:rPr lang="en-US" sz="2000">
                <a:solidFill>
                  <a:schemeClr val="bg1"/>
                </a:solidFill>
                <a:latin typeface="Times New Roman" charset="0"/>
              </a:rPr>
              <a:t>EHEC O157</a:t>
            </a:r>
          </a:p>
          <a:p>
            <a:pPr algn="ctr" defTabSz="739775" eaLnBrk="0" hangingPunct="0">
              <a:lnSpc>
                <a:spcPct val="90000"/>
              </a:lnSpc>
            </a:pPr>
            <a:r>
              <a:rPr lang="en-US" sz="2000">
                <a:solidFill>
                  <a:schemeClr val="bg1"/>
                </a:solidFill>
                <a:latin typeface="Times New Roman" charset="0"/>
              </a:rPr>
              <a:t>(n=26)</a:t>
            </a:r>
          </a:p>
        </p:txBody>
      </p:sp>
      <p:sp>
        <p:nvSpPr>
          <p:cNvPr id="2305" name="Rectangle 257"/>
          <p:cNvSpPr>
            <a:spLocks noChangeAspect="1" noChangeArrowheads="1"/>
          </p:cNvSpPr>
          <p:nvPr/>
        </p:nvSpPr>
        <p:spPr bwMode="auto">
          <a:xfrm>
            <a:off x="1157752" y="5776914"/>
            <a:ext cx="1427825" cy="6424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550" tIns="41275" rIns="82550" bIns="41275">
            <a:spAutoFit/>
          </a:bodyPr>
          <a:lstStyle/>
          <a:p>
            <a:pPr algn="ctr" defTabSz="739775" eaLnBrk="0" hangingPunct="0">
              <a:lnSpc>
                <a:spcPct val="90000"/>
              </a:lnSpc>
            </a:pPr>
            <a:r>
              <a:rPr lang="en-US" sz="2000">
                <a:solidFill>
                  <a:schemeClr val="bg1"/>
                </a:solidFill>
                <a:latin typeface="Times New Roman" charset="0"/>
              </a:rPr>
              <a:t>STEC O157</a:t>
            </a:r>
          </a:p>
          <a:p>
            <a:pPr algn="ctr" defTabSz="739775" eaLnBrk="0" hangingPunct="0">
              <a:lnSpc>
                <a:spcPct val="90000"/>
              </a:lnSpc>
            </a:pPr>
            <a:r>
              <a:rPr lang="en-US" sz="2000">
                <a:solidFill>
                  <a:schemeClr val="bg1"/>
                </a:solidFill>
                <a:latin typeface="Times New Roman" charset="0"/>
              </a:rPr>
              <a:t>(n=72)</a:t>
            </a:r>
          </a:p>
        </p:txBody>
      </p:sp>
      <p:sp>
        <p:nvSpPr>
          <p:cNvPr id="2306" name="Rectangle 258"/>
          <p:cNvSpPr>
            <a:spLocks noChangeAspect="1" noChangeArrowheads="1"/>
          </p:cNvSpPr>
          <p:nvPr/>
        </p:nvSpPr>
        <p:spPr bwMode="auto">
          <a:xfrm>
            <a:off x="419100" y="163513"/>
            <a:ext cx="8274051" cy="577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lnSpc>
                <a:spcPct val="85000"/>
              </a:lnSpc>
            </a:pPr>
            <a:r>
              <a:rPr lang="en-US" sz="3600" i="1" dirty="0" smtClean="0">
                <a:solidFill>
                  <a:srgbClr val="FFFF00"/>
                </a:solidFill>
              </a:rPr>
              <a:t>E</a:t>
            </a:r>
            <a:r>
              <a:rPr lang="en-US" sz="3600" i="1" dirty="0">
                <a:solidFill>
                  <a:srgbClr val="FFFF00"/>
                </a:solidFill>
              </a:rPr>
              <a:t>. coli</a:t>
            </a:r>
            <a:r>
              <a:rPr lang="en-US" sz="3600" dirty="0">
                <a:solidFill>
                  <a:srgbClr val="FFFF00"/>
                </a:solidFill>
              </a:rPr>
              <a:t> O157 Detection Kit</a:t>
            </a:r>
          </a:p>
        </p:txBody>
      </p:sp>
      <p:sp>
        <p:nvSpPr>
          <p:cNvPr id="2307" name="Rectangle 259"/>
          <p:cNvSpPr>
            <a:spLocks noChangeAspect="1" noChangeArrowheads="1"/>
          </p:cNvSpPr>
          <p:nvPr/>
        </p:nvSpPr>
        <p:spPr bwMode="auto">
          <a:xfrm>
            <a:off x="1139826" y="2062164"/>
            <a:ext cx="2763577" cy="65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lnSpc>
                <a:spcPct val="90000"/>
              </a:lnSpc>
            </a:pPr>
            <a:r>
              <a:rPr lang="en-US" sz="2000">
                <a:solidFill>
                  <a:schemeClr val="bg1"/>
                </a:solidFill>
                <a:latin typeface="Times New Roman" charset="0"/>
              </a:rPr>
              <a:t>* purified bacterial DNA</a:t>
            </a:r>
          </a:p>
          <a:p>
            <a:pPr eaLnBrk="0" hangingPunct="0">
              <a:lnSpc>
                <a:spcPct val="90000"/>
              </a:lnSpc>
            </a:pPr>
            <a:r>
              <a:rPr lang="en-US" sz="2000">
                <a:solidFill>
                  <a:schemeClr val="bg1"/>
                </a:solidFill>
                <a:latin typeface="Times New Roman" charset="0"/>
              </a:rPr>
              <a:t>   used as test sample</a:t>
            </a:r>
          </a:p>
        </p:txBody>
      </p:sp>
      <p:sp>
        <p:nvSpPr>
          <p:cNvPr id="2308" name="Line 260"/>
          <p:cNvSpPr>
            <a:spLocks noChangeShapeType="1"/>
          </p:cNvSpPr>
          <p:nvPr/>
        </p:nvSpPr>
        <p:spPr bwMode="auto">
          <a:xfrm>
            <a:off x="990600" y="3276600"/>
            <a:ext cx="7569200" cy="0"/>
          </a:xfrm>
          <a:prstGeom prst="line">
            <a:avLst/>
          </a:prstGeom>
          <a:noFill/>
          <a:ln w="19050">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2622243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3227</TotalTime>
  <Words>1556</Words>
  <Application>Microsoft Macintosh PowerPoint</Application>
  <PresentationFormat>On-screen Show (4:3)</PresentationFormat>
  <Paragraphs>268</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USDA/ARS/MARC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Bono</dc:creator>
  <cp:lastModifiedBy>Jim Bono</cp:lastModifiedBy>
  <cp:revision>107</cp:revision>
  <cp:lastPrinted>2012-11-30T22:36:34Z</cp:lastPrinted>
  <dcterms:created xsi:type="dcterms:W3CDTF">2012-01-27T18:49:54Z</dcterms:created>
  <dcterms:modified xsi:type="dcterms:W3CDTF">2012-12-03T22:04:17Z</dcterms:modified>
</cp:coreProperties>
</file>