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19"/>
  </p:notesMasterIdLst>
  <p:sldIdLst>
    <p:sldId id="966" r:id="rId2"/>
    <p:sldId id="967" r:id="rId3"/>
    <p:sldId id="961" r:id="rId4"/>
    <p:sldId id="968" r:id="rId5"/>
    <p:sldId id="946" r:id="rId6"/>
    <p:sldId id="973" r:id="rId7"/>
    <p:sldId id="975" r:id="rId8"/>
    <p:sldId id="976" r:id="rId9"/>
    <p:sldId id="972" r:id="rId10"/>
    <p:sldId id="965" r:id="rId11"/>
    <p:sldId id="963" r:id="rId12"/>
    <p:sldId id="964" r:id="rId13"/>
    <p:sldId id="981" r:id="rId14"/>
    <p:sldId id="982" r:id="rId15"/>
    <p:sldId id="983" r:id="rId16"/>
    <p:sldId id="974" r:id="rId17"/>
    <p:sldId id="960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66"/>
    <a:srgbClr val="FFFF99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20"/>
    <p:restoredTop sz="94660"/>
  </p:normalViewPr>
  <p:slideViewPr>
    <p:cSldViewPr snapToGrid="0">
      <p:cViewPr varScale="1">
        <p:scale>
          <a:sx n="115" d="100"/>
          <a:sy n="115" d="100"/>
        </p:scale>
        <p:origin x="39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anraden, Paul - REE-ARS" userId="91602886-fe7f-4860-9714-56e67139aa92" providerId="ADAL" clId="{8C179CC4-FB04-49DC-B19D-32965DEE7FC9}"/>
    <pc:docChg chg="delSld modSld">
      <pc:chgData name="Vanraden, Paul - REE-ARS" userId="91602886-fe7f-4860-9714-56e67139aa92" providerId="ADAL" clId="{8C179CC4-FB04-49DC-B19D-32965DEE7FC9}" dt="2024-05-16T13:42:07.258" v="5" actId="113"/>
      <pc:docMkLst>
        <pc:docMk/>
      </pc:docMkLst>
      <pc:sldChg chg="del">
        <pc:chgData name="Vanraden, Paul - REE-ARS" userId="91602886-fe7f-4860-9714-56e67139aa92" providerId="ADAL" clId="{8C179CC4-FB04-49DC-B19D-32965DEE7FC9}" dt="2024-05-13T18:18:11.521" v="0" actId="47"/>
        <pc:sldMkLst>
          <pc:docMk/>
          <pc:sldMk cId="1293771418" sldId="940"/>
        </pc:sldMkLst>
      </pc:sldChg>
      <pc:sldChg chg="modSp mod">
        <pc:chgData name="Vanraden, Paul - REE-ARS" userId="91602886-fe7f-4860-9714-56e67139aa92" providerId="ADAL" clId="{8C179CC4-FB04-49DC-B19D-32965DEE7FC9}" dt="2024-05-13T18:18:26.352" v="2" actId="6549"/>
        <pc:sldMkLst>
          <pc:docMk/>
          <pc:sldMk cId="2549710585" sldId="966"/>
        </pc:sldMkLst>
        <pc:spChg chg="mod">
          <ac:chgData name="Vanraden, Paul - REE-ARS" userId="91602886-fe7f-4860-9714-56e67139aa92" providerId="ADAL" clId="{8C179CC4-FB04-49DC-B19D-32965DEE7FC9}" dt="2024-05-13T18:18:26.352" v="2" actId="6549"/>
          <ac:spMkLst>
            <pc:docMk/>
            <pc:sldMk cId="2549710585" sldId="966"/>
            <ac:spMk id="3" creationId="{3050899C-5713-DF51-9B52-5DBA6C5715F3}"/>
          </ac:spMkLst>
        </pc:spChg>
      </pc:sldChg>
      <pc:sldChg chg="modSp mod">
        <pc:chgData name="Vanraden, Paul - REE-ARS" userId="91602886-fe7f-4860-9714-56e67139aa92" providerId="ADAL" clId="{8C179CC4-FB04-49DC-B19D-32965DEE7FC9}" dt="2024-05-13T18:20:19.567" v="4" actId="207"/>
        <pc:sldMkLst>
          <pc:docMk/>
          <pc:sldMk cId="709364212" sldId="975"/>
        </pc:sldMkLst>
        <pc:spChg chg="mod">
          <ac:chgData name="Vanraden, Paul - REE-ARS" userId="91602886-fe7f-4860-9714-56e67139aa92" providerId="ADAL" clId="{8C179CC4-FB04-49DC-B19D-32965DEE7FC9}" dt="2024-05-13T18:20:19.567" v="4" actId="207"/>
          <ac:spMkLst>
            <pc:docMk/>
            <pc:sldMk cId="709364212" sldId="975"/>
            <ac:spMk id="2" creationId="{697D9EDD-F8C7-8882-7C82-33CF520B41E6}"/>
          </ac:spMkLst>
        </pc:spChg>
      </pc:sldChg>
      <pc:sldChg chg="modSp mod">
        <pc:chgData name="Vanraden, Paul - REE-ARS" userId="91602886-fe7f-4860-9714-56e67139aa92" providerId="ADAL" clId="{8C179CC4-FB04-49DC-B19D-32965DEE7FC9}" dt="2024-05-16T13:42:07.258" v="5" actId="113"/>
        <pc:sldMkLst>
          <pc:docMk/>
          <pc:sldMk cId="1414101394" sldId="982"/>
        </pc:sldMkLst>
        <pc:graphicFrameChg chg="modGraphic">
          <ac:chgData name="Vanraden, Paul - REE-ARS" userId="91602886-fe7f-4860-9714-56e67139aa92" providerId="ADAL" clId="{8C179CC4-FB04-49DC-B19D-32965DEE7FC9}" dt="2024-05-16T13:42:07.258" v="5" actId="113"/>
          <ac:graphicFrameMkLst>
            <pc:docMk/>
            <pc:sldMk cId="1414101394" sldId="982"/>
            <ac:graphicFrameMk id="4" creationId="{3DF349CF-4B37-F20F-FE2A-FD68E480BEF0}"/>
          </ac:graphicFrameMkLst>
        </pc:graphicFrameChg>
      </pc:sldChg>
    </pc:docChg>
  </pc:docChgLst>
  <pc:docChgLst>
    <pc:chgData name="Vanraden, Paul - REE-ARS" userId="91602886-fe7f-4860-9714-56e67139aa92" providerId="ADAL" clId="{3FE28719-DE36-4182-962B-6D66208866B8}"/>
    <pc:docChg chg="modMainMaster">
      <pc:chgData name="Vanraden, Paul - REE-ARS" userId="91602886-fe7f-4860-9714-56e67139aa92" providerId="ADAL" clId="{3FE28719-DE36-4182-962B-6D66208866B8}" dt="2024-06-06T13:35:16.828" v="56" actId="20577"/>
      <pc:docMkLst>
        <pc:docMk/>
      </pc:docMkLst>
      <pc:sldMasterChg chg="modSp mod">
        <pc:chgData name="Vanraden, Paul - REE-ARS" userId="91602886-fe7f-4860-9714-56e67139aa92" providerId="ADAL" clId="{3FE28719-DE36-4182-962B-6D66208866B8}" dt="2024-06-06T13:35:16.828" v="56" actId="20577"/>
        <pc:sldMasterMkLst>
          <pc:docMk/>
          <pc:sldMasterMk cId="1014719039" sldId="2147483673"/>
        </pc:sldMasterMkLst>
        <pc:spChg chg="mod">
          <ac:chgData name="Vanraden, Paul - REE-ARS" userId="91602886-fe7f-4860-9714-56e67139aa92" providerId="ADAL" clId="{3FE28719-DE36-4182-962B-6D66208866B8}" dt="2024-06-06T13:35:16.828" v="56" actId="20577"/>
          <ac:spMkLst>
            <pc:docMk/>
            <pc:sldMasterMk cId="1014719039" sldId="2147483673"/>
            <ac:spMk id="13" creationId="{00000000-0000-0000-0000-000000000000}"/>
          </ac:spMkLst>
        </pc:sp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8888FC-2FE7-4324-BDD2-AE24B2683DEB}" type="datetimeFigureOut">
              <a:rPr lang="en-US" smtClean="0"/>
              <a:t>6/6/2024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8F2682-01CF-4573-A096-29C2EFCF4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8867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IP-2017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680" y="121920"/>
            <a:ext cx="11216640" cy="6397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7680" y="1341120"/>
            <a:ext cx="11216640" cy="4876800"/>
          </a:xfrm>
        </p:spPr>
        <p:txBody>
          <a:bodyPr/>
          <a:lstStyle>
            <a:lvl1pPr>
              <a:defRPr sz="3200"/>
            </a:lvl1pPr>
            <a:lvl2pPr>
              <a:defRPr sz="3200"/>
            </a:lvl2pPr>
            <a:lvl3pPr>
              <a:defRPr sz="32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727706921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IP-2017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2743200"/>
          </a:xfrm>
          <a:prstGeom prst="rect">
            <a:avLst/>
          </a:prstGeom>
          <a:solidFill>
            <a:srgbClr val="2442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889000"/>
            <a:ext cx="10363200" cy="639763"/>
          </a:xfrm>
        </p:spPr>
        <p:txBody>
          <a:bodyPr/>
          <a:lstStyle>
            <a:lvl1pPr algn="l">
              <a:lnSpc>
                <a:spcPts val="6133"/>
              </a:lnSpc>
              <a:defRPr sz="56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3083560"/>
            <a:ext cx="10363200" cy="3291840"/>
          </a:xfrm>
        </p:spPr>
        <p:txBody>
          <a:bodyPr/>
          <a:lstStyle>
            <a:lvl1pPr>
              <a:spcAft>
                <a:spcPts val="0"/>
              </a:spcAft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0" y="0"/>
            <a:ext cx="12192000" cy="2743200"/>
          </a:xfrm>
          <a:prstGeom prst="rect">
            <a:avLst/>
          </a:prstGeom>
          <a:solidFill>
            <a:srgbClr val="2442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34444850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IP-2017 Title and Conten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680" y="121920"/>
            <a:ext cx="11216640" cy="6397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7680" y="1219200"/>
            <a:ext cx="5364480" cy="5120640"/>
          </a:xfrm>
        </p:spPr>
        <p:txBody>
          <a:bodyPr/>
          <a:lstStyle>
            <a:lvl1pPr>
              <a:defRPr sz="3200"/>
            </a:lvl1pPr>
            <a:lvl2pPr>
              <a:defRPr sz="3200"/>
            </a:lvl2pPr>
            <a:lvl3pPr>
              <a:defRPr sz="32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9840" y="1219200"/>
            <a:ext cx="5364480" cy="5120640"/>
          </a:xfrm>
        </p:spPr>
        <p:txBody>
          <a:bodyPr/>
          <a:lstStyle>
            <a:lvl1pPr>
              <a:defRPr sz="3200"/>
            </a:lvl1pPr>
            <a:lvl2pPr>
              <a:defRPr sz="3200"/>
            </a:lvl2pPr>
            <a:lvl3pPr>
              <a:defRPr sz="32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038121935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IP-2017 Title and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3115527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USDA symbol 2color Hi Res.jpg"/>
          <p:cNvPicPr>
            <a:picLocks noChangeAspect="1"/>
          </p:cNvPicPr>
          <p:nvPr/>
        </p:nvPicPr>
        <p:blipFill>
          <a:blip r:embed="rId6" cstate="print"/>
          <a:srcRect r="1468"/>
          <a:stretch>
            <a:fillRect/>
          </a:stretch>
        </p:blipFill>
        <p:spPr>
          <a:xfrm>
            <a:off x="11509248" y="6409773"/>
            <a:ext cx="682752" cy="473627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639560"/>
            <a:ext cx="11545824" cy="243840"/>
          </a:xfrm>
          <a:prstGeom prst="rect">
            <a:avLst/>
          </a:prstGeom>
          <a:solidFill>
            <a:srgbClr val="0052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853440"/>
          </a:xfrm>
          <a:prstGeom prst="rect">
            <a:avLst/>
          </a:prstGeom>
          <a:solidFill>
            <a:srgbClr val="2442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7680" y="121920"/>
            <a:ext cx="11216640" cy="63976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7680" y="1341120"/>
            <a:ext cx="11216640" cy="48768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82880" y="6639560"/>
            <a:ext cx="7924800" cy="24384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67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Meeting,  Location, Date (</a:t>
            </a:r>
            <a:fld id="{15B3028D-9398-4C32-B664-7BB0AE0371BF}" type="slidenum">
              <a:rPr kumimoji="0" lang="en-US" sz="1067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r>
              <a:rPr kumimoji="0" lang="en-US" sz="1067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)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778240" y="6673278"/>
            <a:ext cx="2682240" cy="164212"/>
          </a:xfrm>
          <a:prstGeom prst="rect">
            <a:avLst/>
          </a:prstGeom>
        </p:spPr>
        <p:txBody>
          <a:bodyPr lIns="0" tIns="0" rIns="0" bIns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67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Presenter</a:t>
            </a:r>
          </a:p>
        </p:txBody>
      </p:sp>
      <p:pic>
        <p:nvPicPr>
          <p:cNvPr id="9" name="Picture 8" descr="USDA symbol 2color Hi Res.jpg"/>
          <p:cNvPicPr>
            <a:picLocks noChangeAspect="1"/>
          </p:cNvPicPr>
          <p:nvPr userDrawn="1"/>
        </p:nvPicPr>
        <p:blipFill>
          <a:blip r:embed="rId6" cstate="print"/>
          <a:srcRect r="1468"/>
          <a:stretch>
            <a:fillRect/>
          </a:stretch>
        </p:blipFill>
        <p:spPr>
          <a:xfrm>
            <a:off x="11509248" y="6409773"/>
            <a:ext cx="682752" cy="473627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0" y="6639560"/>
            <a:ext cx="11545824" cy="243840"/>
          </a:xfrm>
          <a:prstGeom prst="rect">
            <a:avLst/>
          </a:prstGeom>
          <a:solidFill>
            <a:srgbClr val="0052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12192000" cy="853440"/>
          </a:xfrm>
          <a:prstGeom prst="rect">
            <a:avLst/>
          </a:prstGeom>
          <a:solidFill>
            <a:srgbClr val="2442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182880" y="6639560"/>
            <a:ext cx="7924800" cy="24384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67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Interbull annual meeting, Bled</a:t>
            </a:r>
            <a:r>
              <a:rPr kumimoji="0" lang="en-US" sz="1067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Slovenia, May 20 </a:t>
            </a:r>
            <a:r>
              <a:rPr kumimoji="0" lang="en-US" sz="1067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2024 (</a:t>
            </a:r>
            <a:fld id="{15B3028D-9398-4C32-B664-7BB0AE0371BF}" type="slidenum">
              <a:rPr kumimoji="0" lang="en-US" sz="1067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r>
              <a:rPr kumimoji="0" lang="en-US" sz="1067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)</a:t>
            </a:r>
          </a:p>
        </p:txBody>
      </p:sp>
      <p:sp>
        <p:nvSpPr>
          <p:cNvPr id="16" name="Rectangle 15"/>
          <p:cNvSpPr/>
          <p:nvPr userDrawn="1"/>
        </p:nvSpPr>
        <p:spPr>
          <a:xfrm>
            <a:off x="8778240" y="6673279"/>
            <a:ext cx="2682240" cy="164212"/>
          </a:xfrm>
          <a:prstGeom prst="rect">
            <a:avLst/>
          </a:prstGeom>
        </p:spPr>
        <p:txBody>
          <a:bodyPr lIns="0" tIns="0" rIns="0" bIns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67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VanRaden</a:t>
            </a:r>
          </a:p>
        </p:txBody>
      </p:sp>
    </p:spTree>
    <p:extLst>
      <p:ext uri="{BB962C8B-B14F-4D97-AF65-F5344CB8AC3E}">
        <p14:creationId xmlns:p14="http://schemas.microsoft.com/office/powerpoint/2010/main" val="1014719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</p:sldLayoutIdLst>
  <p:transition/>
  <p:txStyles>
    <p:titleStyle>
      <a:lvl1pPr algn="l" defTabSz="1219170" rtl="0" eaLnBrk="1" latinLnBrk="0" hangingPunct="1">
        <a:spcBef>
          <a:spcPct val="0"/>
        </a:spcBef>
        <a:buNone/>
        <a:defRPr sz="40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78875" indent="-378875" algn="l" defTabSz="1219170" rtl="0" eaLnBrk="1" latinLnBrk="0" hangingPunct="1">
        <a:lnSpc>
          <a:spcPts val="3333"/>
        </a:lnSpc>
        <a:spcBef>
          <a:spcPts val="0"/>
        </a:spcBef>
        <a:spcAft>
          <a:spcPts val="1600"/>
        </a:spcAft>
        <a:buFont typeface="Symbol" pitchFamily="18" charset="2"/>
        <a:buChar char=""/>
        <a:defRPr sz="32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840296" indent="-380990" algn="l" defTabSz="1219170" rtl="0" eaLnBrk="1" latinLnBrk="0" hangingPunct="1">
        <a:lnSpc>
          <a:spcPts val="3333"/>
        </a:lnSpc>
        <a:spcBef>
          <a:spcPts val="0"/>
        </a:spcBef>
        <a:spcAft>
          <a:spcPts val="1600"/>
        </a:spcAft>
        <a:buFont typeface="Arial" pitchFamily="34" charset="0"/>
        <a:buChar char="–"/>
        <a:tabLst/>
        <a:defRPr sz="32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1138738" indent="-298443" algn="l" defTabSz="1219170" rtl="0" eaLnBrk="1" latinLnBrk="0" hangingPunct="1">
        <a:lnSpc>
          <a:spcPts val="3333"/>
        </a:lnSpc>
        <a:spcBef>
          <a:spcPts val="0"/>
        </a:spcBef>
        <a:spcAft>
          <a:spcPts val="1600"/>
        </a:spcAft>
        <a:buFont typeface="Calibri" pitchFamily="34" charset="0"/>
        <a:buChar char="•"/>
        <a:defRPr sz="3200" b="1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33B8A9-A7D3-5F58-C0A3-6BD06C80A3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Breeding programs compared across countries, continents, and breeds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50899C-5713-DF51-9B52-5DBA6C5715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Paul M. VanRaden</a:t>
            </a:r>
            <a:r>
              <a:rPr kumimoji="0" lang="en-US" sz="28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Taylor M. McWhorter</a:t>
            </a:r>
            <a:r>
              <a:rPr kumimoji="0" lang="en-US" sz="28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</a:t>
            </a:r>
            <a:r>
              <a:rPr lang="en-US" sz="2800" dirty="0">
                <a:solidFill>
                  <a:prstClr val="black"/>
                </a:solidFill>
              </a:rPr>
              <a:t>, Jose A. Carrillo</a:t>
            </a:r>
            <a:r>
              <a:rPr lang="en-US" sz="2800" baseline="30000" dirty="0">
                <a:solidFill>
                  <a:prstClr val="black"/>
                </a:solidFill>
              </a:rPr>
              <a:t>2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and Rodrigo R. Mota</a:t>
            </a:r>
            <a:r>
              <a:rPr lang="en-US" sz="2800" baseline="30000" dirty="0">
                <a:solidFill>
                  <a:prstClr val="black"/>
                </a:solidFill>
              </a:rPr>
              <a:t>2</a:t>
            </a:r>
            <a:endParaRPr kumimoji="0" lang="en-US" sz="2800" b="1" i="0" u="none" strike="noStrike" kern="1200" cap="none" spc="0" normalizeH="0" baseline="30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78875" marR="0" lvl="0" indent="-378875" algn="l" defTabSz="1219170" rtl="0" eaLnBrk="1" fontAlgn="auto" latinLnBrk="0" hangingPunct="1">
              <a:lnSpc>
                <a:spcPts val="3333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itchFamily="18" charset="2"/>
              <a:buNone/>
              <a:tabLst/>
              <a:defRPr/>
            </a:pPr>
            <a:r>
              <a:rPr kumimoji="0" lang="en-US" sz="2800" b="1" i="0" u="none" strike="noStrike" kern="1200" cap="none" spc="0" normalizeH="0" baseline="30000" noProof="0" dirty="0">
                <a:ln>
                  <a:noFill/>
                </a:ln>
                <a:solidFill>
                  <a:srgbClr val="9BBB59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9BBB59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USDA Animal Genomics and Improvement Lab, Beltsville, MD</a:t>
            </a:r>
          </a:p>
          <a:p>
            <a:pPr marL="378875" marR="0" lvl="0" indent="-378875" algn="l" defTabSz="1219170" rtl="0" eaLnBrk="1" fontAlgn="auto" latinLnBrk="0" hangingPunct="1">
              <a:lnSpc>
                <a:spcPts val="3333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itchFamily="18" charset="2"/>
              <a:buNone/>
              <a:tabLst/>
              <a:defRPr/>
            </a:pPr>
            <a:r>
              <a:rPr kumimoji="0" lang="en-US" sz="2800" b="1" i="0" u="none" strike="noStrike" kern="1200" cap="none" spc="0" normalizeH="0" baseline="30000" noProof="0" dirty="0">
                <a:ln>
                  <a:noFill/>
                </a:ln>
                <a:solidFill>
                  <a:srgbClr val="9BBB59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9BBB59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Council on Dairy Cattle Breeding, Bowie, MD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9710585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A9C747-6F65-71F3-63FC-922925B522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Comparing proven bulls of each breed by country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0052A2-E7EB-B166-A5BC-F3B1046C417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Proven bulls born 6-7 years ago with daughters in ≥ 10 herds</a:t>
            </a:r>
          </a:p>
          <a:p>
            <a:r>
              <a:rPr lang="en-US" dirty="0"/>
              <a:t>Variables and abbreviations defined:</a:t>
            </a:r>
          </a:p>
          <a:p>
            <a:pPr lvl="1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Ped%</a:t>
            </a:r>
            <a:r>
              <a:rPr lang="en-US" dirty="0"/>
              <a:t>	Pedigree completeness back to 1980 (%)</a:t>
            </a:r>
          </a:p>
          <a:p>
            <a:pPr lvl="1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G%</a:t>
            </a:r>
            <a:r>
              <a:rPr lang="en-US" dirty="0"/>
              <a:t>	Bulls with genotypes in the CDCB evaluation (%)</a:t>
            </a:r>
          </a:p>
          <a:p>
            <a:pPr lvl="1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NM$</a:t>
            </a:r>
            <a:r>
              <a:rPr lang="en-US" dirty="0"/>
              <a:t>	Net merit (average $ by country of ID)</a:t>
            </a:r>
          </a:p>
          <a:p>
            <a:pPr lvl="1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EFI, GFI</a:t>
            </a:r>
            <a:r>
              <a:rPr lang="en-US" dirty="0"/>
              <a:t>	Future inbreeding using pedigree or genomic data</a:t>
            </a:r>
          </a:p>
          <a:p>
            <a:pPr lvl="1"/>
            <a:r>
              <a:rPr lang="en-US" dirty="0" err="1">
                <a:solidFill>
                  <a:schemeClr val="accent1">
                    <a:lumMod val="75000"/>
                  </a:schemeClr>
                </a:solidFill>
              </a:rPr>
              <a:t>ForSire</a:t>
            </a:r>
            <a:r>
              <a:rPr lang="en-US" dirty="0"/>
              <a:t>	Bulls with a foreign sire (%)</a:t>
            </a:r>
          </a:p>
          <a:p>
            <a:pPr lvl="1"/>
            <a:r>
              <a:rPr lang="en-US" dirty="0" err="1">
                <a:solidFill>
                  <a:schemeClr val="accent1">
                    <a:lumMod val="75000"/>
                  </a:schemeClr>
                </a:solidFill>
              </a:rPr>
              <a:t>SireGI</a:t>
            </a:r>
            <a:r>
              <a:rPr lang="en-US" dirty="0"/>
              <a:t>	Generation interval from sire to son (years)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6487890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8C9EF4-AF91-6614-0B5F-DF306919D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Bull comparisons by country – Holsteins </a:t>
            </a:r>
            <a:r>
              <a:rPr lang="en-US">
                <a:solidFill>
                  <a:schemeClr val="accent2">
                    <a:lumMod val="40000"/>
                    <a:lumOff val="60000"/>
                  </a:schemeClr>
                </a:solidFill>
              </a:rPr>
              <a:t>(+ Sim)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43DF79F0-7ED2-9E3E-513D-37A220859B26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566533058"/>
              </p:ext>
            </p:extLst>
          </p:nvPr>
        </p:nvGraphicFramePr>
        <p:xfrm>
          <a:off x="487363" y="1219200"/>
          <a:ext cx="5364160" cy="49002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4993">
                  <a:extLst>
                    <a:ext uri="{9D8B030D-6E8A-4147-A177-3AD203B41FA5}">
                      <a16:colId xmlns:a16="http://schemas.microsoft.com/office/drawing/2014/main" val="3074192651"/>
                    </a:ext>
                  </a:extLst>
                </a:gridCol>
                <a:gridCol w="822121">
                  <a:extLst>
                    <a:ext uri="{9D8B030D-6E8A-4147-A177-3AD203B41FA5}">
                      <a16:colId xmlns:a16="http://schemas.microsoft.com/office/drawing/2014/main" val="288007333"/>
                    </a:ext>
                  </a:extLst>
                </a:gridCol>
                <a:gridCol w="1484851">
                  <a:extLst>
                    <a:ext uri="{9D8B030D-6E8A-4147-A177-3AD203B41FA5}">
                      <a16:colId xmlns:a16="http://schemas.microsoft.com/office/drawing/2014/main" val="62165989"/>
                    </a:ext>
                  </a:extLst>
                </a:gridCol>
                <a:gridCol w="906011">
                  <a:extLst>
                    <a:ext uri="{9D8B030D-6E8A-4147-A177-3AD203B41FA5}">
                      <a16:colId xmlns:a16="http://schemas.microsoft.com/office/drawing/2014/main" val="2012143486"/>
                    </a:ext>
                  </a:extLst>
                </a:gridCol>
                <a:gridCol w="776184">
                  <a:extLst>
                    <a:ext uri="{9D8B030D-6E8A-4147-A177-3AD203B41FA5}">
                      <a16:colId xmlns:a16="http://schemas.microsoft.com/office/drawing/2014/main" val="1988785436"/>
                    </a:ext>
                  </a:extLst>
                </a:gridCol>
              </a:tblGrid>
              <a:tr h="421533">
                <a:tc>
                  <a:txBody>
                    <a:bodyPr/>
                    <a:lstStyle/>
                    <a:p>
                      <a:r>
                        <a:rPr lang="en-US"/>
                        <a:t>Country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Bulls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Daughters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Ped%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5435944"/>
                  </a:ext>
                </a:extLst>
              </a:tr>
              <a:tr h="403916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USA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1754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1085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99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508952974"/>
                  </a:ext>
                </a:extLst>
              </a:tr>
              <a:tr h="403916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baseline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DEA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506705601"/>
                  </a:ext>
                </a:extLst>
              </a:tr>
              <a:tr h="403916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DEU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590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871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270627220"/>
                  </a:ext>
                </a:extLst>
              </a:tr>
              <a:tr h="403916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NLD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1012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93335200"/>
                  </a:ext>
                </a:extLst>
              </a:tr>
              <a:tr h="403916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NZL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811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95452750"/>
                  </a:ext>
                </a:extLst>
              </a:tr>
              <a:tr h="403916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CAN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1125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78922945"/>
                  </a:ext>
                </a:extLst>
              </a:tr>
              <a:tr h="403916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JPN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096459637"/>
                  </a:ext>
                </a:extLst>
              </a:tr>
              <a:tr h="403916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FRA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1289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012307544"/>
                  </a:ext>
                </a:extLst>
              </a:tr>
              <a:tr h="403916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baseline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FRM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591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459875383"/>
                  </a:ext>
                </a:extLst>
              </a:tr>
              <a:tr h="403916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ITA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120682626"/>
                  </a:ext>
                </a:extLst>
              </a:tr>
              <a:tr h="403916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DFS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1593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683032577"/>
                  </a:ext>
                </a:extLst>
              </a:tr>
            </a:tbl>
          </a:graphicData>
        </a:graphic>
      </p:graphicFrame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DAD55366-4098-958C-12B0-885B4F4F60F2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708373508"/>
              </p:ext>
            </p:extLst>
          </p:nvPr>
        </p:nvGraphicFramePr>
        <p:xfrm>
          <a:off x="6340475" y="1219200"/>
          <a:ext cx="5364160" cy="51480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7397">
                  <a:extLst>
                    <a:ext uri="{9D8B030D-6E8A-4147-A177-3AD203B41FA5}">
                      <a16:colId xmlns:a16="http://schemas.microsoft.com/office/drawing/2014/main" val="405483550"/>
                    </a:ext>
                  </a:extLst>
                </a:gridCol>
                <a:gridCol w="906011">
                  <a:extLst>
                    <a:ext uri="{9D8B030D-6E8A-4147-A177-3AD203B41FA5}">
                      <a16:colId xmlns:a16="http://schemas.microsoft.com/office/drawing/2014/main" val="1374687059"/>
                    </a:ext>
                  </a:extLst>
                </a:gridCol>
                <a:gridCol w="1526796">
                  <a:extLst>
                    <a:ext uri="{9D8B030D-6E8A-4147-A177-3AD203B41FA5}">
                      <a16:colId xmlns:a16="http://schemas.microsoft.com/office/drawing/2014/main" val="3504866505"/>
                    </a:ext>
                  </a:extLst>
                </a:gridCol>
                <a:gridCol w="897622">
                  <a:extLst>
                    <a:ext uri="{9D8B030D-6E8A-4147-A177-3AD203B41FA5}">
                      <a16:colId xmlns:a16="http://schemas.microsoft.com/office/drawing/2014/main" val="2772691237"/>
                    </a:ext>
                  </a:extLst>
                </a:gridCol>
                <a:gridCol w="656334">
                  <a:extLst>
                    <a:ext uri="{9D8B030D-6E8A-4147-A177-3AD203B41FA5}">
                      <a16:colId xmlns:a16="http://schemas.microsoft.com/office/drawing/2014/main" val="409583326"/>
                    </a:ext>
                  </a:extLst>
                </a:gridCol>
              </a:tblGrid>
              <a:tr h="477656">
                <a:tc>
                  <a:txBody>
                    <a:bodyPr/>
                    <a:lstStyle/>
                    <a:p>
                      <a:r>
                        <a:rPr lang="en-US"/>
                        <a:t>Country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Bulls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Daughters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Ped%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G%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2980541"/>
                  </a:ext>
                </a:extLst>
              </a:tr>
              <a:tr h="387432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CHE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66081770"/>
                  </a:ext>
                </a:extLst>
              </a:tr>
              <a:tr h="387432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POL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658400966"/>
                  </a:ext>
                </a:extLst>
              </a:tr>
              <a:tr h="387432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SVN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41743114"/>
                  </a:ext>
                </a:extLst>
              </a:tr>
              <a:tr h="387432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ISR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502498732"/>
                  </a:ext>
                </a:extLst>
              </a:tr>
              <a:tr h="387432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KOR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36739124"/>
                  </a:ext>
                </a:extLst>
              </a:tr>
              <a:tr h="387432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AUS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56097777"/>
                  </a:ext>
                </a:extLst>
              </a:tr>
              <a:tr h="387432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ESP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955520362"/>
                  </a:ext>
                </a:extLst>
              </a:tr>
              <a:tr h="387432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GBR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93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458768353"/>
                  </a:ext>
                </a:extLst>
              </a:tr>
              <a:tr h="387432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CZE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78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94037336"/>
                  </a:ext>
                </a:extLst>
              </a:tr>
              <a:tr h="387432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LUX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86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17931010"/>
                  </a:ext>
                </a:extLst>
              </a:tr>
              <a:tr h="350281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BEL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85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980360092"/>
                  </a:ext>
                </a:extLst>
              </a:tr>
              <a:tr h="445812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1" i="0" u="none" strike="noStrike" baseline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</a:rPr>
                        <a:t>Globe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771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aseline="0">
                          <a:latin typeface="Arial" panose="020B0604020202020204" pitchFamily="34" charset="0"/>
                        </a:rPr>
                        <a:t>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aseline="0" dirty="0">
                          <a:latin typeface="Arial" panose="020B0604020202020204" pitchFamily="34" charset="0"/>
                        </a:rPr>
                        <a:t>54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11884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5613698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8C9EF4-AF91-6614-0B5F-DF306919D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Bull properties by country – Holsteins</a:t>
            </a:r>
            <a:r>
              <a:rPr kumimoji="0" lang="en-US" sz="4000" b="1" i="0" u="none" strike="noStrike" kern="1200" cap="none" spc="0" normalizeH="0" baseline="0" noProof="0">
                <a:ln>
                  <a:noFill/>
                </a:ln>
                <a:solidFill>
                  <a:srgbClr val="F79646">
                    <a:lumMod val="40000"/>
                    <a:lumOff val="60000"/>
                  </a:srgbClr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 </a:t>
            </a:r>
            <a:r>
              <a:rPr kumimoji="0" lang="en-US" sz="4000" b="1" i="0" u="none" strike="noStrike" kern="1200" cap="none" spc="0" normalizeH="0" baseline="0" noProof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(+ Sim)</a:t>
            </a:r>
            <a:endParaRPr lang="en-US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43DF79F0-7ED2-9E3E-513D-37A220859B26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379765552"/>
              </p:ext>
            </p:extLst>
          </p:nvPr>
        </p:nvGraphicFramePr>
        <p:xfrm>
          <a:off x="487363" y="1219200"/>
          <a:ext cx="5364161" cy="49002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0043">
                  <a:extLst>
                    <a:ext uri="{9D8B030D-6E8A-4147-A177-3AD203B41FA5}">
                      <a16:colId xmlns:a16="http://schemas.microsoft.com/office/drawing/2014/main" val="3074192651"/>
                    </a:ext>
                  </a:extLst>
                </a:gridCol>
                <a:gridCol w="880844">
                  <a:extLst>
                    <a:ext uri="{9D8B030D-6E8A-4147-A177-3AD203B41FA5}">
                      <a16:colId xmlns:a16="http://schemas.microsoft.com/office/drawing/2014/main" val="288007333"/>
                    </a:ext>
                  </a:extLst>
                </a:gridCol>
                <a:gridCol w="721453">
                  <a:extLst>
                    <a:ext uri="{9D8B030D-6E8A-4147-A177-3AD203B41FA5}">
                      <a16:colId xmlns:a16="http://schemas.microsoft.com/office/drawing/2014/main" val="62165989"/>
                    </a:ext>
                  </a:extLst>
                </a:gridCol>
                <a:gridCol w="763398">
                  <a:extLst>
                    <a:ext uri="{9D8B030D-6E8A-4147-A177-3AD203B41FA5}">
                      <a16:colId xmlns:a16="http://schemas.microsoft.com/office/drawing/2014/main" val="2635203964"/>
                    </a:ext>
                  </a:extLst>
                </a:gridCol>
                <a:gridCol w="1098958">
                  <a:extLst>
                    <a:ext uri="{9D8B030D-6E8A-4147-A177-3AD203B41FA5}">
                      <a16:colId xmlns:a16="http://schemas.microsoft.com/office/drawing/2014/main" val="2012143486"/>
                    </a:ext>
                  </a:extLst>
                </a:gridCol>
                <a:gridCol w="1019465">
                  <a:extLst>
                    <a:ext uri="{9D8B030D-6E8A-4147-A177-3AD203B41FA5}">
                      <a16:colId xmlns:a16="http://schemas.microsoft.com/office/drawing/2014/main" val="1988785436"/>
                    </a:ext>
                  </a:extLst>
                </a:gridCol>
              </a:tblGrid>
              <a:tr h="421533">
                <a:tc>
                  <a:txBody>
                    <a:bodyPr/>
                    <a:lstStyle/>
                    <a:p>
                      <a:r>
                        <a:rPr lang="en-US" err="1"/>
                        <a:t>Cntry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NM$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EFI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GFI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err="1"/>
                        <a:t>ForSire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SireGI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5435944"/>
                  </a:ext>
                </a:extLst>
              </a:tr>
              <a:tr h="403916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USA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543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11.1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08952974"/>
                  </a:ext>
                </a:extLst>
              </a:tr>
              <a:tr h="403916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baseline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DEA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06705601"/>
                  </a:ext>
                </a:extLst>
              </a:tr>
              <a:tr h="403916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DEU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378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70627220"/>
                  </a:ext>
                </a:extLst>
              </a:tr>
              <a:tr h="403916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NLD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3335200"/>
                  </a:ext>
                </a:extLst>
              </a:tr>
              <a:tr h="403916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NZL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-61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95452750"/>
                  </a:ext>
                </a:extLst>
              </a:tr>
              <a:tr h="403916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CAN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479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11.3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78922945"/>
                  </a:ext>
                </a:extLst>
              </a:tr>
              <a:tr h="403916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JPN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96459637"/>
                  </a:ext>
                </a:extLst>
              </a:tr>
              <a:tr h="403916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FRA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12307544"/>
                  </a:ext>
                </a:extLst>
              </a:tr>
              <a:tr h="403916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baseline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FRM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59875383"/>
                  </a:ext>
                </a:extLst>
              </a:tr>
              <a:tr h="403916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ITA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20682626"/>
                  </a:ext>
                </a:extLst>
              </a:tr>
              <a:tr h="403916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DFS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83032577"/>
                  </a:ext>
                </a:extLst>
              </a:tr>
            </a:tbl>
          </a:graphicData>
        </a:graphic>
      </p:graphicFrame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DAD55366-4098-958C-12B0-885B4F4F60F2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469218133"/>
              </p:ext>
            </p:extLst>
          </p:nvPr>
        </p:nvGraphicFramePr>
        <p:xfrm>
          <a:off x="6340475" y="1219200"/>
          <a:ext cx="5364160" cy="51480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2446">
                  <a:extLst>
                    <a:ext uri="{9D8B030D-6E8A-4147-A177-3AD203B41FA5}">
                      <a16:colId xmlns:a16="http://schemas.microsoft.com/office/drawing/2014/main" val="405483550"/>
                    </a:ext>
                  </a:extLst>
                </a:gridCol>
                <a:gridCol w="822121">
                  <a:extLst>
                    <a:ext uri="{9D8B030D-6E8A-4147-A177-3AD203B41FA5}">
                      <a16:colId xmlns:a16="http://schemas.microsoft.com/office/drawing/2014/main" val="1374687059"/>
                    </a:ext>
                  </a:extLst>
                </a:gridCol>
                <a:gridCol w="713064">
                  <a:extLst>
                    <a:ext uri="{9D8B030D-6E8A-4147-A177-3AD203B41FA5}">
                      <a16:colId xmlns:a16="http://schemas.microsoft.com/office/drawing/2014/main" val="3504866505"/>
                    </a:ext>
                  </a:extLst>
                </a:gridCol>
                <a:gridCol w="746621">
                  <a:extLst>
                    <a:ext uri="{9D8B030D-6E8A-4147-A177-3AD203B41FA5}">
                      <a16:colId xmlns:a16="http://schemas.microsoft.com/office/drawing/2014/main" val="1829294881"/>
                    </a:ext>
                  </a:extLst>
                </a:gridCol>
                <a:gridCol w="1107346">
                  <a:extLst>
                    <a:ext uri="{9D8B030D-6E8A-4147-A177-3AD203B41FA5}">
                      <a16:colId xmlns:a16="http://schemas.microsoft.com/office/drawing/2014/main" val="2772691237"/>
                    </a:ext>
                  </a:extLst>
                </a:gridCol>
                <a:gridCol w="1092562">
                  <a:extLst>
                    <a:ext uri="{9D8B030D-6E8A-4147-A177-3AD203B41FA5}">
                      <a16:colId xmlns:a16="http://schemas.microsoft.com/office/drawing/2014/main" val="409583326"/>
                    </a:ext>
                  </a:extLst>
                </a:gridCol>
              </a:tblGrid>
              <a:tr h="477656">
                <a:tc>
                  <a:txBody>
                    <a:bodyPr/>
                    <a:lstStyle/>
                    <a:p>
                      <a:r>
                        <a:rPr lang="en-US" err="1"/>
                        <a:t>Cntry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NM$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EFI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GFI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err="1"/>
                        <a:t>ForSire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err="1"/>
                        <a:t>SireGI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2980541"/>
                  </a:ext>
                </a:extLst>
              </a:tr>
              <a:tr h="387432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CHE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5.0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9.3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4.0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66081770"/>
                  </a:ext>
                </a:extLst>
              </a:tr>
              <a:tr h="387432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POL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8.2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10.2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58400966"/>
                  </a:ext>
                </a:extLst>
              </a:tr>
              <a:tr h="387432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SVN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4.6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9.4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5.2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41743114"/>
                  </a:ext>
                </a:extLst>
              </a:tr>
              <a:tr h="387432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ISR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5.5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4.9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02498732"/>
                  </a:ext>
                </a:extLst>
              </a:tr>
              <a:tr h="387432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KOR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8.9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.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8.0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36739124"/>
                  </a:ext>
                </a:extLst>
              </a:tr>
              <a:tr h="387432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AUS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8.3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9.9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56097777"/>
                  </a:ext>
                </a:extLst>
              </a:tr>
              <a:tr h="387432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ESP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9.4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10.5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55520362"/>
                  </a:ext>
                </a:extLst>
              </a:tr>
              <a:tr h="387432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GBR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7.3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8.1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4.4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58768353"/>
                  </a:ext>
                </a:extLst>
              </a:tr>
              <a:tr h="387432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CZE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9.7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11.2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94037336"/>
                  </a:ext>
                </a:extLst>
              </a:tr>
              <a:tr h="387432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LUX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9.0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10.6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7931010"/>
                  </a:ext>
                </a:extLst>
              </a:tr>
              <a:tr h="350281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BEL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7.7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9.4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80360092"/>
                  </a:ext>
                </a:extLst>
              </a:tr>
              <a:tr h="445812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1" i="0" u="none" strike="noStrike" baseline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Globe</a:t>
                      </a:r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7.0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10.7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111884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0592633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626A1A-0189-B5E1-25D4-94E79C39DD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Bull comparisons by country – 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20000"/>
                    <a:lumOff val="80000"/>
                  </a:srgbClr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Jerseys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DF349CF-4B37-F20F-FE2A-FD68E480BEF0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274017369"/>
              </p:ext>
            </p:extLst>
          </p:nvPr>
        </p:nvGraphicFramePr>
        <p:xfrm>
          <a:off x="487363" y="1341438"/>
          <a:ext cx="11217270" cy="27089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0315">
                  <a:extLst>
                    <a:ext uri="{9D8B030D-6E8A-4147-A177-3AD203B41FA5}">
                      <a16:colId xmlns:a16="http://schemas.microsoft.com/office/drawing/2014/main" val="3748415704"/>
                    </a:ext>
                  </a:extLst>
                </a:gridCol>
                <a:gridCol w="893139">
                  <a:extLst>
                    <a:ext uri="{9D8B030D-6E8A-4147-A177-3AD203B41FA5}">
                      <a16:colId xmlns:a16="http://schemas.microsoft.com/office/drawing/2014/main" val="780105908"/>
                    </a:ext>
                  </a:extLst>
                </a:gridCol>
                <a:gridCol w="1645874">
                  <a:extLst>
                    <a:ext uri="{9D8B030D-6E8A-4147-A177-3AD203B41FA5}">
                      <a16:colId xmlns:a16="http://schemas.microsoft.com/office/drawing/2014/main" val="2323970108"/>
                    </a:ext>
                  </a:extLst>
                </a:gridCol>
                <a:gridCol w="967666">
                  <a:extLst>
                    <a:ext uri="{9D8B030D-6E8A-4147-A177-3AD203B41FA5}">
                      <a16:colId xmlns:a16="http://schemas.microsoft.com/office/drawing/2014/main" val="531652999"/>
                    </a:ext>
                  </a:extLst>
                </a:gridCol>
                <a:gridCol w="949911">
                  <a:extLst>
                    <a:ext uri="{9D8B030D-6E8A-4147-A177-3AD203B41FA5}">
                      <a16:colId xmlns:a16="http://schemas.microsoft.com/office/drawing/2014/main" val="2522081181"/>
                    </a:ext>
                  </a:extLst>
                </a:gridCol>
                <a:gridCol w="923457">
                  <a:extLst>
                    <a:ext uri="{9D8B030D-6E8A-4147-A177-3AD203B41FA5}">
                      <a16:colId xmlns:a16="http://schemas.microsoft.com/office/drawing/2014/main" val="802809474"/>
                    </a:ext>
                  </a:extLst>
                </a:gridCol>
                <a:gridCol w="1121727">
                  <a:extLst>
                    <a:ext uri="{9D8B030D-6E8A-4147-A177-3AD203B41FA5}">
                      <a16:colId xmlns:a16="http://schemas.microsoft.com/office/drawing/2014/main" val="2504979541"/>
                    </a:ext>
                  </a:extLst>
                </a:gridCol>
                <a:gridCol w="1121727">
                  <a:extLst>
                    <a:ext uri="{9D8B030D-6E8A-4147-A177-3AD203B41FA5}">
                      <a16:colId xmlns:a16="http://schemas.microsoft.com/office/drawing/2014/main" val="1766047241"/>
                    </a:ext>
                  </a:extLst>
                </a:gridCol>
                <a:gridCol w="1121727">
                  <a:extLst>
                    <a:ext uri="{9D8B030D-6E8A-4147-A177-3AD203B41FA5}">
                      <a16:colId xmlns:a16="http://schemas.microsoft.com/office/drawing/2014/main" val="2627999511"/>
                    </a:ext>
                  </a:extLst>
                </a:gridCol>
                <a:gridCol w="1121727">
                  <a:extLst>
                    <a:ext uri="{9D8B030D-6E8A-4147-A177-3AD203B41FA5}">
                      <a16:colId xmlns:a16="http://schemas.microsoft.com/office/drawing/2014/main" val="16276474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Country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Bulls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Daughters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Ped%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G%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NM$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EFI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GFI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err="1"/>
                        <a:t>ForSire</a:t>
                      </a:r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err="1"/>
                        <a:t>SireGI</a:t>
                      </a:r>
                      <a:endParaRPr lang="en-US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23473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USA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187465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NZL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75770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DFS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344761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145605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682039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12191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Globe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103876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0235978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626A1A-0189-B5E1-25D4-94E79C39DD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Bull comparisons by country – 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40000"/>
                    <a:lumOff val="60000"/>
                  </a:srgbClr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Brown Swiss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DF349CF-4B37-F20F-FE2A-FD68E480BEF0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666937429"/>
              </p:ext>
            </p:extLst>
          </p:nvPr>
        </p:nvGraphicFramePr>
        <p:xfrm>
          <a:off x="487363" y="1341438"/>
          <a:ext cx="11217270" cy="30841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0315">
                  <a:extLst>
                    <a:ext uri="{9D8B030D-6E8A-4147-A177-3AD203B41FA5}">
                      <a16:colId xmlns:a16="http://schemas.microsoft.com/office/drawing/2014/main" val="3748415704"/>
                    </a:ext>
                  </a:extLst>
                </a:gridCol>
                <a:gridCol w="893139">
                  <a:extLst>
                    <a:ext uri="{9D8B030D-6E8A-4147-A177-3AD203B41FA5}">
                      <a16:colId xmlns:a16="http://schemas.microsoft.com/office/drawing/2014/main" val="780105908"/>
                    </a:ext>
                  </a:extLst>
                </a:gridCol>
                <a:gridCol w="1645874">
                  <a:extLst>
                    <a:ext uri="{9D8B030D-6E8A-4147-A177-3AD203B41FA5}">
                      <a16:colId xmlns:a16="http://schemas.microsoft.com/office/drawing/2014/main" val="2323970108"/>
                    </a:ext>
                  </a:extLst>
                </a:gridCol>
                <a:gridCol w="967666">
                  <a:extLst>
                    <a:ext uri="{9D8B030D-6E8A-4147-A177-3AD203B41FA5}">
                      <a16:colId xmlns:a16="http://schemas.microsoft.com/office/drawing/2014/main" val="531652999"/>
                    </a:ext>
                  </a:extLst>
                </a:gridCol>
                <a:gridCol w="949911">
                  <a:extLst>
                    <a:ext uri="{9D8B030D-6E8A-4147-A177-3AD203B41FA5}">
                      <a16:colId xmlns:a16="http://schemas.microsoft.com/office/drawing/2014/main" val="2522081181"/>
                    </a:ext>
                  </a:extLst>
                </a:gridCol>
                <a:gridCol w="923457">
                  <a:extLst>
                    <a:ext uri="{9D8B030D-6E8A-4147-A177-3AD203B41FA5}">
                      <a16:colId xmlns:a16="http://schemas.microsoft.com/office/drawing/2014/main" val="802809474"/>
                    </a:ext>
                  </a:extLst>
                </a:gridCol>
                <a:gridCol w="1121727">
                  <a:extLst>
                    <a:ext uri="{9D8B030D-6E8A-4147-A177-3AD203B41FA5}">
                      <a16:colId xmlns:a16="http://schemas.microsoft.com/office/drawing/2014/main" val="2504979541"/>
                    </a:ext>
                  </a:extLst>
                </a:gridCol>
                <a:gridCol w="1121727">
                  <a:extLst>
                    <a:ext uri="{9D8B030D-6E8A-4147-A177-3AD203B41FA5}">
                      <a16:colId xmlns:a16="http://schemas.microsoft.com/office/drawing/2014/main" val="1766047241"/>
                    </a:ext>
                  </a:extLst>
                </a:gridCol>
                <a:gridCol w="1121727">
                  <a:extLst>
                    <a:ext uri="{9D8B030D-6E8A-4147-A177-3AD203B41FA5}">
                      <a16:colId xmlns:a16="http://schemas.microsoft.com/office/drawing/2014/main" val="2627999511"/>
                    </a:ext>
                  </a:extLst>
                </a:gridCol>
                <a:gridCol w="1121727">
                  <a:extLst>
                    <a:ext uri="{9D8B030D-6E8A-4147-A177-3AD203B41FA5}">
                      <a16:colId xmlns:a16="http://schemas.microsoft.com/office/drawing/2014/main" val="16276474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Country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Bulls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Daughters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Ped%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G%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NM$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EFI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GFI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err="1"/>
                        <a:t>ForSire</a:t>
                      </a:r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err="1"/>
                        <a:t>SireGI</a:t>
                      </a:r>
                      <a:endParaRPr lang="en-US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23473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187465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75770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ITA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344761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USA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145605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682039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SVN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61502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12191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Globe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103876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4101394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626A1A-0189-B5E1-25D4-94E79C39DD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Bull comparisons by country – 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C0504D">
                    <a:lumMod val="40000"/>
                    <a:lumOff val="60000"/>
                  </a:srgbClr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Red Dairy Cattle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DF349CF-4B37-F20F-FE2A-FD68E480BEF0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891010724"/>
              </p:ext>
            </p:extLst>
          </p:nvPr>
        </p:nvGraphicFramePr>
        <p:xfrm>
          <a:off x="487363" y="1341438"/>
          <a:ext cx="11217270" cy="3459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0315">
                  <a:extLst>
                    <a:ext uri="{9D8B030D-6E8A-4147-A177-3AD203B41FA5}">
                      <a16:colId xmlns:a16="http://schemas.microsoft.com/office/drawing/2014/main" val="3748415704"/>
                    </a:ext>
                  </a:extLst>
                </a:gridCol>
                <a:gridCol w="893139">
                  <a:extLst>
                    <a:ext uri="{9D8B030D-6E8A-4147-A177-3AD203B41FA5}">
                      <a16:colId xmlns:a16="http://schemas.microsoft.com/office/drawing/2014/main" val="780105908"/>
                    </a:ext>
                  </a:extLst>
                </a:gridCol>
                <a:gridCol w="1645874">
                  <a:extLst>
                    <a:ext uri="{9D8B030D-6E8A-4147-A177-3AD203B41FA5}">
                      <a16:colId xmlns:a16="http://schemas.microsoft.com/office/drawing/2014/main" val="2323970108"/>
                    </a:ext>
                  </a:extLst>
                </a:gridCol>
                <a:gridCol w="967666">
                  <a:extLst>
                    <a:ext uri="{9D8B030D-6E8A-4147-A177-3AD203B41FA5}">
                      <a16:colId xmlns:a16="http://schemas.microsoft.com/office/drawing/2014/main" val="531652999"/>
                    </a:ext>
                  </a:extLst>
                </a:gridCol>
                <a:gridCol w="949911">
                  <a:extLst>
                    <a:ext uri="{9D8B030D-6E8A-4147-A177-3AD203B41FA5}">
                      <a16:colId xmlns:a16="http://schemas.microsoft.com/office/drawing/2014/main" val="2522081181"/>
                    </a:ext>
                  </a:extLst>
                </a:gridCol>
                <a:gridCol w="923457">
                  <a:extLst>
                    <a:ext uri="{9D8B030D-6E8A-4147-A177-3AD203B41FA5}">
                      <a16:colId xmlns:a16="http://schemas.microsoft.com/office/drawing/2014/main" val="802809474"/>
                    </a:ext>
                  </a:extLst>
                </a:gridCol>
                <a:gridCol w="1121727">
                  <a:extLst>
                    <a:ext uri="{9D8B030D-6E8A-4147-A177-3AD203B41FA5}">
                      <a16:colId xmlns:a16="http://schemas.microsoft.com/office/drawing/2014/main" val="2504979541"/>
                    </a:ext>
                  </a:extLst>
                </a:gridCol>
                <a:gridCol w="1121727">
                  <a:extLst>
                    <a:ext uri="{9D8B030D-6E8A-4147-A177-3AD203B41FA5}">
                      <a16:colId xmlns:a16="http://schemas.microsoft.com/office/drawing/2014/main" val="1766047241"/>
                    </a:ext>
                  </a:extLst>
                </a:gridCol>
                <a:gridCol w="1121727">
                  <a:extLst>
                    <a:ext uri="{9D8B030D-6E8A-4147-A177-3AD203B41FA5}">
                      <a16:colId xmlns:a16="http://schemas.microsoft.com/office/drawing/2014/main" val="2627999511"/>
                    </a:ext>
                  </a:extLst>
                </a:gridCol>
                <a:gridCol w="1121727">
                  <a:extLst>
                    <a:ext uri="{9D8B030D-6E8A-4147-A177-3AD203B41FA5}">
                      <a16:colId xmlns:a16="http://schemas.microsoft.com/office/drawing/2014/main" val="16276474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Country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Bulls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Daughters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Ped%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G%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NM$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EFI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GFI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err="1"/>
                        <a:t>ForSire</a:t>
                      </a:r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err="1"/>
                        <a:t>SireGI</a:t>
                      </a:r>
                      <a:endParaRPr lang="en-US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23473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DFS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187465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1177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75770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NZL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344761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145605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682039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GBR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61502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USA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43034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12191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Globe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103876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6503278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EF67C0-24FE-F38C-86D4-E702956C15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Conclusions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532D80-236B-B3E7-3BB8-ED7529D2692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Foreign HOL bulls and genotyped females are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highly related</a:t>
            </a:r>
            <a:r>
              <a:rPr lang="en-US" dirty="0"/>
              <a:t> to the USA reference population,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except</a:t>
            </a:r>
            <a:r>
              <a:rPr lang="en-US" dirty="0"/>
              <a:t> ISR (3.2%) and NZL (2.4%) bulls. </a:t>
            </a:r>
          </a:p>
          <a:p>
            <a:r>
              <a:rPr lang="en-US" dirty="0"/>
              <a:t>HOL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genetic merit </a:t>
            </a:r>
            <a:r>
              <a:rPr lang="en-US" dirty="0"/>
              <a:t>was higher in North America than in all other continental regions but varied more in other breeds.</a:t>
            </a:r>
          </a:p>
          <a:p>
            <a:r>
              <a:rPr lang="en-US" dirty="0"/>
              <a:t>Breeders in many countries are choosing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genomic predictions </a:t>
            </a:r>
            <a:r>
              <a:rPr lang="en-US" dirty="0"/>
              <a:t>from USA.</a:t>
            </a:r>
          </a:p>
          <a:p>
            <a:r>
              <a:rPr lang="en-US" dirty="0"/>
              <a:t>Predictions for foreign animals should be almost as accurate as for domestic animals, but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genetic correlations</a:t>
            </a:r>
            <a:r>
              <a:rPr lang="en-US" dirty="0"/>
              <a:t> are unknown in many new markets.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9413053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68354D-0D32-47D1-B2CC-BC0F9BB943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7F4C9D-0B6D-4C80-B90E-902A87D1251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CDCB staff and industry cooperators for data</a:t>
            </a:r>
          </a:p>
          <a:p>
            <a:endParaRPr lang="en-US" dirty="0"/>
          </a:p>
          <a:p>
            <a:r>
              <a:rPr lang="en-US" dirty="0"/>
              <a:t>Interbull for data on bulls    </a:t>
            </a:r>
          </a:p>
          <a:p>
            <a:endParaRPr lang="en-US" dirty="0"/>
          </a:p>
          <a:p>
            <a:r>
              <a:rPr lang="en-US" dirty="0"/>
              <a:t>AGIL staff and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USDA funding </a:t>
            </a:r>
            <a:r>
              <a:rPr lang="en-US" dirty="0"/>
              <a:t>of project 8042-31000-113-000-D, “Improving Dairy Animals by Increasing Accuracy of Genomic Prediction, Evaluating New Traits, and Redefining Selection Goals”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065CBD4-2D39-44CC-8529-ED09936812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90091" y="1341119"/>
            <a:ext cx="1313890" cy="58533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D5DECF6-82EE-07F1-DE10-730B4898A2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8068" y="2308194"/>
            <a:ext cx="970362" cy="1120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0412313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A271BC-2EC9-C89D-2B63-71EE8BD8A9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Data and edits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FA4597-02F3-7BE2-A4DC-005EABA214E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December 2023 official data on USA scale.</a:t>
            </a:r>
          </a:p>
          <a:p>
            <a:r>
              <a:rPr lang="en-US" dirty="0"/>
              <a:t>Recent genotyped females born 2018-2023 from CDCB.</a:t>
            </a:r>
          </a:p>
          <a:p>
            <a:pPr lvl="1"/>
            <a:r>
              <a:rPr lang="en-US" dirty="0"/>
              <a:t>Breeds 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HOL</a:t>
            </a:r>
            <a:r>
              <a:rPr lang="en-US" dirty="0"/>
              <a:t> and 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JER</a:t>
            </a:r>
            <a:r>
              <a:rPr lang="en-US" dirty="0"/>
              <a:t>.</a:t>
            </a:r>
          </a:p>
          <a:p>
            <a:r>
              <a:rPr lang="en-US" dirty="0"/>
              <a:t>Proven bulls born 2016-2017 from Interbull.</a:t>
            </a:r>
          </a:p>
          <a:p>
            <a:pPr lvl="1"/>
            <a:r>
              <a:rPr lang="en-US" dirty="0"/>
              <a:t>Breeds 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HOL</a:t>
            </a:r>
            <a:r>
              <a:rPr lang="en-US" dirty="0"/>
              <a:t>, 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JER</a:t>
            </a:r>
            <a:r>
              <a:rPr lang="en-US" dirty="0"/>
              <a:t>, 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BSW</a:t>
            </a:r>
            <a:r>
              <a:rPr lang="en-US" dirty="0"/>
              <a:t>, and 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RDC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Milk-recorded daughters in ≥10 herds. </a:t>
            </a:r>
          </a:p>
          <a:p>
            <a:pPr lvl="1"/>
            <a:r>
              <a:rPr lang="en-US" dirty="0"/>
              <a:t>Evaluations for countries with at least 10 domestic proven bulls (DFS as 1 country).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6521445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CA73C-11E1-2D94-E0A3-DC64D7D660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Recent female genotypes by continental region </a:t>
            </a:r>
            <a:r>
              <a:rPr lang="en-US" sz="2000">
                <a:solidFill>
                  <a:srgbClr val="FFFF00"/>
                </a:solidFill>
              </a:rPr>
              <a:t>(Dec 2023)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E331BDF-2FC8-0AE2-3713-89095DFFC2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1904" y="858952"/>
            <a:ext cx="9540318" cy="5782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8188112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22F2D9-9DC1-EB63-1FC2-B4CE52F5C1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Continental regions defined for genotypes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867AF49-7C61-073A-4563-212DB0A9A994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832562331"/>
              </p:ext>
            </p:extLst>
          </p:nvPr>
        </p:nvGraphicFramePr>
        <p:xfrm>
          <a:off x="487363" y="1341438"/>
          <a:ext cx="11217271" cy="487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8942">
                  <a:extLst>
                    <a:ext uri="{9D8B030D-6E8A-4147-A177-3AD203B41FA5}">
                      <a16:colId xmlns:a16="http://schemas.microsoft.com/office/drawing/2014/main" val="464366274"/>
                    </a:ext>
                  </a:extLst>
                </a:gridCol>
                <a:gridCol w="1400961">
                  <a:extLst>
                    <a:ext uri="{9D8B030D-6E8A-4147-A177-3AD203B41FA5}">
                      <a16:colId xmlns:a16="http://schemas.microsoft.com/office/drawing/2014/main" val="2334239754"/>
                    </a:ext>
                  </a:extLst>
                </a:gridCol>
                <a:gridCol w="994096">
                  <a:extLst>
                    <a:ext uri="{9D8B030D-6E8A-4147-A177-3AD203B41FA5}">
                      <a16:colId xmlns:a16="http://schemas.microsoft.com/office/drawing/2014/main" val="3156339909"/>
                    </a:ext>
                  </a:extLst>
                </a:gridCol>
                <a:gridCol w="994096">
                  <a:extLst>
                    <a:ext uri="{9D8B030D-6E8A-4147-A177-3AD203B41FA5}">
                      <a16:colId xmlns:a16="http://schemas.microsoft.com/office/drawing/2014/main" val="2110537530"/>
                    </a:ext>
                  </a:extLst>
                </a:gridCol>
                <a:gridCol w="864066">
                  <a:extLst>
                    <a:ext uri="{9D8B030D-6E8A-4147-A177-3AD203B41FA5}">
                      <a16:colId xmlns:a16="http://schemas.microsoft.com/office/drawing/2014/main" val="2972532186"/>
                    </a:ext>
                  </a:extLst>
                </a:gridCol>
                <a:gridCol w="931178">
                  <a:extLst>
                    <a:ext uri="{9D8B030D-6E8A-4147-A177-3AD203B41FA5}">
                      <a16:colId xmlns:a16="http://schemas.microsoft.com/office/drawing/2014/main" val="740804386"/>
                    </a:ext>
                  </a:extLst>
                </a:gridCol>
                <a:gridCol w="822121">
                  <a:extLst>
                    <a:ext uri="{9D8B030D-6E8A-4147-A177-3AD203B41FA5}">
                      <a16:colId xmlns:a16="http://schemas.microsoft.com/office/drawing/2014/main" val="1726072670"/>
                    </a:ext>
                  </a:extLst>
                </a:gridCol>
                <a:gridCol w="931178">
                  <a:extLst>
                    <a:ext uri="{9D8B030D-6E8A-4147-A177-3AD203B41FA5}">
                      <a16:colId xmlns:a16="http://schemas.microsoft.com/office/drawing/2014/main" val="428944083"/>
                    </a:ext>
                  </a:extLst>
                </a:gridCol>
                <a:gridCol w="847288">
                  <a:extLst>
                    <a:ext uri="{9D8B030D-6E8A-4147-A177-3AD203B41FA5}">
                      <a16:colId xmlns:a16="http://schemas.microsoft.com/office/drawing/2014/main" val="4074123166"/>
                    </a:ext>
                  </a:extLst>
                </a:gridCol>
                <a:gridCol w="906011">
                  <a:extLst>
                    <a:ext uri="{9D8B030D-6E8A-4147-A177-3AD203B41FA5}">
                      <a16:colId xmlns:a16="http://schemas.microsoft.com/office/drawing/2014/main" val="2841234676"/>
                    </a:ext>
                  </a:extLst>
                </a:gridCol>
                <a:gridCol w="807334">
                  <a:extLst>
                    <a:ext uri="{9D8B030D-6E8A-4147-A177-3AD203B41FA5}">
                      <a16:colId xmlns:a16="http://schemas.microsoft.com/office/drawing/2014/main" val="22291713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/>
                        <a:t>Continent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Countries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34016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baseline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N. America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USA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CAN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42918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L. America</a:t>
                      </a:r>
                    </a:p>
                  </a:txBody>
                  <a:tcPr anchor="b" horzOverflow="overflow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baseline="0">
                          <a:solidFill>
                            <a:schemeClr val="tx1"/>
                          </a:solidFill>
                          <a:latin typeface="+mn-lt"/>
                          <a:cs typeface="Arial" pitchFamily="34" charset="0"/>
                        </a:rPr>
                        <a:t>ARG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baseline="0">
                          <a:solidFill>
                            <a:schemeClr val="tx1"/>
                          </a:solidFill>
                          <a:latin typeface="+mn-lt"/>
                          <a:cs typeface="Arial" pitchFamily="34" charset="0"/>
                        </a:rPr>
                        <a:t>BRA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baseline="0">
                          <a:solidFill>
                            <a:schemeClr val="tx1"/>
                          </a:solidFill>
                          <a:latin typeface="+mn-lt"/>
                          <a:cs typeface="Arial" pitchFamily="34" charset="0"/>
                        </a:rPr>
                        <a:t>CHL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6400800" algn="dec"/>
                        </a:tabLst>
                      </a:pPr>
                      <a:r>
                        <a:rPr lang="en-US" sz="2000" b="0" baseline="0">
                          <a:solidFill>
                            <a:schemeClr val="tx1"/>
                          </a:solidFill>
                          <a:latin typeface="+mn-lt"/>
                          <a:cs typeface="Arial" pitchFamily="34" charset="0"/>
                        </a:rPr>
                        <a:t>COL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baseline="0">
                          <a:solidFill>
                            <a:schemeClr val="tx1"/>
                          </a:solidFill>
                          <a:latin typeface="+mn-lt"/>
                          <a:cs typeface="Arial" pitchFamily="34" charset="0"/>
                        </a:rPr>
                        <a:t>CRI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baseline="0">
                          <a:solidFill>
                            <a:schemeClr val="tx1"/>
                          </a:solidFill>
                          <a:latin typeface="+mn-lt"/>
                          <a:cs typeface="Arial" pitchFamily="34" charset="0"/>
                        </a:rPr>
                        <a:t>ECU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baseline="0">
                          <a:solidFill>
                            <a:schemeClr val="tx1"/>
                          </a:solidFill>
                          <a:latin typeface="+mn-lt"/>
                          <a:cs typeface="Arial" pitchFamily="34" charset="0"/>
                        </a:rPr>
                        <a:t>GTM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baseline="0">
                          <a:solidFill>
                            <a:schemeClr val="tx1"/>
                          </a:solidFill>
                          <a:latin typeface="+mn-lt"/>
                          <a:cs typeface="Arial" pitchFamily="34" charset="0"/>
                        </a:rPr>
                        <a:t>MEX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baseline="0">
                          <a:solidFill>
                            <a:schemeClr val="tx1"/>
                          </a:solidFill>
                          <a:latin typeface="+mn-lt"/>
                          <a:cs typeface="Arial" pitchFamily="34" charset="0"/>
                        </a:rPr>
                        <a:t>PER</a:t>
                      </a:r>
                      <a:endParaRPr lang="en-US" sz="2000" b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88497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b" horzOverflow="overflow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baseline="0">
                          <a:solidFill>
                            <a:schemeClr val="tx1"/>
                          </a:solidFill>
                          <a:latin typeface="+mn-lt"/>
                          <a:cs typeface="Arial" pitchFamily="34" charset="0"/>
                        </a:rPr>
                        <a:t>PRI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baseline="0">
                          <a:solidFill>
                            <a:schemeClr val="tx1"/>
                          </a:solidFill>
                          <a:latin typeface="+mn-lt"/>
                          <a:cs typeface="Arial" pitchFamily="34" charset="0"/>
                        </a:rPr>
                        <a:t>PRY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baseline="0">
                          <a:solidFill>
                            <a:schemeClr val="tx1"/>
                          </a:solidFill>
                          <a:latin typeface="+mn-lt"/>
                          <a:cs typeface="Arial" pitchFamily="34" charset="0"/>
                        </a:rPr>
                        <a:t>URY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6400800" algn="dec"/>
                        </a:tabLst>
                      </a:pPr>
                      <a:endParaRPr lang="en-US" sz="2000" b="0" baseline="0">
                        <a:solidFill>
                          <a:schemeClr val="tx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endParaRPr lang="en-US" sz="2000" b="0" baseline="0">
                        <a:solidFill>
                          <a:schemeClr val="tx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endParaRPr lang="en-US" sz="2000" b="0" baseline="0">
                        <a:solidFill>
                          <a:schemeClr val="tx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endParaRPr lang="en-US" sz="2000" b="0" baseline="0">
                        <a:solidFill>
                          <a:schemeClr val="tx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endParaRPr lang="en-US" sz="2000" b="0" baseline="0">
                        <a:solidFill>
                          <a:schemeClr val="tx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endParaRPr lang="en-US" sz="2000" b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36802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baseline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W. Europe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>
                          <a:latin typeface="+mn-lt"/>
                          <a:cs typeface="Arial" pitchFamily="34" charset="0"/>
                        </a:rPr>
                        <a:t>AUT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>
                          <a:latin typeface="+mn-lt"/>
                          <a:cs typeface="Arial" pitchFamily="34" charset="0"/>
                        </a:rPr>
                        <a:t>BEL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>
                          <a:latin typeface="+mn-lt"/>
                          <a:cs typeface="Arial" pitchFamily="34" charset="0"/>
                        </a:rPr>
                        <a:t>CHE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>
                          <a:solidFill>
                            <a:schemeClr val="tx1"/>
                          </a:solidFill>
                          <a:latin typeface="+mn-lt"/>
                          <a:cs typeface="Arial" pitchFamily="34" charset="0"/>
                        </a:rPr>
                        <a:t>DEU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>
                          <a:solidFill>
                            <a:schemeClr val="tx1"/>
                          </a:solidFill>
                          <a:latin typeface="+mn-lt"/>
                          <a:cs typeface="Arial" pitchFamily="34" charset="0"/>
                        </a:rPr>
                        <a:t>DNK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>
                          <a:solidFill>
                            <a:schemeClr val="tx1"/>
                          </a:solidFill>
                          <a:latin typeface="+mn-lt"/>
                          <a:cs typeface="Arial" pitchFamily="34" charset="0"/>
                        </a:rPr>
                        <a:t>ESP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>
                          <a:solidFill>
                            <a:schemeClr val="tx1"/>
                          </a:solidFill>
                          <a:latin typeface="+mn-lt"/>
                          <a:cs typeface="Arial" pitchFamily="34" charset="0"/>
                        </a:rPr>
                        <a:t>FIN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>
                          <a:solidFill>
                            <a:schemeClr val="tx1"/>
                          </a:solidFill>
                          <a:latin typeface="+mn-lt"/>
                          <a:cs typeface="Arial" pitchFamily="34" charset="0"/>
                        </a:rPr>
                        <a:t>FRA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>
                          <a:latin typeface="+mn-lt"/>
                          <a:cs typeface="Arial" pitchFamily="34" charset="0"/>
                        </a:rPr>
                        <a:t>GBR</a:t>
                      </a:r>
                      <a:endParaRPr lang="en-US" sz="2000" b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91670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2000" b="1">
                        <a:solidFill>
                          <a:srgbClr val="00FF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endParaRPr 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>
                          <a:latin typeface="+mn-lt"/>
                          <a:cs typeface="Arial" pitchFamily="34" charset="0"/>
                        </a:rPr>
                        <a:t>IRL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>
                          <a:latin typeface="+mn-lt"/>
                          <a:cs typeface="Arial" pitchFamily="34" charset="0"/>
                        </a:rPr>
                        <a:t>ITA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>
                          <a:latin typeface="+mn-lt"/>
                          <a:cs typeface="Arial" pitchFamily="34" charset="0"/>
                        </a:rPr>
                        <a:t>JEY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6400800" algn="dec"/>
                        </a:tabLst>
                      </a:pPr>
                      <a:r>
                        <a:rPr lang="en-US" sz="2000" b="0">
                          <a:latin typeface="+mn-lt"/>
                          <a:cs typeface="Arial" pitchFamily="34" charset="0"/>
                        </a:rPr>
                        <a:t>LUX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>
                          <a:latin typeface="+mn-lt"/>
                          <a:cs typeface="Arial" pitchFamily="34" charset="0"/>
                        </a:rPr>
                        <a:t>NLD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>
                          <a:latin typeface="+mn-lt"/>
                          <a:cs typeface="Arial" pitchFamily="34" charset="0"/>
                        </a:rPr>
                        <a:t>NOR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>
                          <a:latin typeface="+mn-lt"/>
                          <a:cs typeface="Arial" pitchFamily="34" charset="0"/>
                        </a:rPr>
                        <a:t>PRT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>
                          <a:latin typeface="+mn-lt"/>
                          <a:cs typeface="Arial" pitchFamily="34" charset="0"/>
                        </a:rPr>
                        <a:t>SWE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endParaRPr lang="en-US" sz="2000" b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27590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E. Europe</a:t>
                      </a:r>
                    </a:p>
                  </a:txBody>
                  <a:tcPr anchor="b" horzOverflow="overflow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baseline="0" dirty="0">
                          <a:solidFill>
                            <a:schemeClr val="tx1"/>
                          </a:solidFill>
                          <a:latin typeface="+mn-lt"/>
                          <a:cs typeface="Arial" pitchFamily="34" charset="0"/>
                        </a:rPr>
                        <a:t>BUL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baseline="0">
                          <a:solidFill>
                            <a:schemeClr val="tx1"/>
                          </a:solidFill>
                          <a:latin typeface="+mn-lt"/>
                          <a:cs typeface="Arial" pitchFamily="34" charset="0"/>
                        </a:rPr>
                        <a:t>BLR</a:t>
                      </a:r>
                      <a:endParaRPr lang="en-US" sz="200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CYP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baseline="0">
                          <a:solidFill>
                            <a:schemeClr val="tx1"/>
                          </a:solidFill>
                          <a:latin typeface="+mn-lt"/>
                          <a:cs typeface="Arial" pitchFamily="34" charset="0"/>
                        </a:rPr>
                        <a:t>CZE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baseline="0">
                          <a:solidFill>
                            <a:schemeClr val="tx1"/>
                          </a:solidFill>
                          <a:latin typeface="+mn-lt"/>
                          <a:cs typeface="Arial" pitchFamily="34" charset="0"/>
                        </a:rPr>
                        <a:t>EST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baseline="0">
                          <a:solidFill>
                            <a:schemeClr val="tx1"/>
                          </a:solidFill>
                          <a:latin typeface="+mn-lt"/>
                          <a:cs typeface="Arial" pitchFamily="34" charset="0"/>
                        </a:rPr>
                        <a:t>GRC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baseline="0">
                          <a:solidFill>
                            <a:schemeClr val="tx1"/>
                          </a:solidFill>
                          <a:latin typeface="+mn-lt"/>
                          <a:cs typeface="Arial" pitchFamily="34" charset="0"/>
                        </a:rPr>
                        <a:t>HRV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baseline="0">
                          <a:solidFill>
                            <a:schemeClr val="tx1"/>
                          </a:solidFill>
                          <a:latin typeface="+mn-lt"/>
                          <a:cs typeface="Arial" pitchFamily="34" charset="0"/>
                        </a:rPr>
                        <a:t>HUN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>
                          <a:latin typeface="+mn-lt"/>
                        </a:rPr>
                        <a:t>LAT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91609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/>
                </a:tc>
                <a:tc>
                  <a:txBody>
                    <a:bodyPr/>
                    <a:lstStyle/>
                    <a:p>
                      <a:pPr algn="ctr"/>
                      <a:endParaRPr 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baseline="0">
                          <a:solidFill>
                            <a:schemeClr val="tx1"/>
                          </a:solidFill>
                          <a:latin typeface="+mn-lt"/>
                          <a:cs typeface="Arial" pitchFamily="34" charset="0"/>
                        </a:rPr>
                        <a:t>LTU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baseline="0">
                          <a:solidFill>
                            <a:schemeClr val="tx1"/>
                          </a:solidFill>
                          <a:latin typeface="+mn-lt"/>
                          <a:cs typeface="Arial" pitchFamily="34" charset="0"/>
                        </a:rPr>
                        <a:t>POL</a:t>
                      </a:r>
                      <a:endParaRPr lang="en-US" sz="200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baseline="0">
                          <a:solidFill>
                            <a:schemeClr val="tx1"/>
                          </a:solidFill>
                          <a:latin typeface="+mn-lt"/>
                          <a:cs typeface="Arial" pitchFamily="34" charset="0"/>
                        </a:rPr>
                        <a:t>ROU</a:t>
                      </a:r>
                      <a:endParaRPr lang="en-US" sz="200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baseline="0">
                          <a:solidFill>
                            <a:schemeClr val="tx1"/>
                          </a:solidFill>
                          <a:latin typeface="+mn-lt"/>
                          <a:cs typeface="Arial" pitchFamily="34" charset="0"/>
                        </a:rPr>
                        <a:t>RUS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baseline="0">
                          <a:solidFill>
                            <a:schemeClr val="tx1"/>
                          </a:solidFill>
                          <a:latin typeface="+mn-lt"/>
                          <a:cs typeface="Arial" pitchFamily="34" charset="0"/>
                        </a:rPr>
                        <a:t>SRB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baseline="0">
                          <a:solidFill>
                            <a:schemeClr val="tx1"/>
                          </a:solidFill>
                          <a:latin typeface="+mn-lt"/>
                          <a:cs typeface="Arial" pitchFamily="34" charset="0"/>
                        </a:rPr>
                        <a:t>SVK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6400800" algn="dec"/>
                        </a:tabLst>
                      </a:pPr>
                      <a:r>
                        <a:rPr lang="en-US" sz="2000" b="0" baseline="0">
                          <a:solidFill>
                            <a:schemeClr val="tx1"/>
                          </a:solidFill>
                          <a:latin typeface="+mn-lt"/>
                          <a:cs typeface="Arial" pitchFamily="34" charset="0"/>
                        </a:rPr>
                        <a:t>SVN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baseline="0">
                          <a:solidFill>
                            <a:schemeClr val="tx1"/>
                          </a:solidFill>
                          <a:latin typeface="+mn-lt"/>
                          <a:cs typeface="Arial" pitchFamily="34" charset="0"/>
                        </a:rPr>
                        <a:t>UKR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6400800" algn="dec"/>
                        </a:tabLst>
                      </a:pPr>
                      <a:endParaRPr lang="en-US" sz="2000" b="0" baseline="0">
                        <a:solidFill>
                          <a:schemeClr val="tx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39677532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Africa</a:t>
                      </a:r>
                    </a:p>
                  </a:txBody>
                  <a:tcPr anchor="b" horzOverflow="overflow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EGY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KEN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MAR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ZAF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ZWE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25023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Asia</a:t>
                      </a:r>
                    </a:p>
                  </a:txBody>
                  <a:tcPr anchor="b" horzOverflow="overflow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baseline="0">
                          <a:solidFill>
                            <a:schemeClr val="tx1"/>
                          </a:solidFill>
                          <a:latin typeface="+mn-lt"/>
                          <a:cs typeface="Arial" pitchFamily="34" charset="0"/>
                        </a:rPr>
                        <a:t>ARE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baseline="0">
                          <a:solidFill>
                            <a:schemeClr val="tx1"/>
                          </a:solidFill>
                          <a:latin typeface="+mn-lt"/>
                          <a:cs typeface="Arial" pitchFamily="34" charset="0"/>
                        </a:rPr>
                        <a:t>CHN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baseline="0">
                          <a:solidFill>
                            <a:schemeClr val="tx1"/>
                          </a:solidFill>
                          <a:latin typeface="+mn-lt"/>
                          <a:cs typeface="Arial" pitchFamily="34" charset="0"/>
                        </a:rPr>
                        <a:t>IND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baseline="0">
                          <a:solidFill>
                            <a:schemeClr val="tx1"/>
                          </a:solidFill>
                          <a:latin typeface="+mn-lt"/>
                          <a:cs typeface="Arial" pitchFamily="34" charset="0"/>
                        </a:rPr>
                        <a:t>ISR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JOR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baseline="0">
                          <a:solidFill>
                            <a:schemeClr val="tx1"/>
                          </a:solidFill>
                          <a:latin typeface="+mn-lt"/>
                          <a:cs typeface="Arial" pitchFamily="34" charset="0"/>
                        </a:rPr>
                        <a:t>JPN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KAZ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KOR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>
                          <a:latin typeface="+mn-lt"/>
                        </a:rPr>
                        <a:t>LBN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88726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b" horzOverflow="overflow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>
                          <a:latin typeface="+mn-lt"/>
                        </a:rPr>
                        <a:t>PKN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>
                          <a:latin typeface="+mn-lt"/>
                        </a:rPr>
                        <a:t>SAU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>
                          <a:latin typeface="+mn-lt"/>
                        </a:rPr>
                        <a:t>TUR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>
                          <a:latin typeface="+mn-lt"/>
                        </a:rPr>
                        <a:t>TWN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0" baseline="0">
                        <a:solidFill>
                          <a:schemeClr val="tx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endParaRPr lang="en-US" sz="2000" b="0" baseline="0">
                        <a:solidFill>
                          <a:schemeClr val="tx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endParaRPr lang="en-US" sz="2000" b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84016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Oceania</a:t>
                      </a:r>
                    </a:p>
                  </a:txBody>
                  <a:tcPr anchor="b" horzOverflow="overflow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baseline="0">
                          <a:solidFill>
                            <a:schemeClr val="tx1"/>
                          </a:solidFill>
                          <a:latin typeface="+mn-lt"/>
                          <a:cs typeface="Arial" pitchFamily="34" charset="0"/>
                        </a:rPr>
                        <a:t>AUS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baseline="0">
                          <a:solidFill>
                            <a:schemeClr val="tx1"/>
                          </a:solidFill>
                          <a:latin typeface="+mn-lt"/>
                          <a:cs typeface="Arial" pitchFamily="34" charset="0"/>
                        </a:rPr>
                        <a:t>IDN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baseline="0">
                          <a:solidFill>
                            <a:schemeClr val="tx1"/>
                          </a:solidFill>
                          <a:latin typeface="+mn-lt"/>
                          <a:cs typeface="Arial" pitchFamily="34" charset="0"/>
                        </a:rPr>
                        <a:t>NZL</a:t>
                      </a:r>
                      <a:endParaRPr lang="en-US" sz="2000" b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44421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0213236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5042F9-2BF9-3F2A-DBB4-93C30106AB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Countries sending the most genotypes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08E47B80-CDEF-3F5D-DFBC-59A0A97952C5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6340475" y="1189038"/>
          <a:ext cx="5364162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82081">
                  <a:extLst>
                    <a:ext uri="{9D8B030D-6E8A-4147-A177-3AD203B41FA5}">
                      <a16:colId xmlns:a16="http://schemas.microsoft.com/office/drawing/2014/main" val="1716166505"/>
                    </a:ext>
                  </a:extLst>
                </a:gridCol>
                <a:gridCol w="2682081">
                  <a:extLst>
                    <a:ext uri="{9D8B030D-6E8A-4147-A177-3AD203B41FA5}">
                      <a16:colId xmlns:a16="http://schemas.microsoft.com/office/drawing/2014/main" val="136989736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Country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Cows genotyped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14117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United States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3,571,054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49228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Canada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320,350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48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Saudi Arabia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186,499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76750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China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160,558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33191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Japan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135,971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71281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Italy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114,501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40315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Brazil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102,000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6770316"/>
                  </a:ext>
                </a:extLst>
              </a:tr>
            </a:tbl>
          </a:graphicData>
        </a:graphic>
      </p:graphicFrame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94AC1B4F-0145-FB2A-687A-76075C1F0D1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/>
              <a:t>Numbers of animals born in latest 5 years (both sexes, all breeds)</a:t>
            </a:r>
          </a:p>
          <a:p>
            <a:r>
              <a:rPr lang="en-US"/>
              <a:t>Countries with advanced breeding programs have large databases and accurate predictions</a:t>
            </a:r>
          </a:p>
          <a:p>
            <a:r>
              <a:rPr lang="en-US"/>
              <a:t>Many other countries have too little historical data to compute predictions</a:t>
            </a:r>
          </a:p>
        </p:txBody>
      </p:sp>
    </p:spTree>
    <p:extLst>
      <p:ext uri="{BB962C8B-B14F-4D97-AF65-F5344CB8AC3E}">
        <p14:creationId xmlns:p14="http://schemas.microsoft.com/office/powerpoint/2010/main" val="3300649289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765B0B-375F-A848-65C0-DACB3CFB2E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Genotyped </a:t>
            </a:r>
            <a:r>
              <a:rPr lang="en-US">
                <a:solidFill>
                  <a:srgbClr val="FFFF00"/>
                </a:solidFill>
              </a:rPr>
              <a:t>Holstein</a:t>
            </a:r>
            <a:r>
              <a:rPr lang="en-US"/>
              <a:t> </a:t>
            </a:r>
            <a:r>
              <a:rPr lang="en-US">
                <a:solidFill>
                  <a:schemeClr val="accent2">
                    <a:lumMod val="20000"/>
                    <a:lumOff val="80000"/>
                  </a:schemeClr>
                </a:solidFill>
              </a:rPr>
              <a:t>females</a:t>
            </a:r>
            <a:r>
              <a:rPr lang="en-US"/>
              <a:t>: General stats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0A279D-B937-ECB6-028F-D79300FAEEE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Net Merit </a:t>
            </a:r>
            <a:r>
              <a:rPr lang="en-US" dirty="0"/>
              <a:t>averaged 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$480 </a:t>
            </a:r>
            <a:r>
              <a:rPr lang="en-US" dirty="0"/>
              <a:t>in N. America and 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$211-381 </a:t>
            </a:r>
            <a:r>
              <a:rPr lang="en-US" dirty="0"/>
              <a:t>in other continental regions.</a:t>
            </a:r>
          </a:p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Pedigree completeness </a:t>
            </a:r>
            <a:r>
              <a:rPr lang="en-US" dirty="0"/>
              <a:t>ranged from average of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64.2%</a:t>
            </a:r>
            <a:r>
              <a:rPr lang="en-US" dirty="0"/>
              <a:t> for Latin America to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86.1%</a:t>
            </a:r>
            <a:r>
              <a:rPr lang="en-US" dirty="0"/>
              <a:t> for western Europe. </a:t>
            </a:r>
          </a:p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Pedigree inbreeding </a:t>
            </a:r>
            <a:r>
              <a:rPr lang="en-US" dirty="0"/>
              <a:t>ranged from average of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8.7%</a:t>
            </a:r>
            <a:r>
              <a:rPr lang="en-US" dirty="0"/>
              <a:t> for Africa and Oceania to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9.6%</a:t>
            </a:r>
            <a:r>
              <a:rPr lang="en-US" dirty="0"/>
              <a:t> for North America. </a:t>
            </a:r>
          </a:p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Expected future inbreeding </a:t>
            </a:r>
            <a:r>
              <a:rPr lang="en-US" dirty="0"/>
              <a:t>(EFI) had a small range from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9.0%</a:t>
            </a:r>
            <a:r>
              <a:rPr lang="en-US" dirty="0"/>
              <a:t> in Oceania to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9.5%</a:t>
            </a:r>
            <a:r>
              <a:rPr lang="en-US" dirty="0"/>
              <a:t> in North America. </a:t>
            </a:r>
          </a:p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Genomic future inbreeding </a:t>
            </a:r>
            <a:r>
              <a:rPr lang="en-US" dirty="0"/>
              <a:t>(GFI) ranged from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9.4%</a:t>
            </a:r>
            <a:r>
              <a:rPr lang="en-US" dirty="0"/>
              <a:t> to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10.4%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171892395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7D9EDD-F8C7-8882-7C82-33CF520B41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Genotyped </a:t>
            </a:r>
            <a:r>
              <a:rPr lang="en-US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females</a:t>
            </a:r>
            <a:r>
              <a:rPr lang="en-US" dirty="0"/>
              <a:t> by continent - </a:t>
            </a:r>
            <a:r>
              <a:rPr lang="en-US" dirty="0">
                <a:solidFill>
                  <a:srgbClr val="FFFF00"/>
                </a:solidFill>
              </a:rPr>
              <a:t>Holsteins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56A043F-1C3F-CD75-705F-D41EAF7440C5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74682111"/>
              </p:ext>
            </p:extLst>
          </p:nvPr>
        </p:nvGraphicFramePr>
        <p:xfrm>
          <a:off x="487363" y="1341438"/>
          <a:ext cx="11217270" cy="38982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8057">
                  <a:extLst>
                    <a:ext uri="{9D8B030D-6E8A-4147-A177-3AD203B41FA5}">
                      <a16:colId xmlns:a16="http://schemas.microsoft.com/office/drawing/2014/main" val="679044507"/>
                    </a:ext>
                  </a:extLst>
                </a:gridCol>
                <a:gridCol w="1543574">
                  <a:extLst>
                    <a:ext uri="{9D8B030D-6E8A-4147-A177-3AD203B41FA5}">
                      <a16:colId xmlns:a16="http://schemas.microsoft.com/office/drawing/2014/main" val="922195297"/>
                    </a:ext>
                  </a:extLst>
                </a:gridCol>
                <a:gridCol w="2088859">
                  <a:extLst>
                    <a:ext uri="{9D8B030D-6E8A-4147-A177-3AD203B41FA5}">
                      <a16:colId xmlns:a16="http://schemas.microsoft.com/office/drawing/2014/main" val="2849799366"/>
                    </a:ext>
                  </a:extLst>
                </a:gridCol>
                <a:gridCol w="1853967">
                  <a:extLst>
                    <a:ext uri="{9D8B030D-6E8A-4147-A177-3AD203B41FA5}">
                      <a16:colId xmlns:a16="http://schemas.microsoft.com/office/drawing/2014/main" val="544615908"/>
                    </a:ext>
                  </a:extLst>
                </a:gridCol>
                <a:gridCol w="1870745">
                  <a:extLst>
                    <a:ext uri="{9D8B030D-6E8A-4147-A177-3AD203B41FA5}">
                      <a16:colId xmlns:a16="http://schemas.microsoft.com/office/drawing/2014/main" val="297089112"/>
                    </a:ext>
                  </a:extLst>
                </a:gridCol>
                <a:gridCol w="1772068">
                  <a:extLst>
                    <a:ext uri="{9D8B030D-6E8A-4147-A177-3AD203B41FA5}">
                      <a16:colId xmlns:a16="http://schemas.microsoft.com/office/drawing/2014/main" val="25386450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2400"/>
                    </a:p>
                    <a:p>
                      <a:r>
                        <a:rPr lang="en-US" sz="2400"/>
                        <a:t>Continent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  <a:p>
                      <a:pPr algn="ctr"/>
                      <a:r>
                        <a:rPr lang="en-US" sz="2400" dirty="0"/>
                        <a:t>Net Merit</a:t>
                      </a:r>
                      <a:endParaRPr lang="en-US" sz="2400" dirty="0">
                        <a:solidFill>
                          <a:schemeClr val="accent3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Pedigree Completeness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Pedigree Inbreeding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  <a:p>
                      <a:pPr algn="ctr"/>
                      <a:r>
                        <a:rPr lang="en-US" sz="2400"/>
                        <a:t>EFI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  <a:p>
                      <a:pPr algn="ctr"/>
                      <a:r>
                        <a:rPr lang="en-US" sz="2400"/>
                        <a:t>GFI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50646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($)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(%)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76561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North America</a:t>
                      </a:r>
                      <a:endParaRPr lang="en-US" sz="2400" kern="1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480</a:t>
                      </a:r>
                      <a:endParaRPr lang="en-US" sz="2400" kern="1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84.2</a:t>
                      </a:r>
                      <a:endParaRPr lang="en-US" sz="2400" kern="1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9.6</a:t>
                      </a:r>
                      <a:endParaRPr lang="en-US" sz="2400" kern="1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9.5</a:t>
                      </a:r>
                      <a:endParaRPr lang="en-US" sz="2400" kern="1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10.4</a:t>
                      </a:r>
                      <a:endParaRPr lang="en-US" sz="2400" kern="1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215038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Latin America</a:t>
                      </a:r>
                      <a:endParaRPr lang="en-US" sz="2400" kern="1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335</a:t>
                      </a:r>
                      <a:endParaRPr lang="en-US" sz="2400" kern="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64.2</a:t>
                      </a:r>
                      <a:endParaRPr lang="en-US" sz="2400" kern="1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9.1</a:t>
                      </a:r>
                      <a:endParaRPr lang="en-US" sz="2400" kern="1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9.4</a:t>
                      </a:r>
                      <a:endParaRPr lang="en-US" sz="2400" kern="1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9.9</a:t>
                      </a:r>
                      <a:endParaRPr lang="en-US" sz="2400" kern="1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9496400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Western Europe</a:t>
                      </a:r>
                      <a:endParaRPr lang="en-US" sz="2400" kern="1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381</a:t>
                      </a:r>
                      <a:endParaRPr lang="en-US" sz="2400" kern="1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86.1</a:t>
                      </a:r>
                      <a:endParaRPr lang="en-US" sz="2400" kern="1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9.1</a:t>
                      </a:r>
                      <a:endParaRPr lang="en-US" sz="2400" kern="1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9.2</a:t>
                      </a:r>
                      <a:endParaRPr lang="en-US" sz="2400" kern="1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10.2</a:t>
                      </a:r>
                      <a:endParaRPr lang="en-US" sz="2400" kern="1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83713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Eastern Europe</a:t>
                      </a:r>
                      <a:endParaRPr lang="en-US" sz="2400" kern="1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370</a:t>
                      </a:r>
                      <a:endParaRPr lang="en-US" sz="2400" kern="1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74.5</a:t>
                      </a:r>
                      <a:endParaRPr lang="en-US" sz="2400" kern="1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8.8</a:t>
                      </a:r>
                      <a:endParaRPr lang="en-US" sz="2400" kern="1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9.2</a:t>
                      </a:r>
                      <a:endParaRPr lang="en-US" sz="2400" kern="1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9.7</a:t>
                      </a:r>
                      <a:endParaRPr lang="en-US" sz="2400" kern="1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6157907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Africa</a:t>
                      </a:r>
                      <a:endParaRPr lang="en-US" sz="2400" kern="1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317</a:t>
                      </a:r>
                      <a:endParaRPr lang="en-US" sz="2400" kern="1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70.5</a:t>
                      </a:r>
                      <a:endParaRPr lang="en-US" sz="2400" kern="1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8.7</a:t>
                      </a:r>
                      <a:endParaRPr lang="en-US" sz="2400" kern="1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9.1</a:t>
                      </a:r>
                      <a:endParaRPr lang="en-US" sz="2400" kern="1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9.8</a:t>
                      </a:r>
                      <a:endParaRPr lang="en-US" sz="2400" kern="1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41977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Asia</a:t>
                      </a:r>
                      <a:endParaRPr lang="en-US" sz="2400" kern="1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366</a:t>
                      </a:r>
                      <a:endParaRPr lang="en-US" sz="2400" kern="1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76.5</a:t>
                      </a:r>
                      <a:endParaRPr lang="en-US" sz="2400" kern="1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8.8</a:t>
                      </a:r>
                      <a:endParaRPr lang="en-US" sz="2400" kern="1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9.2</a:t>
                      </a:r>
                      <a:endParaRPr lang="en-US" sz="2400" kern="1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9.7</a:t>
                      </a:r>
                      <a:endParaRPr lang="en-US" sz="2400" kern="1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2287544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Oceania</a:t>
                      </a:r>
                      <a:endParaRPr lang="en-US" sz="2400" kern="1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211</a:t>
                      </a:r>
                      <a:endParaRPr lang="en-US" sz="2400" kern="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75.2</a:t>
                      </a:r>
                      <a:endParaRPr lang="en-US" sz="2400" kern="1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8.7</a:t>
                      </a:r>
                      <a:endParaRPr lang="en-US" sz="2400" kern="1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9.0</a:t>
                      </a:r>
                      <a:endParaRPr lang="en-US" sz="2400" kern="1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9.4</a:t>
                      </a:r>
                      <a:endParaRPr lang="en-US" sz="2400" kern="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41543376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9364212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7D9EDD-F8C7-8882-7C82-33CF520B41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Genotyped females by continent - </a:t>
            </a:r>
            <a:r>
              <a:rPr lang="en-US">
                <a:solidFill>
                  <a:schemeClr val="accent6">
                    <a:lumMod val="20000"/>
                    <a:lumOff val="80000"/>
                  </a:schemeClr>
                </a:solidFill>
              </a:rPr>
              <a:t>Jerseys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56A043F-1C3F-CD75-705F-D41EAF7440C5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264112102"/>
              </p:ext>
            </p:extLst>
          </p:nvPr>
        </p:nvGraphicFramePr>
        <p:xfrm>
          <a:off x="487363" y="1341438"/>
          <a:ext cx="11217270" cy="38982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0002">
                  <a:extLst>
                    <a:ext uri="{9D8B030D-6E8A-4147-A177-3AD203B41FA5}">
                      <a16:colId xmlns:a16="http://schemas.microsoft.com/office/drawing/2014/main" val="679044507"/>
                    </a:ext>
                  </a:extLst>
                </a:gridCol>
                <a:gridCol w="1702965">
                  <a:extLst>
                    <a:ext uri="{9D8B030D-6E8A-4147-A177-3AD203B41FA5}">
                      <a16:colId xmlns:a16="http://schemas.microsoft.com/office/drawing/2014/main" val="922195297"/>
                    </a:ext>
                  </a:extLst>
                </a:gridCol>
                <a:gridCol w="2080470">
                  <a:extLst>
                    <a:ext uri="{9D8B030D-6E8A-4147-A177-3AD203B41FA5}">
                      <a16:colId xmlns:a16="http://schemas.microsoft.com/office/drawing/2014/main" val="2849799366"/>
                    </a:ext>
                  </a:extLst>
                </a:gridCol>
                <a:gridCol w="1879134">
                  <a:extLst>
                    <a:ext uri="{9D8B030D-6E8A-4147-A177-3AD203B41FA5}">
                      <a16:colId xmlns:a16="http://schemas.microsoft.com/office/drawing/2014/main" val="544615908"/>
                    </a:ext>
                  </a:extLst>
                </a:gridCol>
                <a:gridCol w="1786855">
                  <a:extLst>
                    <a:ext uri="{9D8B030D-6E8A-4147-A177-3AD203B41FA5}">
                      <a16:colId xmlns:a16="http://schemas.microsoft.com/office/drawing/2014/main" val="297089112"/>
                    </a:ext>
                  </a:extLst>
                </a:gridCol>
                <a:gridCol w="1637844">
                  <a:extLst>
                    <a:ext uri="{9D8B030D-6E8A-4147-A177-3AD203B41FA5}">
                      <a16:colId xmlns:a16="http://schemas.microsoft.com/office/drawing/2014/main" val="25386450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2400"/>
                    </a:p>
                    <a:p>
                      <a:r>
                        <a:rPr lang="en-US" sz="2400"/>
                        <a:t>Continent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  <a:p>
                      <a:pPr algn="ctr"/>
                      <a:r>
                        <a:rPr lang="en-US" sz="2400"/>
                        <a:t>Net Merit</a:t>
                      </a:r>
                      <a:endParaRPr lang="en-US" sz="2400">
                        <a:solidFill>
                          <a:schemeClr val="accent3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Pedigree Completeness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Pedigree Inbreeding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  <a:p>
                      <a:pPr algn="ctr"/>
                      <a:r>
                        <a:rPr lang="en-US" sz="2400"/>
                        <a:t>EFI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  <a:p>
                      <a:pPr algn="ctr"/>
                      <a:r>
                        <a:rPr lang="en-US" sz="2400"/>
                        <a:t>GFI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50646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i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($)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i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i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i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i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(%)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76561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North America</a:t>
                      </a:r>
                      <a:endParaRPr lang="en-US" sz="2400" kern="1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304</a:t>
                      </a:r>
                      <a:endParaRPr lang="en-US" sz="2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87.9</a:t>
                      </a:r>
                      <a:endParaRPr lang="en-US" sz="2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8.9</a:t>
                      </a:r>
                      <a:endParaRPr lang="en-US" sz="2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9.0</a:t>
                      </a:r>
                      <a:endParaRPr lang="en-US" sz="2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7.7</a:t>
                      </a:r>
                      <a:endParaRPr lang="en-US" sz="2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215038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Latin America</a:t>
                      </a:r>
                      <a:endParaRPr lang="en-US" sz="2400" kern="1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75</a:t>
                      </a:r>
                      <a:endParaRPr lang="en-US" sz="2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57.3</a:t>
                      </a:r>
                      <a:endParaRPr lang="en-US" sz="2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8.5</a:t>
                      </a:r>
                      <a:endParaRPr lang="en-US" sz="2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8.7</a:t>
                      </a:r>
                      <a:endParaRPr lang="en-US" sz="2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7.0</a:t>
                      </a:r>
                      <a:endParaRPr lang="en-US" sz="2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9496400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Western Europe</a:t>
                      </a:r>
                      <a:endParaRPr lang="en-US" sz="2400" kern="1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118</a:t>
                      </a:r>
                      <a:endParaRPr lang="en-US" sz="2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75.8</a:t>
                      </a:r>
                      <a:endParaRPr lang="en-US" sz="2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7.6</a:t>
                      </a:r>
                      <a:endParaRPr lang="en-US" sz="2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7.4</a:t>
                      </a:r>
                      <a:endParaRPr lang="en-US" sz="2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5.7</a:t>
                      </a:r>
                      <a:endParaRPr lang="en-US" sz="2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83713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Eastern Europe</a:t>
                      </a:r>
                      <a:endParaRPr lang="en-US" sz="2400" kern="1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284</a:t>
                      </a:r>
                      <a:endParaRPr lang="en-US" sz="2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79.4</a:t>
                      </a:r>
                      <a:endParaRPr lang="en-US" sz="2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7.8</a:t>
                      </a:r>
                      <a:endParaRPr lang="en-US" sz="2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8.0</a:t>
                      </a:r>
                      <a:endParaRPr lang="en-US" sz="2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6.2</a:t>
                      </a:r>
                      <a:endParaRPr lang="en-US" sz="2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6157907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Africa</a:t>
                      </a:r>
                      <a:endParaRPr lang="en-US" sz="2400" kern="1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90</a:t>
                      </a:r>
                      <a:endParaRPr lang="en-US" sz="2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85.0</a:t>
                      </a:r>
                      <a:endParaRPr lang="en-US" sz="2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8.0</a:t>
                      </a:r>
                      <a:endParaRPr lang="en-US" sz="2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8.4</a:t>
                      </a:r>
                      <a:endParaRPr lang="en-US" sz="2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7.8</a:t>
                      </a:r>
                      <a:endParaRPr lang="en-US" sz="2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41977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Asia</a:t>
                      </a:r>
                      <a:endParaRPr lang="en-US" sz="2400" kern="1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41</a:t>
                      </a:r>
                      <a:endParaRPr lang="en-US" sz="2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74.6</a:t>
                      </a:r>
                      <a:endParaRPr lang="en-US" sz="2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8.1</a:t>
                      </a:r>
                      <a:endParaRPr lang="en-US" sz="2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8.6</a:t>
                      </a:r>
                      <a:endParaRPr lang="en-US" sz="2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7.1</a:t>
                      </a:r>
                      <a:endParaRPr lang="en-US" sz="2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2287544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Oceania</a:t>
                      </a:r>
                      <a:endParaRPr lang="en-US" sz="2400" kern="1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</a:t>
                      </a:r>
                      <a:endParaRPr lang="en-US" sz="2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63.9</a:t>
                      </a:r>
                      <a:endParaRPr lang="en-US" sz="2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8.1</a:t>
                      </a:r>
                      <a:endParaRPr lang="en-US" sz="2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8.1</a:t>
                      </a:r>
                      <a:endParaRPr lang="en-US" sz="2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7.1</a:t>
                      </a:r>
                      <a:endParaRPr lang="en-US" sz="2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41543376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4423192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EAE369-5DBB-255B-0FD7-050E93398B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Proven bulls: General stats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E1368D-EE6C-0AB9-37A7-AB8B0BCB0C3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Pedigree completeness </a:t>
            </a:r>
            <a:r>
              <a:rPr lang="en-US" dirty="0"/>
              <a:t>averaged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98%</a:t>
            </a:r>
            <a:r>
              <a:rPr lang="en-US" dirty="0"/>
              <a:t> due to the Interbull exchange. </a:t>
            </a:r>
          </a:p>
          <a:p>
            <a:r>
              <a:rPr lang="en-US" dirty="0"/>
              <a:t>Holstein bulls had &gt; 90%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foreign sires </a:t>
            </a:r>
            <a:r>
              <a:rPr lang="en-US" dirty="0"/>
              <a:t>in 7 of the 20 countries, but only 1% in NZL and 11% in USA. Averages were 43%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foreign sires</a:t>
            </a:r>
            <a:r>
              <a:rPr lang="en-US" dirty="0"/>
              <a:t> in Holsteins and 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Brown Swiss</a:t>
            </a:r>
            <a:r>
              <a:rPr lang="en-US" dirty="0"/>
              <a:t>, 12% in </a:t>
            </a:r>
            <a:r>
              <a:rPr lang="en-US" dirty="0">
                <a:solidFill>
                  <a:srgbClr val="FF0000"/>
                </a:solidFill>
              </a:rPr>
              <a:t>Red Dairy Cattle</a:t>
            </a:r>
            <a:r>
              <a:rPr lang="en-US" dirty="0"/>
              <a:t>, and 9% in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Jersey</a:t>
            </a:r>
            <a:r>
              <a:rPr lang="en-US" dirty="0"/>
              <a:t>. </a:t>
            </a:r>
          </a:p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Sire’s age at son’s birth </a:t>
            </a:r>
            <a:r>
              <a:rPr lang="en-US" dirty="0"/>
              <a:t>averaged 2.2 to 2.9 years in 11 of the 20 countries for Holsteins, indicating rapid use of young sires. Other countries and breeds chose older sires of sons. </a:t>
            </a:r>
          </a:p>
          <a:p>
            <a:r>
              <a:rPr lang="en-US" dirty="0"/>
              <a:t>Proven bulls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with genotypes </a:t>
            </a:r>
            <a:r>
              <a:rPr lang="en-US" dirty="0"/>
              <a:t>used in USA reference population ranged from 0-100% and averaged 66% in Holsteins. </a:t>
            </a:r>
          </a:p>
        </p:txBody>
      </p:sp>
    </p:spTree>
    <p:extLst>
      <p:ext uri="{BB962C8B-B14F-4D97-AF65-F5344CB8AC3E}">
        <p14:creationId xmlns:p14="http://schemas.microsoft.com/office/powerpoint/2010/main" val="2436260410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2_AIP-2017 16-9 Slide Master">
  <a:themeElements>
    <a:clrScheme name="Custom 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244270"/>
      </a:hlink>
      <a:folHlink>
        <a:srgbClr val="24427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4036</TotalTime>
  <Words>1420</Words>
  <Application>Microsoft Office PowerPoint</Application>
  <PresentationFormat>Widescreen</PresentationFormat>
  <Paragraphs>786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Symbol</vt:lpstr>
      <vt:lpstr>Wingdings</vt:lpstr>
      <vt:lpstr>2_AIP-2017 16-9 Slide Master</vt:lpstr>
      <vt:lpstr>Breeding programs compared across countries, continents, and breeds</vt:lpstr>
      <vt:lpstr>Data and edits</vt:lpstr>
      <vt:lpstr>Recent female genotypes by continental region (Dec 2023)</vt:lpstr>
      <vt:lpstr>Continental regions defined for genotypes</vt:lpstr>
      <vt:lpstr>Countries sending the most genotypes</vt:lpstr>
      <vt:lpstr>Genotyped Holstein females: General stats</vt:lpstr>
      <vt:lpstr>Genotyped females by continent - Holsteins</vt:lpstr>
      <vt:lpstr>Genotyped females by continent - Jerseys</vt:lpstr>
      <vt:lpstr>Proven bulls: General stats</vt:lpstr>
      <vt:lpstr>Comparing proven bulls of each breed by country</vt:lpstr>
      <vt:lpstr>Bull comparisons by country – Holsteins (+ Sim)</vt:lpstr>
      <vt:lpstr>Bull properties by country – Holsteins (+ Sim)</vt:lpstr>
      <vt:lpstr>Bull comparisons by country – Jerseys</vt:lpstr>
      <vt:lpstr>Bull comparisons by country – Brown Swiss</vt:lpstr>
      <vt:lpstr>Bull comparisons by country – Red Dairy Cattle</vt:lpstr>
      <vt:lpstr>Conclusions</vt:lpstr>
      <vt:lpstr>Acknowledgments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Vanraden, Paul</dc:creator>
  <cp:lastModifiedBy>Vanraden, Paul - REE-ARS</cp:lastModifiedBy>
  <cp:revision>2</cp:revision>
  <cp:lastPrinted>2024-05-16T13:40:31Z</cp:lastPrinted>
  <dcterms:created xsi:type="dcterms:W3CDTF">2022-11-04T22:48:32Z</dcterms:created>
  <dcterms:modified xsi:type="dcterms:W3CDTF">2024-06-06T13:35:25Z</dcterms:modified>
</cp:coreProperties>
</file>