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Lst>
  <p:sldSz cx="51206400" cy="38404800"/>
  <p:notesSz cx="9296400" cy="7010400"/>
  <p:embeddedFontLst>
    <p:embeddedFont>
      <p:font typeface="Gill Sans MT" panose="020B0502020104020203" pitchFamily="34" charset="0"/>
      <p:regular r:id="rId3"/>
      <p:bold r:id="rId4"/>
      <p:italic r:id="rId5"/>
      <p:boldItalic r:id="rId6"/>
    </p:embeddedFont>
  </p:embeddedFontLst>
  <p:defaultTextStyle>
    <a:defPPr>
      <a:defRPr lang="en-US"/>
    </a:defPPr>
    <a:lvl1pPr marL="0" algn="l" defTabSz="4807092" rtl="0" eaLnBrk="1" latinLnBrk="0" hangingPunct="1">
      <a:defRPr sz="9500" kern="1200">
        <a:solidFill>
          <a:schemeClr val="tx1"/>
        </a:solidFill>
        <a:latin typeface="+mn-lt"/>
        <a:ea typeface="+mn-ea"/>
        <a:cs typeface="+mn-cs"/>
      </a:defRPr>
    </a:lvl1pPr>
    <a:lvl2pPr marL="2403546" algn="l" defTabSz="4807092" rtl="0" eaLnBrk="1" latinLnBrk="0" hangingPunct="1">
      <a:defRPr sz="9500" kern="1200">
        <a:solidFill>
          <a:schemeClr val="tx1"/>
        </a:solidFill>
        <a:latin typeface="+mn-lt"/>
        <a:ea typeface="+mn-ea"/>
        <a:cs typeface="+mn-cs"/>
      </a:defRPr>
    </a:lvl2pPr>
    <a:lvl3pPr marL="4807092" algn="l" defTabSz="4807092" rtl="0" eaLnBrk="1" latinLnBrk="0" hangingPunct="1">
      <a:defRPr sz="9500" kern="1200">
        <a:solidFill>
          <a:schemeClr val="tx1"/>
        </a:solidFill>
        <a:latin typeface="+mn-lt"/>
        <a:ea typeface="+mn-ea"/>
        <a:cs typeface="+mn-cs"/>
      </a:defRPr>
    </a:lvl3pPr>
    <a:lvl4pPr marL="7210638" algn="l" defTabSz="4807092" rtl="0" eaLnBrk="1" latinLnBrk="0" hangingPunct="1">
      <a:defRPr sz="9500" kern="1200">
        <a:solidFill>
          <a:schemeClr val="tx1"/>
        </a:solidFill>
        <a:latin typeface="+mn-lt"/>
        <a:ea typeface="+mn-ea"/>
        <a:cs typeface="+mn-cs"/>
      </a:defRPr>
    </a:lvl4pPr>
    <a:lvl5pPr marL="9614184" algn="l" defTabSz="4807092" rtl="0" eaLnBrk="1" latinLnBrk="0" hangingPunct="1">
      <a:defRPr sz="9500" kern="1200">
        <a:solidFill>
          <a:schemeClr val="tx1"/>
        </a:solidFill>
        <a:latin typeface="+mn-lt"/>
        <a:ea typeface="+mn-ea"/>
        <a:cs typeface="+mn-cs"/>
      </a:defRPr>
    </a:lvl5pPr>
    <a:lvl6pPr marL="12017731" algn="l" defTabSz="4807092" rtl="0" eaLnBrk="1" latinLnBrk="0" hangingPunct="1">
      <a:defRPr sz="9500" kern="1200">
        <a:solidFill>
          <a:schemeClr val="tx1"/>
        </a:solidFill>
        <a:latin typeface="+mn-lt"/>
        <a:ea typeface="+mn-ea"/>
        <a:cs typeface="+mn-cs"/>
      </a:defRPr>
    </a:lvl6pPr>
    <a:lvl7pPr marL="14421277" algn="l" defTabSz="4807092" rtl="0" eaLnBrk="1" latinLnBrk="0" hangingPunct="1">
      <a:defRPr sz="9500" kern="1200">
        <a:solidFill>
          <a:schemeClr val="tx1"/>
        </a:solidFill>
        <a:latin typeface="+mn-lt"/>
        <a:ea typeface="+mn-ea"/>
        <a:cs typeface="+mn-cs"/>
      </a:defRPr>
    </a:lvl7pPr>
    <a:lvl8pPr marL="16824823" algn="l" defTabSz="4807092" rtl="0" eaLnBrk="1" latinLnBrk="0" hangingPunct="1">
      <a:defRPr sz="9500" kern="1200">
        <a:solidFill>
          <a:schemeClr val="tx1"/>
        </a:solidFill>
        <a:latin typeface="+mn-lt"/>
        <a:ea typeface="+mn-ea"/>
        <a:cs typeface="+mn-cs"/>
      </a:defRPr>
    </a:lvl8pPr>
    <a:lvl9pPr marL="19228369" algn="l" defTabSz="4807092" rtl="0" eaLnBrk="1" latinLnBrk="0" hangingPunct="1">
      <a:defRPr sz="9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872">
          <p15:clr>
            <a:srgbClr val="A4A3A4"/>
          </p15:clr>
        </p15:guide>
        <p15:guide id="2" pos="11136">
          <p15:clr>
            <a:srgbClr val="A4A3A4"/>
          </p15:clr>
        </p15:guide>
        <p15:guide id="3" pos="10704">
          <p15:clr>
            <a:srgbClr val="A4A3A4"/>
          </p15:clr>
        </p15:guide>
        <p15:guide id="4" pos="16368">
          <p15:clr>
            <a:srgbClr val="A4A3A4"/>
          </p15:clr>
        </p15:guide>
        <p15:guide id="5" pos="319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rek Bickhart" initials="DMB" lastIdx="1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0033CC"/>
    <a:srgbClr val="FF7128"/>
    <a:srgbClr val="FFEF9C"/>
    <a:srgbClr val="1A9641"/>
    <a:srgbClr val="2B83BA"/>
    <a:srgbClr val="D7191C"/>
    <a:srgbClr val="3399FF"/>
    <a:srgbClr val="FDAE61"/>
    <a:srgbClr val="A6D9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5C1016-A121-43F0-841F-80506DEDA49F}" v="48" dt="2024-05-21T16:54:54.6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9" autoAdjust="0"/>
    <p:restoredTop sz="99784" autoAdjust="0"/>
  </p:normalViewPr>
  <p:slideViewPr>
    <p:cSldViewPr showGuides="1">
      <p:cViewPr>
        <p:scale>
          <a:sx n="50" d="100"/>
          <a:sy n="50" d="100"/>
        </p:scale>
        <p:origin x="29" y="-1757"/>
      </p:cViewPr>
      <p:guideLst>
        <p:guide orient="horz" pos="19872"/>
        <p:guide pos="11136"/>
        <p:guide pos="10704"/>
        <p:guide pos="16368"/>
        <p:guide pos="3196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font" Target="fonts/font1.fntdata"/><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11" Type="http://schemas.openxmlformats.org/officeDocument/2006/relationships/tableStyles" Target="tableStyles.xml"/><Relationship Id="rId5" Type="http://schemas.openxmlformats.org/officeDocument/2006/relationships/font" Target="fonts/font3.fntdata"/><Relationship Id="rId10" Type="http://schemas.openxmlformats.org/officeDocument/2006/relationships/theme" Target="theme/theme1.xml"/><Relationship Id="rId4" Type="http://schemas.openxmlformats.org/officeDocument/2006/relationships/font" Target="fonts/font2.fntdata"/><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1930382"/>
            <a:ext cx="43525440" cy="8232140"/>
          </a:xfrm>
        </p:spPr>
        <p:txBody>
          <a:bodyPr/>
          <a:lstStyle/>
          <a:p>
            <a:r>
              <a:rPr lang="en-US"/>
              <a:t>Click to edit Master title style</a:t>
            </a:r>
          </a:p>
        </p:txBody>
      </p:sp>
      <p:sp>
        <p:nvSpPr>
          <p:cNvPr id="3" name="Subtitle 2"/>
          <p:cNvSpPr>
            <a:spLocks noGrp="1"/>
          </p:cNvSpPr>
          <p:nvPr>
            <p:ph type="subTitle" idx="1"/>
          </p:nvPr>
        </p:nvSpPr>
        <p:spPr>
          <a:xfrm>
            <a:off x="7680960" y="21762720"/>
            <a:ext cx="35844480" cy="9814560"/>
          </a:xfrm>
        </p:spPr>
        <p:txBody>
          <a:bodyPr/>
          <a:lstStyle>
            <a:lvl1pPr marL="0" indent="0" algn="ctr">
              <a:buNone/>
              <a:defRPr>
                <a:solidFill>
                  <a:schemeClr val="tx1">
                    <a:tint val="75000"/>
                  </a:schemeClr>
                </a:solidFill>
              </a:defRPr>
            </a:lvl1pPr>
            <a:lvl2pPr marL="2403546" indent="0" algn="ctr">
              <a:buNone/>
              <a:defRPr>
                <a:solidFill>
                  <a:schemeClr val="tx1">
                    <a:tint val="75000"/>
                  </a:schemeClr>
                </a:solidFill>
              </a:defRPr>
            </a:lvl2pPr>
            <a:lvl3pPr marL="4807092" indent="0" algn="ctr">
              <a:buNone/>
              <a:defRPr>
                <a:solidFill>
                  <a:schemeClr val="tx1">
                    <a:tint val="75000"/>
                  </a:schemeClr>
                </a:solidFill>
              </a:defRPr>
            </a:lvl3pPr>
            <a:lvl4pPr marL="7210638" indent="0" algn="ctr">
              <a:buNone/>
              <a:defRPr>
                <a:solidFill>
                  <a:schemeClr val="tx1">
                    <a:tint val="75000"/>
                  </a:schemeClr>
                </a:solidFill>
              </a:defRPr>
            </a:lvl4pPr>
            <a:lvl5pPr marL="9614184" indent="0" algn="ctr">
              <a:buNone/>
              <a:defRPr>
                <a:solidFill>
                  <a:schemeClr val="tx1">
                    <a:tint val="75000"/>
                  </a:schemeClr>
                </a:solidFill>
              </a:defRPr>
            </a:lvl5pPr>
            <a:lvl6pPr marL="12017731" indent="0" algn="ctr">
              <a:buNone/>
              <a:defRPr>
                <a:solidFill>
                  <a:schemeClr val="tx1">
                    <a:tint val="75000"/>
                  </a:schemeClr>
                </a:solidFill>
              </a:defRPr>
            </a:lvl6pPr>
            <a:lvl7pPr marL="14421277" indent="0" algn="ctr">
              <a:buNone/>
              <a:defRPr>
                <a:solidFill>
                  <a:schemeClr val="tx1">
                    <a:tint val="75000"/>
                  </a:schemeClr>
                </a:solidFill>
              </a:defRPr>
            </a:lvl7pPr>
            <a:lvl8pPr marL="16824823" indent="0" algn="ctr">
              <a:buNone/>
              <a:defRPr>
                <a:solidFill>
                  <a:schemeClr val="tx1">
                    <a:tint val="75000"/>
                  </a:schemeClr>
                </a:solidFill>
              </a:defRPr>
            </a:lvl8pPr>
            <a:lvl9pPr marL="1922836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537976"/>
            <a:ext cx="11521440" cy="3276854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60320" y="1537976"/>
            <a:ext cx="33710880" cy="327685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4678642"/>
            <a:ext cx="43525440" cy="7627620"/>
          </a:xfrm>
        </p:spPr>
        <p:txBody>
          <a:bodyPr anchor="t"/>
          <a:lstStyle>
            <a:lvl1pPr algn="l">
              <a:defRPr sz="21000" b="1" cap="all"/>
            </a:lvl1pPr>
          </a:lstStyle>
          <a:p>
            <a:r>
              <a:rPr lang="en-US"/>
              <a:t>Click to edit Master title style</a:t>
            </a:r>
          </a:p>
        </p:txBody>
      </p:sp>
      <p:sp>
        <p:nvSpPr>
          <p:cNvPr id="3" name="Text Placeholder 2"/>
          <p:cNvSpPr>
            <a:spLocks noGrp="1"/>
          </p:cNvSpPr>
          <p:nvPr>
            <p:ph type="body" idx="1"/>
          </p:nvPr>
        </p:nvSpPr>
        <p:spPr>
          <a:xfrm>
            <a:off x="4044953" y="16277596"/>
            <a:ext cx="43525440" cy="8401048"/>
          </a:xfrm>
        </p:spPr>
        <p:txBody>
          <a:bodyPr anchor="b"/>
          <a:lstStyle>
            <a:lvl1pPr marL="0" indent="0">
              <a:buNone/>
              <a:defRPr sz="10500">
                <a:solidFill>
                  <a:schemeClr val="tx1">
                    <a:tint val="75000"/>
                  </a:schemeClr>
                </a:solidFill>
              </a:defRPr>
            </a:lvl1pPr>
            <a:lvl2pPr marL="2403546" indent="0">
              <a:buNone/>
              <a:defRPr sz="9500">
                <a:solidFill>
                  <a:schemeClr val="tx1">
                    <a:tint val="75000"/>
                  </a:schemeClr>
                </a:solidFill>
              </a:defRPr>
            </a:lvl2pPr>
            <a:lvl3pPr marL="4807092" indent="0">
              <a:buNone/>
              <a:defRPr sz="8400">
                <a:solidFill>
                  <a:schemeClr val="tx1">
                    <a:tint val="75000"/>
                  </a:schemeClr>
                </a:solidFill>
              </a:defRPr>
            </a:lvl3pPr>
            <a:lvl4pPr marL="7210638" indent="0">
              <a:buNone/>
              <a:defRPr sz="7400">
                <a:solidFill>
                  <a:schemeClr val="tx1">
                    <a:tint val="75000"/>
                  </a:schemeClr>
                </a:solidFill>
              </a:defRPr>
            </a:lvl4pPr>
            <a:lvl5pPr marL="9614184" indent="0">
              <a:buNone/>
              <a:defRPr sz="7400">
                <a:solidFill>
                  <a:schemeClr val="tx1">
                    <a:tint val="75000"/>
                  </a:schemeClr>
                </a:solidFill>
              </a:defRPr>
            </a:lvl5pPr>
            <a:lvl6pPr marL="12017731" indent="0">
              <a:buNone/>
              <a:defRPr sz="7400">
                <a:solidFill>
                  <a:schemeClr val="tx1">
                    <a:tint val="75000"/>
                  </a:schemeClr>
                </a:solidFill>
              </a:defRPr>
            </a:lvl6pPr>
            <a:lvl7pPr marL="14421277" indent="0">
              <a:buNone/>
              <a:defRPr sz="7400">
                <a:solidFill>
                  <a:schemeClr val="tx1">
                    <a:tint val="75000"/>
                  </a:schemeClr>
                </a:solidFill>
              </a:defRPr>
            </a:lvl7pPr>
            <a:lvl8pPr marL="16824823" indent="0">
              <a:buNone/>
              <a:defRPr sz="7400">
                <a:solidFill>
                  <a:schemeClr val="tx1">
                    <a:tint val="75000"/>
                  </a:schemeClr>
                </a:solidFill>
              </a:defRPr>
            </a:lvl8pPr>
            <a:lvl9pPr marL="19228369" indent="0">
              <a:buNone/>
              <a:defRPr sz="7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60320" y="8961124"/>
            <a:ext cx="22616160" cy="2534539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029920" y="8961124"/>
            <a:ext cx="22616160" cy="2534539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60321" y="8596632"/>
            <a:ext cx="22625053" cy="3582668"/>
          </a:xfrm>
        </p:spPr>
        <p:txBody>
          <a:bodyPr anchor="b"/>
          <a:lstStyle>
            <a:lvl1pPr marL="0" indent="0">
              <a:buNone/>
              <a:defRPr sz="12600" b="1"/>
            </a:lvl1pPr>
            <a:lvl2pPr marL="2403546" indent="0">
              <a:buNone/>
              <a:defRPr sz="10500" b="1"/>
            </a:lvl2pPr>
            <a:lvl3pPr marL="4807092" indent="0">
              <a:buNone/>
              <a:defRPr sz="9500" b="1"/>
            </a:lvl3pPr>
            <a:lvl4pPr marL="7210638" indent="0">
              <a:buNone/>
              <a:defRPr sz="8400" b="1"/>
            </a:lvl4pPr>
            <a:lvl5pPr marL="9614184" indent="0">
              <a:buNone/>
              <a:defRPr sz="8400" b="1"/>
            </a:lvl5pPr>
            <a:lvl6pPr marL="12017731" indent="0">
              <a:buNone/>
              <a:defRPr sz="8400" b="1"/>
            </a:lvl6pPr>
            <a:lvl7pPr marL="14421277" indent="0">
              <a:buNone/>
              <a:defRPr sz="8400" b="1"/>
            </a:lvl7pPr>
            <a:lvl8pPr marL="16824823" indent="0">
              <a:buNone/>
              <a:defRPr sz="8400" b="1"/>
            </a:lvl8pPr>
            <a:lvl9pPr marL="19228369" indent="0">
              <a:buNone/>
              <a:defRPr sz="8400" b="1"/>
            </a:lvl9pPr>
          </a:lstStyle>
          <a:p>
            <a:pPr lvl="0"/>
            <a:r>
              <a:rPr lang="en-US"/>
              <a:t>Click to edit Master text styles</a:t>
            </a:r>
          </a:p>
        </p:txBody>
      </p:sp>
      <p:sp>
        <p:nvSpPr>
          <p:cNvPr id="4" name="Content Placeholder 3"/>
          <p:cNvSpPr>
            <a:spLocks noGrp="1"/>
          </p:cNvSpPr>
          <p:nvPr>
            <p:ph sz="half" idx="2"/>
          </p:nvPr>
        </p:nvSpPr>
        <p:spPr>
          <a:xfrm>
            <a:off x="2560321" y="12179300"/>
            <a:ext cx="22625053" cy="2212721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6012143" y="8596632"/>
            <a:ext cx="22633940" cy="3582668"/>
          </a:xfrm>
        </p:spPr>
        <p:txBody>
          <a:bodyPr anchor="b"/>
          <a:lstStyle>
            <a:lvl1pPr marL="0" indent="0">
              <a:buNone/>
              <a:defRPr sz="12600" b="1"/>
            </a:lvl1pPr>
            <a:lvl2pPr marL="2403546" indent="0">
              <a:buNone/>
              <a:defRPr sz="10500" b="1"/>
            </a:lvl2pPr>
            <a:lvl3pPr marL="4807092" indent="0">
              <a:buNone/>
              <a:defRPr sz="9500" b="1"/>
            </a:lvl3pPr>
            <a:lvl4pPr marL="7210638" indent="0">
              <a:buNone/>
              <a:defRPr sz="8400" b="1"/>
            </a:lvl4pPr>
            <a:lvl5pPr marL="9614184" indent="0">
              <a:buNone/>
              <a:defRPr sz="8400" b="1"/>
            </a:lvl5pPr>
            <a:lvl6pPr marL="12017731" indent="0">
              <a:buNone/>
              <a:defRPr sz="8400" b="1"/>
            </a:lvl6pPr>
            <a:lvl7pPr marL="14421277" indent="0">
              <a:buNone/>
              <a:defRPr sz="8400" b="1"/>
            </a:lvl7pPr>
            <a:lvl8pPr marL="16824823" indent="0">
              <a:buNone/>
              <a:defRPr sz="8400" b="1"/>
            </a:lvl8pPr>
            <a:lvl9pPr marL="19228369" indent="0">
              <a:buNone/>
              <a:defRPr sz="8400" b="1"/>
            </a:lvl9pPr>
          </a:lstStyle>
          <a:p>
            <a:pPr lvl="0"/>
            <a:r>
              <a:rPr lang="en-US"/>
              <a:t>Click to edit Master text styles</a:t>
            </a:r>
          </a:p>
        </p:txBody>
      </p:sp>
      <p:sp>
        <p:nvSpPr>
          <p:cNvPr id="6" name="Content Placeholder 5"/>
          <p:cNvSpPr>
            <a:spLocks noGrp="1"/>
          </p:cNvSpPr>
          <p:nvPr>
            <p:ph sz="quarter" idx="4"/>
          </p:nvPr>
        </p:nvSpPr>
        <p:spPr>
          <a:xfrm>
            <a:off x="26012143" y="12179300"/>
            <a:ext cx="22633940" cy="2212721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4" y="1529080"/>
            <a:ext cx="16846553" cy="6507480"/>
          </a:xfrm>
        </p:spPr>
        <p:txBody>
          <a:bodyPr anchor="b"/>
          <a:lstStyle>
            <a:lvl1pPr algn="l">
              <a:defRPr sz="10500" b="1"/>
            </a:lvl1pPr>
          </a:lstStyle>
          <a:p>
            <a:r>
              <a:rPr lang="en-US"/>
              <a:t>Click to edit Master title style</a:t>
            </a:r>
          </a:p>
        </p:txBody>
      </p:sp>
      <p:sp>
        <p:nvSpPr>
          <p:cNvPr id="3" name="Content Placeholder 2"/>
          <p:cNvSpPr>
            <a:spLocks noGrp="1"/>
          </p:cNvSpPr>
          <p:nvPr>
            <p:ph idx="1"/>
          </p:nvPr>
        </p:nvSpPr>
        <p:spPr>
          <a:xfrm>
            <a:off x="20020280" y="1529084"/>
            <a:ext cx="28625800" cy="32777432"/>
          </a:xfrm>
        </p:spPr>
        <p:txBody>
          <a:bodyPr/>
          <a:lstStyle>
            <a:lvl1pPr>
              <a:defRPr sz="16800"/>
            </a:lvl1pPr>
            <a:lvl2pPr>
              <a:defRPr sz="14700"/>
            </a:lvl2pPr>
            <a:lvl3pPr>
              <a:defRPr sz="12600"/>
            </a:lvl3pPr>
            <a:lvl4pPr>
              <a:defRPr sz="10500"/>
            </a:lvl4pPr>
            <a:lvl5pPr>
              <a:defRPr sz="10500"/>
            </a:lvl5pPr>
            <a:lvl6pPr>
              <a:defRPr sz="10500"/>
            </a:lvl6pPr>
            <a:lvl7pPr>
              <a:defRPr sz="10500"/>
            </a:lvl7pPr>
            <a:lvl8pPr>
              <a:defRPr sz="10500"/>
            </a:lvl8pPr>
            <a:lvl9pPr>
              <a:defRPr sz="10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4" y="8036564"/>
            <a:ext cx="16846553" cy="26269952"/>
          </a:xfrm>
        </p:spPr>
        <p:txBody>
          <a:bodyPr/>
          <a:lstStyle>
            <a:lvl1pPr marL="0" indent="0">
              <a:buNone/>
              <a:defRPr sz="7400"/>
            </a:lvl1pPr>
            <a:lvl2pPr marL="2403546" indent="0">
              <a:buNone/>
              <a:defRPr sz="6300"/>
            </a:lvl2pPr>
            <a:lvl3pPr marL="4807092" indent="0">
              <a:buNone/>
              <a:defRPr sz="5300"/>
            </a:lvl3pPr>
            <a:lvl4pPr marL="7210638" indent="0">
              <a:buNone/>
              <a:defRPr sz="4700"/>
            </a:lvl4pPr>
            <a:lvl5pPr marL="9614184" indent="0">
              <a:buNone/>
              <a:defRPr sz="4700"/>
            </a:lvl5pPr>
            <a:lvl6pPr marL="12017731" indent="0">
              <a:buNone/>
              <a:defRPr sz="4700"/>
            </a:lvl6pPr>
            <a:lvl7pPr marL="14421277" indent="0">
              <a:buNone/>
              <a:defRPr sz="4700"/>
            </a:lvl7pPr>
            <a:lvl8pPr marL="16824823" indent="0">
              <a:buNone/>
              <a:defRPr sz="4700"/>
            </a:lvl8pPr>
            <a:lvl9pPr marL="19228369" indent="0">
              <a:buNone/>
              <a:defRPr sz="4700"/>
            </a:lvl9pPr>
          </a:lstStyle>
          <a:p>
            <a:pPr lvl="0"/>
            <a:r>
              <a:rPr lang="en-US"/>
              <a:t>Click to edit Master text styles</a:t>
            </a:r>
          </a:p>
        </p:txBody>
      </p:sp>
      <p:sp>
        <p:nvSpPr>
          <p:cNvPr id="5" name="Date Placeholder 4"/>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6883360"/>
            <a:ext cx="30723840" cy="3173732"/>
          </a:xfrm>
        </p:spPr>
        <p:txBody>
          <a:bodyPr anchor="b"/>
          <a:lstStyle>
            <a:lvl1pPr algn="l">
              <a:defRPr sz="10500" b="1"/>
            </a:lvl1pPr>
          </a:lstStyle>
          <a:p>
            <a:r>
              <a:rPr lang="en-US"/>
              <a:t>Click to edit Master title style</a:t>
            </a:r>
          </a:p>
        </p:txBody>
      </p:sp>
      <p:sp>
        <p:nvSpPr>
          <p:cNvPr id="3" name="Picture Placeholder 2"/>
          <p:cNvSpPr>
            <a:spLocks noGrp="1"/>
          </p:cNvSpPr>
          <p:nvPr>
            <p:ph type="pic" idx="1"/>
          </p:nvPr>
        </p:nvSpPr>
        <p:spPr>
          <a:xfrm>
            <a:off x="10036813" y="3431540"/>
            <a:ext cx="30723840" cy="23042880"/>
          </a:xfrm>
        </p:spPr>
        <p:txBody>
          <a:bodyPr/>
          <a:lstStyle>
            <a:lvl1pPr marL="0" indent="0">
              <a:buNone/>
              <a:defRPr sz="16800"/>
            </a:lvl1pPr>
            <a:lvl2pPr marL="2403546" indent="0">
              <a:buNone/>
              <a:defRPr sz="14700"/>
            </a:lvl2pPr>
            <a:lvl3pPr marL="4807092" indent="0">
              <a:buNone/>
              <a:defRPr sz="12600"/>
            </a:lvl3pPr>
            <a:lvl4pPr marL="7210638" indent="0">
              <a:buNone/>
              <a:defRPr sz="10500"/>
            </a:lvl4pPr>
            <a:lvl5pPr marL="9614184" indent="0">
              <a:buNone/>
              <a:defRPr sz="10500"/>
            </a:lvl5pPr>
            <a:lvl6pPr marL="12017731" indent="0">
              <a:buNone/>
              <a:defRPr sz="10500"/>
            </a:lvl6pPr>
            <a:lvl7pPr marL="14421277" indent="0">
              <a:buNone/>
              <a:defRPr sz="10500"/>
            </a:lvl7pPr>
            <a:lvl8pPr marL="16824823" indent="0">
              <a:buNone/>
              <a:defRPr sz="10500"/>
            </a:lvl8pPr>
            <a:lvl9pPr marL="19228369" indent="0">
              <a:buNone/>
              <a:defRPr sz="10500"/>
            </a:lvl9pPr>
          </a:lstStyle>
          <a:p>
            <a:endParaRPr lang="en-US" dirty="0"/>
          </a:p>
        </p:txBody>
      </p:sp>
      <p:sp>
        <p:nvSpPr>
          <p:cNvPr id="4" name="Text Placeholder 3"/>
          <p:cNvSpPr>
            <a:spLocks noGrp="1"/>
          </p:cNvSpPr>
          <p:nvPr>
            <p:ph type="body" sz="half" idx="2"/>
          </p:nvPr>
        </p:nvSpPr>
        <p:spPr>
          <a:xfrm>
            <a:off x="10036813" y="30057092"/>
            <a:ext cx="30723840" cy="4507228"/>
          </a:xfrm>
        </p:spPr>
        <p:txBody>
          <a:bodyPr/>
          <a:lstStyle>
            <a:lvl1pPr marL="0" indent="0">
              <a:buNone/>
              <a:defRPr sz="7400"/>
            </a:lvl1pPr>
            <a:lvl2pPr marL="2403546" indent="0">
              <a:buNone/>
              <a:defRPr sz="6300"/>
            </a:lvl2pPr>
            <a:lvl3pPr marL="4807092" indent="0">
              <a:buNone/>
              <a:defRPr sz="5300"/>
            </a:lvl3pPr>
            <a:lvl4pPr marL="7210638" indent="0">
              <a:buNone/>
              <a:defRPr sz="4700"/>
            </a:lvl4pPr>
            <a:lvl5pPr marL="9614184" indent="0">
              <a:buNone/>
              <a:defRPr sz="4700"/>
            </a:lvl5pPr>
            <a:lvl6pPr marL="12017731" indent="0">
              <a:buNone/>
              <a:defRPr sz="4700"/>
            </a:lvl6pPr>
            <a:lvl7pPr marL="14421277" indent="0">
              <a:buNone/>
              <a:defRPr sz="4700"/>
            </a:lvl7pPr>
            <a:lvl8pPr marL="16824823" indent="0">
              <a:buNone/>
              <a:defRPr sz="4700"/>
            </a:lvl8pPr>
            <a:lvl9pPr marL="19228369" indent="0">
              <a:buNone/>
              <a:defRPr sz="4700"/>
            </a:lvl9pPr>
          </a:lstStyle>
          <a:p>
            <a:pPr lvl="0"/>
            <a:r>
              <a:rPr lang="en-US"/>
              <a:t>Click to edit Master text styles</a:t>
            </a:r>
          </a:p>
        </p:txBody>
      </p:sp>
      <p:sp>
        <p:nvSpPr>
          <p:cNvPr id="5" name="Date Placeholder 4"/>
          <p:cNvSpPr>
            <a:spLocks noGrp="1"/>
          </p:cNvSpPr>
          <p:nvPr>
            <p:ph type="dt" sz="half" idx="10"/>
          </p:nvPr>
        </p:nvSpPr>
        <p:spPr/>
        <p:txBody>
          <a:bodyPr/>
          <a:lstStyle/>
          <a:p>
            <a:fld id="{C6FFAF47-8459-4E13-817C-58F04F2ABE14}" type="datetimeFigureOut">
              <a:rPr lang="en-US" smtClean="0"/>
              <a:pPr/>
              <a:t>6/4/2024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DD9EB6-7C5C-4281-8366-AFAC9E23E02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537972"/>
            <a:ext cx="46085760" cy="6400800"/>
          </a:xfrm>
          <a:prstGeom prst="rect">
            <a:avLst/>
          </a:prstGeom>
        </p:spPr>
        <p:txBody>
          <a:bodyPr vert="horz" lIns="480709" tIns="240355" rIns="480709" bIns="240355" rtlCol="0" anchor="ctr">
            <a:normAutofit/>
          </a:bodyPr>
          <a:lstStyle/>
          <a:p>
            <a:r>
              <a:rPr lang="en-US"/>
              <a:t>Click to edit Master title style</a:t>
            </a:r>
          </a:p>
        </p:txBody>
      </p:sp>
      <p:sp>
        <p:nvSpPr>
          <p:cNvPr id="3" name="Text Placeholder 2"/>
          <p:cNvSpPr>
            <a:spLocks noGrp="1"/>
          </p:cNvSpPr>
          <p:nvPr>
            <p:ph type="body" idx="1"/>
          </p:nvPr>
        </p:nvSpPr>
        <p:spPr>
          <a:xfrm>
            <a:off x="2560320" y="8961124"/>
            <a:ext cx="46085760" cy="25345392"/>
          </a:xfrm>
          <a:prstGeom prst="rect">
            <a:avLst/>
          </a:prstGeom>
        </p:spPr>
        <p:txBody>
          <a:bodyPr vert="horz" lIns="480709" tIns="240355" rIns="480709" bIns="24035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560320" y="35595562"/>
            <a:ext cx="11948160" cy="2044700"/>
          </a:xfrm>
          <a:prstGeom prst="rect">
            <a:avLst/>
          </a:prstGeom>
        </p:spPr>
        <p:txBody>
          <a:bodyPr vert="horz" lIns="480709" tIns="240355" rIns="480709" bIns="240355" rtlCol="0" anchor="ctr"/>
          <a:lstStyle>
            <a:lvl1pPr algn="l">
              <a:defRPr sz="6300">
                <a:solidFill>
                  <a:schemeClr val="tx1">
                    <a:tint val="75000"/>
                  </a:schemeClr>
                </a:solidFill>
              </a:defRPr>
            </a:lvl1pPr>
          </a:lstStyle>
          <a:p>
            <a:fld id="{C6FFAF47-8459-4E13-817C-58F04F2ABE14}" type="datetimeFigureOut">
              <a:rPr lang="en-US" smtClean="0"/>
              <a:pPr/>
              <a:t>6/4/2024</a:t>
            </a:fld>
            <a:endParaRPr lang="en-US" dirty="0"/>
          </a:p>
        </p:txBody>
      </p:sp>
      <p:sp>
        <p:nvSpPr>
          <p:cNvPr id="5" name="Footer Placeholder 4"/>
          <p:cNvSpPr>
            <a:spLocks noGrp="1"/>
          </p:cNvSpPr>
          <p:nvPr>
            <p:ph type="ftr" sz="quarter" idx="3"/>
          </p:nvPr>
        </p:nvSpPr>
        <p:spPr>
          <a:xfrm>
            <a:off x="17495520" y="35595562"/>
            <a:ext cx="16215360" cy="2044700"/>
          </a:xfrm>
          <a:prstGeom prst="rect">
            <a:avLst/>
          </a:prstGeom>
        </p:spPr>
        <p:txBody>
          <a:bodyPr vert="horz" lIns="480709" tIns="240355" rIns="480709" bIns="240355" rtlCol="0" anchor="ctr"/>
          <a:lstStyle>
            <a:lvl1pPr algn="ctr">
              <a:defRPr sz="6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697920" y="35595562"/>
            <a:ext cx="11948160" cy="2044700"/>
          </a:xfrm>
          <a:prstGeom prst="rect">
            <a:avLst/>
          </a:prstGeom>
        </p:spPr>
        <p:txBody>
          <a:bodyPr vert="horz" lIns="480709" tIns="240355" rIns="480709" bIns="240355" rtlCol="0" anchor="ctr"/>
          <a:lstStyle>
            <a:lvl1pPr algn="r">
              <a:defRPr sz="6300">
                <a:solidFill>
                  <a:schemeClr val="tx1">
                    <a:tint val="75000"/>
                  </a:schemeClr>
                </a:solidFill>
              </a:defRPr>
            </a:lvl1pPr>
          </a:lstStyle>
          <a:p>
            <a:fld id="{7EDD9EB6-7C5C-4281-8366-AFAC9E23E02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807092" rtl="0" eaLnBrk="1" latinLnBrk="0" hangingPunct="1">
        <a:spcBef>
          <a:spcPct val="0"/>
        </a:spcBef>
        <a:buNone/>
        <a:defRPr sz="23100" kern="1200">
          <a:solidFill>
            <a:schemeClr val="tx1"/>
          </a:solidFill>
          <a:latin typeface="+mj-lt"/>
          <a:ea typeface="+mj-ea"/>
          <a:cs typeface="+mj-cs"/>
        </a:defRPr>
      </a:lvl1pPr>
    </p:titleStyle>
    <p:bodyStyle>
      <a:lvl1pPr marL="1802660" indent="-1802660" algn="l" defTabSz="4807092" rtl="0" eaLnBrk="1" latinLnBrk="0" hangingPunct="1">
        <a:spcBef>
          <a:spcPct val="20000"/>
        </a:spcBef>
        <a:buFont typeface="Arial" pitchFamily="34" charset="0"/>
        <a:buChar char="•"/>
        <a:defRPr sz="16800" kern="1200">
          <a:solidFill>
            <a:schemeClr val="tx1"/>
          </a:solidFill>
          <a:latin typeface="+mn-lt"/>
          <a:ea typeface="+mn-ea"/>
          <a:cs typeface="+mn-cs"/>
        </a:defRPr>
      </a:lvl1pPr>
      <a:lvl2pPr marL="3905762" indent="-1502216" algn="l" defTabSz="4807092" rtl="0" eaLnBrk="1" latinLnBrk="0" hangingPunct="1">
        <a:spcBef>
          <a:spcPct val="20000"/>
        </a:spcBef>
        <a:buFont typeface="Arial" pitchFamily="34" charset="0"/>
        <a:buChar char="–"/>
        <a:defRPr sz="14700" kern="1200">
          <a:solidFill>
            <a:schemeClr val="tx1"/>
          </a:solidFill>
          <a:latin typeface="+mn-lt"/>
          <a:ea typeface="+mn-ea"/>
          <a:cs typeface="+mn-cs"/>
        </a:defRPr>
      </a:lvl2pPr>
      <a:lvl3pPr marL="6008865" indent="-1201773" algn="l" defTabSz="4807092" rtl="0" eaLnBrk="1" latinLnBrk="0" hangingPunct="1">
        <a:spcBef>
          <a:spcPct val="20000"/>
        </a:spcBef>
        <a:buFont typeface="Arial" pitchFamily="34" charset="0"/>
        <a:buChar char="•"/>
        <a:defRPr sz="12600" kern="1200">
          <a:solidFill>
            <a:schemeClr val="tx1"/>
          </a:solidFill>
          <a:latin typeface="+mn-lt"/>
          <a:ea typeface="+mn-ea"/>
          <a:cs typeface="+mn-cs"/>
        </a:defRPr>
      </a:lvl3pPr>
      <a:lvl4pPr marL="8412411"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4pPr>
      <a:lvl5pPr marL="10815958"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5pPr>
      <a:lvl6pPr marL="13219504"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6pPr>
      <a:lvl7pPr marL="15623050"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7pPr>
      <a:lvl8pPr marL="18026596"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8pPr>
      <a:lvl9pPr marL="20430142" indent="-1201773" algn="l" defTabSz="4807092" rtl="0" eaLnBrk="1" latinLnBrk="0" hangingPunct="1">
        <a:spcBef>
          <a:spcPct val="20000"/>
        </a:spcBef>
        <a:buFont typeface="Arial" pitchFamily="34" charset="0"/>
        <a:buChar char="•"/>
        <a:defRPr sz="10500" kern="1200">
          <a:solidFill>
            <a:schemeClr val="tx1"/>
          </a:solidFill>
          <a:latin typeface="+mn-lt"/>
          <a:ea typeface="+mn-ea"/>
          <a:cs typeface="+mn-cs"/>
        </a:defRPr>
      </a:lvl9pPr>
    </p:bodyStyle>
    <p:otherStyle>
      <a:defPPr>
        <a:defRPr lang="en-US"/>
      </a:defPPr>
      <a:lvl1pPr marL="0" algn="l" defTabSz="4807092" rtl="0" eaLnBrk="1" latinLnBrk="0" hangingPunct="1">
        <a:defRPr sz="9500" kern="1200">
          <a:solidFill>
            <a:schemeClr val="tx1"/>
          </a:solidFill>
          <a:latin typeface="+mn-lt"/>
          <a:ea typeface="+mn-ea"/>
          <a:cs typeface="+mn-cs"/>
        </a:defRPr>
      </a:lvl1pPr>
      <a:lvl2pPr marL="2403546" algn="l" defTabSz="4807092" rtl="0" eaLnBrk="1" latinLnBrk="0" hangingPunct="1">
        <a:defRPr sz="9500" kern="1200">
          <a:solidFill>
            <a:schemeClr val="tx1"/>
          </a:solidFill>
          <a:latin typeface="+mn-lt"/>
          <a:ea typeface="+mn-ea"/>
          <a:cs typeface="+mn-cs"/>
        </a:defRPr>
      </a:lvl2pPr>
      <a:lvl3pPr marL="4807092" algn="l" defTabSz="4807092" rtl="0" eaLnBrk="1" latinLnBrk="0" hangingPunct="1">
        <a:defRPr sz="9500" kern="1200">
          <a:solidFill>
            <a:schemeClr val="tx1"/>
          </a:solidFill>
          <a:latin typeface="+mn-lt"/>
          <a:ea typeface="+mn-ea"/>
          <a:cs typeface="+mn-cs"/>
        </a:defRPr>
      </a:lvl3pPr>
      <a:lvl4pPr marL="7210638" algn="l" defTabSz="4807092" rtl="0" eaLnBrk="1" latinLnBrk="0" hangingPunct="1">
        <a:defRPr sz="9500" kern="1200">
          <a:solidFill>
            <a:schemeClr val="tx1"/>
          </a:solidFill>
          <a:latin typeface="+mn-lt"/>
          <a:ea typeface="+mn-ea"/>
          <a:cs typeface="+mn-cs"/>
        </a:defRPr>
      </a:lvl4pPr>
      <a:lvl5pPr marL="9614184" algn="l" defTabSz="4807092" rtl="0" eaLnBrk="1" latinLnBrk="0" hangingPunct="1">
        <a:defRPr sz="9500" kern="1200">
          <a:solidFill>
            <a:schemeClr val="tx1"/>
          </a:solidFill>
          <a:latin typeface="+mn-lt"/>
          <a:ea typeface="+mn-ea"/>
          <a:cs typeface="+mn-cs"/>
        </a:defRPr>
      </a:lvl5pPr>
      <a:lvl6pPr marL="12017731" algn="l" defTabSz="4807092" rtl="0" eaLnBrk="1" latinLnBrk="0" hangingPunct="1">
        <a:defRPr sz="9500" kern="1200">
          <a:solidFill>
            <a:schemeClr val="tx1"/>
          </a:solidFill>
          <a:latin typeface="+mn-lt"/>
          <a:ea typeface="+mn-ea"/>
          <a:cs typeface="+mn-cs"/>
        </a:defRPr>
      </a:lvl6pPr>
      <a:lvl7pPr marL="14421277" algn="l" defTabSz="4807092" rtl="0" eaLnBrk="1" latinLnBrk="0" hangingPunct="1">
        <a:defRPr sz="9500" kern="1200">
          <a:solidFill>
            <a:schemeClr val="tx1"/>
          </a:solidFill>
          <a:latin typeface="+mn-lt"/>
          <a:ea typeface="+mn-ea"/>
          <a:cs typeface="+mn-cs"/>
        </a:defRPr>
      </a:lvl7pPr>
      <a:lvl8pPr marL="16824823" algn="l" defTabSz="4807092" rtl="0" eaLnBrk="1" latinLnBrk="0" hangingPunct="1">
        <a:defRPr sz="9500" kern="1200">
          <a:solidFill>
            <a:schemeClr val="tx1"/>
          </a:solidFill>
          <a:latin typeface="+mn-lt"/>
          <a:ea typeface="+mn-ea"/>
          <a:cs typeface="+mn-cs"/>
        </a:defRPr>
      </a:lvl8pPr>
      <a:lvl9pPr marL="19228369" algn="l" defTabSz="4807092" rtl="0" eaLnBrk="1" latinLnBrk="0" hangingPunct="1">
        <a:defRPr sz="9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200"/>
            <a:ext cx="51206400" cy="8533762"/>
          </a:xfrm>
          <a:prstGeom prst="rect">
            <a:avLst/>
          </a:prstGeom>
          <a:solidFill>
            <a:srgbClr val="CCECFF"/>
          </a:solidFill>
        </p:spPr>
        <p:txBody>
          <a:bodyPr wrap="square" lIns="480709" tIns="240355" rIns="480709" bIns="240355" rtlCol="0">
            <a:spAutoFit/>
          </a:bodyPr>
          <a:lstStyle/>
          <a:p>
            <a:pPr algn="ctr">
              <a:spcAft>
                <a:spcPts val="1800"/>
              </a:spcAft>
            </a:pPr>
            <a:r>
              <a:rPr lang="en-US" sz="8000" b="1" dirty="0"/>
              <a:t>Improved tracking of recent mutations within common haplotypes </a:t>
            </a:r>
          </a:p>
          <a:p>
            <a:pPr algn="ctr">
              <a:spcAft>
                <a:spcPts val="1800"/>
              </a:spcAft>
            </a:pPr>
            <a:r>
              <a:rPr lang="en-US" sz="8000" b="1" dirty="0"/>
              <a:t>causing cholesterol deficiency, muscle weakness, and BLIRD</a:t>
            </a:r>
            <a:endParaRPr lang="en-US" sz="5400" b="1" i="1" dirty="0"/>
          </a:p>
          <a:p>
            <a:pPr algn="ctr">
              <a:spcAft>
                <a:spcPts val="1800"/>
              </a:spcAft>
            </a:pPr>
            <a:r>
              <a:rPr lang="en-US" sz="3900" dirty="0"/>
              <a:t>D.J. Null</a:t>
            </a:r>
            <a:r>
              <a:rPr lang="en-US" sz="3900" baseline="30000" dirty="0"/>
              <a:t>1</a:t>
            </a:r>
            <a:r>
              <a:rPr lang="en-US" sz="3900" dirty="0"/>
              <a:t>, P.M. VanRaden</a:t>
            </a:r>
            <a:r>
              <a:rPr lang="en-US" sz="3900" baseline="30000" dirty="0"/>
              <a:t>1</a:t>
            </a:r>
            <a:r>
              <a:rPr lang="en-US" sz="3900" dirty="0"/>
              <a:t>, A. Al-Khudhair</a:t>
            </a:r>
            <a:r>
              <a:rPr lang="en-US" sz="3900" baseline="30000" dirty="0"/>
              <a:t>1</a:t>
            </a:r>
            <a:r>
              <a:rPr lang="en-US" sz="3900" dirty="0"/>
              <a:t>, and E.L. Nicolazzi</a:t>
            </a:r>
            <a:r>
              <a:rPr lang="en-US" sz="3900" baseline="30000" dirty="0"/>
              <a:t>2</a:t>
            </a:r>
          </a:p>
          <a:p>
            <a:pPr algn="ctr">
              <a:spcAft>
                <a:spcPts val="1200"/>
              </a:spcAft>
            </a:pPr>
            <a:r>
              <a:rPr lang="en-US" sz="3900" baseline="30000" dirty="0"/>
              <a:t>1</a:t>
            </a:r>
            <a:r>
              <a:rPr lang="en-US" sz="3900" dirty="0"/>
              <a:t>Animal Genomics and Improvement Laboratory,  Agricultural Research Service, USDA, Beltsville, MD 20705-2350</a:t>
            </a:r>
          </a:p>
          <a:p>
            <a:pPr marL="0" marR="0" algn="ctr">
              <a:spcBef>
                <a:spcPts val="0"/>
              </a:spcBef>
              <a:spcAft>
                <a:spcPts val="0"/>
              </a:spcAft>
            </a:pPr>
            <a:r>
              <a:rPr lang="en-US" sz="3900" baseline="30000" dirty="0"/>
              <a:t>2</a:t>
            </a:r>
            <a:r>
              <a:rPr lang="en-US" sz="3900" dirty="0"/>
              <a:t>Council on Dairy Cattle Breeding (CDCB), Bowie, MD, USA</a:t>
            </a:r>
          </a:p>
          <a:p>
            <a:pPr algn="ctr">
              <a:spcAft>
                <a:spcPts val="1200"/>
              </a:spcAft>
            </a:pPr>
            <a:endParaRPr lang="en-US" sz="5400" dirty="0"/>
          </a:p>
          <a:p>
            <a:pPr algn="ctr">
              <a:spcAft>
                <a:spcPts val="1200"/>
              </a:spcAft>
            </a:pPr>
            <a:endParaRPr lang="en-US" sz="5400" dirty="0"/>
          </a:p>
          <a:p>
            <a:pPr algn="ctr">
              <a:spcAft>
                <a:spcPts val="1200"/>
              </a:spcAft>
            </a:pPr>
            <a:endParaRPr lang="en-US" sz="5400" dirty="0"/>
          </a:p>
        </p:txBody>
      </p:sp>
      <p:cxnSp>
        <p:nvCxnSpPr>
          <p:cNvPr id="6" name="Straight Connector 5"/>
          <p:cNvCxnSpPr/>
          <p:nvPr/>
        </p:nvCxnSpPr>
        <p:spPr>
          <a:xfrm>
            <a:off x="457200" y="5422900"/>
            <a:ext cx="50292000" cy="0"/>
          </a:xfrm>
          <a:prstGeom prst="line">
            <a:avLst/>
          </a:prstGeom>
          <a:ln w="190500">
            <a:solidFill>
              <a:srgbClr val="0033CC"/>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57200" y="5867400"/>
            <a:ext cx="50292000" cy="0"/>
          </a:xfrm>
          <a:prstGeom prst="line">
            <a:avLst/>
          </a:prstGeom>
          <a:ln w="190500">
            <a:solidFill>
              <a:srgbClr val="008000"/>
            </a:solidFill>
          </a:ln>
        </p:spPr>
        <p:style>
          <a:lnRef idx="1">
            <a:schemeClr val="accent1"/>
          </a:lnRef>
          <a:fillRef idx="0">
            <a:schemeClr val="accent1"/>
          </a:fillRef>
          <a:effectRef idx="0">
            <a:schemeClr val="accent1"/>
          </a:effectRef>
          <a:fontRef idx="minor">
            <a:schemeClr val="tx1"/>
          </a:fontRef>
        </p:style>
      </p:cxnSp>
      <p:sp>
        <p:nvSpPr>
          <p:cNvPr id="22" name="Rectangle 6052"/>
          <p:cNvSpPr>
            <a:spLocks noChangeArrowheads="1"/>
          </p:cNvSpPr>
          <p:nvPr/>
        </p:nvSpPr>
        <p:spPr bwMode="auto">
          <a:xfrm>
            <a:off x="17431354" y="6290859"/>
            <a:ext cx="17544443" cy="31885341"/>
          </a:xfrm>
          <a:prstGeom prst="rect">
            <a:avLst/>
          </a:prstGeom>
          <a:solidFill>
            <a:schemeClr val="bg1"/>
          </a:solidFill>
          <a:ln w="9525">
            <a:noFill/>
            <a:miter lim="800000"/>
            <a:headEnd/>
            <a:tailEnd/>
          </a:ln>
          <a:effectLst/>
        </p:spPr>
        <p:txBody>
          <a:bodyPr wrap="square" lIns="457200" tIns="457200" rIns="457200" bIns="91440">
            <a:noAutofit/>
          </a:bodyPr>
          <a:lstStyle/>
          <a:p>
            <a:pPr marL="457200" indent="-457200" algn="ctr"/>
            <a:r>
              <a:rPr lang="en-US" sz="4400" b="1" dirty="0">
                <a:solidFill>
                  <a:srgbClr val="0033CC"/>
                </a:solidFill>
                <a:latin typeface="Gill Sans MT" pitchFamily="34" charset="0"/>
              </a:rPr>
              <a:t>RESULTS</a:t>
            </a:r>
          </a:p>
          <a:p>
            <a:pPr>
              <a:spcBef>
                <a:spcPct val="50000"/>
              </a:spcBef>
              <a:buClr>
                <a:srgbClr val="0033CC"/>
              </a:buClr>
            </a:pPr>
            <a:r>
              <a:rPr lang="en-US" sz="4400" b="1" dirty="0"/>
              <a:t>Table 1.  Productive life trait anticipated effects for different BLIRD haplotype predicted code.</a:t>
            </a:r>
          </a:p>
          <a:p>
            <a:pPr algn="ctr">
              <a:spcBef>
                <a:spcPct val="50000"/>
              </a:spcBef>
              <a:buClr>
                <a:srgbClr val="0033CC"/>
              </a:buClr>
            </a:pPr>
            <a:endParaRPr lang="en-US" sz="4400" b="1" dirty="0"/>
          </a:p>
          <a:p>
            <a:pPr algn="ctr">
              <a:spcBef>
                <a:spcPct val="50000"/>
              </a:spcBef>
              <a:buClr>
                <a:srgbClr val="0033CC"/>
              </a:buClr>
            </a:pPr>
            <a:endParaRPr lang="en-US" sz="4400" b="1" dirty="0"/>
          </a:p>
          <a:p>
            <a:pPr>
              <a:spcBef>
                <a:spcPct val="50000"/>
              </a:spcBef>
              <a:buClr>
                <a:srgbClr val="0033CC"/>
              </a:buClr>
            </a:pPr>
            <a:endParaRPr lang="en-US" sz="4400" dirty="0"/>
          </a:p>
          <a:p>
            <a:pPr>
              <a:spcBef>
                <a:spcPct val="50000"/>
              </a:spcBef>
              <a:buClr>
                <a:srgbClr val="0033CC"/>
              </a:buClr>
            </a:pPr>
            <a:endParaRPr lang="en-US" sz="4400" dirty="0"/>
          </a:p>
          <a:p>
            <a:pPr>
              <a:spcBef>
                <a:spcPct val="50000"/>
              </a:spcBef>
              <a:buClr>
                <a:srgbClr val="0033CC"/>
              </a:buClr>
            </a:pPr>
            <a:r>
              <a:rPr lang="en-US" sz="2600" dirty="0">
                <a:latin typeface="Times New Roman" panose="02020603050405020304" pitchFamily="18" charset="0"/>
                <a:cs typeface="Times New Roman" panose="02020603050405020304" pitchFamily="18" charset="0"/>
              </a:rPr>
              <a:t>*Genotype code : 0 = noncarrier, 1 = carrier, 2 = homozygous defect, 3 = suspect carrier, 4 = suspect homozygous, 5 = not genotyped but has livability record.</a:t>
            </a:r>
          </a:p>
          <a:p>
            <a:pPr>
              <a:spcBef>
                <a:spcPct val="50000"/>
              </a:spcBef>
              <a:buClr>
                <a:srgbClr val="0033CC"/>
              </a:buClr>
            </a:pPr>
            <a:r>
              <a:rPr lang="en-US" sz="4400" b="1" dirty="0"/>
              <a:t>Table 2. BLIRD effects on SCS trait.</a:t>
            </a:r>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r>
              <a:rPr lang="en-US" sz="4400" b="1" dirty="0"/>
              <a:t>Table3a. BLIRD yield traits effects (comparing simple means statistical method).</a:t>
            </a:r>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r>
              <a:rPr lang="en-US" sz="4400" b="1" dirty="0"/>
              <a:t>Table 3b. The BLUP model yields trait effects in BLIRD-affected Holsteins, which adjusts for phenotypic and genetic trends. </a:t>
            </a:r>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4400" b="1" dirty="0"/>
          </a:p>
          <a:p>
            <a:pPr>
              <a:spcBef>
                <a:spcPct val="50000"/>
              </a:spcBef>
              <a:buClr>
                <a:srgbClr val="0033CC"/>
              </a:buClr>
            </a:pPr>
            <a:endParaRPr lang="en-US" sz="2400" dirty="0">
              <a:latin typeface="Times New Roman" panose="02020603050405020304" pitchFamily="18" charset="0"/>
              <a:cs typeface="Times New Roman" panose="02020603050405020304" pitchFamily="18" charset="0"/>
            </a:endParaRPr>
          </a:p>
          <a:p>
            <a:pPr>
              <a:spcBef>
                <a:spcPct val="50000"/>
              </a:spcBef>
              <a:buClr>
                <a:srgbClr val="0033CC"/>
              </a:buClr>
            </a:pPr>
            <a:endParaRPr lang="en-US" sz="2400" dirty="0">
              <a:latin typeface="Times New Roman" panose="02020603050405020304" pitchFamily="18" charset="0"/>
              <a:cs typeface="Times New Roman" panose="02020603050405020304" pitchFamily="18" charset="0"/>
            </a:endParaRPr>
          </a:p>
          <a:p>
            <a:pPr>
              <a:spcBef>
                <a:spcPct val="50000"/>
              </a:spcBef>
              <a:buClr>
                <a:srgbClr val="0033CC"/>
              </a:buClr>
            </a:pPr>
            <a:endParaRPr lang="en-US" sz="2400" dirty="0">
              <a:latin typeface="Times New Roman" panose="02020603050405020304" pitchFamily="18" charset="0"/>
              <a:cs typeface="Times New Roman" panose="02020603050405020304" pitchFamily="18" charset="0"/>
            </a:endParaRPr>
          </a:p>
          <a:p>
            <a:pPr>
              <a:spcBef>
                <a:spcPct val="50000"/>
              </a:spcBef>
              <a:buClr>
                <a:srgbClr val="0033CC"/>
              </a:buClr>
            </a:pPr>
            <a:r>
              <a:rPr lang="en-US" sz="2600" dirty="0">
                <a:latin typeface="Times New Roman" panose="02020603050405020304" pitchFamily="18" charset="0"/>
                <a:cs typeface="Times New Roman" panose="02020603050405020304" pitchFamily="18" charset="0"/>
              </a:rPr>
              <a:t>*Yield effect calculated for each trait as (difference between code 2 homozygous BLIRD and code 9 homozygous normal is (-1696 – 103) = -1799.</a:t>
            </a:r>
          </a:p>
        </p:txBody>
      </p:sp>
      <p:sp>
        <p:nvSpPr>
          <p:cNvPr id="84" name="TextBox 83"/>
          <p:cNvSpPr txBox="1"/>
          <p:nvPr/>
        </p:nvSpPr>
        <p:spPr>
          <a:xfrm>
            <a:off x="45186600" y="4419600"/>
            <a:ext cx="4572000" cy="646331"/>
          </a:xfrm>
          <a:prstGeom prst="rect">
            <a:avLst/>
          </a:prstGeom>
          <a:noFill/>
        </p:spPr>
        <p:txBody>
          <a:bodyPr wrap="square" rtlCol="0">
            <a:spAutoFit/>
          </a:bodyPr>
          <a:lstStyle/>
          <a:p>
            <a:pPr algn="ctr"/>
            <a:r>
              <a:rPr lang="en-US" sz="3600" dirty="0">
                <a:latin typeface="Gill Sans MT" pitchFamily="34" charset="0"/>
              </a:rPr>
              <a:t>http://aipl.arsusda.gov</a:t>
            </a:r>
          </a:p>
        </p:txBody>
      </p:sp>
      <p:pic>
        <p:nvPicPr>
          <p:cNvPr id="85" name="Picture 84" descr="usda logo.jpg"/>
          <p:cNvPicPr>
            <a:picLocks noChangeAspect="1"/>
          </p:cNvPicPr>
          <p:nvPr/>
        </p:nvPicPr>
        <p:blipFill>
          <a:blip r:embed="rId2" cstate="print"/>
          <a:stretch>
            <a:fillRect/>
          </a:stretch>
        </p:blipFill>
        <p:spPr>
          <a:xfrm>
            <a:off x="45110400" y="1066800"/>
            <a:ext cx="4762500" cy="3286125"/>
          </a:xfrm>
          <a:prstGeom prst="rect">
            <a:avLst/>
          </a:prstGeom>
        </p:spPr>
      </p:pic>
      <p:sp>
        <p:nvSpPr>
          <p:cNvPr id="46" name="TextBox 45"/>
          <p:cNvSpPr txBox="1"/>
          <p:nvPr/>
        </p:nvSpPr>
        <p:spPr>
          <a:xfrm>
            <a:off x="1605811" y="2642689"/>
            <a:ext cx="6172200" cy="2031325"/>
          </a:xfrm>
          <a:prstGeom prst="rect">
            <a:avLst/>
          </a:prstGeom>
          <a:noFill/>
        </p:spPr>
        <p:txBody>
          <a:bodyPr wrap="square" rtlCol="0">
            <a:spAutoFit/>
          </a:bodyPr>
          <a:lstStyle/>
          <a:p>
            <a:pPr>
              <a:spcAft>
                <a:spcPts val="1800"/>
              </a:spcAft>
            </a:pPr>
            <a:r>
              <a:rPr lang="en-US" sz="6600" dirty="0"/>
              <a:t>Abstract 91280</a:t>
            </a:r>
          </a:p>
          <a:p>
            <a:r>
              <a:rPr lang="en-US" sz="4500" dirty="0"/>
              <a:t>2024 ADSA Meeting</a:t>
            </a:r>
          </a:p>
        </p:txBody>
      </p:sp>
      <p:sp>
        <p:nvSpPr>
          <p:cNvPr id="47" name="TextBox 46"/>
          <p:cNvSpPr txBox="1"/>
          <p:nvPr/>
        </p:nvSpPr>
        <p:spPr>
          <a:xfrm>
            <a:off x="800100" y="3571711"/>
            <a:ext cx="7086600" cy="646331"/>
          </a:xfrm>
          <a:prstGeom prst="rect">
            <a:avLst/>
          </a:prstGeom>
          <a:noFill/>
        </p:spPr>
        <p:txBody>
          <a:bodyPr wrap="square" rtlCol="0">
            <a:spAutoFit/>
          </a:bodyPr>
          <a:lstStyle/>
          <a:p>
            <a:endParaRPr lang="en-US" sz="3600" dirty="0">
              <a:latin typeface="Gill Sans MT" pitchFamily="34" charset="0"/>
            </a:endParaRPr>
          </a:p>
        </p:txBody>
      </p:sp>
      <p:sp>
        <p:nvSpPr>
          <p:cNvPr id="49" name="Rectangle 6052">
            <a:extLst>
              <a:ext uri="{FF2B5EF4-FFF2-40B4-BE49-F238E27FC236}">
                <a16:creationId xmlns:a16="http://schemas.microsoft.com/office/drawing/2014/main" id="{C8BCE0E6-DB67-4B99-B775-618814B933FF}"/>
              </a:ext>
            </a:extLst>
          </p:cNvPr>
          <p:cNvSpPr>
            <a:spLocks noChangeArrowheads="1"/>
          </p:cNvSpPr>
          <p:nvPr/>
        </p:nvSpPr>
        <p:spPr bwMode="auto">
          <a:xfrm>
            <a:off x="35318835" y="6248400"/>
            <a:ext cx="15163800" cy="21727242"/>
          </a:xfrm>
          <a:prstGeom prst="rect">
            <a:avLst/>
          </a:prstGeom>
          <a:solidFill>
            <a:schemeClr val="bg1"/>
          </a:solidFill>
          <a:ln w="9525">
            <a:noFill/>
            <a:miter lim="800000"/>
            <a:headEnd/>
            <a:tailEnd/>
          </a:ln>
          <a:effectLst/>
        </p:spPr>
        <p:txBody>
          <a:bodyPr wrap="square" lIns="457200" tIns="457200" rIns="457200" bIns="91440">
            <a:noAutofit/>
          </a:bodyPr>
          <a:lstStyle/>
          <a:p>
            <a:pPr marL="457200" indent="-457200" algn="ctr"/>
            <a:r>
              <a:rPr lang="en-US" sz="4400" b="1" dirty="0">
                <a:solidFill>
                  <a:srgbClr val="0033CC"/>
                </a:solidFill>
                <a:latin typeface="Gill Sans MT" panose="020B0502020104020203" pitchFamily="34" charset="0"/>
              </a:rPr>
              <a:t>RESULTS</a:t>
            </a:r>
          </a:p>
          <a:p>
            <a:pPr algn="just">
              <a:spcBef>
                <a:spcPct val="50000"/>
              </a:spcBef>
              <a:buClr>
                <a:srgbClr val="0033CC"/>
              </a:buClr>
            </a:pPr>
            <a:r>
              <a:rPr lang="en-US" sz="4400" b="1" dirty="0"/>
              <a:t>Table 4. Recessive inheritance effects of BLIRD on Holstein heifer livability trait.</a:t>
            </a:r>
          </a:p>
          <a:p>
            <a:pPr algn="just">
              <a:spcBef>
                <a:spcPct val="50000"/>
              </a:spcBef>
              <a:buClr>
                <a:srgbClr val="0033CC"/>
              </a:buClr>
            </a:pPr>
            <a:endParaRPr lang="en-US" sz="4400" b="1" dirty="0"/>
          </a:p>
          <a:p>
            <a:pPr algn="just">
              <a:spcBef>
                <a:spcPct val="50000"/>
              </a:spcBef>
              <a:buClr>
                <a:srgbClr val="0033CC"/>
              </a:buClr>
            </a:pPr>
            <a:endParaRPr lang="en-US" sz="4400" b="1" dirty="0"/>
          </a:p>
          <a:p>
            <a:pPr algn="just">
              <a:spcBef>
                <a:spcPct val="50000"/>
              </a:spcBef>
              <a:buClr>
                <a:srgbClr val="0033CC"/>
              </a:buClr>
            </a:pPr>
            <a:endParaRPr lang="en-US" sz="4400" b="1" dirty="0"/>
          </a:p>
          <a:p>
            <a:pPr algn="ctr">
              <a:spcBef>
                <a:spcPct val="50000"/>
              </a:spcBef>
              <a:buClr>
                <a:srgbClr val="0033CC"/>
              </a:buClr>
            </a:pPr>
            <a:endParaRPr lang="en-US" sz="4400" b="1" dirty="0"/>
          </a:p>
          <a:p>
            <a:pPr algn="ctr">
              <a:spcBef>
                <a:spcPct val="50000"/>
              </a:spcBef>
              <a:buClr>
                <a:srgbClr val="0033CC"/>
              </a:buClr>
            </a:pPr>
            <a:endParaRPr lang="en-US" sz="4400" b="1" dirty="0"/>
          </a:p>
          <a:p>
            <a:pPr algn="ctr">
              <a:spcBef>
                <a:spcPct val="50000"/>
              </a:spcBef>
              <a:buClr>
                <a:srgbClr val="0033CC"/>
              </a:buClr>
            </a:pPr>
            <a:endParaRPr lang="en-US" sz="4400" b="1" dirty="0"/>
          </a:p>
          <a:p>
            <a:pPr algn="ctr">
              <a:spcBef>
                <a:spcPct val="50000"/>
              </a:spcBef>
              <a:buClr>
                <a:srgbClr val="0033CC"/>
              </a:buClr>
            </a:pPr>
            <a:endParaRPr lang="en-US" sz="4400" b="1" dirty="0"/>
          </a:p>
          <a:p>
            <a:pPr algn="ctr">
              <a:spcBef>
                <a:spcPct val="50000"/>
              </a:spcBef>
              <a:buClr>
                <a:srgbClr val="0033CC"/>
              </a:buClr>
            </a:pPr>
            <a:endParaRPr lang="en-US" sz="4400" b="1" dirty="0"/>
          </a:p>
          <a:p>
            <a:pPr algn="ctr">
              <a:spcBef>
                <a:spcPct val="50000"/>
              </a:spcBef>
              <a:buClr>
                <a:srgbClr val="0033CC"/>
              </a:buClr>
            </a:pPr>
            <a:endParaRPr lang="en-US" sz="4400" b="1" dirty="0"/>
          </a:p>
          <a:p>
            <a:pPr algn="just">
              <a:spcBef>
                <a:spcPct val="50000"/>
              </a:spcBef>
              <a:buClr>
                <a:srgbClr val="0033CC"/>
              </a:buClr>
            </a:pPr>
            <a:r>
              <a:rPr lang="en-US" sz="4400" b="1" dirty="0"/>
              <a:t>Table 5. BLIRD mutation effect (code2) on milk yield, fat, protein, and somatic cell score. French Vs. US herd study.</a:t>
            </a:r>
          </a:p>
          <a:p>
            <a:pPr algn="just">
              <a:spcBef>
                <a:spcPct val="50000"/>
              </a:spcBef>
              <a:buClr>
                <a:srgbClr val="0033CC"/>
              </a:buClr>
            </a:pPr>
            <a:endParaRPr lang="en-US" sz="4400" b="1" dirty="0"/>
          </a:p>
          <a:p>
            <a:pPr algn="ctr">
              <a:spcBef>
                <a:spcPct val="50000"/>
              </a:spcBef>
              <a:buClr>
                <a:srgbClr val="0033CC"/>
              </a:buClr>
            </a:pPr>
            <a:endParaRPr lang="en-US" sz="4400" b="1" dirty="0"/>
          </a:p>
          <a:p>
            <a:pPr algn="ctr">
              <a:spcBef>
                <a:spcPct val="50000"/>
              </a:spcBef>
              <a:buClr>
                <a:srgbClr val="0033CC"/>
              </a:buClr>
            </a:pPr>
            <a:endParaRPr lang="en-US" sz="4400" b="1" dirty="0"/>
          </a:p>
          <a:p>
            <a:pPr>
              <a:spcBef>
                <a:spcPct val="50000"/>
              </a:spcBef>
              <a:buClr>
                <a:srgbClr val="0033CC"/>
              </a:buClr>
            </a:pPr>
            <a:endParaRPr lang="en-US" sz="4400" dirty="0"/>
          </a:p>
          <a:p>
            <a:pPr>
              <a:spcBef>
                <a:spcPct val="50000"/>
              </a:spcBef>
              <a:buClr>
                <a:srgbClr val="0033CC"/>
              </a:buClr>
            </a:pPr>
            <a:endParaRPr lang="en-US" sz="2400" dirty="0">
              <a:latin typeface="Times New Roman" panose="02020603050405020304" pitchFamily="18" charset="0"/>
              <a:cs typeface="Times New Roman" panose="02020603050405020304" pitchFamily="18" charset="0"/>
            </a:endParaRPr>
          </a:p>
          <a:p>
            <a:pPr>
              <a:spcBef>
                <a:spcPct val="50000"/>
              </a:spcBef>
              <a:buClr>
                <a:srgbClr val="0033CC"/>
              </a:buClr>
            </a:pPr>
            <a:endParaRPr lang="en-US" sz="2400" dirty="0">
              <a:latin typeface="Times New Roman" panose="02020603050405020304" pitchFamily="18" charset="0"/>
              <a:cs typeface="Times New Roman" panose="02020603050405020304" pitchFamily="18" charset="0"/>
            </a:endParaRPr>
          </a:p>
          <a:p>
            <a:pPr>
              <a:spcBef>
                <a:spcPct val="50000"/>
              </a:spcBef>
              <a:buClr>
                <a:srgbClr val="0033CC"/>
              </a:buClr>
            </a:pPr>
            <a:endParaRPr lang="en-US" sz="4400" dirty="0"/>
          </a:p>
          <a:p>
            <a:pPr>
              <a:spcBef>
                <a:spcPct val="50000"/>
              </a:spcBef>
              <a:buClr>
                <a:srgbClr val="0033CC"/>
              </a:buClr>
            </a:pPr>
            <a:endParaRPr lang="en-US" sz="4400" dirty="0"/>
          </a:p>
          <a:p>
            <a:pPr>
              <a:spcBef>
                <a:spcPct val="50000"/>
              </a:spcBef>
              <a:buClr>
                <a:srgbClr val="0033CC"/>
              </a:buClr>
            </a:pPr>
            <a:endParaRPr lang="en-US" sz="4400" dirty="0"/>
          </a:p>
          <a:p>
            <a:pPr>
              <a:spcBef>
                <a:spcPct val="50000"/>
              </a:spcBef>
              <a:buClr>
                <a:srgbClr val="0033CC"/>
              </a:buClr>
            </a:pPr>
            <a:endParaRPr lang="en-US" sz="4400" dirty="0"/>
          </a:p>
        </p:txBody>
      </p:sp>
      <p:pic>
        <p:nvPicPr>
          <p:cNvPr id="3" name="Picture 2">
            <a:extLst>
              <a:ext uri="{FF2B5EF4-FFF2-40B4-BE49-F238E27FC236}">
                <a16:creationId xmlns:a16="http://schemas.microsoft.com/office/drawing/2014/main" id="{DE247394-BAF6-418C-88CE-CA463B58DE72}"/>
              </a:ext>
            </a:extLst>
          </p:cNvPr>
          <p:cNvPicPr>
            <a:picLocks noChangeAspect="1"/>
          </p:cNvPicPr>
          <p:nvPr/>
        </p:nvPicPr>
        <p:blipFill>
          <a:blip r:embed="rId3"/>
          <a:stretch>
            <a:fillRect/>
          </a:stretch>
        </p:blipFill>
        <p:spPr>
          <a:xfrm>
            <a:off x="935049" y="1066800"/>
            <a:ext cx="7218351" cy="1563976"/>
          </a:xfrm>
          <a:prstGeom prst="rect">
            <a:avLst/>
          </a:prstGeom>
        </p:spPr>
      </p:pic>
      <p:sp>
        <p:nvSpPr>
          <p:cNvPr id="17" name="Text Box 3135"/>
          <p:cNvSpPr txBox="1">
            <a:spLocks noChangeArrowheads="1"/>
          </p:cNvSpPr>
          <p:nvPr/>
        </p:nvSpPr>
        <p:spPr bwMode="auto">
          <a:xfrm>
            <a:off x="529389" y="6172200"/>
            <a:ext cx="16576087" cy="11295400"/>
          </a:xfrm>
          <a:prstGeom prst="rect">
            <a:avLst/>
          </a:prstGeom>
          <a:solidFill>
            <a:schemeClr val="bg1"/>
          </a:solidFill>
          <a:ln w="9525">
            <a:noFill/>
            <a:miter lim="800000"/>
            <a:headEnd/>
            <a:tailEnd/>
          </a:ln>
          <a:effectLst/>
        </p:spPr>
        <p:txBody>
          <a:bodyPr wrap="square" lIns="457200" tIns="457200" rIns="457200" bIns="457200">
            <a:spAutoFit/>
          </a:bodyPr>
          <a:lstStyle/>
          <a:p>
            <a:pPr algn="ctr">
              <a:spcBef>
                <a:spcPct val="50000"/>
              </a:spcBef>
            </a:pPr>
            <a:r>
              <a:rPr lang="en-US" sz="4400" b="1" dirty="0">
                <a:solidFill>
                  <a:srgbClr val="0033CC"/>
                </a:solidFill>
                <a:latin typeface="Gill Sans MT" pitchFamily="34" charset="0"/>
              </a:rPr>
              <a:t>ABSTRACT</a:t>
            </a:r>
          </a:p>
          <a:p>
            <a:pPr algn="just">
              <a:spcBef>
                <a:spcPct val="50000"/>
              </a:spcBef>
              <a:buClr>
                <a:srgbClr val="0033CC"/>
              </a:buClr>
            </a:pPr>
            <a:r>
              <a:rPr lang="en-US" sz="2800" dirty="0">
                <a:latin typeface="Times New Roman" panose="02020603050405020304" pitchFamily="18" charset="0"/>
              </a:rPr>
              <a:t>Improved methods were applied to track new mutations within existing haplotypes for cholesterol deficiency (HCD), muscle weakness (HMW), and bovine lymphocyte intestinal retention defect (BLIRD). Gene tests were available for HCD and HMW but not yet for BLIRD. Concordances of gene tests with haplotype status were improved by processing pedigree from earliest to latest and including gene tests of ancestors to confirm true carriers and document connections to the carrier ancestors. Among 30,633 animals with gene tests for HCD, 779 bulls were carriers. Without including gene tests, the previous computer code correctly identified only 37.2% of the carriers (code 1), 7.6% as probable carriers (code 3), and 55.2% were labeled non-carriers, whereas the new code correctly identified 58.8% as HCD carriers (code 1), 32.0% as probable carriers, and only 9.1% were still labeled non-carriers. Directly imputing gene tests sometimes gave unstable results. Recessive effects of BLIRD homozygotes from U.S. data are consistent with the French research. Heifer livability was 97.6% for normal calves but averaged 88.8% for 178 homozygotes (code 2) and 94.1% for 2,029 probable homozygotes (code 4) with corresponding estimates of -8.6% and -3.3% from an animal model. Yield trait effects for 412 code 2 homozygotes were -1,799 kg milk, -63 kg fat, and -55 kg protein with a cost of -$1,206 using lifetime net merit values; other traits not yet studied may increase that cost. Mating a BLIRD carrier randomly to a population with 8.9% allele frequency would cause economic loss of $1,206 * 0.089 / 2 = $54 because half of progeny would inherit the carrier’s normal allele. Those losses should already be reflected in evaluations which average the merit across normal, carrier, and homozygous daughters. Genomic predictions do not fully track those losses because new mutations are poorly correlated with nearby markers. However, U.S. adjustments for future inbreeding automatically reduce evaluations of popular ancestors by more than the cost of these individual defects. Gene tests are needed for new mutations within common haplotypes because tracking can be difficult even with accurate pedigrees. </a:t>
            </a:r>
          </a:p>
        </p:txBody>
      </p:sp>
      <p:sp>
        <p:nvSpPr>
          <p:cNvPr id="13" name="Rectangle 6052">
            <a:extLst>
              <a:ext uri="{FF2B5EF4-FFF2-40B4-BE49-F238E27FC236}">
                <a16:creationId xmlns:a16="http://schemas.microsoft.com/office/drawing/2014/main" id="{C58CE72E-94FD-6087-BE4E-4013F5CFE6F2}"/>
              </a:ext>
            </a:extLst>
          </p:cNvPr>
          <p:cNvSpPr>
            <a:spLocks noChangeArrowheads="1"/>
          </p:cNvSpPr>
          <p:nvPr/>
        </p:nvSpPr>
        <p:spPr bwMode="auto">
          <a:xfrm>
            <a:off x="529389" y="35509200"/>
            <a:ext cx="16576087" cy="1877437"/>
          </a:xfrm>
          <a:prstGeom prst="rect">
            <a:avLst/>
          </a:prstGeom>
          <a:solidFill>
            <a:schemeClr val="bg1"/>
          </a:solidFill>
          <a:ln w="9525">
            <a:noFill/>
            <a:miter lim="800000"/>
            <a:headEnd/>
            <a:tailEnd/>
          </a:ln>
          <a:effectLst/>
        </p:spPr>
        <p:txBody>
          <a:bodyPr wrap="square" lIns="457200" tIns="457200" rIns="457200" bIns="91440">
            <a:spAutoFit/>
          </a:bodyPr>
          <a:lstStyle/>
          <a:p>
            <a:pPr marL="457200" indent="-457200" algn="ctr"/>
            <a:r>
              <a:rPr lang="en-US" sz="4400" b="1" dirty="0">
                <a:solidFill>
                  <a:srgbClr val="0033CC"/>
                </a:solidFill>
                <a:latin typeface="Gill Sans MT" pitchFamily="34" charset="0"/>
              </a:rPr>
              <a:t>METHODS</a:t>
            </a:r>
          </a:p>
          <a:p>
            <a:pPr marL="571500" indent="-571500" algn="just">
              <a:spcBef>
                <a:spcPct val="50000"/>
              </a:spcBef>
              <a:buClr>
                <a:srgbClr val="0033CC"/>
              </a:buClr>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Methods for tracking mutated common haplotypes described previously (Al-Khudhair et al.,  2023).</a:t>
            </a:r>
          </a:p>
        </p:txBody>
      </p:sp>
      <p:sp>
        <p:nvSpPr>
          <p:cNvPr id="45" name="Rectangle 6052">
            <a:extLst>
              <a:ext uri="{FF2B5EF4-FFF2-40B4-BE49-F238E27FC236}">
                <a16:creationId xmlns:a16="http://schemas.microsoft.com/office/drawing/2014/main" id="{88768EC8-91D3-43E8-A174-BC39102E526F}"/>
              </a:ext>
            </a:extLst>
          </p:cNvPr>
          <p:cNvSpPr>
            <a:spLocks noChangeArrowheads="1"/>
          </p:cNvSpPr>
          <p:nvPr/>
        </p:nvSpPr>
        <p:spPr bwMode="auto">
          <a:xfrm>
            <a:off x="529389" y="29794200"/>
            <a:ext cx="16569055" cy="5539978"/>
          </a:xfrm>
          <a:prstGeom prst="rect">
            <a:avLst/>
          </a:prstGeom>
          <a:solidFill>
            <a:schemeClr val="bg1"/>
          </a:solidFill>
          <a:ln w="9525">
            <a:noFill/>
            <a:miter lim="800000"/>
            <a:headEnd/>
            <a:tailEnd/>
          </a:ln>
          <a:effectLst/>
        </p:spPr>
        <p:txBody>
          <a:bodyPr wrap="square" lIns="457200" tIns="457200" rIns="457200" bIns="91440">
            <a:spAutoFit/>
          </a:bodyPr>
          <a:lstStyle/>
          <a:p>
            <a:pPr marL="457200" indent="-457200" algn="ctr"/>
            <a:r>
              <a:rPr lang="en-US" sz="4400" b="1" dirty="0">
                <a:solidFill>
                  <a:srgbClr val="0033CC"/>
                </a:solidFill>
                <a:latin typeface="Gill Sans MT" pitchFamily="34" charset="0"/>
              </a:rPr>
              <a:t>STUDY OBJECTIVES</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latin typeface="Times New Roman" panose="02020603050405020304" pitchFamily="18" charset="0"/>
                <a:cs typeface="Times New Roman" panose="02020603050405020304" pitchFamily="18" charset="0"/>
              </a:rPr>
              <a:t>Highlighting the importance of the genomic prediction models in identifying recessive inheritance and their effects on the overall performance of dairy cattle.</a:t>
            </a: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latin typeface="Times New Roman" panose="02020603050405020304" pitchFamily="18" charset="0"/>
                <a:cs typeface="Times New Roman" panose="02020603050405020304" pitchFamily="18" charset="0"/>
              </a:rPr>
              <a:t>Highlight the advancements in improving these methods, which result in higher accuracy.</a:t>
            </a: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latin typeface="Times New Roman" panose="02020603050405020304" pitchFamily="18" charset="0"/>
                <a:cs typeface="Times New Roman" panose="02020603050405020304" pitchFamily="18" charset="0"/>
              </a:rPr>
              <a:t>Improved tracking methods previously applied to HCD and HMW were utilized to track recently identified BLIRD disorders using US genomic datasets.</a:t>
            </a: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latin typeface="Times New Roman" panose="02020603050405020304" pitchFamily="18" charset="0"/>
                <a:cs typeface="Times New Roman" panose="02020603050405020304" pitchFamily="18" charset="0"/>
              </a:rPr>
              <a:t>Estimating BLIRD effect on Holstein traits (Calf and cow livability traits, Yield trait, and health trait).</a:t>
            </a:r>
          </a:p>
        </p:txBody>
      </p:sp>
      <p:graphicFrame>
        <p:nvGraphicFramePr>
          <p:cNvPr id="27" name="Table 26">
            <a:extLst>
              <a:ext uri="{FF2B5EF4-FFF2-40B4-BE49-F238E27FC236}">
                <a16:creationId xmlns:a16="http://schemas.microsoft.com/office/drawing/2014/main" id="{3787739C-FC48-0D4F-C228-FADDB003A6DD}"/>
              </a:ext>
            </a:extLst>
          </p:cNvPr>
          <p:cNvGraphicFramePr>
            <a:graphicFrameLocks noGrp="1"/>
          </p:cNvGraphicFramePr>
          <p:nvPr>
            <p:extLst>
              <p:ext uri="{D42A27DB-BD31-4B8C-83A1-F6EECF244321}">
                <p14:modId xmlns:p14="http://schemas.microsoft.com/office/powerpoint/2010/main" val="3219091807"/>
              </p:ext>
            </p:extLst>
          </p:nvPr>
        </p:nvGraphicFramePr>
        <p:xfrm>
          <a:off x="17369155" y="35966400"/>
          <a:ext cx="17606642" cy="1144858"/>
        </p:xfrm>
        <a:graphic>
          <a:graphicData uri="http://schemas.openxmlformats.org/drawingml/2006/table">
            <a:tbl>
              <a:tblPr/>
              <a:tblGrid>
                <a:gridCol w="6626676">
                  <a:extLst>
                    <a:ext uri="{9D8B030D-6E8A-4147-A177-3AD203B41FA5}">
                      <a16:colId xmlns:a16="http://schemas.microsoft.com/office/drawing/2014/main" val="2058465526"/>
                    </a:ext>
                  </a:extLst>
                </a:gridCol>
                <a:gridCol w="3627742">
                  <a:extLst>
                    <a:ext uri="{9D8B030D-6E8A-4147-A177-3AD203B41FA5}">
                      <a16:colId xmlns:a16="http://schemas.microsoft.com/office/drawing/2014/main" val="2715275811"/>
                    </a:ext>
                  </a:extLst>
                </a:gridCol>
                <a:gridCol w="3627742">
                  <a:extLst>
                    <a:ext uri="{9D8B030D-6E8A-4147-A177-3AD203B41FA5}">
                      <a16:colId xmlns:a16="http://schemas.microsoft.com/office/drawing/2014/main" val="824402671"/>
                    </a:ext>
                  </a:extLst>
                </a:gridCol>
                <a:gridCol w="3724482">
                  <a:extLst>
                    <a:ext uri="{9D8B030D-6E8A-4147-A177-3AD203B41FA5}">
                      <a16:colId xmlns:a16="http://schemas.microsoft.com/office/drawing/2014/main" val="884120808"/>
                    </a:ext>
                  </a:extLst>
                </a:gridCol>
              </a:tblGrid>
              <a:tr h="609600">
                <a:tc>
                  <a:txBody>
                    <a:bodyPr/>
                    <a:lstStyle/>
                    <a:p>
                      <a:pPr algn="ctr" fontAlgn="ctr"/>
                      <a:r>
                        <a:rPr lang="en-US" sz="2600" b="1" i="0" u="none" strike="noStrike" dirty="0">
                          <a:solidFill>
                            <a:srgbClr val="000000"/>
                          </a:solidFill>
                          <a:effectLst/>
                          <a:latin typeface="Times New Roman" panose="02020603050405020304" pitchFamily="18" charset="0"/>
                        </a:rPr>
                        <a:t> </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Milk</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Fat </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Protein</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1159875"/>
                  </a:ext>
                </a:extLst>
              </a:tr>
              <a:tr h="535258">
                <a:tc>
                  <a:txBody>
                    <a:bodyPr/>
                    <a:lstStyle/>
                    <a:p>
                      <a:pPr algn="ctr" fontAlgn="ctr"/>
                      <a:r>
                        <a:rPr lang="en-US" sz="2600" b="0" i="0" u="none" strike="noStrike" dirty="0">
                          <a:solidFill>
                            <a:srgbClr val="000000"/>
                          </a:solidFill>
                          <a:effectLst/>
                          <a:latin typeface="Times New Roman" panose="02020603050405020304" pitchFamily="18" charset="0"/>
                        </a:rPr>
                        <a:t>Yield effect (Kg)*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 -1,799</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-63</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-55</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7312769"/>
                  </a:ext>
                </a:extLst>
              </a:tr>
            </a:tbl>
          </a:graphicData>
        </a:graphic>
      </p:graphicFrame>
      <p:graphicFrame>
        <p:nvGraphicFramePr>
          <p:cNvPr id="5" name="Table 4">
            <a:extLst>
              <a:ext uri="{FF2B5EF4-FFF2-40B4-BE49-F238E27FC236}">
                <a16:creationId xmlns:a16="http://schemas.microsoft.com/office/drawing/2014/main" id="{82E2C159-B593-1575-1B46-6C35BA48B250}"/>
              </a:ext>
            </a:extLst>
          </p:cNvPr>
          <p:cNvGraphicFramePr>
            <a:graphicFrameLocks noGrp="1"/>
          </p:cNvGraphicFramePr>
          <p:nvPr>
            <p:extLst>
              <p:ext uri="{D42A27DB-BD31-4B8C-83A1-F6EECF244321}">
                <p14:modId xmlns:p14="http://schemas.microsoft.com/office/powerpoint/2010/main" val="2246905183"/>
              </p:ext>
            </p:extLst>
          </p:nvPr>
        </p:nvGraphicFramePr>
        <p:xfrm>
          <a:off x="17369155" y="21031200"/>
          <a:ext cx="17606642" cy="8793480"/>
        </p:xfrm>
        <a:graphic>
          <a:graphicData uri="http://schemas.openxmlformats.org/drawingml/2006/table">
            <a:tbl>
              <a:tblPr/>
              <a:tblGrid>
                <a:gridCol w="3590100">
                  <a:extLst>
                    <a:ext uri="{9D8B030D-6E8A-4147-A177-3AD203B41FA5}">
                      <a16:colId xmlns:a16="http://schemas.microsoft.com/office/drawing/2014/main" val="3867847859"/>
                    </a:ext>
                  </a:extLst>
                </a:gridCol>
                <a:gridCol w="2570238">
                  <a:extLst>
                    <a:ext uri="{9D8B030D-6E8A-4147-A177-3AD203B41FA5}">
                      <a16:colId xmlns:a16="http://schemas.microsoft.com/office/drawing/2014/main" val="4023681108"/>
                    </a:ext>
                  </a:extLst>
                </a:gridCol>
                <a:gridCol w="3298761">
                  <a:extLst>
                    <a:ext uri="{9D8B030D-6E8A-4147-A177-3AD203B41FA5}">
                      <a16:colId xmlns:a16="http://schemas.microsoft.com/office/drawing/2014/main" val="505657412"/>
                    </a:ext>
                  </a:extLst>
                </a:gridCol>
                <a:gridCol w="2620431">
                  <a:extLst>
                    <a:ext uri="{9D8B030D-6E8A-4147-A177-3AD203B41FA5}">
                      <a16:colId xmlns:a16="http://schemas.microsoft.com/office/drawing/2014/main" val="2027451387"/>
                    </a:ext>
                  </a:extLst>
                </a:gridCol>
                <a:gridCol w="2697576">
                  <a:extLst>
                    <a:ext uri="{9D8B030D-6E8A-4147-A177-3AD203B41FA5}">
                      <a16:colId xmlns:a16="http://schemas.microsoft.com/office/drawing/2014/main" val="2002465659"/>
                    </a:ext>
                  </a:extLst>
                </a:gridCol>
                <a:gridCol w="2829536">
                  <a:extLst>
                    <a:ext uri="{9D8B030D-6E8A-4147-A177-3AD203B41FA5}">
                      <a16:colId xmlns:a16="http://schemas.microsoft.com/office/drawing/2014/main" val="3045520263"/>
                    </a:ext>
                  </a:extLst>
                </a:gridCol>
              </a:tblGrid>
              <a:tr h="1524000">
                <a:tc>
                  <a:txBody>
                    <a:bodyPr/>
                    <a:lstStyle/>
                    <a:p>
                      <a:pPr algn="ctr" fontAlgn="ctr"/>
                      <a:r>
                        <a:rPr lang="en-US" sz="2800" b="1" i="0" u="none" strike="noStrike" dirty="0">
                          <a:solidFill>
                            <a:srgbClr val="000000"/>
                          </a:solidFill>
                          <a:effectLst/>
                          <a:latin typeface="Times New Roman" panose="02020603050405020304" pitchFamily="18" charset="0"/>
                        </a:rPr>
                        <a:t>*Genotype Status</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Variable</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Mean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Standard error</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err="1">
                          <a:solidFill>
                            <a:srgbClr val="000000"/>
                          </a:solidFill>
                          <a:effectLst/>
                          <a:latin typeface="Times New Roman" panose="02020603050405020304" pitchFamily="18" charset="0"/>
                        </a:rPr>
                        <a:t>Pr</a:t>
                      </a:r>
                      <a:r>
                        <a:rPr lang="en-US" sz="2800" b="1" i="0" u="none" strike="noStrike" dirty="0">
                          <a:solidFill>
                            <a:srgbClr val="000000"/>
                          </a:solidFill>
                          <a:effectLst/>
                          <a:latin typeface="Times New Roman" panose="02020603050405020304" pitchFamily="18" charset="0"/>
                        </a:rPr>
                        <a:t> &gt; |t|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68005536"/>
                  </a:ext>
                </a:extLst>
              </a:tr>
              <a:tr h="363233">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0</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milk</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2,591,531</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11,850</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572702257"/>
                  </a:ext>
                </a:extLst>
              </a:tr>
              <a:tr h="363233">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fat</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2,545,593</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467</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661075491"/>
                  </a:ext>
                </a:extLst>
              </a:tr>
              <a:tr h="363233">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pro</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2,545,578</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374</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71747205"/>
                  </a:ext>
                </a:extLst>
              </a:tr>
              <a:tr h="363233">
                <a:tc rowSpan="3">
                  <a:txBody>
                    <a:bodyPr/>
                    <a:lstStyle/>
                    <a:p>
                      <a:pPr algn="ctr" fontAlgn="ctr"/>
                      <a:r>
                        <a:rPr lang="en-US" sz="2600" b="0" i="0" u="none" strike="noStrike">
                          <a:solidFill>
                            <a:srgbClr val="000000"/>
                          </a:solidFill>
                          <a:effectLst/>
                          <a:latin typeface="Times New Roman" panose="02020603050405020304" pitchFamily="18" charset="0"/>
                        </a:rPr>
                        <a:t>1</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milk</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66,893</a:t>
                      </a:r>
                    </a:p>
                  </a:txBody>
                  <a:tcPr marL="7620" marR="7620" marT="7620" marB="0" anchor="ctr">
                    <a:lnL>
                      <a:noFill/>
                    </a:lnL>
                    <a:lnR>
                      <a:noFill/>
                    </a:lnR>
                    <a:lnT>
                      <a:noFill/>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11,897</a:t>
                      </a:r>
                    </a:p>
                  </a:txBody>
                  <a:tcPr marL="7620" marR="7620" marT="7620" marB="0" anchor="ctr">
                    <a:lnL>
                      <a:noFill/>
                    </a:lnL>
                    <a:lnR>
                      <a:noFill/>
                    </a:lnR>
                    <a:lnT>
                      <a:noFill/>
                    </a:lnT>
                    <a:lnB>
                      <a:noFill/>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14.79</a:t>
                      </a:r>
                    </a:p>
                  </a:txBody>
                  <a:tcPr marL="7620" marR="7620" marT="7620" marB="0" anchor="ctr">
                    <a:lnL>
                      <a:noFill/>
                    </a:lnL>
                    <a:lnR>
                      <a:noFill/>
                    </a:lnR>
                    <a:lnT>
                      <a:noFill/>
                    </a:lnT>
                    <a:lnB>
                      <a:noFill/>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298852417"/>
                  </a:ext>
                </a:extLst>
              </a:tr>
              <a:tr h="363233">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fat</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66,173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471</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590184926"/>
                  </a:ext>
                </a:extLst>
              </a:tr>
              <a:tr h="363233">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pro</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66,173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376</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56564409"/>
                  </a:ext>
                </a:extLst>
              </a:tr>
              <a:tr h="363233">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milk</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412</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10,027</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dirty="0">
                          <a:solidFill>
                            <a:srgbClr val="000000"/>
                          </a:solidFill>
                          <a:effectLst/>
                          <a:highlight>
                            <a:srgbClr val="D9D9D9"/>
                          </a:highlight>
                          <a:latin typeface="Times New Roman" panose="02020603050405020304" pitchFamily="18" charset="0"/>
                        </a:rPr>
                        <a:t>184.50</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dirty="0">
                          <a:solidFill>
                            <a:srgbClr val="FF0000"/>
                          </a:solidFill>
                          <a:effectLst/>
                          <a:highlight>
                            <a:srgbClr val="D9D9D9"/>
                          </a:highligh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2726841919"/>
                  </a:ext>
                </a:extLst>
              </a:tr>
              <a:tr h="363233">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fat</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405</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398</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292238474"/>
                  </a:ext>
                </a:extLst>
              </a:tr>
              <a:tr h="363233">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pro</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405</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317</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4573434"/>
                  </a:ext>
                </a:extLst>
              </a:tr>
              <a:tr h="363233">
                <a:tc rowSpan="3">
                  <a:txBody>
                    <a:bodyPr/>
                    <a:lstStyle/>
                    <a:p>
                      <a:pPr algn="ctr" fontAlgn="ctr"/>
                      <a:r>
                        <a:rPr lang="en-US" sz="2600" b="0" i="0" u="none" strike="noStrike">
                          <a:solidFill>
                            <a:srgbClr val="000000"/>
                          </a:solidFill>
                          <a:effectLst/>
                          <a:latin typeface="Times New Roman" panose="02020603050405020304" pitchFamily="18" charset="0"/>
                        </a:rPr>
                        <a:t>3</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milk</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285,590</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11,836</a:t>
                      </a:r>
                    </a:p>
                  </a:txBody>
                  <a:tcPr marL="7620" marR="7620" marT="7620" marB="0" anchor="ctr">
                    <a:lnL>
                      <a:noFill/>
                    </a:lnL>
                    <a:lnR>
                      <a:noFill/>
                    </a:lnR>
                    <a:lnT>
                      <a:noFill/>
                    </a:lnT>
                    <a:lnB>
                      <a:noFill/>
                    </a:lnB>
                    <a:noFill/>
                  </a:tcPr>
                </a:tc>
                <a:tc rowSpan="3">
                  <a:txBody>
                    <a:bodyPr/>
                    <a:lstStyle/>
                    <a:p>
                      <a:pPr algn="ctr" fontAlgn="ctr"/>
                      <a:r>
                        <a:rPr lang="en-US" sz="2600" b="0" i="0" u="none" strike="noStrike" dirty="0">
                          <a:solidFill>
                            <a:srgbClr val="000000"/>
                          </a:solidFill>
                          <a:effectLst/>
                          <a:latin typeface="Times New Roman" panose="02020603050405020304" pitchFamily="18" charset="0"/>
                        </a:rPr>
                        <a:t>7.38</a:t>
                      </a:r>
                    </a:p>
                  </a:txBody>
                  <a:tcPr marL="7620" marR="7620" marT="7620" marB="0" anchor="ctr">
                    <a:lnL>
                      <a:noFill/>
                    </a:lnL>
                    <a:lnR>
                      <a:noFill/>
                    </a:lnR>
                    <a:lnT>
                      <a:noFill/>
                    </a:lnT>
                    <a:lnB>
                      <a:noFill/>
                    </a:lnB>
                    <a:noFill/>
                  </a:tcPr>
                </a:tc>
                <a:tc rowSpan="3">
                  <a:txBody>
                    <a:bodyPr/>
                    <a:lstStyle/>
                    <a:p>
                      <a:pPr algn="ctr" fontAlgn="ctr"/>
                      <a:r>
                        <a:rPr lang="en-US" sz="2600" b="0" i="0" u="none" strike="noStrike" dirty="0">
                          <a:solidFill>
                            <a:srgbClr val="000000"/>
                          </a:solidFill>
                          <a:effectLst/>
                          <a:latin typeface="Times New Roman" panose="02020603050405020304" pitchFamily="18" charset="0"/>
                        </a:rPr>
                        <a:t>3E-04</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33689568"/>
                  </a:ext>
                </a:extLst>
              </a:tr>
              <a:tr h="363233">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fat</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280,638</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462</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53907753"/>
                  </a:ext>
                </a:extLst>
              </a:tr>
              <a:tr h="363233">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pro</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280,642</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373</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57002310"/>
                  </a:ext>
                </a:extLst>
              </a:tr>
              <a:tr h="363233">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milk</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8,510</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11,088</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40.37</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dirty="0">
                          <a:solidFill>
                            <a:srgbClr val="000000"/>
                          </a:solidFill>
                          <a:effectLst/>
                          <a:highlight>
                            <a:srgbClr val="D9D9D9"/>
                          </a:highligh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2685514304"/>
                  </a:ext>
                </a:extLst>
              </a:tr>
              <a:tr h="363233">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fat</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8,379</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432</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424653829"/>
                  </a:ext>
                </a:extLst>
              </a:tr>
              <a:tr h="363233">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pro</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8,380</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350</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12544"/>
                  </a:ext>
                </a:extLst>
              </a:tr>
              <a:tr h="363233">
                <a:tc rowSpan="3">
                  <a:txBody>
                    <a:bodyPr/>
                    <a:lstStyle/>
                    <a:p>
                      <a:pPr algn="ctr" fontAlgn="ctr"/>
                      <a:r>
                        <a:rPr lang="en-US" sz="2600" b="0" i="0" u="none" strike="noStrike">
                          <a:solidFill>
                            <a:srgbClr val="000000"/>
                          </a:solidFill>
                          <a:effectLst/>
                          <a:latin typeface="Times New Roman" panose="02020603050405020304" pitchFamily="18" charset="0"/>
                        </a:rPr>
                        <a:t>5</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milk</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100,499,903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9,018</a:t>
                      </a:r>
                    </a:p>
                  </a:txBody>
                  <a:tcPr marL="7620" marR="7620" marT="7620" marB="0" anchor="ctr">
                    <a:lnL>
                      <a:noFill/>
                    </a:lnL>
                    <a:lnR>
                      <a:noFill/>
                    </a:lnR>
                    <a:lnT>
                      <a:noFill/>
                    </a:lnT>
                    <a:lnB>
                      <a:noFill/>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4.44</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6883780"/>
                  </a:ext>
                </a:extLst>
              </a:tr>
              <a:tr h="363233">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fat</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99,548,024</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341</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4598792"/>
                  </a:ext>
                </a:extLst>
              </a:tr>
              <a:tr h="363233">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pro</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80,201,243</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295</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70599880"/>
                  </a:ext>
                </a:extLst>
              </a:tr>
            </a:tbl>
          </a:graphicData>
        </a:graphic>
      </p:graphicFrame>
      <p:graphicFrame>
        <p:nvGraphicFramePr>
          <p:cNvPr id="9" name="Table 8">
            <a:extLst>
              <a:ext uri="{FF2B5EF4-FFF2-40B4-BE49-F238E27FC236}">
                <a16:creationId xmlns:a16="http://schemas.microsoft.com/office/drawing/2014/main" id="{4275C3A8-C833-E756-28F2-3B5882A3035A}"/>
              </a:ext>
            </a:extLst>
          </p:cNvPr>
          <p:cNvGraphicFramePr>
            <a:graphicFrameLocks noGrp="1"/>
          </p:cNvGraphicFramePr>
          <p:nvPr>
            <p:extLst>
              <p:ext uri="{D42A27DB-BD31-4B8C-83A1-F6EECF244321}">
                <p14:modId xmlns:p14="http://schemas.microsoft.com/office/powerpoint/2010/main" val="1752588308"/>
              </p:ext>
            </p:extLst>
          </p:nvPr>
        </p:nvGraphicFramePr>
        <p:xfrm>
          <a:off x="17431353" y="9199880"/>
          <a:ext cx="17544444" cy="3906521"/>
        </p:xfrm>
        <a:graphic>
          <a:graphicData uri="http://schemas.openxmlformats.org/drawingml/2006/table">
            <a:tbl>
              <a:tblPr/>
              <a:tblGrid>
                <a:gridCol w="2852331">
                  <a:extLst>
                    <a:ext uri="{9D8B030D-6E8A-4147-A177-3AD203B41FA5}">
                      <a16:colId xmlns:a16="http://schemas.microsoft.com/office/drawing/2014/main" val="1023640469"/>
                    </a:ext>
                  </a:extLst>
                </a:gridCol>
                <a:gridCol w="3177027">
                  <a:extLst>
                    <a:ext uri="{9D8B030D-6E8A-4147-A177-3AD203B41FA5}">
                      <a16:colId xmlns:a16="http://schemas.microsoft.com/office/drawing/2014/main" val="2109744260"/>
                    </a:ext>
                  </a:extLst>
                </a:gridCol>
                <a:gridCol w="2372207">
                  <a:extLst>
                    <a:ext uri="{9D8B030D-6E8A-4147-A177-3AD203B41FA5}">
                      <a16:colId xmlns:a16="http://schemas.microsoft.com/office/drawing/2014/main" val="968497485"/>
                    </a:ext>
                  </a:extLst>
                </a:gridCol>
                <a:gridCol w="2372207">
                  <a:extLst>
                    <a:ext uri="{9D8B030D-6E8A-4147-A177-3AD203B41FA5}">
                      <a16:colId xmlns:a16="http://schemas.microsoft.com/office/drawing/2014/main" val="2107072175"/>
                    </a:ext>
                  </a:extLst>
                </a:gridCol>
                <a:gridCol w="4398465">
                  <a:extLst>
                    <a:ext uri="{9D8B030D-6E8A-4147-A177-3AD203B41FA5}">
                      <a16:colId xmlns:a16="http://schemas.microsoft.com/office/drawing/2014/main" val="1958000813"/>
                    </a:ext>
                  </a:extLst>
                </a:gridCol>
                <a:gridCol w="2372207">
                  <a:extLst>
                    <a:ext uri="{9D8B030D-6E8A-4147-A177-3AD203B41FA5}">
                      <a16:colId xmlns:a16="http://schemas.microsoft.com/office/drawing/2014/main" val="2598185939"/>
                    </a:ext>
                  </a:extLst>
                </a:gridCol>
              </a:tblGrid>
              <a:tr h="948185">
                <a:tc>
                  <a:txBody>
                    <a:bodyPr/>
                    <a:lstStyle/>
                    <a:p>
                      <a:pPr algn="ctr" fontAlgn="ctr"/>
                      <a:r>
                        <a:rPr lang="en-US" sz="2800" b="1" i="0" u="none" strike="noStrike" dirty="0">
                          <a:solidFill>
                            <a:srgbClr val="000000"/>
                          </a:solidFill>
                          <a:effectLst/>
                          <a:latin typeface="Times New Roman" panose="02020603050405020304" pitchFamily="18" charset="0"/>
                        </a:rPr>
                        <a:t>*Genotype code </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Mean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Std Dev</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Standard Error</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err="1">
                          <a:solidFill>
                            <a:srgbClr val="000000"/>
                          </a:solidFill>
                          <a:effectLst/>
                          <a:latin typeface="Times New Roman" panose="02020603050405020304" pitchFamily="18" charset="0"/>
                        </a:rPr>
                        <a:t>Pr</a:t>
                      </a:r>
                      <a:r>
                        <a:rPr lang="en-US" sz="2800" b="1" i="0" u="none" strike="noStrike" dirty="0">
                          <a:solidFill>
                            <a:srgbClr val="000000"/>
                          </a:solidFill>
                          <a:effectLst/>
                          <a:latin typeface="Times New Roman" panose="02020603050405020304" pitchFamily="18" charset="0"/>
                        </a:rPr>
                        <a:t> &gt; |t|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1406634"/>
                  </a:ext>
                </a:extLst>
              </a:tr>
              <a:tr h="493056">
                <a:tc>
                  <a:txBody>
                    <a:bodyPr/>
                    <a:lstStyle/>
                    <a:p>
                      <a:pPr algn="ctr" fontAlgn="ctr"/>
                      <a:r>
                        <a:rPr lang="en-US" sz="2600" b="0" i="0" u="none" strike="noStrike">
                          <a:solidFill>
                            <a:srgbClr val="000000"/>
                          </a:solidFill>
                          <a:effectLst/>
                          <a:latin typeface="Times New Roman" panose="02020603050405020304" pitchFamily="18" charset="0"/>
                        </a:rPr>
                        <a:t>0</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992,357</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27.9</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24.13</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911032906"/>
                  </a:ext>
                </a:extLst>
              </a:tr>
              <a:tr h="493056">
                <a:tc>
                  <a:txBody>
                    <a:bodyPr/>
                    <a:lstStyle/>
                    <a:p>
                      <a:pPr algn="ctr" fontAlgn="ctr"/>
                      <a:r>
                        <a:rPr lang="en-US" sz="2600" b="0" i="0" u="none" strike="noStrike">
                          <a:solidFill>
                            <a:srgbClr val="000000"/>
                          </a:solidFill>
                          <a:effectLst/>
                          <a:latin typeface="Times New Roman" panose="02020603050405020304" pitchFamily="18" charset="0"/>
                        </a:rPr>
                        <a:t>1</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23,611</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27.8</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22.86</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0.14</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0.0008</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237626592"/>
                  </a:ext>
                </a:extLst>
              </a:tr>
              <a:tr h="493056">
                <a:tc>
                  <a:txBody>
                    <a:bodyPr/>
                    <a:lstStyle/>
                    <a:p>
                      <a:pPr algn="ctr" fontAlgn="ctr"/>
                      <a:r>
                        <a:rPr lang="en-US" sz="2600" b="0" i="0" u="none" strike="noStrike">
                          <a:solidFill>
                            <a:srgbClr val="000000"/>
                          </a:solidFill>
                          <a:effectLst/>
                          <a:latin typeface="Times New Roman" panose="02020603050405020304" pitchFamily="18" charset="0"/>
                        </a:rPr>
                        <a:t>2</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192</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16.0</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21.88</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1.53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FF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73601991"/>
                  </a:ext>
                </a:extLst>
              </a:tr>
              <a:tr h="493056">
                <a:tc>
                  <a:txBody>
                    <a:bodyPr/>
                    <a:lstStyle/>
                    <a:p>
                      <a:pPr algn="ctr" fontAlgn="ctr"/>
                      <a:r>
                        <a:rPr lang="en-US" sz="2600" b="0" i="0" u="none" strike="noStrike">
                          <a:solidFill>
                            <a:srgbClr val="000000"/>
                          </a:solidFill>
                          <a:effectLst/>
                          <a:latin typeface="Times New Roman" panose="02020603050405020304" pitchFamily="18" charset="0"/>
                        </a:rPr>
                        <a:t>3</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113,640</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26.9</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22.66</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0.07</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78858664"/>
                  </a:ext>
                </a:extLst>
              </a:tr>
              <a:tr h="493056">
                <a:tc>
                  <a:txBody>
                    <a:bodyPr/>
                    <a:lstStyle/>
                    <a:p>
                      <a:pPr algn="ctr" fontAlgn="ctr"/>
                      <a:r>
                        <a:rPr lang="en-US" sz="2600" b="0" i="0" u="none" strike="noStrike">
                          <a:solidFill>
                            <a:srgbClr val="000000"/>
                          </a:solidFill>
                          <a:effectLst/>
                          <a:latin typeface="Times New Roman" panose="02020603050405020304" pitchFamily="18" charset="0"/>
                        </a:rPr>
                        <a:t>4</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3,717</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22.5</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21.80</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0.34</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78870113"/>
                  </a:ext>
                </a:extLst>
              </a:tr>
              <a:tr h="493056">
                <a:tc>
                  <a:txBody>
                    <a:bodyPr/>
                    <a:lstStyle/>
                    <a:p>
                      <a:pPr algn="ctr" fontAlgn="ctr"/>
                      <a:r>
                        <a:rPr lang="en-US" sz="2600" b="0" i="0" u="none" strike="noStrike">
                          <a:solidFill>
                            <a:srgbClr val="000000"/>
                          </a:solidFill>
                          <a:effectLst/>
                          <a:latin typeface="Times New Roman" panose="02020603050405020304" pitchFamily="18" charset="0"/>
                        </a:rPr>
                        <a:t>5</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38,377,694</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28.9</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21.48</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0.05</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6655867"/>
                  </a:ext>
                </a:extLst>
              </a:tr>
            </a:tbl>
          </a:graphicData>
        </a:graphic>
      </p:graphicFrame>
      <p:graphicFrame>
        <p:nvGraphicFramePr>
          <p:cNvPr id="10" name="Table 9">
            <a:extLst>
              <a:ext uri="{FF2B5EF4-FFF2-40B4-BE49-F238E27FC236}">
                <a16:creationId xmlns:a16="http://schemas.microsoft.com/office/drawing/2014/main" id="{CB02919E-D7C1-B4C6-4011-365EDB5096A8}"/>
              </a:ext>
            </a:extLst>
          </p:cNvPr>
          <p:cNvGraphicFramePr>
            <a:graphicFrameLocks noGrp="1"/>
          </p:cNvGraphicFramePr>
          <p:nvPr>
            <p:extLst>
              <p:ext uri="{D42A27DB-BD31-4B8C-83A1-F6EECF244321}">
                <p14:modId xmlns:p14="http://schemas.microsoft.com/office/powerpoint/2010/main" val="135498352"/>
              </p:ext>
            </p:extLst>
          </p:nvPr>
        </p:nvGraphicFramePr>
        <p:xfrm>
          <a:off x="17448515" y="15238700"/>
          <a:ext cx="17527283" cy="3963699"/>
        </p:xfrm>
        <a:graphic>
          <a:graphicData uri="http://schemas.openxmlformats.org/drawingml/2006/table">
            <a:tbl>
              <a:tblPr/>
              <a:tblGrid>
                <a:gridCol w="2999217">
                  <a:extLst>
                    <a:ext uri="{9D8B030D-6E8A-4147-A177-3AD203B41FA5}">
                      <a16:colId xmlns:a16="http://schemas.microsoft.com/office/drawing/2014/main" val="2841351492"/>
                    </a:ext>
                  </a:extLst>
                </a:gridCol>
                <a:gridCol w="3005864">
                  <a:extLst>
                    <a:ext uri="{9D8B030D-6E8A-4147-A177-3AD203B41FA5}">
                      <a16:colId xmlns:a16="http://schemas.microsoft.com/office/drawing/2014/main" val="1863916172"/>
                    </a:ext>
                  </a:extLst>
                </a:gridCol>
                <a:gridCol w="2373050">
                  <a:extLst>
                    <a:ext uri="{9D8B030D-6E8A-4147-A177-3AD203B41FA5}">
                      <a16:colId xmlns:a16="http://schemas.microsoft.com/office/drawing/2014/main" val="1927383433"/>
                    </a:ext>
                  </a:extLst>
                </a:gridCol>
                <a:gridCol w="2768558">
                  <a:extLst>
                    <a:ext uri="{9D8B030D-6E8A-4147-A177-3AD203B41FA5}">
                      <a16:colId xmlns:a16="http://schemas.microsoft.com/office/drawing/2014/main" val="3689332110"/>
                    </a:ext>
                  </a:extLst>
                </a:gridCol>
                <a:gridCol w="3796881">
                  <a:extLst>
                    <a:ext uri="{9D8B030D-6E8A-4147-A177-3AD203B41FA5}">
                      <a16:colId xmlns:a16="http://schemas.microsoft.com/office/drawing/2014/main" val="2559352326"/>
                    </a:ext>
                  </a:extLst>
                </a:gridCol>
                <a:gridCol w="2583713">
                  <a:extLst>
                    <a:ext uri="{9D8B030D-6E8A-4147-A177-3AD203B41FA5}">
                      <a16:colId xmlns:a16="http://schemas.microsoft.com/office/drawing/2014/main" val="3188725865"/>
                    </a:ext>
                  </a:extLst>
                </a:gridCol>
              </a:tblGrid>
              <a:tr h="1047015">
                <a:tc>
                  <a:txBody>
                    <a:bodyPr/>
                    <a:lstStyle/>
                    <a:p>
                      <a:pPr algn="ctr" fontAlgn="ctr"/>
                      <a:r>
                        <a:rPr lang="en-US" sz="2800" b="1" i="0" u="none" strike="noStrike" dirty="0">
                          <a:solidFill>
                            <a:srgbClr val="000000"/>
                          </a:solidFill>
                          <a:effectLst/>
                          <a:latin typeface="Times New Roman" panose="02020603050405020304" pitchFamily="18" charset="0"/>
                        </a:rPr>
                        <a:t>*Genotype code </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a:solidFill>
                            <a:srgbClr val="000000"/>
                          </a:solidFill>
                          <a:effectLst/>
                          <a:latin typeface="Times New Roman" panose="02020603050405020304" pitchFamily="18" charset="0"/>
                        </a:rPr>
                        <a:t>Mean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a:solidFill>
                            <a:srgbClr val="000000"/>
                          </a:solidFill>
                          <a:effectLst/>
                          <a:latin typeface="Times New Roman" panose="02020603050405020304" pitchFamily="18" charset="0"/>
                        </a:rPr>
                        <a:t>Std Dev</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a:solidFill>
                            <a:srgbClr val="000000"/>
                          </a:solidFill>
                          <a:effectLst/>
                          <a:latin typeface="Times New Roman" panose="02020603050405020304" pitchFamily="18" charset="0"/>
                        </a:rPr>
                        <a:t>Standard Error</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err="1">
                          <a:solidFill>
                            <a:srgbClr val="000000"/>
                          </a:solidFill>
                          <a:effectLst/>
                          <a:latin typeface="Times New Roman" panose="02020603050405020304" pitchFamily="18" charset="0"/>
                        </a:rPr>
                        <a:t>Pr</a:t>
                      </a:r>
                      <a:r>
                        <a:rPr lang="en-US" sz="2800" b="1" i="0" u="none" strike="noStrike" dirty="0">
                          <a:solidFill>
                            <a:srgbClr val="000000"/>
                          </a:solidFill>
                          <a:effectLst/>
                          <a:latin typeface="Times New Roman" panose="02020603050405020304" pitchFamily="18" charset="0"/>
                        </a:rPr>
                        <a:t> &gt; |t|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32038715"/>
                  </a:ext>
                </a:extLst>
              </a:tr>
              <a:tr h="486114">
                <a:tc>
                  <a:txBody>
                    <a:bodyPr/>
                    <a:lstStyle/>
                    <a:p>
                      <a:pPr algn="ctr" fontAlgn="ctr"/>
                      <a:r>
                        <a:rPr lang="en-US" sz="2600" b="0" i="0" u="none" strike="noStrike">
                          <a:solidFill>
                            <a:srgbClr val="000000"/>
                          </a:solidFill>
                          <a:effectLst/>
                          <a:latin typeface="Times New Roman" panose="02020603050405020304" pitchFamily="18" charset="0"/>
                        </a:rPr>
                        <a:t>0</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2,490,449</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2.25</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1.57</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707547359"/>
                  </a:ext>
                </a:extLst>
              </a:tr>
              <a:tr h="486114">
                <a:tc>
                  <a:txBody>
                    <a:bodyPr/>
                    <a:lstStyle/>
                    <a:p>
                      <a:pPr algn="ctr" fontAlgn="ctr"/>
                      <a:r>
                        <a:rPr lang="en-US" sz="2600" b="0" i="0" u="none" strike="noStrike">
                          <a:solidFill>
                            <a:srgbClr val="000000"/>
                          </a:solidFill>
                          <a:effectLst/>
                          <a:latin typeface="Times New Roman" panose="02020603050405020304" pitchFamily="18" charset="0"/>
                        </a:rPr>
                        <a:t>1</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65,091</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2.22</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1.56</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0.01</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0.1575</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395238499"/>
                  </a:ext>
                </a:extLst>
              </a:tr>
              <a:tr h="486114">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394</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2.09</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1.35</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0.07</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FF0000"/>
                          </a:solidFill>
                          <a:effectLst/>
                          <a:highlight>
                            <a:srgbClr val="D9D9D9"/>
                          </a:highlight>
                          <a:latin typeface="Times New Roman" panose="02020603050405020304" pitchFamily="18" charset="0"/>
                        </a:rPr>
                        <a:t>0.0151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3872075290"/>
                  </a:ext>
                </a:extLst>
              </a:tr>
              <a:tr h="486114">
                <a:tc>
                  <a:txBody>
                    <a:bodyPr/>
                    <a:lstStyle/>
                    <a:p>
                      <a:pPr algn="ctr" fontAlgn="ctr"/>
                      <a:r>
                        <a:rPr lang="en-US" sz="2600" b="0" i="0" u="none" strike="noStrike">
                          <a:solidFill>
                            <a:srgbClr val="000000"/>
                          </a:solidFill>
                          <a:effectLst/>
                          <a:latin typeface="Times New Roman" panose="02020603050405020304" pitchFamily="18" charset="0"/>
                        </a:rPr>
                        <a:t>3</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274,409</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2.29</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1.56</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0.00</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257539736"/>
                  </a:ext>
                </a:extLst>
              </a:tr>
              <a:tr h="486114">
                <a:tc>
                  <a:txBody>
                    <a:bodyPr/>
                    <a:lstStyle/>
                    <a:p>
                      <a:pPr algn="ctr" fontAlgn="ctr"/>
                      <a:r>
                        <a:rPr lang="en-US" sz="2600" b="0" i="0" u="none" strike="noStrike">
                          <a:solidFill>
                            <a:srgbClr val="000000"/>
                          </a:solidFill>
                          <a:effectLst/>
                          <a:latin typeface="Times New Roman" panose="02020603050405020304" pitchFamily="18" charset="0"/>
                        </a:rPr>
                        <a:t>4</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8,213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2.27</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1.50</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0.02</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0.2289</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081964790"/>
                  </a:ext>
                </a:extLst>
              </a:tr>
              <a:tr h="486114">
                <a:tc>
                  <a:txBody>
                    <a:bodyPr/>
                    <a:lstStyle/>
                    <a:p>
                      <a:pPr algn="ctr" fontAlgn="ctr"/>
                      <a:r>
                        <a:rPr lang="en-US" sz="2600" b="0" i="0" u="none" strike="noStrike" dirty="0">
                          <a:solidFill>
                            <a:srgbClr val="000000"/>
                          </a:solidFill>
                          <a:effectLst/>
                          <a:latin typeface="Times New Roman" panose="02020603050405020304" pitchFamily="18" charset="0"/>
                        </a:rPr>
                        <a:t>5</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64,270,338</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2.75</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1.55</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0.00</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0991192"/>
                  </a:ext>
                </a:extLst>
              </a:tr>
            </a:tbl>
          </a:graphicData>
        </a:graphic>
      </p:graphicFrame>
      <p:graphicFrame>
        <p:nvGraphicFramePr>
          <p:cNvPr id="12" name="Table 11">
            <a:extLst>
              <a:ext uri="{FF2B5EF4-FFF2-40B4-BE49-F238E27FC236}">
                <a16:creationId xmlns:a16="http://schemas.microsoft.com/office/drawing/2014/main" id="{5BA66721-D822-69DF-9C0B-432F0AC23C49}"/>
              </a:ext>
            </a:extLst>
          </p:cNvPr>
          <p:cNvGraphicFramePr>
            <a:graphicFrameLocks noGrp="1"/>
          </p:cNvGraphicFramePr>
          <p:nvPr>
            <p:extLst>
              <p:ext uri="{D42A27DB-BD31-4B8C-83A1-F6EECF244321}">
                <p14:modId xmlns:p14="http://schemas.microsoft.com/office/powerpoint/2010/main" val="3312428121"/>
              </p:ext>
            </p:extLst>
          </p:nvPr>
        </p:nvGraphicFramePr>
        <p:xfrm>
          <a:off x="17369155" y="31744920"/>
          <a:ext cx="17606642" cy="3992880"/>
        </p:xfrm>
        <a:graphic>
          <a:graphicData uri="http://schemas.openxmlformats.org/drawingml/2006/table">
            <a:tbl>
              <a:tblPr/>
              <a:tblGrid>
                <a:gridCol w="6561779">
                  <a:extLst>
                    <a:ext uri="{9D8B030D-6E8A-4147-A177-3AD203B41FA5}">
                      <a16:colId xmlns:a16="http://schemas.microsoft.com/office/drawing/2014/main" val="2347909972"/>
                    </a:ext>
                  </a:extLst>
                </a:gridCol>
                <a:gridCol w="4425609">
                  <a:extLst>
                    <a:ext uri="{9D8B030D-6E8A-4147-A177-3AD203B41FA5}">
                      <a16:colId xmlns:a16="http://schemas.microsoft.com/office/drawing/2014/main" val="4226738765"/>
                    </a:ext>
                  </a:extLst>
                </a:gridCol>
                <a:gridCol w="3688006">
                  <a:extLst>
                    <a:ext uri="{9D8B030D-6E8A-4147-A177-3AD203B41FA5}">
                      <a16:colId xmlns:a16="http://schemas.microsoft.com/office/drawing/2014/main" val="1906361664"/>
                    </a:ext>
                  </a:extLst>
                </a:gridCol>
                <a:gridCol w="2931248">
                  <a:extLst>
                    <a:ext uri="{9D8B030D-6E8A-4147-A177-3AD203B41FA5}">
                      <a16:colId xmlns:a16="http://schemas.microsoft.com/office/drawing/2014/main" val="2025922596"/>
                    </a:ext>
                  </a:extLst>
                </a:gridCol>
              </a:tblGrid>
              <a:tr h="499110">
                <a:tc rowSpan="2">
                  <a:txBody>
                    <a:bodyPr/>
                    <a:lstStyle/>
                    <a:p>
                      <a:pPr algn="ctr" fontAlgn="ctr"/>
                      <a:r>
                        <a:rPr lang="en-US" sz="2800" b="1" i="0" u="none" strike="noStrike" dirty="0">
                          <a:solidFill>
                            <a:srgbClr val="000000"/>
                          </a:solidFill>
                          <a:effectLst/>
                          <a:latin typeface="Times New Roman" panose="02020603050405020304" pitchFamily="18" charset="0"/>
                        </a:rPr>
                        <a:t>*Genotype Status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ctr" fontAlgn="b"/>
                      <a:r>
                        <a:rPr lang="en-US" sz="2800" b="1" i="0" u="sng" strike="noStrike" dirty="0">
                          <a:solidFill>
                            <a:srgbClr val="000000"/>
                          </a:solidFill>
                          <a:effectLst/>
                          <a:latin typeface="Times New Roman" panose="02020603050405020304" pitchFamily="18" charset="0"/>
                        </a:rPr>
                        <a:t>Mean effect (kg)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57770270"/>
                  </a:ext>
                </a:extLst>
              </a:tr>
              <a:tr h="499110">
                <a:tc vMerge="1">
                  <a:txBody>
                    <a:bodyPr/>
                    <a:lstStyle/>
                    <a:p>
                      <a:endParaRPr lang="en-US"/>
                    </a:p>
                  </a:txBody>
                  <a:tcPr/>
                </a:tc>
                <a:tc>
                  <a:txBody>
                    <a:bodyPr/>
                    <a:lstStyle/>
                    <a:p>
                      <a:pPr algn="ctr" fontAlgn="ctr"/>
                      <a:r>
                        <a:rPr lang="en-US" sz="2800" b="1" i="0" u="none" strike="noStrike" dirty="0">
                          <a:solidFill>
                            <a:srgbClr val="000000"/>
                          </a:solidFill>
                          <a:effectLst/>
                          <a:latin typeface="Times New Roman" panose="02020603050405020304" pitchFamily="18" charset="0"/>
                        </a:rPr>
                        <a:t>Milk</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Fat </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Protein</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1718463"/>
                  </a:ext>
                </a:extLst>
              </a:tr>
              <a:tr h="499110">
                <a:tc>
                  <a:txBody>
                    <a:bodyPr/>
                    <a:lstStyle/>
                    <a:p>
                      <a:pPr algn="ctr" fontAlgn="ctr"/>
                      <a:r>
                        <a:rPr lang="en-US" sz="2600" b="0" i="0" u="none" strike="noStrike">
                          <a:solidFill>
                            <a:srgbClr val="000000"/>
                          </a:solidFill>
                          <a:effectLst/>
                          <a:latin typeface="Times New Roman" panose="02020603050405020304" pitchFamily="18"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103</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3</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106025834"/>
                  </a:ext>
                </a:extLst>
              </a:tr>
              <a:tr h="499110">
                <a:tc>
                  <a:txBody>
                    <a:bodyPr/>
                    <a:lstStyle/>
                    <a:p>
                      <a:pPr algn="ctr" fontAlgn="ctr"/>
                      <a:r>
                        <a:rPr lang="en-US" sz="2600" b="0" i="0" u="none" strike="noStrike" dirty="0">
                          <a:solidFill>
                            <a:srgbClr val="000000"/>
                          </a:solidFill>
                          <a:effectLst/>
                          <a:latin typeface="Times New Roman" panose="02020603050405020304" pitchFamily="18" charset="0"/>
                        </a:rPr>
                        <a:t>1 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141</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5</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5</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504514263"/>
                  </a:ext>
                </a:extLst>
              </a:tr>
              <a:tr h="499110">
                <a:tc>
                  <a:txBody>
                    <a:bodyPr/>
                    <a:lstStyle/>
                    <a:p>
                      <a:pPr algn="ctr" fontAlgn="ctr"/>
                      <a:r>
                        <a:rPr lang="en-US" sz="2600" b="0" i="0" u="none" strike="noStrike">
                          <a:solidFill>
                            <a:srgbClr val="000000"/>
                          </a:solidFill>
                          <a:effectLst/>
                          <a:latin typeface="Times New Roman" panose="02020603050405020304" pitchFamily="18" charset="0"/>
                        </a:rPr>
                        <a:t>2 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-1696</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-60</a:t>
                      </a:r>
                    </a:p>
                  </a:txBody>
                  <a:tcPr marL="7620" marR="7620" marT="7620" marB="0" anchor="ctr">
                    <a:lnL>
                      <a:noFill/>
                    </a:lnL>
                    <a:lnR>
                      <a:noFill/>
                    </a:lnR>
                    <a:lnT>
                      <a:noFill/>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-53</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72481166"/>
                  </a:ext>
                </a:extLst>
              </a:tr>
              <a:tr h="499110">
                <a:tc>
                  <a:txBody>
                    <a:bodyPr/>
                    <a:lstStyle/>
                    <a:p>
                      <a:pPr algn="ctr" fontAlgn="ctr"/>
                      <a:r>
                        <a:rPr lang="en-US" sz="2600" b="0" i="0" u="none" strike="noStrike">
                          <a:solidFill>
                            <a:srgbClr val="000000"/>
                          </a:solidFill>
                          <a:effectLst/>
                          <a:latin typeface="Times New Roman" panose="02020603050405020304" pitchFamily="18" charset="0"/>
                        </a:rPr>
                        <a:t>3 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147</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5</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25682336"/>
                  </a:ext>
                </a:extLst>
              </a:tr>
              <a:tr h="499110">
                <a:tc>
                  <a:txBody>
                    <a:bodyPr/>
                    <a:lstStyle/>
                    <a:p>
                      <a:pPr algn="ctr" fontAlgn="ctr"/>
                      <a:r>
                        <a:rPr lang="en-US" sz="2600" b="0" i="0" u="none" strike="noStrike" dirty="0">
                          <a:solidFill>
                            <a:srgbClr val="000000"/>
                          </a:solidFill>
                          <a:effectLst/>
                          <a:latin typeface="Times New Roman" panose="02020603050405020304" pitchFamily="18" charset="0"/>
                        </a:rPr>
                        <a:t>4 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-611</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-19</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788033845"/>
                  </a:ext>
                </a:extLst>
              </a:tr>
              <a:tr h="499110">
                <a:tc>
                  <a:txBody>
                    <a:bodyPr/>
                    <a:lstStyle/>
                    <a:p>
                      <a:pPr algn="ctr" fontAlgn="ctr"/>
                      <a:r>
                        <a:rPr lang="en-US" sz="2600" b="0" i="0" u="none" strike="noStrike">
                          <a:solidFill>
                            <a:srgbClr val="000000"/>
                          </a:solidFill>
                          <a:effectLst/>
                          <a:latin typeface="Times New Roman" panose="02020603050405020304" pitchFamily="18" charset="0"/>
                        </a:rPr>
                        <a:t>5 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-1</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0</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0</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7005449"/>
                  </a:ext>
                </a:extLst>
              </a:tr>
            </a:tbl>
          </a:graphicData>
        </a:graphic>
      </p:graphicFrame>
      <p:graphicFrame>
        <p:nvGraphicFramePr>
          <p:cNvPr id="16" name="Table 15">
            <a:extLst>
              <a:ext uri="{FF2B5EF4-FFF2-40B4-BE49-F238E27FC236}">
                <a16:creationId xmlns:a16="http://schemas.microsoft.com/office/drawing/2014/main" id="{E71E6D35-C7D6-05D6-C975-79373862956F}"/>
              </a:ext>
            </a:extLst>
          </p:cNvPr>
          <p:cNvGraphicFramePr>
            <a:graphicFrameLocks noGrp="1"/>
          </p:cNvGraphicFramePr>
          <p:nvPr>
            <p:extLst>
              <p:ext uri="{D42A27DB-BD31-4B8C-83A1-F6EECF244321}">
                <p14:modId xmlns:p14="http://schemas.microsoft.com/office/powerpoint/2010/main" val="2364216822"/>
              </p:ext>
            </p:extLst>
          </p:nvPr>
        </p:nvGraphicFramePr>
        <p:xfrm>
          <a:off x="35318834" y="9122339"/>
          <a:ext cx="15163800" cy="9213985"/>
        </p:xfrm>
        <a:graphic>
          <a:graphicData uri="http://schemas.openxmlformats.org/drawingml/2006/table">
            <a:tbl>
              <a:tblPr/>
              <a:tblGrid>
                <a:gridCol w="3162166">
                  <a:extLst>
                    <a:ext uri="{9D8B030D-6E8A-4147-A177-3AD203B41FA5}">
                      <a16:colId xmlns:a16="http://schemas.microsoft.com/office/drawing/2014/main" val="3681288549"/>
                    </a:ext>
                  </a:extLst>
                </a:gridCol>
                <a:gridCol w="2057400">
                  <a:extLst>
                    <a:ext uri="{9D8B030D-6E8A-4147-A177-3AD203B41FA5}">
                      <a16:colId xmlns:a16="http://schemas.microsoft.com/office/drawing/2014/main" val="3921057800"/>
                    </a:ext>
                  </a:extLst>
                </a:gridCol>
                <a:gridCol w="1905000">
                  <a:extLst>
                    <a:ext uri="{9D8B030D-6E8A-4147-A177-3AD203B41FA5}">
                      <a16:colId xmlns:a16="http://schemas.microsoft.com/office/drawing/2014/main" val="543735919"/>
                    </a:ext>
                  </a:extLst>
                </a:gridCol>
                <a:gridCol w="2057400">
                  <a:extLst>
                    <a:ext uri="{9D8B030D-6E8A-4147-A177-3AD203B41FA5}">
                      <a16:colId xmlns:a16="http://schemas.microsoft.com/office/drawing/2014/main" val="3598146994"/>
                    </a:ext>
                  </a:extLst>
                </a:gridCol>
                <a:gridCol w="1809245">
                  <a:extLst>
                    <a:ext uri="{9D8B030D-6E8A-4147-A177-3AD203B41FA5}">
                      <a16:colId xmlns:a16="http://schemas.microsoft.com/office/drawing/2014/main" val="2676937944"/>
                    </a:ext>
                  </a:extLst>
                </a:gridCol>
                <a:gridCol w="2762755">
                  <a:extLst>
                    <a:ext uri="{9D8B030D-6E8A-4147-A177-3AD203B41FA5}">
                      <a16:colId xmlns:a16="http://schemas.microsoft.com/office/drawing/2014/main" val="3149374804"/>
                    </a:ext>
                  </a:extLst>
                </a:gridCol>
                <a:gridCol w="1409834">
                  <a:extLst>
                    <a:ext uri="{9D8B030D-6E8A-4147-A177-3AD203B41FA5}">
                      <a16:colId xmlns:a16="http://schemas.microsoft.com/office/drawing/2014/main" val="1430881970"/>
                    </a:ext>
                  </a:extLst>
                </a:gridCol>
              </a:tblGrid>
              <a:tr h="859861">
                <a:tc>
                  <a:txBody>
                    <a:bodyPr/>
                    <a:lstStyle/>
                    <a:p>
                      <a:pPr algn="ctr" fontAlgn="ctr"/>
                      <a:r>
                        <a:rPr lang="en-US" sz="2800" b="1" i="0" u="none" strike="noStrike" dirty="0">
                          <a:solidFill>
                            <a:srgbClr val="000000"/>
                          </a:solidFill>
                          <a:effectLst/>
                          <a:latin typeface="Times New Roman" panose="02020603050405020304" pitchFamily="18" charset="0"/>
                        </a:rPr>
                        <a:t>Genotype* status</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Variable</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Mean</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Std Dev</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Standard Error</a:t>
                      </a:r>
                    </a:p>
                  </a:txBody>
                  <a:tcPr marL="7620" marR="7620" marT="762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2800" b="1" i="0" u="none" strike="noStrike" dirty="0" err="1">
                          <a:solidFill>
                            <a:srgbClr val="000000"/>
                          </a:solidFill>
                          <a:effectLst/>
                          <a:latin typeface="Times New Roman" panose="02020603050405020304" pitchFamily="18" charset="0"/>
                        </a:rPr>
                        <a:t>Pr</a:t>
                      </a:r>
                      <a:r>
                        <a:rPr lang="en-US" sz="2800" b="1" i="0" u="none" strike="noStrike" dirty="0">
                          <a:solidFill>
                            <a:srgbClr val="000000"/>
                          </a:solidFill>
                          <a:effectLst/>
                          <a:latin typeface="Times New Roman" panose="02020603050405020304" pitchFamily="18" charset="0"/>
                        </a:rPr>
                        <a:t> &gt; |t|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3271304"/>
                  </a:ext>
                </a:extLst>
              </a:tr>
              <a:tr h="464118">
                <a:tc rowSpan="3">
                  <a:txBody>
                    <a:bodyPr/>
                    <a:lstStyle/>
                    <a:p>
                      <a:pPr algn="ctr" fontAlgn="ctr"/>
                      <a:r>
                        <a:rPr lang="en-US" sz="2600" b="0" i="0" u="none" strike="noStrike" dirty="0">
                          <a:solidFill>
                            <a:srgbClr val="000000"/>
                          </a:solidFill>
                          <a:effectLst/>
                          <a:highlight>
                            <a:srgbClr val="D9D9D9"/>
                          </a:highlight>
                          <a:latin typeface="Times New Roman" panose="02020603050405020304" pitchFamily="18" charset="0"/>
                        </a:rPr>
                        <a:t>0</a:t>
                      </a:r>
                    </a:p>
                  </a:txBody>
                  <a:tcPr marL="7620" marR="7620" marT="762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mo_alive</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537,840</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17.3</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2.97</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a:t>
                      </a:r>
                    </a:p>
                  </a:txBody>
                  <a:tcPr marL="7620" marR="7620" marT="762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a:t>
                      </a:r>
                    </a:p>
                  </a:txBody>
                  <a:tcPr marL="7620" marR="7620" marT="762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1578546145"/>
                  </a:ext>
                </a:extLst>
              </a:tr>
              <a:tr h="464118">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mo_died</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38,976</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7.8</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5.00</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833205447"/>
                  </a:ext>
                </a:extLst>
              </a:tr>
              <a:tr h="464118">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calf_liv</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537,840</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FF0000"/>
                          </a:solidFill>
                          <a:effectLst/>
                          <a:highlight>
                            <a:srgbClr val="D9D9D9"/>
                          </a:highlight>
                          <a:latin typeface="Times New Roman" panose="02020603050405020304" pitchFamily="18" charset="0"/>
                        </a:rPr>
                        <a:t>97.5</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15.58</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451596487"/>
                  </a:ext>
                </a:extLst>
              </a:tr>
              <a:tr h="464118">
                <a:tc rowSpan="3">
                  <a:txBody>
                    <a:bodyPr/>
                    <a:lstStyle/>
                    <a:p>
                      <a:pPr algn="ctr" fontAlgn="ctr"/>
                      <a:r>
                        <a:rPr lang="en-US" sz="2600" b="0" i="0" u="none" strike="noStrike">
                          <a:solidFill>
                            <a:srgbClr val="000000"/>
                          </a:solidFill>
                          <a:effectLst/>
                          <a:latin typeface="Times New Roman" panose="02020603050405020304" pitchFamily="18" charset="0"/>
                        </a:rPr>
                        <a:t>1</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mo_alive</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15,377</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17.3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2.88</a:t>
                      </a:r>
                    </a:p>
                  </a:txBody>
                  <a:tcPr marL="7620" marR="7620" marT="7620" marB="0" anchor="ctr">
                    <a:lnL>
                      <a:noFill/>
                    </a:lnL>
                    <a:lnR>
                      <a:noFill/>
                    </a:lnR>
                    <a:lnT>
                      <a:noFill/>
                    </a:lnT>
                    <a:lnB>
                      <a:noFill/>
                    </a:lnB>
                    <a:noFill/>
                  </a:tcPr>
                </a:tc>
                <a:tc rowSpan="3">
                  <a:txBody>
                    <a:bodyPr/>
                    <a:lstStyle/>
                    <a:p>
                      <a:pPr algn="ctr" fontAlgn="ctr"/>
                      <a:r>
                        <a:rPr lang="en-US" sz="2600" b="0" i="0" u="none" strike="noStrike" dirty="0">
                          <a:solidFill>
                            <a:srgbClr val="000000"/>
                          </a:solidFill>
                          <a:effectLst/>
                          <a:latin typeface="Times New Roman" panose="02020603050405020304" pitchFamily="18" charset="0"/>
                        </a:rPr>
                        <a:t>0.16</a:t>
                      </a:r>
                    </a:p>
                  </a:txBody>
                  <a:tcPr marL="7620" marR="7620" marT="7620" marB="0" anchor="ctr">
                    <a:lnL>
                      <a:noFill/>
                    </a:lnL>
                    <a:lnR>
                      <a:noFill/>
                    </a:lnR>
                    <a:lnT>
                      <a:noFill/>
                    </a:lnT>
                    <a:lnB>
                      <a:noFill/>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0.0014</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321378769"/>
                  </a:ext>
                </a:extLst>
              </a:tr>
              <a:tr h="464118">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mo_died</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994</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7.4</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4.85</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08636407"/>
                  </a:ext>
                </a:extLst>
              </a:tr>
              <a:tr h="464118">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calf_liv</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15,377</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FF0000"/>
                          </a:solidFill>
                          <a:effectLst/>
                          <a:latin typeface="Times New Roman" panose="02020603050405020304" pitchFamily="18" charset="0"/>
                        </a:rPr>
                        <a:t>97.3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16.32</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535734779"/>
                  </a:ext>
                </a:extLst>
              </a:tr>
              <a:tr h="464118">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mo_alive</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183</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16.2</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4.42</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1.42</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a:solidFill>
                            <a:srgbClr val="FF0000"/>
                          </a:solidFill>
                          <a:effectLst/>
                          <a:highlight>
                            <a:srgbClr val="D9D9D9"/>
                          </a:highligh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1701081791"/>
                  </a:ext>
                </a:extLst>
              </a:tr>
              <a:tr h="464118">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mo_died</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34</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8.2</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5.22</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842559767"/>
                  </a:ext>
                </a:extLst>
              </a:tr>
              <a:tr h="464118">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calf_liv</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183</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FF0000"/>
                          </a:solidFill>
                          <a:effectLst/>
                          <a:highlight>
                            <a:srgbClr val="D9D9D9"/>
                          </a:highlight>
                          <a:latin typeface="Times New Roman" panose="02020603050405020304" pitchFamily="18" charset="0"/>
                        </a:rPr>
                        <a:t>89.1</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31.29</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6653817"/>
                  </a:ext>
                </a:extLst>
              </a:tr>
              <a:tr h="464118">
                <a:tc rowSpan="3">
                  <a:txBody>
                    <a:bodyPr/>
                    <a:lstStyle/>
                    <a:p>
                      <a:pPr algn="ctr" fontAlgn="ctr"/>
                      <a:r>
                        <a:rPr lang="en-US" sz="2600" b="0" i="0" u="none" strike="noStrike">
                          <a:solidFill>
                            <a:srgbClr val="000000"/>
                          </a:solidFill>
                          <a:effectLst/>
                          <a:latin typeface="Times New Roman" panose="02020603050405020304" pitchFamily="18" charset="0"/>
                        </a:rPr>
                        <a:t>3</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mo_alive</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57,353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17.3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2.89</a:t>
                      </a:r>
                    </a:p>
                  </a:txBody>
                  <a:tcPr marL="7620" marR="7620" marT="7620" marB="0" anchor="ctr">
                    <a:lnL>
                      <a:noFill/>
                    </a:lnL>
                    <a:lnR>
                      <a:noFill/>
                    </a:lnR>
                    <a:lnT>
                      <a:noFill/>
                    </a:lnT>
                    <a:lnB>
                      <a:noFill/>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0.08</a:t>
                      </a:r>
                    </a:p>
                  </a:txBody>
                  <a:tcPr marL="7620" marR="7620" marT="7620" marB="0" anchor="ctr">
                    <a:lnL>
                      <a:noFill/>
                    </a:lnL>
                    <a:lnR>
                      <a:noFill/>
                    </a:lnR>
                    <a:lnT>
                      <a:noFill/>
                    </a:lnT>
                    <a:lnB>
                      <a:noFill/>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0.1279</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812530090"/>
                  </a:ext>
                </a:extLst>
              </a:tr>
              <a:tr h="464118">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mo_died</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4,144</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8.1</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4.98</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972738110"/>
                  </a:ext>
                </a:extLst>
              </a:tr>
              <a:tr h="464118">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calf_liv</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57,353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97.8</a:t>
                      </a:r>
                    </a:p>
                  </a:txBody>
                  <a:tcPr marL="7620" marR="7620" marT="7620" marB="0" anchor="ctr">
                    <a:lnL>
                      <a:noFill/>
                    </a:lnL>
                    <a:lnR>
                      <a:noFill/>
                    </a:lnR>
                    <a:lnT>
                      <a:noFill/>
                    </a:lnT>
                    <a:lnB>
                      <a:noFill/>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14.61</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198765306"/>
                  </a:ext>
                </a:extLst>
              </a:tr>
              <a:tr h="464118">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mo_alive</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2,200</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16.6</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3.79</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0.41</a:t>
                      </a:r>
                    </a:p>
                  </a:txBody>
                  <a:tcPr marL="7620" marR="7620" marT="7620" marB="0" anchor="ctr">
                    <a:lnL>
                      <a:noFill/>
                    </a:lnL>
                    <a:lnR>
                      <a:noFill/>
                    </a:lnR>
                    <a:lnT>
                      <a:noFill/>
                    </a:lnT>
                    <a:lnB>
                      <a:noFill/>
                    </a:lnB>
                    <a:solidFill>
                      <a:srgbClr val="D9D9D9"/>
                    </a:solidFill>
                  </a:tcPr>
                </a:tc>
                <a:tc rowSpan="3">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2860699234"/>
                  </a:ext>
                </a:extLst>
              </a:tr>
              <a:tr h="464118">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mo_died</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338</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9.0</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4.91</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331354867"/>
                  </a:ext>
                </a:extLst>
              </a:tr>
              <a:tr h="464118">
                <a:tc vMerge="1">
                  <a:txBody>
                    <a:bodyPr/>
                    <a:lstStyle/>
                    <a:p>
                      <a:endParaRPr lang="en-US"/>
                    </a:p>
                  </a:txBody>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calf_liv</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2,200</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FF0000"/>
                          </a:solidFill>
                          <a:effectLst/>
                          <a:highlight>
                            <a:srgbClr val="D9D9D9"/>
                          </a:highlight>
                          <a:latin typeface="Times New Roman" panose="02020603050405020304" pitchFamily="18" charset="0"/>
                        </a:rPr>
                        <a:t>94.5</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22.80</a:t>
                      </a:r>
                    </a:p>
                  </a:txBody>
                  <a:tcPr marL="7620" marR="7620" marT="7620" marB="0" anchor="ctr">
                    <a:lnL>
                      <a:noFill/>
                    </a:lnL>
                    <a:lnR>
                      <a:noFill/>
                    </a:lnR>
                    <a:lnT>
                      <a:noFill/>
                    </a:lnT>
                    <a:lnB>
                      <a:noFill/>
                    </a:lnB>
                    <a:solidFill>
                      <a:srgbClr val="D9D9D9"/>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065199699"/>
                  </a:ext>
                </a:extLst>
              </a:tr>
              <a:tr h="464118">
                <a:tc rowSpan="3">
                  <a:txBody>
                    <a:bodyPr/>
                    <a:lstStyle/>
                    <a:p>
                      <a:pPr algn="ctr" fontAlgn="ctr"/>
                      <a:r>
                        <a:rPr lang="en-US" sz="2600" b="0" i="0" u="none" strike="noStrike" dirty="0">
                          <a:solidFill>
                            <a:srgbClr val="000000"/>
                          </a:solidFill>
                          <a:effectLst/>
                          <a:latin typeface="Times New Roman" panose="02020603050405020304" pitchFamily="18" charset="0"/>
                        </a:rPr>
                        <a:t>5</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mo_alive</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5,116,023</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17.1</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3.46</a:t>
                      </a:r>
                    </a:p>
                  </a:txBody>
                  <a:tcPr marL="7620" marR="7620" marT="7620" marB="0" anchor="ctr">
                    <a:lnL>
                      <a:noFill/>
                    </a:lnL>
                    <a:lnR>
                      <a:noFill/>
                    </a:lnR>
                    <a:lnT>
                      <a:noFill/>
                    </a:lnT>
                    <a:lnB>
                      <a:noFill/>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0.05</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rowSpan="3">
                  <a:txBody>
                    <a:bodyPr/>
                    <a:lstStyle/>
                    <a:p>
                      <a:pPr algn="ctr" fontAlgn="ctr"/>
                      <a:r>
                        <a:rPr lang="en-US" sz="2600" b="0" i="0" u="none" strike="noStrike">
                          <a:solidFill>
                            <a:srgbClr val="000000"/>
                          </a:solidFill>
                          <a:effectLst/>
                          <a:latin typeface="Times New Roman" panose="02020603050405020304" pitchFamily="18" charset="0"/>
                        </a:rPr>
                        <a:t>&lt;.0001</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0885835"/>
                  </a:ext>
                </a:extLst>
              </a:tr>
              <a:tr h="464118">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mo_died</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411,678</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6.7</a:t>
                      </a:r>
                    </a:p>
                  </a:txBody>
                  <a:tcPr marL="7620" marR="7620" marT="7620" marB="0" anchor="ctr">
                    <a:lnL>
                      <a:noFill/>
                    </a:lnL>
                    <a:lnR>
                      <a:noFill/>
                    </a:lnR>
                    <a:lnT>
                      <a:noFill/>
                    </a:lnT>
                    <a:lnB>
                      <a:noFill/>
                    </a:lnB>
                    <a:noFill/>
                  </a:tcPr>
                </a:tc>
                <a:tc>
                  <a:txBody>
                    <a:bodyPr/>
                    <a:lstStyle/>
                    <a:p>
                      <a:pPr algn="ctr" fontAlgn="ctr"/>
                      <a:r>
                        <a:rPr lang="en-US" sz="2600" b="0" i="0" u="none" strike="noStrike">
                          <a:solidFill>
                            <a:srgbClr val="000000"/>
                          </a:solidFill>
                          <a:effectLst/>
                          <a:latin typeface="Times New Roman" panose="02020603050405020304" pitchFamily="18" charset="0"/>
                        </a:rPr>
                        <a:t>5.48</a:t>
                      </a:r>
                    </a:p>
                  </a:txBody>
                  <a:tcPr marL="7620" marR="7620" marT="7620" marB="0" anchor="ctr">
                    <a:lnL>
                      <a:noFill/>
                    </a:lnL>
                    <a:lnR>
                      <a:noFill/>
                    </a:lnR>
                    <a:lnT>
                      <a:noFill/>
                    </a:lnT>
                    <a:lnB>
                      <a:noFill/>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766264765"/>
                  </a:ext>
                </a:extLst>
              </a:tr>
              <a:tr h="464118">
                <a:tc vMerge="1">
                  <a:txBody>
                    <a:bodyPr/>
                    <a:lstStyle/>
                    <a:p>
                      <a:endParaRPr lang="en-US"/>
                    </a:p>
                  </a:txBody>
                  <a:tcPr/>
                </a:tc>
                <a:tc>
                  <a:txBody>
                    <a:bodyPr/>
                    <a:lstStyle/>
                    <a:p>
                      <a:pPr algn="ctr" fontAlgn="ctr"/>
                      <a:r>
                        <a:rPr lang="en-US" sz="2600" b="0" i="0" u="none" strike="noStrike">
                          <a:solidFill>
                            <a:srgbClr val="000000"/>
                          </a:solidFill>
                          <a:effectLst/>
                          <a:latin typeface="Times New Roman" panose="02020603050405020304" pitchFamily="18" charset="0"/>
                        </a:rPr>
                        <a:t>calf_liv</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000000"/>
                          </a:solidFill>
                          <a:effectLst/>
                          <a:latin typeface="Times New Roman" panose="02020603050405020304" pitchFamily="18" charset="0"/>
                        </a:rPr>
                        <a:t>5,116,023</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a:solidFill>
                            <a:srgbClr val="FF0000"/>
                          </a:solidFill>
                          <a:effectLst/>
                          <a:latin typeface="Times New Roman" panose="02020603050405020304" pitchFamily="18" charset="0"/>
                        </a:rPr>
                        <a:t>95.6</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sz="2600" b="0" i="0" u="none" strike="noStrike" dirty="0">
                          <a:solidFill>
                            <a:srgbClr val="000000"/>
                          </a:solidFill>
                          <a:effectLst/>
                          <a:latin typeface="Times New Roman" panose="02020603050405020304" pitchFamily="18" charset="0"/>
                        </a:rPr>
                        <a:t>20.43</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735084261"/>
                  </a:ext>
                </a:extLst>
              </a:tr>
            </a:tbl>
          </a:graphicData>
        </a:graphic>
      </p:graphicFrame>
      <p:sp>
        <p:nvSpPr>
          <p:cNvPr id="21" name="Rectangle 6052">
            <a:extLst>
              <a:ext uri="{FF2B5EF4-FFF2-40B4-BE49-F238E27FC236}">
                <a16:creationId xmlns:a16="http://schemas.microsoft.com/office/drawing/2014/main" id="{FB03AC31-FEAA-FFD7-51EC-F2A9A56EBD29}"/>
              </a:ext>
            </a:extLst>
          </p:cNvPr>
          <p:cNvSpPr>
            <a:spLocks noChangeArrowheads="1"/>
          </p:cNvSpPr>
          <p:nvPr/>
        </p:nvSpPr>
        <p:spPr bwMode="auto">
          <a:xfrm>
            <a:off x="35318832" y="28498800"/>
            <a:ext cx="15358175" cy="9318171"/>
          </a:xfrm>
          <a:prstGeom prst="rect">
            <a:avLst/>
          </a:prstGeom>
          <a:solidFill>
            <a:schemeClr val="bg1"/>
          </a:solidFill>
          <a:ln w="9525">
            <a:noFill/>
            <a:miter lim="800000"/>
            <a:headEnd/>
            <a:tailEnd/>
          </a:ln>
          <a:effectLst/>
        </p:spPr>
        <p:txBody>
          <a:bodyPr wrap="square" lIns="457200" tIns="914400" rIns="457200" bIns="914400">
            <a:noAutofit/>
          </a:bodyPr>
          <a:lstStyle/>
          <a:p>
            <a:pPr algn="ctr">
              <a:spcBef>
                <a:spcPts val="2640"/>
              </a:spcBef>
            </a:pPr>
            <a:r>
              <a:rPr lang="en-US" sz="4400" b="1" dirty="0">
                <a:solidFill>
                  <a:srgbClr val="0033CC"/>
                </a:solidFill>
                <a:latin typeface="Gill Sans MT" pitchFamily="34" charset="0"/>
              </a:rPr>
              <a:t>CONCLUSIONS</a:t>
            </a:r>
            <a:endParaRPr lang="en-US" sz="4400" b="1" i="1" dirty="0">
              <a:solidFill>
                <a:srgbClr val="0033CC"/>
              </a:solidFill>
              <a:latin typeface="Gill Sans MT" pitchFamily="34" charset="0"/>
            </a:endParaRPr>
          </a:p>
          <a:p>
            <a:pPr marL="571500" indent="-571500" algn="just">
              <a:spcBef>
                <a:spcPct val="50000"/>
              </a:spcBef>
              <a:buClr>
                <a:srgbClr val="0033CC"/>
              </a:buClr>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BLIRD is a recessively inherited disorder in Holstein breed that affects the proper development of the affected animals. BLIRD is not lethal and challenging to identify compared to other recessively inherited disorders with clear juvenile disability phenotypes such as HMW and JNS.  The improved haplotype tracking method applied to HCD, JNS and HMW effectively identified BLIRD affected animals. The improved haplotype tracking tool would help detect BLIRD-affected animals that could impose economic loss if not omitted early from the herd, as well as identify BLIRD carriers that should not be bred with another carrier to avoid possibly affected newborns.</a:t>
            </a:r>
          </a:p>
          <a:p>
            <a:pPr marL="571500" indent="-571500" algn="just">
              <a:spcBef>
                <a:spcPct val="50000"/>
              </a:spcBef>
              <a:buClr>
                <a:srgbClr val="0033CC"/>
              </a:buClr>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Somatic cell score is lower (effect estimated = -0.139) in BLIRD-affected cows (code 2) (Table 5). The lower SCS in BLIRD-affected cows is anticipated to be a consequence to the lower milk yield average (22105.48 lb.) of the affected cows compared to only carriers (code 1)(26228.17 lb.), or not carrier cows (code 0) (26124.81 lb.) (Table 3).</a:t>
            </a:r>
          </a:p>
          <a:p>
            <a:pPr marL="571500" indent="-571500" algn="just">
              <a:spcBef>
                <a:spcPct val="50000"/>
              </a:spcBef>
              <a:buClr>
                <a:srgbClr val="0033CC"/>
              </a:buClr>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Yield trait (milk, fat and protein) estimated effects in BLIRD-affected cows reflect the undesirable impact on these animals’ performance. In addition, BLIRD-identified animals in US Holstein data exhibited a more profound drop in milk, fat, and protein production (-1799, -63.62, and -55.5, respectively) compared to French herds data of BLIRD effects published previously (Besnard et al., 2023) (-1100.25 for milk, -46.91 for fat, and -34.52 for protein) (table 5).</a:t>
            </a:r>
          </a:p>
        </p:txBody>
      </p:sp>
      <p:graphicFrame>
        <p:nvGraphicFramePr>
          <p:cNvPr id="20" name="Table 19">
            <a:extLst>
              <a:ext uri="{FF2B5EF4-FFF2-40B4-BE49-F238E27FC236}">
                <a16:creationId xmlns:a16="http://schemas.microsoft.com/office/drawing/2014/main" id="{1C607BC8-DE66-AB45-FDE1-ED66A67E5672}"/>
              </a:ext>
            </a:extLst>
          </p:cNvPr>
          <p:cNvGraphicFramePr>
            <a:graphicFrameLocks noGrp="1"/>
          </p:cNvGraphicFramePr>
          <p:nvPr>
            <p:extLst>
              <p:ext uri="{D42A27DB-BD31-4B8C-83A1-F6EECF244321}">
                <p14:modId xmlns:p14="http://schemas.microsoft.com/office/powerpoint/2010/main" val="3469456210"/>
              </p:ext>
            </p:extLst>
          </p:nvPr>
        </p:nvGraphicFramePr>
        <p:xfrm>
          <a:off x="35318833" y="19888200"/>
          <a:ext cx="15358174" cy="9294272"/>
        </p:xfrm>
        <a:graphic>
          <a:graphicData uri="http://schemas.openxmlformats.org/drawingml/2006/table">
            <a:tbl>
              <a:tblPr/>
              <a:tblGrid>
                <a:gridCol w="3619367">
                  <a:extLst>
                    <a:ext uri="{9D8B030D-6E8A-4147-A177-3AD203B41FA5}">
                      <a16:colId xmlns:a16="http://schemas.microsoft.com/office/drawing/2014/main" val="1094030195"/>
                    </a:ext>
                  </a:extLst>
                </a:gridCol>
                <a:gridCol w="2515777">
                  <a:extLst>
                    <a:ext uri="{9D8B030D-6E8A-4147-A177-3AD203B41FA5}">
                      <a16:colId xmlns:a16="http://schemas.microsoft.com/office/drawing/2014/main" val="1321087918"/>
                    </a:ext>
                  </a:extLst>
                </a:gridCol>
                <a:gridCol w="1827623">
                  <a:extLst>
                    <a:ext uri="{9D8B030D-6E8A-4147-A177-3AD203B41FA5}">
                      <a16:colId xmlns:a16="http://schemas.microsoft.com/office/drawing/2014/main" val="554611610"/>
                    </a:ext>
                  </a:extLst>
                </a:gridCol>
                <a:gridCol w="2438400">
                  <a:extLst>
                    <a:ext uri="{9D8B030D-6E8A-4147-A177-3AD203B41FA5}">
                      <a16:colId xmlns:a16="http://schemas.microsoft.com/office/drawing/2014/main" val="1348045060"/>
                    </a:ext>
                  </a:extLst>
                </a:gridCol>
                <a:gridCol w="2173846">
                  <a:extLst>
                    <a:ext uri="{9D8B030D-6E8A-4147-A177-3AD203B41FA5}">
                      <a16:colId xmlns:a16="http://schemas.microsoft.com/office/drawing/2014/main" val="3187203474"/>
                    </a:ext>
                  </a:extLst>
                </a:gridCol>
                <a:gridCol w="975122">
                  <a:extLst>
                    <a:ext uri="{9D8B030D-6E8A-4147-A177-3AD203B41FA5}">
                      <a16:colId xmlns:a16="http://schemas.microsoft.com/office/drawing/2014/main" val="1806406492"/>
                    </a:ext>
                  </a:extLst>
                </a:gridCol>
                <a:gridCol w="1808039">
                  <a:extLst>
                    <a:ext uri="{9D8B030D-6E8A-4147-A177-3AD203B41FA5}">
                      <a16:colId xmlns:a16="http://schemas.microsoft.com/office/drawing/2014/main" val="2898392310"/>
                    </a:ext>
                  </a:extLst>
                </a:gridCol>
              </a:tblGrid>
              <a:tr h="914400">
                <a:tc>
                  <a:txBody>
                    <a:bodyPr/>
                    <a:lstStyle/>
                    <a:p>
                      <a:pPr algn="l" fontAlgn="b"/>
                      <a:r>
                        <a:rPr lang="en-US" sz="2800" b="1" i="0" u="none" strike="noStrike" dirty="0">
                          <a:solidFill>
                            <a:srgbClr val="000000"/>
                          </a:solidFill>
                          <a:effectLst/>
                          <a:latin typeface="Times New Roman" panose="02020603050405020304" pitchFamily="18" charset="0"/>
                        </a:rPr>
                        <a:t>Study</a:t>
                      </a:r>
                    </a:p>
                  </a:txBody>
                  <a:tcPr marL="7620" marR="7620" marT="762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n-US" sz="2800" b="1" i="0" u="none" strike="noStrike" dirty="0">
                          <a:solidFill>
                            <a:srgbClr val="000000"/>
                          </a:solidFill>
                          <a:effectLst/>
                          <a:latin typeface="Times New Roman" panose="02020603050405020304" pitchFamily="18" charset="0"/>
                        </a:rPr>
                        <a:t>Trait</a:t>
                      </a:r>
                    </a:p>
                  </a:txBody>
                  <a:tcPr marL="7620" marR="7620" marT="762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Affected cows</a:t>
                      </a:r>
                    </a:p>
                  </a:txBody>
                  <a:tcPr marL="7620" marR="7620" marT="762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Control cows</a:t>
                      </a:r>
                    </a:p>
                  </a:txBody>
                  <a:tcPr marL="7620" marR="7620" marT="762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Effect mean (kg)</a:t>
                      </a:r>
                    </a:p>
                  </a:txBody>
                  <a:tcPr marL="7620" marR="7620" marT="762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2800" b="1" i="0" u="none" strike="noStrike" dirty="0">
                          <a:solidFill>
                            <a:srgbClr val="000000"/>
                          </a:solidFill>
                          <a:effectLst/>
                          <a:latin typeface="Times New Roman" panose="02020603050405020304" pitchFamily="18" charset="0"/>
                        </a:rPr>
                        <a:t>GSD</a:t>
                      </a:r>
                    </a:p>
                  </a:txBody>
                  <a:tcPr marL="7620" marR="7620" marT="762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2800" b="1" i="0" u="none" strike="noStrike" dirty="0" err="1">
                          <a:solidFill>
                            <a:srgbClr val="000000"/>
                          </a:solidFill>
                          <a:effectLst/>
                          <a:latin typeface="Times New Roman" panose="02020603050405020304" pitchFamily="18" charset="0"/>
                        </a:rPr>
                        <a:t>Effect_in_GSD</a:t>
                      </a:r>
                      <a:endParaRPr lang="en-US" sz="2800" b="1" i="0" u="none" strike="noStrike" dirty="0">
                        <a:solidFill>
                          <a:srgbClr val="000000"/>
                        </a:solidFill>
                        <a:effectLst/>
                        <a:latin typeface="Times New Roman" panose="02020603050405020304" pitchFamily="18" charset="0"/>
                      </a:endParaRPr>
                    </a:p>
                  </a:txBody>
                  <a:tcPr marL="7620" marR="7620" marT="762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3942968"/>
                  </a:ext>
                </a:extLst>
              </a:tr>
              <a:tr h="1047484">
                <a:tc rowSpan="4">
                  <a:txBody>
                    <a:bodyPr/>
                    <a:lstStyle/>
                    <a:p>
                      <a:pPr algn="l" fontAlgn="ctr"/>
                      <a:r>
                        <a:rPr lang="en-US" sz="2600" b="0" i="0" u="none" strike="noStrike" dirty="0">
                          <a:solidFill>
                            <a:srgbClr val="000000"/>
                          </a:solidFill>
                          <a:effectLst/>
                          <a:latin typeface="Times New Roman" panose="02020603050405020304" pitchFamily="18" charset="0"/>
                        </a:rPr>
                        <a:t>(Besnard et al., 2023). https://doi.org/10.1101/2023.09.22.558782</a:t>
                      </a:r>
                    </a:p>
                  </a:txBody>
                  <a:tcPr marL="7620" marR="7620" marT="762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l" fontAlgn="b"/>
                      <a:r>
                        <a:rPr lang="en-US" sz="2600" b="0" i="0" u="none" strike="noStrike" dirty="0">
                          <a:solidFill>
                            <a:srgbClr val="000000"/>
                          </a:solidFill>
                          <a:effectLst/>
                          <a:highlight>
                            <a:srgbClr val="A6A6A6"/>
                          </a:highlight>
                          <a:latin typeface="Times New Roman" panose="02020603050405020304" pitchFamily="18" charset="0"/>
                        </a:rPr>
                        <a:t>Milk yield</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solidFill>
                      <a:srgbClr val="A6A6A6"/>
                    </a:solidFill>
                  </a:tcPr>
                </a:tc>
                <a:tc>
                  <a:txBody>
                    <a:bodyPr/>
                    <a:lstStyle/>
                    <a:p>
                      <a:pPr algn="ctr" fontAlgn="ctr"/>
                      <a:r>
                        <a:rPr lang="en-US" sz="2600" b="0" i="0" u="none" strike="noStrike">
                          <a:solidFill>
                            <a:srgbClr val="000000"/>
                          </a:solidFill>
                          <a:effectLst/>
                          <a:highlight>
                            <a:srgbClr val="A6A6A6"/>
                          </a:highlight>
                          <a:latin typeface="Times New Roman" panose="02020603050405020304" pitchFamily="18" charset="0"/>
                        </a:rPr>
                        <a:t>257</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solidFill>
                      <a:srgbClr val="A6A6A6"/>
                    </a:solidFill>
                  </a:tcPr>
                </a:tc>
                <a:tc>
                  <a:txBody>
                    <a:bodyPr/>
                    <a:lstStyle/>
                    <a:p>
                      <a:pPr algn="ctr" fontAlgn="ctr"/>
                      <a:r>
                        <a:rPr lang="en-US" sz="2600" b="0" i="0" u="none" strike="noStrike">
                          <a:solidFill>
                            <a:srgbClr val="000000"/>
                          </a:solidFill>
                          <a:effectLst/>
                          <a:highlight>
                            <a:srgbClr val="A6A6A6"/>
                          </a:highlight>
                          <a:latin typeface="Times New Roman" panose="02020603050405020304" pitchFamily="18" charset="0"/>
                        </a:rPr>
                        <a:t>160,245</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solidFill>
                      <a:srgbClr val="A6A6A6"/>
                    </a:solidFill>
                  </a:tcPr>
                </a:tc>
                <a:tc>
                  <a:txBody>
                    <a:bodyPr/>
                    <a:lstStyle/>
                    <a:p>
                      <a:pPr algn="ctr" fontAlgn="ctr"/>
                      <a:r>
                        <a:rPr lang="en-US" sz="2600" b="0" i="0" u="none" strike="noStrike" dirty="0">
                          <a:solidFill>
                            <a:srgbClr val="000000"/>
                          </a:solidFill>
                          <a:effectLst/>
                          <a:highlight>
                            <a:srgbClr val="A6A6A6"/>
                          </a:highlight>
                          <a:latin typeface="Times New Roman" panose="02020603050405020304" pitchFamily="18" charset="0"/>
                        </a:rPr>
                        <a:t>-1100</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solidFill>
                      <a:srgbClr val="A6A6A6"/>
                    </a:solidFill>
                  </a:tcPr>
                </a:tc>
                <a:tc>
                  <a:txBody>
                    <a:bodyPr/>
                    <a:lstStyle/>
                    <a:p>
                      <a:pPr algn="ctr" fontAlgn="ctr"/>
                      <a:r>
                        <a:rPr lang="en-US" sz="2600" b="0" i="0" u="none" strike="noStrike">
                          <a:solidFill>
                            <a:srgbClr val="000000"/>
                          </a:solidFill>
                          <a:effectLst/>
                          <a:highlight>
                            <a:srgbClr val="A6A6A6"/>
                          </a:highlight>
                          <a:latin typeface="Times New Roman" panose="02020603050405020304" pitchFamily="18" charset="0"/>
                        </a:rPr>
                        <a:t>763</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solidFill>
                      <a:srgbClr val="A6A6A6"/>
                    </a:solidFill>
                  </a:tcPr>
                </a:tc>
                <a:tc>
                  <a:txBody>
                    <a:bodyPr/>
                    <a:lstStyle/>
                    <a:p>
                      <a:pPr algn="ctr" fontAlgn="ctr"/>
                      <a:r>
                        <a:rPr lang="en-US" sz="2600" b="0" i="0" u="none" strike="noStrike">
                          <a:solidFill>
                            <a:srgbClr val="000000"/>
                          </a:solidFill>
                          <a:effectLst/>
                          <a:highlight>
                            <a:srgbClr val="A6A6A6"/>
                          </a:highlight>
                          <a:latin typeface="Times New Roman" panose="02020603050405020304" pitchFamily="18" charset="0"/>
                        </a:rPr>
                        <a:t>-1.44</a:t>
                      </a:r>
                    </a:p>
                  </a:txBody>
                  <a:tcPr marL="7620" marR="7620" marT="762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A6A6A6"/>
                    </a:solidFill>
                  </a:tcPr>
                </a:tc>
                <a:extLst>
                  <a:ext uri="{0D108BD9-81ED-4DB2-BD59-A6C34878D82A}">
                    <a16:rowId xmlns:a16="http://schemas.microsoft.com/office/drawing/2014/main" val="438945310"/>
                  </a:ext>
                </a:extLst>
              </a:tr>
              <a:tr h="1047484">
                <a:tc vMerge="1">
                  <a:txBody>
                    <a:bodyPr/>
                    <a:lstStyle/>
                    <a:p>
                      <a:endParaRPr lang="en-US"/>
                    </a:p>
                  </a:txBody>
                  <a:tcPr/>
                </a:tc>
                <a:tc>
                  <a:txBody>
                    <a:bodyPr/>
                    <a:lstStyle/>
                    <a:p>
                      <a:pPr algn="l" fontAlgn="b"/>
                      <a:r>
                        <a:rPr lang="en-US" sz="2600" b="0" i="0" u="none" strike="noStrike" dirty="0">
                          <a:solidFill>
                            <a:srgbClr val="000000"/>
                          </a:solidFill>
                          <a:effectLst/>
                          <a:highlight>
                            <a:srgbClr val="BFBFBF"/>
                          </a:highlight>
                          <a:latin typeface="Times New Roman" panose="02020603050405020304" pitchFamily="18" charset="0"/>
                        </a:rPr>
                        <a:t>Milk fat yield</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257</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160,069</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-47</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31.3</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-1.50</a:t>
                      </a:r>
                    </a:p>
                  </a:txBody>
                  <a:tcPr marL="7620" marR="7620" marT="7620" marB="0" anchor="ctr">
                    <a:lnL>
                      <a:noFill/>
                    </a:lnL>
                    <a:lnR w="12700" cap="flat" cmpd="sng" algn="ctr">
                      <a:solidFill>
                        <a:schemeClr val="tx1"/>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610241915"/>
                  </a:ext>
                </a:extLst>
              </a:tr>
              <a:tr h="1047484">
                <a:tc vMerge="1">
                  <a:txBody>
                    <a:bodyPr/>
                    <a:lstStyle/>
                    <a:p>
                      <a:endParaRPr lang="en-US"/>
                    </a:p>
                  </a:txBody>
                  <a:tcPr/>
                </a:tc>
                <a:tc>
                  <a:txBody>
                    <a:bodyPr/>
                    <a:lstStyle/>
                    <a:p>
                      <a:pPr algn="l" fontAlgn="b"/>
                      <a:r>
                        <a:rPr lang="en-US" sz="2600" b="0" i="0" u="none" strike="noStrike" dirty="0">
                          <a:solidFill>
                            <a:srgbClr val="000000"/>
                          </a:solidFill>
                          <a:effectLst/>
                          <a:highlight>
                            <a:srgbClr val="D9D9D9"/>
                          </a:highlight>
                          <a:latin typeface="Times New Roman" panose="02020603050405020304" pitchFamily="18" charset="0"/>
                        </a:rPr>
                        <a:t>Milk protein yield</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dirty="0">
                          <a:solidFill>
                            <a:srgbClr val="000000"/>
                          </a:solidFill>
                          <a:effectLst/>
                          <a:highlight>
                            <a:srgbClr val="D9D9D9"/>
                          </a:highlight>
                          <a:latin typeface="Times New Roman" panose="02020603050405020304" pitchFamily="18" charset="0"/>
                        </a:rPr>
                        <a:t>257</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160,070</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-35</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23.2</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-1.49</a:t>
                      </a:r>
                    </a:p>
                  </a:txBody>
                  <a:tcPr marL="7620" marR="7620" marT="7620" marB="0" anchor="ctr">
                    <a:lnL>
                      <a:noFill/>
                    </a:lnL>
                    <a:lnR w="12700" cap="flat" cmpd="sng" algn="ctr">
                      <a:solidFill>
                        <a:schemeClr val="tx1"/>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768723838"/>
                  </a:ext>
                </a:extLst>
              </a:tr>
              <a:tr h="1047484">
                <a:tc vMerge="1">
                  <a:txBody>
                    <a:bodyPr/>
                    <a:lstStyle/>
                    <a:p>
                      <a:endParaRPr lang="en-US"/>
                    </a:p>
                  </a:txBody>
                  <a:tcPr/>
                </a:tc>
                <a:tc>
                  <a:txBody>
                    <a:bodyPr/>
                    <a:lstStyle/>
                    <a:p>
                      <a:pPr algn="l" fontAlgn="b"/>
                      <a:r>
                        <a:rPr lang="en-US" sz="2600" b="0" i="0" u="none" strike="noStrike" dirty="0">
                          <a:solidFill>
                            <a:srgbClr val="000000"/>
                          </a:solidFill>
                          <a:effectLst/>
                          <a:highlight>
                            <a:srgbClr val="F2F2F2"/>
                          </a:highlight>
                          <a:latin typeface="Times New Roman" panose="02020603050405020304" pitchFamily="18" charset="0"/>
                        </a:rPr>
                        <a:t>Somatic cell score</a:t>
                      </a:r>
                    </a:p>
                  </a:txBody>
                  <a:tcPr marL="7620" marR="7620" marT="7620" marB="0" anchor="ctr">
                    <a:lnL>
                      <a:noFill/>
                    </a:lnL>
                    <a:lnR>
                      <a:noFill/>
                    </a:lnR>
                    <a:lnT>
                      <a:noFill/>
                    </a:lnT>
                    <a:lnB>
                      <a:noFill/>
                    </a:lnB>
                    <a:solidFill>
                      <a:srgbClr val="F2F2F2"/>
                    </a:solidFill>
                  </a:tcPr>
                </a:tc>
                <a:tc>
                  <a:txBody>
                    <a:bodyPr/>
                    <a:lstStyle/>
                    <a:p>
                      <a:pPr algn="ctr" fontAlgn="ctr"/>
                      <a:r>
                        <a:rPr lang="en-US" sz="2600" b="0" i="0" u="none" strike="noStrike" dirty="0">
                          <a:solidFill>
                            <a:srgbClr val="000000"/>
                          </a:solidFill>
                          <a:effectLst/>
                          <a:highlight>
                            <a:srgbClr val="F2F2F2"/>
                          </a:highlight>
                          <a:latin typeface="Times New Roman" panose="02020603050405020304" pitchFamily="18" charset="0"/>
                        </a:rPr>
                        <a:t>265</a:t>
                      </a:r>
                    </a:p>
                  </a:txBody>
                  <a:tcPr marL="7620" marR="7620" marT="7620" marB="0" anchor="ctr">
                    <a:lnL>
                      <a:noFill/>
                    </a:lnL>
                    <a:lnR>
                      <a:noFill/>
                    </a:lnR>
                    <a:lnT>
                      <a:noFill/>
                    </a:lnT>
                    <a:lnB>
                      <a:noFill/>
                    </a:lnB>
                    <a:solidFill>
                      <a:srgbClr val="F2F2F2"/>
                    </a:solidFill>
                  </a:tcPr>
                </a:tc>
                <a:tc>
                  <a:txBody>
                    <a:bodyPr/>
                    <a:lstStyle/>
                    <a:p>
                      <a:pPr algn="ctr" fontAlgn="ctr"/>
                      <a:r>
                        <a:rPr lang="en-US" sz="2600" b="0" i="0" u="none" strike="noStrike" dirty="0">
                          <a:solidFill>
                            <a:srgbClr val="000000"/>
                          </a:solidFill>
                          <a:effectLst/>
                          <a:highlight>
                            <a:srgbClr val="F2F2F2"/>
                          </a:highlight>
                          <a:latin typeface="Times New Roman" panose="02020603050405020304" pitchFamily="18" charset="0"/>
                        </a:rPr>
                        <a:t>170,013</a:t>
                      </a:r>
                    </a:p>
                  </a:txBody>
                  <a:tcPr marL="7620" marR="7620" marT="7620" marB="0" anchor="ctr">
                    <a:lnL>
                      <a:noFill/>
                    </a:lnL>
                    <a:lnR>
                      <a:noFill/>
                    </a:lnR>
                    <a:lnT>
                      <a:noFill/>
                    </a:lnT>
                    <a:lnB>
                      <a:noFill/>
                    </a:lnB>
                    <a:solidFill>
                      <a:srgbClr val="F2F2F2"/>
                    </a:solidFill>
                  </a:tcPr>
                </a:tc>
                <a:tc>
                  <a:txBody>
                    <a:bodyPr/>
                    <a:lstStyle/>
                    <a:p>
                      <a:pPr algn="ctr" fontAlgn="ctr"/>
                      <a:r>
                        <a:rPr lang="en-US" sz="2600" b="0" i="0" u="none" strike="noStrike">
                          <a:solidFill>
                            <a:srgbClr val="000000"/>
                          </a:solidFill>
                          <a:effectLst/>
                          <a:highlight>
                            <a:srgbClr val="F2F2F2"/>
                          </a:highlight>
                          <a:latin typeface="Times New Roman" panose="02020603050405020304" pitchFamily="18" charset="0"/>
                        </a:rPr>
                        <a:t>0.05</a:t>
                      </a:r>
                    </a:p>
                  </a:txBody>
                  <a:tcPr marL="7620" marR="7620" marT="7620" marB="0" anchor="ctr">
                    <a:lnL>
                      <a:noFill/>
                    </a:lnL>
                    <a:lnR>
                      <a:noFill/>
                    </a:lnR>
                    <a:lnT>
                      <a:noFill/>
                    </a:lnT>
                    <a:lnB>
                      <a:noFill/>
                    </a:lnB>
                    <a:solidFill>
                      <a:srgbClr val="F2F2F2"/>
                    </a:solidFill>
                  </a:tcPr>
                </a:tc>
                <a:tc>
                  <a:txBody>
                    <a:bodyPr/>
                    <a:lstStyle/>
                    <a:p>
                      <a:pPr algn="ctr" fontAlgn="ctr"/>
                      <a:r>
                        <a:rPr lang="en-US" sz="2600" b="0" i="0" u="none" strike="noStrike">
                          <a:solidFill>
                            <a:srgbClr val="000000"/>
                          </a:solidFill>
                          <a:effectLst/>
                          <a:highlight>
                            <a:srgbClr val="F2F2F2"/>
                          </a:highlight>
                          <a:latin typeface="Times New Roman" panose="02020603050405020304" pitchFamily="18" charset="0"/>
                        </a:rPr>
                        <a:t>0.5</a:t>
                      </a:r>
                    </a:p>
                  </a:txBody>
                  <a:tcPr marL="7620" marR="7620" marT="7620" marB="0" anchor="ctr">
                    <a:lnL>
                      <a:noFill/>
                    </a:lnL>
                    <a:lnR>
                      <a:noFill/>
                    </a:lnR>
                    <a:lnT>
                      <a:noFill/>
                    </a:lnT>
                    <a:lnB>
                      <a:noFill/>
                    </a:lnB>
                    <a:solidFill>
                      <a:srgbClr val="F2F2F2"/>
                    </a:solidFill>
                  </a:tcPr>
                </a:tc>
                <a:tc>
                  <a:txBody>
                    <a:bodyPr/>
                    <a:lstStyle/>
                    <a:p>
                      <a:pPr algn="ctr" fontAlgn="ctr"/>
                      <a:r>
                        <a:rPr lang="en-US" sz="2600" b="0" i="0" u="none" strike="noStrike">
                          <a:solidFill>
                            <a:srgbClr val="000000"/>
                          </a:solidFill>
                          <a:effectLst/>
                          <a:highlight>
                            <a:srgbClr val="F2F2F2"/>
                          </a:highlight>
                          <a:latin typeface="Times New Roman" panose="02020603050405020304" pitchFamily="18" charset="0"/>
                        </a:rPr>
                        <a:t>0.09</a:t>
                      </a:r>
                    </a:p>
                  </a:txBody>
                  <a:tcPr marL="7620" marR="7620" marT="7620" marB="0" anchor="ctr">
                    <a:lnL>
                      <a:noFill/>
                    </a:lnL>
                    <a:lnR w="12700" cap="flat" cmpd="sng" algn="ctr">
                      <a:solidFill>
                        <a:schemeClr val="tx1"/>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157038065"/>
                  </a:ext>
                </a:extLst>
              </a:tr>
              <a:tr h="1047484">
                <a:tc rowSpan="4">
                  <a:txBody>
                    <a:bodyPr/>
                    <a:lstStyle/>
                    <a:p>
                      <a:pPr algn="l" fontAlgn="ctr"/>
                      <a:r>
                        <a:rPr lang="en-US" sz="2600" b="0" i="0" u="none" strike="noStrike" dirty="0">
                          <a:solidFill>
                            <a:srgbClr val="000000"/>
                          </a:solidFill>
                          <a:effectLst/>
                          <a:latin typeface="Times New Roman" panose="02020603050405020304" pitchFamily="18" charset="0"/>
                        </a:rPr>
                        <a:t>Al-Khudhair, A. 2024.                                </a:t>
                      </a:r>
                      <a:r>
                        <a:rPr lang="en-US" sz="2600" b="0" i="0" u="none" strike="noStrike">
                          <a:solidFill>
                            <a:srgbClr val="000000"/>
                          </a:solidFill>
                          <a:effectLst/>
                          <a:latin typeface="Times New Roman" panose="02020603050405020304" pitchFamily="18" charset="0"/>
                        </a:rPr>
                        <a:t>(ADSA 2024) (This study)</a:t>
                      </a:r>
                    </a:p>
                  </a:txBody>
                  <a:tcPr marL="7620" marR="7620" marT="7620" marB="0"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noFill/>
                  </a:tcPr>
                </a:tc>
                <a:tc>
                  <a:txBody>
                    <a:bodyPr/>
                    <a:lstStyle/>
                    <a:p>
                      <a:pPr algn="l" fontAlgn="b"/>
                      <a:r>
                        <a:rPr lang="en-US" sz="2600" b="0" i="0" u="none" strike="noStrike" dirty="0">
                          <a:solidFill>
                            <a:srgbClr val="000000"/>
                          </a:solidFill>
                          <a:effectLst/>
                          <a:highlight>
                            <a:srgbClr val="A6A6A6"/>
                          </a:highlight>
                          <a:latin typeface="Times New Roman" panose="02020603050405020304" pitchFamily="18" charset="0"/>
                        </a:rPr>
                        <a:t>Milk yield</a:t>
                      </a:r>
                    </a:p>
                  </a:txBody>
                  <a:tcPr marL="7620" marR="7620" marT="7620" marB="0" anchor="ctr">
                    <a:lnL>
                      <a:noFill/>
                    </a:lnL>
                    <a:lnR>
                      <a:noFill/>
                    </a:lnR>
                    <a:lnT>
                      <a:noFill/>
                    </a:lnT>
                    <a:lnB>
                      <a:noFill/>
                    </a:lnB>
                    <a:solidFill>
                      <a:srgbClr val="A6A6A6"/>
                    </a:solidFill>
                  </a:tcPr>
                </a:tc>
                <a:tc>
                  <a:txBody>
                    <a:bodyPr/>
                    <a:lstStyle/>
                    <a:p>
                      <a:pPr algn="ctr" fontAlgn="ctr"/>
                      <a:r>
                        <a:rPr lang="en-US" sz="2600" b="0" i="0" u="none" strike="noStrike">
                          <a:solidFill>
                            <a:srgbClr val="000000"/>
                          </a:solidFill>
                          <a:effectLst/>
                          <a:highlight>
                            <a:srgbClr val="A6A6A6"/>
                          </a:highlight>
                          <a:latin typeface="Times New Roman" panose="02020603050405020304" pitchFamily="18" charset="0"/>
                        </a:rPr>
                        <a:t>412</a:t>
                      </a:r>
                    </a:p>
                  </a:txBody>
                  <a:tcPr marL="7620" marR="7620" marT="7620" marB="0" anchor="ctr">
                    <a:lnL>
                      <a:noFill/>
                    </a:lnL>
                    <a:lnR>
                      <a:noFill/>
                    </a:lnR>
                    <a:lnT>
                      <a:noFill/>
                    </a:lnT>
                    <a:lnB>
                      <a:noFill/>
                    </a:lnB>
                    <a:solidFill>
                      <a:srgbClr val="A6A6A6"/>
                    </a:solidFill>
                  </a:tcPr>
                </a:tc>
                <a:tc>
                  <a:txBody>
                    <a:bodyPr/>
                    <a:lstStyle/>
                    <a:p>
                      <a:pPr algn="ctr" fontAlgn="ctr"/>
                      <a:r>
                        <a:rPr lang="en-US" sz="2600" b="0" i="0" u="none" strike="noStrike" dirty="0">
                          <a:solidFill>
                            <a:srgbClr val="000000"/>
                          </a:solidFill>
                          <a:effectLst/>
                          <a:highlight>
                            <a:srgbClr val="A6A6A6"/>
                          </a:highlight>
                          <a:latin typeface="Times New Roman" panose="02020603050405020304" pitchFamily="18" charset="0"/>
                        </a:rPr>
                        <a:t>2,591,531</a:t>
                      </a:r>
                    </a:p>
                  </a:txBody>
                  <a:tcPr marL="7620" marR="7620" marT="7620" marB="0" anchor="ctr">
                    <a:lnL>
                      <a:noFill/>
                    </a:lnL>
                    <a:lnR>
                      <a:noFill/>
                    </a:lnR>
                    <a:lnT>
                      <a:noFill/>
                    </a:lnT>
                    <a:lnB>
                      <a:noFill/>
                    </a:lnB>
                    <a:solidFill>
                      <a:srgbClr val="A6A6A6"/>
                    </a:solidFill>
                  </a:tcPr>
                </a:tc>
                <a:tc>
                  <a:txBody>
                    <a:bodyPr/>
                    <a:lstStyle/>
                    <a:p>
                      <a:pPr algn="ctr" fontAlgn="ctr"/>
                      <a:r>
                        <a:rPr lang="en-US" sz="2600" b="0" i="0" u="none" strike="noStrike" dirty="0">
                          <a:solidFill>
                            <a:srgbClr val="000000"/>
                          </a:solidFill>
                          <a:effectLst/>
                          <a:highlight>
                            <a:srgbClr val="A6A6A6"/>
                          </a:highlight>
                          <a:latin typeface="Times New Roman" panose="02020603050405020304" pitchFamily="18" charset="0"/>
                        </a:rPr>
                        <a:t>-1799</a:t>
                      </a:r>
                    </a:p>
                  </a:txBody>
                  <a:tcPr marL="7620" marR="7620" marT="7620" marB="0" anchor="ctr">
                    <a:lnL>
                      <a:noFill/>
                    </a:lnL>
                    <a:lnR>
                      <a:noFill/>
                    </a:lnR>
                    <a:lnT>
                      <a:noFill/>
                    </a:lnT>
                    <a:lnB>
                      <a:noFill/>
                    </a:lnB>
                    <a:solidFill>
                      <a:srgbClr val="A6A6A6"/>
                    </a:solidFill>
                  </a:tcPr>
                </a:tc>
                <a:tc>
                  <a:txBody>
                    <a:bodyPr/>
                    <a:lstStyle/>
                    <a:p>
                      <a:pPr algn="ctr" fontAlgn="ctr"/>
                      <a:r>
                        <a:rPr lang="en-US" sz="2600" b="0" i="0" u="none" strike="noStrike">
                          <a:solidFill>
                            <a:srgbClr val="000000"/>
                          </a:solidFill>
                          <a:effectLst/>
                          <a:highlight>
                            <a:srgbClr val="A6A6A6"/>
                          </a:highlight>
                          <a:latin typeface="Times New Roman" panose="02020603050405020304" pitchFamily="18" charset="0"/>
                        </a:rPr>
                        <a:t>514</a:t>
                      </a:r>
                    </a:p>
                  </a:txBody>
                  <a:tcPr marL="7620" marR="7620" marT="7620" marB="0" anchor="ctr">
                    <a:lnL>
                      <a:noFill/>
                    </a:lnL>
                    <a:lnR>
                      <a:noFill/>
                    </a:lnR>
                    <a:lnT>
                      <a:noFill/>
                    </a:lnT>
                    <a:lnB>
                      <a:noFill/>
                    </a:lnB>
                    <a:solidFill>
                      <a:srgbClr val="A6A6A6"/>
                    </a:solidFill>
                  </a:tcPr>
                </a:tc>
                <a:tc>
                  <a:txBody>
                    <a:bodyPr/>
                    <a:lstStyle/>
                    <a:p>
                      <a:pPr algn="ctr" fontAlgn="ctr"/>
                      <a:r>
                        <a:rPr lang="en-US" sz="2600" b="0" i="0" u="none" strike="noStrike" dirty="0">
                          <a:solidFill>
                            <a:srgbClr val="FF0000"/>
                          </a:solidFill>
                          <a:effectLst/>
                          <a:highlight>
                            <a:srgbClr val="A6A6A6"/>
                          </a:highlight>
                          <a:latin typeface="Times New Roman" panose="02020603050405020304" pitchFamily="18" charset="0"/>
                        </a:rPr>
                        <a:t>-3.50</a:t>
                      </a:r>
                    </a:p>
                  </a:txBody>
                  <a:tcPr marL="7620" marR="7620" marT="7620" marB="0" anchor="ctr">
                    <a:lnL>
                      <a:noFill/>
                    </a:lnL>
                    <a:lnR w="12700" cap="flat" cmpd="sng" algn="ctr">
                      <a:solidFill>
                        <a:schemeClr val="tx1"/>
                      </a:solidFill>
                      <a:prstDash val="solid"/>
                      <a:round/>
                      <a:headEnd type="none" w="med" len="med"/>
                      <a:tailEnd type="none" w="med" len="med"/>
                    </a:lnR>
                    <a:lnT>
                      <a:noFill/>
                    </a:lnT>
                    <a:lnB>
                      <a:noFill/>
                    </a:lnB>
                    <a:solidFill>
                      <a:srgbClr val="A6A6A6"/>
                    </a:solidFill>
                  </a:tcPr>
                </a:tc>
                <a:extLst>
                  <a:ext uri="{0D108BD9-81ED-4DB2-BD59-A6C34878D82A}">
                    <a16:rowId xmlns:a16="http://schemas.microsoft.com/office/drawing/2014/main" val="3826950121"/>
                  </a:ext>
                </a:extLst>
              </a:tr>
              <a:tr h="1047484">
                <a:tc vMerge="1">
                  <a:txBody>
                    <a:bodyPr/>
                    <a:lstStyle/>
                    <a:p>
                      <a:endParaRPr lang="en-US"/>
                    </a:p>
                  </a:txBody>
                  <a:tcPr/>
                </a:tc>
                <a:tc>
                  <a:txBody>
                    <a:bodyPr/>
                    <a:lstStyle/>
                    <a:p>
                      <a:pPr algn="l" fontAlgn="b"/>
                      <a:r>
                        <a:rPr lang="en-US" sz="2600" b="0" i="0" u="none" strike="noStrike" dirty="0">
                          <a:solidFill>
                            <a:srgbClr val="000000"/>
                          </a:solidFill>
                          <a:effectLst/>
                          <a:highlight>
                            <a:srgbClr val="BFBFBF"/>
                          </a:highlight>
                          <a:latin typeface="Times New Roman" panose="02020603050405020304" pitchFamily="18" charset="0"/>
                        </a:rPr>
                        <a:t>Milk fat yield</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405</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2,545,593</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dirty="0">
                          <a:solidFill>
                            <a:srgbClr val="000000"/>
                          </a:solidFill>
                          <a:effectLst/>
                          <a:highlight>
                            <a:srgbClr val="BFBFBF"/>
                          </a:highlight>
                          <a:latin typeface="Times New Roman" panose="02020603050405020304" pitchFamily="18" charset="0"/>
                        </a:rPr>
                        <a:t>-64</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a:solidFill>
                            <a:srgbClr val="000000"/>
                          </a:solidFill>
                          <a:effectLst/>
                          <a:highlight>
                            <a:srgbClr val="BFBFBF"/>
                          </a:highlight>
                          <a:latin typeface="Times New Roman" panose="02020603050405020304" pitchFamily="18" charset="0"/>
                        </a:rPr>
                        <a:t>23</a:t>
                      </a:r>
                    </a:p>
                  </a:txBody>
                  <a:tcPr marL="7620" marR="7620" marT="7620" marB="0" anchor="ctr">
                    <a:lnL>
                      <a:noFill/>
                    </a:lnL>
                    <a:lnR>
                      <a:noFill/>
                    </a:lnR>
                    <a:lnT>
                      <a:noFill/>
                    </a:lnT>
                    <a:lnB>
                      <a:noFill/>
                    </a:lnB>
                    <a:solidFill>
                      <a:srgbClr val="BFBFBF"/>
                    </a:solidFill>
                  </a:tcPr>
                </a:tc>
                <a:tc>
                  <a:txBody>
                    <a:bodyPr/>
                    <a:lstStyle/>
                    <a:p>
                      <a:pPr algn="ctr" fontAlgn="ctr"/>
                      <a:r>
                        <a:rPr lang="en-US" sz="2600" b="0" i="0" u="none" strike="noStrike" dirty="0">
                          <a:solidFill>
                            <a:srgbClr val="FF0000"/>
                          </a:solidFill>
                          <a:effectLst/>
                          <a:highlight>
                            <a:srgbClr val="BFBFBF"/>
                          </a:highlight>
                          <a:latin typeface="Times New Roman" panose="02020603050405020304" pitchFamily="18" charset="0"/>
                        </a:rPr>
                        <a:t>-2.81</a:t>
                      </a:r>
                    </a:p>
                  </a:txBody>
                  <a:tcPr marL="7620" marR="7620" marT="7620" marB="0" anchor="ctr">
                    <a:lnL>
                      <a:noFill/>
                    </a:lnL>
                    <a:lnR w="12700" cap="flat" cmpd="sng" algn="ctr">
                      <a:solidFill>
                        <a:schemeClr val="tx1"/>
                      </a:solidFill>
                      <a:prstDash val="solid"/>
                      <a:round/>
                      <a:headEnd type="none" w="med" len="med"/>
                      <a:tailEnd type="none" w="med" len="med"/>
                    </a:lnR>
                    <a:lnT>
                      <a:noFill/>
                    </a:lnT>
                    <a:lnB>
                      <a:noFill/>
                    </a:lnB>
                    <a:solidFill>
                      <a:srgbClr val="BFBFBF"/>
                    </a:solidFill>
                  </a:tcPr>
                </a:tc>
                <a:extLst>
                  <a:ext uri="{0D108BD9-81ED-4DB2-BD59-A6C34878D82A}">
                    <a16:rowId xmlns:a16="http://schemas.microsoft.com/office/drawing/2014/main" val="2378070997"/>
                  </a:ext>
                </a:extLst>
              </a:tr>
              <a:tr h="1047484">
                <a:tc vMerge="1">
                  <a:txBody>
                    <a:bodyPr/>
                    <a:lstStyle/>
                    <a:p>
                      <a:endParaRPr lang="en-US"/>
                    </a:p>
                  </a:txBody>
                  <a:tcPr/>
                </a:tc>
                <a:tc>
                  <a:txBody>
                    <a:bodyPr/>
                    <a:lstStyle/>
                    <a:p>
                      <a:pPr algn="l" fontAlgn="b"/>
                      <a:r>
                        <a:rPr lang="en-US" sz="2600" b="0" i="0" u="none" strike="noStrike" dirty="0">
                          <a:solidFill>
                            <a:srgbClr val="000000"/>
                          </a:solidFill>
                          <a:effectLst/>
                          <a:highlight>
                            <a:srgbClr val="D9D9D9"/>
                          </a:highlight>
                          <a:latin typeface="Times New Roman" panose="02020603050405020304" pitchFamily="18" charset="0"/>
                        </a:rPr>
                        <a:t>Milk protein yield</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405</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dirty="0">
                          <a:solidFill>
                            <a:srgbClr val="000000"/>
                          </a:solidFill>
                          <a:effectLst/>
                          <a:highlight>
                            <a:srgbClr val="D9D9D9"/>
                          </a:highlight>
                          <a:latin typeface="Times New Roman" panose="02020603050405020304" pitchFamily="18" charset="0"/>
                        </a:rPr>
                        <a:t>2,545,578</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a:solidFill>
                            <a:srgbClr val="000000"/>
                          </a:solidFill>
                          <a:effectLst/>
                          <a:highlight>
                            <a:srgbClr val="D9D9D9"/>
                          </a:highlight>
                          <a:latin typeface="Times New Roman" panose="02020603050405020304" pitchFamily="18" charset="0"/>
                        </a:rPr>
                        <a:t>-56</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dirty="0">
                          <a:solidFill>
                            <a:srgbClr val="000000"/>
                          </a:solidFill>
                          <a:effectLst/>
                          <a:highlight>
                            <a:srgbClr val="D9D9D9"/>
                          </a:highlight>
                          <a:latin typeface="Times New Roman" panose="02020603050405020304" pitchFamily="18" charset="0"/>
                        </a:rPr>
                        <a:t>14</a:t>
                      </a:r>
                    </a:p>
                  </a:txBody>
                  <a:tcPr marL="7620" marR="7620" marT="7620" marB="0" anchor="ctr">
                    <a:lnL>
                      <a:noFill/>
                    </a:lnL>
                    <a:lnR>
                      <a:noFill/>
                    </a:lnR>
                    <a:lnT>
                      <a:noFill/>
                    </a:lnT>
                    <a:lnB>
                      <a:noFill/>
                    </a:lnB>
                    <a:solidFill>
                      <a:srgbClr val="D9D9D9"/>
                    </a:solidFill>
                  </a:tcPr>
                </a:tc>
                <a:tc>
                  <a:txBody>
                    <a:bodyPr/>
                    <a:lstStyle/>
                    <a:p>
                      <a:pPr algn="ctr" fontAlgn="ctr"/>
                      <a:r>
                        <a:rPr lang="en-US" sz="2600" b="0" i="0" u="none" strike="noStrike" dirty="0">
                          <a:solidFill>
                            <a:srgbClr val="FF0000"/>
                          </a:solidFill>
                          <a:effectLst/>
                          <a:highlight>
                            <a:srgbClr val="D9D9D9"/>
                          </a:highlight>
                          <a:latin typeface="Times New Roman" panose="02020603050405020304" pitchFamily="18" charset="0"/>
                        </a:rPr>
                        <a:t>-4.08</a:t>
                      </a:r>
                    </a:p>
                  </a:txBody>
                  <a:tcPr marL="7620" marR="7620" marT="7620" marB="0" anchor="ctr">
                    <a:lnL>
                      <a:noFill/>
                    </a:lnL>
                    <a:lnR w="12700" cap="flat" cmpd="sng" algn="ctr">
                      <a:solidFill>
                        <a:schemeClr val="tx1"/>
                      </a:solidFill>
                      <a:prstDash val="solid"/>
                      <a:round/>
                      <a:headEnd type="none" w="med" len="med"/>
                      <a:tailEnd type="none" w="med" len="med"/>
                    </a:lnR>
                    <a:lnT>
                      <a:noFill/>
                    </a:lnT>
                    <a:lnB>
                      <a:noFill/>
                    </a:lnB>
                    <a:solidFill>
                      <a:srgbClr val="D9D9D9"/>
                    </a:solidFill>
                  </a:tcPr>
                </a:tc>
                <a:extLst>
                  <a:ext uri="{0D108BD9-81ED-4DB2-BD59-A6C34878D82A}">
                    <a16:rowId xmlns:a16="http://schemas.microsoft.com/office/drawing/2014/main" val="4013160304"/>
                  </a:ext>
                </a:extLst>
              </a:tr>
              <a:tr h="1047484">
                <a:tc vMerge="1">
                  <a:txBody>
                    <a:bodyPr/>
                    <a:lstStyle/>
                    <a:p>
                      <a:endParaRPr lang="en-US"/>
                    </a:p>
                  </a:txBody>
                  <a:tcPr/>
                </a:tc>
                <a:tc>
                  <a:txBody>
                    <a:bodyPr/>
                    <a:lstStyle/>
                    <a:p>
                      <a:pPr algn="l" fontAlgn="b"/>
                      <a:r>
                        <a:rPr lang="en-US" sz="2600" b="0" i="0" u="none" strike="noStrike" dirty="0">
                          <a:solidFill>
                            <a:srgbClr val="000000"/>
                          </a:solidFill>
                          <a:effectLst/>
                          <a:highlight>
                            <a:srgbClr val="F2F2F2"/>
                          </a:highlight>
                          <a:latin typeface="Times New Roman" panose="02020603050405020304" pitchFamily="18" charset="0"/>
                        </a:rPr>
                        <a:t>Somatic cell score</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solidFill>
                      <a:srgbClr val="F2F2F2"/>
                    </a:solidFill>
                  </a:tcPr>
                </a:tc>
                <a:tc>
                  <a:txBody>
                    <a:bodyPr/>
                    <a:lstStyle/>
                    <a:p>
                      <a:pPr algn="ctr" fontAlgn="ctr"/>
                      <a:r>
                        <a:rPr lang="en-US" sz="2600" b="0" i="0" u="none" strike="noStrike" dirty="0">
                          <a:solidFill>
                            <a:srgbClr val="000000"/>
                          </a:solidFill>
                          <a:effectLst/>
                          <a:highlight>
                            <a:srgbClr val="F2F2F2"/>
                          </a:highlight>
                          <a:latin typeface="Times New Roman" panose="02020603050405020304" pitchFamily="18" charset="0"/>
                        </a:rPr>
                        <a:t>394</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solidFill>
                      <a:srgbClr val="F2F2F2"/>
                    </a:solidFill>
                  </a:tcPr>
                </a:tc>
                <a:tc>
                  <a:txBody>
                    <a:bodyPr/>
                    <a:lstStyle/>
                    <a:p>
                      <a:pPr algn="ctr" fontAlgn="ctr"/>
                      <a:r>
                        <a:rPr lang="en-US" sz="2600" b="0" i="0" u="none" strike="noStrike" dirty="0">
                          <a:solidFill>
                            <a:srgbClr val="000000"/>
                          </a:solidFill>
                          <a:effectLst/>
                          <a:highlight>
                            <a:srgbClr val="F2F2F2"/>
                          </a:highlight>
                          <a:latin typeface="Times New Roman" panose="02020603050405020304" pitchFamily="18" charset="0"/>
                        </a:rPr>
                        <a:t>2,490,449</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solidFill>
                      <a:srgbClr val="F2F2F2"/>
                    </a:solidFill>
                  </a:tcPr>
                </a:tc>
                <a:tc>
                  <a:txBody>
                    <a:bodyPr/>
                    <a:lstStyle/>
                    <a:p>
                      <a:pPr algn="ctr" fontAlgn="ctr"/>
                      <a:r>
                        <a:rPr lang="en-US" sz="2600" b="0" i="0" u="none" strike="noStrike" dirty="0">
                          <a:solidFill>
                            <a:srgbClr val="000000"/>
                          </a:solidFill>
                          <a:effectLst/>
                          <a:highlight>
                            <a:srgbClr val="F2F2F2"/>
                          </a:highlight>
                          <a:latin typeface="Times New Roman" panose="02020603050405020304" pitchFamily="18" charset="0"/>
                        </a:rPr>
                        <a:t>-0.14</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solidFill>
                      <a:srgbClr val="F2F2F2"/>
                    </a:solidFill>
                  </a:tcPr>
                </a:tc>
                <a:tc>
                  <a:txBody>
                    <a:bodyPr/>
                    <a:lstStyle/>
                    <a:p>
                      <a:pPr algn="ctr" fontAlgn="ctr"/>
                      <a:r>
                        <a:rPr lang="en-US" sz="2600" b="0" i="0" u="none" strike="noStrike" dirty="0">
                          <a:solidFill>
                            <a:srgbClr val="000000"/>
                          </a:solidFill>
                          <a:effectLst/>
                          <a:highlight>
                            <a:srgbClr val="F2F2F2"/>
                          </a:highlight>
                          <a:latin typeface="Times New Roman" panose="02020603050405020304" pitchFamily="18" charset="0"/>
                        </a:rPr>
                        <a:t>0.14</a:t>
                      </a:r>
                    </a:p>
                  </a:txBody>
                  <a:tcPr marL="7620" marR="7620" marT="7620" marB="0" anchor="ctr">
                    <a:lnL>
                      <a:noFill/>
                    </a:lnL>
                    <a:lnR>
                      <a:noFill/>
                    </a:lnR>
                    <a:lnT>
                      <a:noFill/>
                    </a:lnT>
                    <a:lnB w="12700" cap="flat" cmpd="sng" algn="ctr">
                      <a:solidFill>
                        <a:schemeClr val="tx1"/>
                      </a:solidFill>
                      <a:prstDash val="solid"/>
                      <a:round/>
                      <a:headEnd type="none" w="med" len="med"/>
                      <a:tailEnd type="none" w="med" len="med"/>
                    </a:lnB>
                    <a:solidFill>
                      <a:srgbClr val="F2F2F2"/>
                    </a:solidFill>
                  </a:tcPr>
                </a:tc>
                <a:tc>
                  <a:txBody>
                    <a:bodyPr/>
                    <a:lstStyle/>
                    <a:p>
                      <a:pPr algn="ctr" fontAlgn="ctr"/>
                      <a:r>
                        <a:rPr lang="en-US" sz="2600" b="0" i="0" u="none" strike="noStrike" dirty="0">
                          <a:solidFill>
                            <a:srgbClr val="FF0000"/>
                          </a:solidFill>
                          <a:effectLst/>
                          <a:highlight>
                            <a:srgbClr val="F2F2F2"/>
                          </a:highlight>
                          <a:latin typeface="Times New Roman" panose="02020603050405020304" pitchFamily="18" charset="0"/>
                        </a:rPr>
                        <a:t>-0.99</a:t>
                      </a:r>
                    </a:p>
                  </a:txBody>
                  <a:tcPr marL="7620" marR="7620" marT="7620"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886742502"/>
                  </a:ext>
                </a:extLst>
              </a:tr>
            </a:tbl>
          </a:graphicData>
        </a:graphic>
      </p:graphicFrame>
      <p:sp>
        <p:nvSpPr>
          <p:cNvPr id="31" name="TextBox 30">
            <a:extLst>
              <a:ext uri="{FF2B5EF4-FFF2-40B4-BE49-F238E27FC236}">
                <a16:creationId xmlns:a16="http://schemas.microsoft.com/office/drawing/2014/main" id="{BB887325-BA87-07AA-413D-38083D1AD2F9}"/>
              </a:ext>
            </a:extLst>
          </p:cNvPr>
          <p:cNvSpPr txBox="1"/>
          <p:nvPr/>
        </p:nvSpPr>
        <p:spPr>
          <a:xfrm>
            <a:off x="457200" y="25146000"/>
            <a:ext cx="11353800" cy="4732642"/>
          </a:xfrm>
          <a:prstGeom prst="rect">
            <a:avLst/>
          </a:prstGeom>
          <a:noFill/>
        </p:spPr>
        <p:txBody>
          <a:bodyPr wrap="square">
            <a:spAutoFit/>
          </a:bodyPr>
          <a:lstStyle/>
          <a:p>
            <a:pPr marL="378875" marR="0" lvl="0" indent="-378875" algn="l" defTabSz="1219170" rtl="0" eaLnBrk="1" fontAlgn="auto" latinLnBrk="0" hangingPunct="1">
              <a:lnSpc>
                <a:spcPts val="3333"/>
              </a:lnSpc>
              <a:spcBef>
                <a:spcPts val="0"/>
              </a:spcBef>
              <a:spcAft>
                <a:spcPts val="2000"/>
              </a:spcAft>
              <a:buClrTx/>
              <a:buSzTx/>
              <a:buFont typeface="Symbol" pitchFamily="18" charset="2"/>
              <a:buChar char=""/>
              <a:tabLst/>
              <a:defRPr/>
            </a:pP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Difference of EFI – daughter F = 9.0 – 5.4 = 3.6%</a:t>
            </a:r>
          </a:p>
          <a:p>
            <a:pPr marL="378875" marR="0" lvl="0" indent="-378875" algn="l" defTabSz="1219170" rtl="0" eaLnBrk="1" fontAlgn="auto" latinLnBrk="0" hangingPunct="1">
              <a:lnSpc>
                <a:spcPts val="3333"/>
              </a:lnSpc>
              <a:spcBef>
                <a:spcPts val="0"/>
              </a:spcBef>
              <a:spcAft>
                <a:spcPts val="2000"/>
              </a:spcAft>
              <a:buClrTx/>
              <a:buSzTx/>
              <a:buFont typeface="Symbol" pitchFamily="18" charset="2"/>
              <a:buChar char=""/>
              <a:tabLst/>
              <a:defRPr/>
            </a:pP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Economic loss (future – past daughters) = 3.6 ($25/1%F) = </a:t>
            </a:r>
            <a:r>
              <a:rPr kumimoji="0" lang="en-US" sz="2600" b="1" i="0" u="none" strike="noStrike" kern="1200" cap="none" spc="0" normalizeH="0" baseline="0" noProof="0" dirty="0">
                <a:ln>
                  <a:noFill/>
                </a:ln>
                <a:solidFill>
                  <a:srgbClr val="B00000"/>
                </a:solidFill>
                <a:effectLst/>
                <a:uLnTx/>
                <a:uFillTx/>
                <a:latin typeface="Times New Roman" panose="02020603050405020304" pitchFamily="18" charset="0"/>
                <a:cs typeface="Times New Roman" panose="02020603050405020304" pitchFamily="18" charset="0"/>
              </a:rPr>
              <a:t>$90</a:t>
            </a:r>
          </a:p>
          <a:p>
            <a:pPr marL="378875" marR="0" lvl="0" indent="-378875" algn="l" defTabSz="1219170" rtl="0" eaLnBrk="1" fontAlgn="auto" latinLnBrk="0" hangingPunct="1">
              <a:lnSpc>
                <a:spcPts val="3333"/>
              </a:lnSpc>
              <a:spcBef>
                <a:spcPts val="0"/>
              </a:spcBef>
              <a:spcAft>
                <a:spcPts val="2000"/>
              </a:spcAft>
              <a:buClrTx/>
              <a:buSzTx/>
              <a:buFont typeface="Symbol" pitchFamily="18" charset="2"/>
              <a:buChar char=""/>
              <a:tabLst/>
              <a:defRPr/>
            </a:pP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OMan’s</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initial NM$ = </a:t>
            </a:r>
            <a:r>
              <a:rPr kumimoji="0" lang="en-US" sz="2600" b="1" i="0" u="none" strike="noStrike" kern="1200" cap="none" spc="0" normalizeH="0" baseline="0" noProof="0" dirty="0">
                <a:ln>
                  <a:noFill/>
                </a:ln>
                <a:solidFill>
                  <a:srgbClr val="008C00"/>
                </a:solidFill>
                <a:effectLst/>
                <a:uLnTx/>
                <a:uFillTx/>
                <a:latin typeface="Times New Roman" panose="02020603050405020304" pitchFamily="18" charset="0"/>
                <a:cs typeface="Times New Roman" panose="02020603050405020304" pitchFamily="18" charset="0"/>
              </a:rPr>
              <a:t>+$426 </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before adjustment</a:t>
            </a:r>
          </a:p>
          <a:p>
            <a:pPr marL="378875" marR="0" lvl="0" indent="-378875" algn="l" defTabSz="1219170" rtl="0" eaLnBrk="1" fontAlgn="auto" latinLnBrk="0" hangingPunct="1">
              <a:lnSpc>
                <a:spcPts val="3333"/>
              </a:lnSpc>
              <a:spcBef>
                <a:spcPts val="0"/>
              </a:spcBef>
              <a:spcAft>
                <a:spcPts val="2000"/>
              </a:spcAft>
              <a:buClrTx/>
              <a:buSzTx/>
              <a:buFont typeface="Symbol" pitchFamily="18" charset="2"/>
              <a:buChar char=""/>
              <a:tabLst/>
              <a:defRPr/>
            </a:pPr>
            <a:r>
              <a:rPr kumimoji="0" lang="en-US" sz="2600" b="1"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OMan’s</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official NM$ = </a:t>
            </a:r>
            <a:r>
              <a:rPr kumimoji="0" lang="en-US" sz="2600" b="1" i="0" u="none" strike="noStrike" kern="1200" cap="none" spc="0" normalizeH="0" baseline="0" noProof="0" dirty="0">
                <a:ln>
                  <a:noFill/>
                </a:ln>
                <a:solidFill>
                  <a:srgbClr val="008C00"/>
                </a:solidFill>
                <a:effectLst/>
                <a:uLnTx/>
                <a:uFillTx/>
                <a:latin typeface="Times New Roman" panose="02020603050405020304" pitchFamily="18" charset="0"/>
                <a:cs typeface="Times New Roman" panose="02020603050405020304" pitchFamily="18" charset="0"/>
              </a:rPr>
              <a:t>+$336 </a:t>
            </a: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after adjustment</a:t>
            </a:r>
          </a:p>
          <a:p>
            <a:pPr marL="378875" marR="0" lvl="0" indent="-378875" algn="l" defTabSz="1219170" rtl="0" eaLnBrk="1" fontAlgn="auto" latinLnBrk="0" hangingPunct="1">
              <a:lnSpc>
                <a:spcPts val="3333"/>
              </a:lnSpc>
              <a:spcBef>
                <a:spcPts val="0"/>
              </a:spcBef>
              <a:spcAft>
                <a:spcPts val="2000"/>
              </a:spcAft>
              <a:buClrTx/>
              <a:buSzTx/>
              <a:buFont typeface="Symbol" pitchFamily="18" charset="2"/>
              <a:buChar char=""/>
              <a:tabLst/>
              <a:defRPr/>
            </a:pP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As the population becomes more related to an animal, its evaluations decrease</a:t>
            </a:r>
          </a:p>
          <a:p>
            <a:pPr marL="378875" marR="0" lvl="0" indent="-378875" algn="l" defTabSz="1219170" rtl="0" eaLnBrk="1" fontAlgn="auto" latinLnBrk="0" hangingPunct="1">
              <a:lnSpc>
                <a:spcPts val="3333"/>
              </a:lnSpc>
              <a:spcBef>
                <a:spcPts val="0"/>
              </a:spcBef>
              <a:spcAft>
                <a:spcPts val="2000"/>
              </a:spcAft>
              <a:buClrTx/>
              <a:buSzTx/>
              <a:buFont typeface="Symbol" pitchFamily="18" charset="2"/>
              <a:buChar char=""/>
              <a:tabLst/>
              <a:defRPr/>
            </a:pPr>
            <a:r>
              <a:rPr kumimoji="0" lang="en-US" sz="2600" b="1"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Progeny, grand progeny, etc., also adjusted because their EFIs tend to be higher than breed average</a:t>
            </a:r>
          </a:p>
        </p:txBody>
      </p:sp>
      <p:sp>
        <p:nvSpPr>
          <p:cNvPr id="37" name="TextBox 36">
            <a:extLst>
              <a:ext uri="{FF2B5EF4-FFF2-40B4-BE49-F238E27FC236}">
                <a16:creationId xmlns:a16="http://schemas.microsoft.com/office/drawing/2014/main" id="{2679FA4D-1010-3062-FD0A-2061E873F16C}"/>
              </a:ext>
            </a:extLst>
          </p:cNvPr>
          <p:cNvSpPr txBox="1"/>
          <p:nvPr/>
        </p:nvSpPr>
        <p:spPr>
          <a:xfrm>
            <a:off x="935049" y="24181322"/>
            <a:ext cx="16091068" cy="769441"/>
          </a:xfrm>
          <a:prstGeom prst="rect">
            <a:avLst/>
          </a:prstGeom>
          <a:noFill/>
        </p:spPr>
        <p:txBody>
          <a:bodyPr wrap="square">
            <a:spAutoFit/>
          </a:bodyPr>
          <a:lstStyle/>
          <a:p>
            <a:r>
              <a:rPr lang="en-US" sz="4400" b="1" dirty="0"/>
              <a:t>Example EFI adjustment for </a:t>
            </a:r>
            <a:r>
              <a:rPr lang="en-US" sz="4400" b="1" dirty="0" err="1"/>
              <a:t>OMan</a:t>
            </a:r>
            <a:endParaRPr lang="en-US" sz="4400" b="1" dirty="0"/>
          </a:p>
        </p:txBody>
      </p:sp>
      <p:pic>
        <p:nvPicPr>
          <p:cNvPr id="38" name="Picture 37">
            <a:extLst>
              <a:ext uri="{FF2B5EF4-FFF2-40B4-BE49-F238E27FC236}">
                <a16:creationId xmlns:a16="http://schemas.microsoft.com/office/drawing/2014/main" id="{D8DFB00B-A3F3-A4A2-6FE1-70F3E8E35715}"/>
              </a:ext>
            </a:extLst>
          </p:cNvPr>
          <p:cNvPicPr>
            <a:picLocks noChangeAspect="1"/>
          </p:cNvPicPr>
          <p:nvPr/>
        </p:nvPicPr>
        <p:blipFill>
          <a:blip r:embed="rId4"/>
          <a:stretch>
            <a:fillRect/>
          </a:stretch>
        </p:blipFill>
        <p:spPr>
          <a:xfrm>
            <a:off x="10910838" y="24268819"/>
            <a:ext cx="6115278" cy="4360610"/>
          </a:xfrm>
          <a:prstGeom prst="rect">
            <a:avLst/>
          </a:prstGeom>
        </p:spPr>
      </p:pic>
      <p:sp>
        <p:nvSpPr>
          <p:cNvPr id="23" name="Rectangle 6052">
            <a:extLst>
              <a:ext uri="{FF2B5EF4-FFF2-40B4-BE49-F238E27FC236}">
                <a16:creationId xmlns:a16="http://schemas.microsoft.com/office/drawing/2014/main" id="{06A3DF91-D31D-17D0-B6B4-3DDE16D076A3}"/>
              </a:ext>
            </a:extLst>
          </p:cNvPr>
          <p:cNvSpPr>
            <a:spLocks noChangeArrowheads="1"/>
          </p:cNvSpPr>
          <p:nvPr/>
        </p:nvSpPr>
        <p:spPr bwMode="auto">
          <a:xfrm>
            <a:off x="533400" y="16514088"/>
            <a:ext cx="16569055" cy="5355312"/>
          </a:xfrm>
          <a:prstGeom prst="rect">
            <a:avLst/>
          </a:prstGeom>
          <a:solidFill>
            <a:schemeClr val="bg1"/>
          </a:solidFill>
          <a:ln w="9525">
            <a:noFill/>
            <a:miter lim="800000"/>
            <a:headEnd/>
            <a:tailEnd/>
          </a:ln>
          <a:effectLst/>
        </p:spPr>
        <p:txBody>
          <a:bodyPr wrap="square" lIns="457200" tIns="457200" rIns="457200" bIns="91440">
            <a:spAutoFit/>
          </a:bodyPr>
          <a:lstStyle/>
          <a:p>
            <a:pPr marL="457200" indent="-457200" algn="ctr"/>
            <a:r>
              <a:rPr lang="en-US" sz="4400" b="1" dirty="0">
                <a:solidFill>
                  <a:srgbClr val="0033CC"/>
                </a:solidFill>
                <a:latin typeface="Gill Sans MT" pitchFamily="34" charset="0"/>
              </a:rPr>
              <a:t>Background</a:t>
            </a:r>
          </a:p>
          <a:p>
            <a:pPr marR="0" lvl="0" algn="l" defTabSz="914400" rtl="0" eaLnBrk="1" fontAlgn="auto" latinLnBrk="0" hangingPunct="1">
              <a:lnSpc>
                <a:spcPct val="100000"/>
              </a:lnSpc>
              <a:spcBef>
                <a:spcPts val="0"/>
              </a:spcBef>
              <a:spcAft>
                <a:spcPts val="0"/>
              </a:spcAft>
              <a:buClrTx/>
              <a:buSzTx/>
              <a:tabLst/>
              <a:defRPr/>
            </a:pPr>
            <a:r>
              <a:rPr lang="en-US" sz="4400" b="1" dirty="0"/>
              <a:t>U.S. PTAs are adjusted for inbreeding</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800" dirty="0">
              <a:latin typeface="Times New Roman" panose="02020603050405020304" pitchFamily="18" charset="0"/>
              <a:cs typeface="Times New Roman" panose="02020603050405020304" pitchFamily="18" charset="0"/>
            </a:endParaRPr>
          </a:p>
        </p:txBody>
      </p:sp>
      <p:graphicFrame>
        <p:nvGraphicFramePr>
          <p:cNvPr id="26" name="Table 25">
            <a:extLst>
              <a:ext uri="{FF2B5EF4-FFF2-40B4-BE49-F238E27FC236}">
                <a16:creationId xmlns:a16="http://schemas.microsoft.com/office/drawing/2014/main" id="{1C2DFC82-96C7-7726-E146-B12F50F0FF1A}"/>
              </a:ext>
            </a:extLst>
          </p:cNvPr>
          <p:cNvGraphicFramePr>
            <a:graphicFrameLocks noGrp="1"/>
          </p:cNvGraphicFramePr>
          <p:nvPr>
            <p:extLst>
              <p:ext uri="{D42A27DB-BD31-4B8C-83A1-F6EECF244321}">
                <p14:modId xmlns:p14="http://schemas.microsoft.com/office/powerpoint/2010/main" val="2386753187"/>
              </p:ext>
            </p:extLst>
          </p:nvPr>
        </p:nvGraphicFramePr>
        <p:xfrm>
          <a:off x="529389" y="18463023"/>
          <a:ext cx="16496728" cy="5539977"/>
        </p:xfrm>
        <a:graphic>
          <a:graphicData uri="http://schemas.openxmlformats.org/drawingml/2006/table">
            <a:tbl>
              <a:tblPr firstRow="1" bandRow="1"/>
              <a:tblGrid>
                <a:gridCol w="4124182">
                  <a:extLst>
                    <a:ext uri="{9D8B030D-6E8A-4147-A177-3AD203B41FA5}">
                      <a16:colId xmlns:a16="http://schemas.microsoft.com/office/drawing/2014/main" val="16348514"/>
                    </a:ext>
                  </a:extLst>
                </a:gridCol>
                <a:gridCol w="4124182">
                  <a:extLst>
                    <a:ext uri="{9D8B030D-6E8A-4147-A177-3AD203B41FA5}">
                      <a16:colId xmlns:a16="http://schemas.microsoft.com/office/drawing/2014/main" val="429990091"/>
                    </a:ext>
                  </a:extLst>
                </a:gridCol>
                <a:gridCol w="4124182">
                  <a:extLst>
                    <a:ext uri="{9D8B030D-6E8A-4147-A177-3AD203B41FA5}">
                      <a16:colId xmlns:a16="http://schemas.microsoft.com/office/drawing/2014/main" val="3856496766"/>
                    </a:ext>
                  </a:extLst>
                </a:gridCol>
                <a:gridCol w="4124182">
                  <a:extLst>
                    <a:ext uri="{9D8B030D-6E8A-4147-A177-3AD203B41FA5}">
                      <a16:colId xmlns:a16="http://schemas.microsoft.com/office/drawing/2014/main" val="3297156810"/>
                    </a:ext>
                  </a:extLst>
                </a:gridCol>
              </a:tblGrid>
              <a:tr h="996147">
                <a:tc>
                  <a:txBody>
                    <a:bodyPr/>
                    <a:lstStyle/>
                    <a:p>
                      <a:pPr algn="l" rtl="0" fontAlgn="ctr"/>
                      <a:r>
                        <a:rPr lang="en-US" sz="2800" b="1" i="0" u="none" strike="noStrike" dirty="0">
                          <a:solidFill>
                            <a:srgbClr val="000000"/>
                          </a:solidFill>
                          <a:effectLst/>
                          <a:latin typeface="Times New Roman" panose="02020603050405020304" pitchFamily="18" charset="0"/>
                        </a:rPr>
                        <a:t>Trait</a:t>
                      </a:r>
                    </a:p>
                  </a:txBody>
                  <a:tcPr marL="7620" marR="7620" marT="762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2800" b="1" i="0" u="none" strike="noStrike" dirty="0">
                          <a:solidFill>
                            <a:srgbClr val="000000"/>
                          </a:solidFill>
                          <a:effectLst/>
                          <a:latin typeface="Times New Roman" panose="02020603050405020304" pitchFamily="18" charset="0"/>
                        </a:rPr>
                        <a:t>Inbreeding depression/1%</a:t>
                      </a:r>
                    </a:p>
                  </a:txBody>
                  <a:tcPr marL="7620" marR="7620" marT="762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2800" b="1" i="0" u="none" strike="noStrike" dirty="0">
                          <a:solidFill>
                            <a:srgbClr val="000000"/>
                          </a:solidFill>
                          <a:effectLst/>
                          <a:latin typeface="Times New Roman" panose="02020603050405020304" pitchFamily="18" charset="0"/>
                        </a:rPr>
                        <a:t>Trait value in NM$</a:t>
                      </a:r>
                    </a:p>
                  </a:txBody>
                  <a:tcPr marL="7620" marR="7620" marT="762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sz="2800" b="1" i="0" u="none" strike="noStrike" dirty="0">
                          <a:solidFill>
                            <a:srgbClr val="000000"/>
                          </a:solidFill>
                          <a:effectLst/>
                          <a:latin typeface="Times New Roman" panose="02020603050405020304" pitchFamily="18" charset="0"/>
                        </a:rPr>
                        <a:t>$ Value /1% F</a:t>
                      </a:r>
                    </a:p>
                  </a:txBody>
                  <a:tcPr marL="7620" marR="7620" marT="762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7538345"/>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Milk</a:t>
                      </a:r>
                    </a:p>
                  </a:txBody>
                  <a:tcPr marL="7620" marR="7620" marT="7620" marB="0" anchor="ctr">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–63.9</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–0.004</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0.3</a:t>
                      </a:r>
                    </a:p>
                  </a:txBody>
                  <a:tcPr marL="7620" marR="7620" marT="7620"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2440552282"/>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Fat</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–2.37</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3.56</a:t>
                      </a:r>
                    </a:p>
                  </a:txBody>
                  <a:tcPr marL="7620" marR="7620" marT="7620" marB="0" anchor="ctr">
                    <a:lnL>
                      <a:noFill/>
                    </a:lnL>
                    <a:lnR>
                      <a:noFill/>
                    </a:lnR>
                    <a:lnT>
                      <a:noFill/>
                    </a:lnT>
                    <a:lnB>
                      <a:noFill/>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–8.4</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961775473"/>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Protein</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–1.89</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3.81</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–7.2</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797434337"/>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Productive life</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–0.26</a:t>
                      </a:r>
                    </a:p>
                  </a:txBody>
                  <a:tcPr marL="7620" marR="7620" marT="7620" marB="0" anchor="ctr">
                    <a:lnL>
                      <a:noFill/>
                    </a:lnL>
                    <a:lnR>
                      <a:noFill/>
                    </a:lnR>
                    <a:lnT>
                      <a:noFill/>
                    </a:lnT>
                    <a:lnB>
                      <a:noFill/>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21</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–5.5</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41276803"/>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Somatic cell score</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0.004</a:t>
                      </a:r>
                    </a:p>
                  </a:txBody>
                  <a:tcPr marL="7620" marR="7620" marT="7620" marB="0" anchor="ctr">
                    <a:lnL>
                      <a:noFill/>
                    </a:lnL>
                    <a:lnR>
                      <a:noFill/>
                    </a:lnR>
                    <a:lnT>
                      <a:noFill/>
                    </a:lnT>
                    <a:lnB>
                      <a:noFill/>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–117</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–0.5</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464707304"/>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Daughter pregnancy rate</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–0.13</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11</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–1.4</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357570834"/>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Cow conception rate</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–0.16</a:t>
                      </a:r>
                    </a:p>
                  </a:txBody>
                  <a:tcPr marL="7620" marR="7620" marT="7620" marB="0" anchor="ctr">
                    <a:lnL>
                      <a:noFill/>
                    </a:lnL>
                    <a:lnR>
                      <a:noFill/>
                    </a:lnR>
                    <a:lnT>
                      <a:noFill/>
                    </a:lnT>
                    <a:lnB>
                      <a:noFill/>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2.2</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–0.4</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6165736"/>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Heifer conception rate</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–0.08</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2.2</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–0.2</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981989709"/>
                  </a:ext>
                </a:extLst>
              </a:tr>
              <a:tr h="454383">
                <a:tc>
                  <a:txBody>
                    <a:bodyPr/>
                    <a:lstStyle/>
                    <a:p>
                      <a:pPr algn="l" rtl="0" fontAlgn="ctr"/>
                      <a:r>
                        <a:rPr lang="en-US" sz="2600" b="0" i="0" u="none" strike="noStrike">
                          <a:solidFill>
                            <a:srgbClr val="000000"/>
                          </a:solidFill>
                          <a:effectLst/>
                          <a:latin typeface="Times New Roman" panose="02020603050405020304" pitchFamily="18" charset="0"/>
                        </a:rPr>
                        <a:t>Cow livability</a:t>
                      </a:r>
                    </a:p>
                  </a:txBody>
                  <a:tcPr marL="7620" marR="7620" marT="7620" marB="0" anchor="ctr">
                    <a:lnL w="6350" cap="flat" cmpd="sng" algn="ctr">
                      <a:solidFill>
                        <a:srgbClr val="000000"/>
                      </a:solidFill>
                      <a:prstDash val="solid"/>
                      <a:round/>
                      <a:headEnd type="none" w="med" len="med"/>
                      <a:tailEnd type="none" w="med" len="med"/>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–0.08</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12</a:t>
                      </a:r>
                    </a:p>
                  </a:txBody>
                  <a:tcPr marL="7620" marR="7620" marT="7620" marB="0" anchor="ctr">
                    <a:lnL>
                      <a:noFill/>
                    </a:lnL>
                    <a:lnR>
                      <a:noFill/>
                    </a:lnR>
                    <a:lnT>
                      <a:noFill/>
                    </a:lnT>
                    <a:lnB>
                      <a:noFill/>
                    </a:lnB>
                    <a:noFill/>
                  </a:tcPr>
                </a:tc>
                <a:tc>
                  <a:txBody>
                    <a:bodyPr/>
                    <a:lstStyle/>
                    <a:p>
                      <a:pPr algn="ctr" rtl="0" fontAlgn="ctr"/>
                      <a:r>
                        <a:rPr lang="en-US" sz="2600" b="0" i="0" u="none" strike="noStrike">
                          <a:solidFill>
                            <a:srgbClr val="000000"/>
                          </a:solidFill>
                          <a:effectLst/>
                          <a:latin typeface="Times New Roman" panose="02020603050405020304" pitchFamily="18" charset="0"/>
                        </a:rPr>
                        <a:t>–1.0</a:t>
                      </a:r>
                    </a:p>
                  </a:txBody>
                  <a:tcPr marL="7620" marR="7620" marT="7620" marB="0" anchor="ctr">
                    <a:lnL>
                      <a:noFill/>
                    </a:lnL>
                    <a:lnR w="635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004406719"/>
                  </a:ext>
                </a:extLst>
              </a:tr>
              <a:tr h="454383">
                <a:tc>
                  <a:txBody>
                    <a:bodyPr/>
                    <a:lstStyle/>
                    <a:p>
                      <a:pPr algn="l" rtl="0" fontAlgn="ctr"/>
                      <a:r>
                        <a:rPr lang="en-US" sz="2600" b="0" i="0" u="none" strike="noStrike" dirty="0">
                          <a:solidFill>
                            <a:srgbClr val="000000"/>
                          </a:solidFill>
                          <a:effectLst/>
                          <a:latin typeface="Times New Roman" panose="02020603050405020304" pitchFamily="18" charset="0"/>
                        </a:rPr>
                        <a:t>Net merit $</a:t>
                      </a:r>
                    </a:p>
                  </a:txBody>
                  <a:tcPr marL="7620" marR="7620" marT="762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–25</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rtl="0" fontAlgn="ctr"/>
                      <a:r>
                        <a:rPr lang="en-US" sz="2600" b="0" i="0" u="none" strike="noStrike">
                          <a:solidFill>
                            <a:srgbClr val="000000"/>
                          </a:solidFill>
                          <a:effectLst/>
                          <a:latin typeface="Times New Roman" panose="02020603050405020304" pitchFamily="18" charset="0"/>
                        </a:rPr>
                        <a:t>1</a:t>
                      </a:r>
                    </a:p>
                  </a:txBody>
                  <a:tcPr marL="7620" marR="7620" marT="762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rtl="0" fontAlgn="ctr"/>
                      <a:r>
                        <a:rPr lang="en-US" sz="2600" b="0" i="0" u="none" strike="noStrike" dirty="0">
                          <a:solidFill>
                            <a:srgbClr val="000000"/>
                          </a:solidFill>
                          <a:effectLst/>
                          <a:latin typeface="Times New Roman" panose="02020603050405020304" pitchFamily="18" charset="0"/>
                        </a:rPr>
                        <a:t>–25</a:t>
                      </a:r>
                    </a:p>
                  </a:txBody>
                  <a:tcPr marL="7620" marR="7620" marT="762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5381477"/>
                  </a:ext>
                </a:extLst>
              </a:tr>
            </a:tbl>
          </a:graphicData>
        </a:graphic>
      </p:graphicFrame>
    </p:spTree>
    <p:extLst>
      <p:ext uri="{BB962C8B-B14F-4D97-AF65-F5344CB8AC3E}">
        <p14:creationId xmlns:p14="http://schemas.microsoft.com/office/powerpoint/2010/main" val="3335226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136561</TotalTime>
  <Words>1730</Words>
  <Application>Microsoft Office PowerPoint</Application>
  <PresentationFormat>Custom</PresentationFormat>
  <Paragraphs>489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Gill Sans MT</vt:lpstr>
      <vt:lpstr>Times New Roman</vt:lpstr>
      <vt:lpstr>Symbol</vt:lpstr>
      <vt:lpstr>Office Theme</vt:lpstr>
      <vt:lpstr>PowerPoint Presentation</vt:lpstr>
    </vt:vector>
  </TitlesOfParts>
  <Company>AIPL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Null, Daniel - REE-ARS</cp:lastModifiedBy>
  <cp:revision>5370</cp:revision>
  <dcterms:created xsi:type="dcterms:W3CDTF">2011-06-01T17:40:41Z</dcterms:created>
  <dcterms:modified xsi:type="dcterms:W3CDTF">2024-06-04T14:30:30Z</dcterms:modified>
</cp:coreProperties>
</file>