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799" r:id="rId2"/>
    <p:sldId id="809" r:id="rId3"/>
    <p:sldId id="815" r:id="rId4"/>
    <p:sldId id="813" r:id="rId5"/>
    <p:sldId id="810" r:id="rId6"/>
    <p:sldId id="814" r:id="rId7"/>
    <p:sldId id="811" r:id="rId8"/>
    <p:sldId id="820" r:id="rId9"/>
    <p:sldId id="819" r:id="rId10"/>
    <p:sldId id="818" r:id="rId11"/>
    <p:sldId id="821" r:id="rId12"/>
    <p:sldId id="798" r:id="rId13"/>
    <p:sldId id="817" r:id="rId14"/>
    <p:sldId id="8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18DD9-66FE-4AD7-8167-1D11DC50781C}" v="3" dt="2023-08-27T19:27:43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A0818DD9-66FE-4AD7-8167-1D11DC50781C}"/>
    <pc:docChg chg="undo custSel modSld">
      <pc:chgData name="Vanraden, Paul - REE-ARS" userId="91602886-fe7f-4860-9714-56e67139aa92" providerId="ADAL" clId="{A0818DD9-66FE-4AD7-8167-1D11DC50781C}" dt="2023-08-27T19:29:19.898" v="122" actId="6549"/>
      <pc:docMkLst>
        <pc:docMk/>
      </pc:docMkLst>
      <pc:sldChg chg="delSp modSp mod">
        <pc:chgData name="Vanraden, Paul - REE-ARS" userId="91602886-fe7f-4860-9714-56e67139aa92" providerId="ADAL" clId="{A0818DD9-66FE-4AD7-8167-1D11DC50781C}" dt="2023-08-27T19:21:31.829" v="67" actId="21"/>
        <pc:sldMkLst>
          <pc:docMk/>
          <pc:sldMk cId="3074984284" sldId="809"/>
        </pc:sldMkLst>
        <pc:spChg chg="del mod">
          <ac:chgData name="Vanraden, Paul - REE-ARS" userId="91602886-fe7f-4860-9714-56e67139aa92" providerId="ADAL" clId="{A0818DD9-66FE-4AD7-8167-1D11DC50781C}" dt="2023-08-27T19:21:31.829" v="67" actId="21"/>
          <ac:spMkLst>
            <pc:docMk/>
            <pc:sldMk cId="3074984284" sldId="809"/>
            <ac:spMk id="5" creationId="{70E4A1E5-7BFA-A57C-F568-F23C3FD656A9}"/>
          </ac:spMkLst>
        </pc:spChg>
        <pc:picChg chg="del">
          <ac:chgData name="Vanraden, Paul - REE-ARS" userId="91602886-fe7f-4860-9714-56e67139aa92" providerId="ADAL" clId="{A0818DD9-66FE-4AD7-8167-1D11DC50781C}" dt="2023-08-27T19:21:19.691" v="65" actId="478"/>
          <ac:picMkLst>
            <pc:docMk/>
            <pc:sldMk cId="3074984284" sldId="809"/>
            <ac:picMk id="4" creationId="{0558CA1C-E569-D437-4F8E-1885597D1EE2}"/>
          </ac:picMkLst>
        </pc:picChg>
      </pc:sldChg>
      <pc:sldChg chg="addSp delSp modSp mod">
        <pc:chgData name="Vanraden, Paul - REE-ARS" userId="91602886-fe7f-4860-9714-56e67139aa92" providerId="ADAL" clId="{A0818DD9-66FE-4AD7-8167-1D11DC50781C}" dt="2023-08-27T19:20:58.040" v="64"/>
        <pc:sldMkLst>
          <pc:docMk/>
          <pc:sldMk cId="3189514220" sldId="813"/>
        </pc:sldMkLst>
        <pc:spChg chg="del mod">
          <ac:chgData name="Vanraden, Paul - REE-ARS" userId="91602886-fe7f-4860-9714-56e67139aa92" providerId="ADAL" clId="{A0818DD9-66FE-4AD7-8167-1D11DC50781C}" dt="2023-08-27T19:20:58.040" v="64"/>
          <ac:spMkLst>
            <pc:docMk/>
            <pc:sldMk cId="3189514220" sldId="813"/>
            <ac:spMk id="3" creationId="{FE5BB0CC-2E6F-7B88-83C3-EBB9DCF1EDE5}"/>
          </ac:spMkLst>
        </pc:spChg>
        <pc:spChg chg="del mod">
          <ac:chgData name="Vanraden, Paul - REE-ARS" userId="91602886-fe7f-4860-9714-56e67139aa92" providerId="ADAL" clId="{A0818DD9-66FE-4AD7-8167-1D11DC50781C}" dt="2023-08-27T19:19:03.612" v="50"/>
          <ac:spMkLst>
            <pc:docMk/>
            <pc:sldMk cId="3189514220" sldId="813"/>
            <ac:spMk id="4" creationId="{8731F1CA-763C-C433-796A-9FFF5D76FAFE}"/>
          </ac:spMkLst>
        </pc:spChg>
        <pc:spChg chg="mod">
          <ac:chgData name="Vanraden, Paul - REE-ARS" userId="91602886-fe7f-4860-9714-56e67139aa92" providerId="ADAL" clId="{A0818DD9-66FE-4AD7-8167-1D11DC50781C}" dt="2023-08-27T19:19:23.976" v="54" actId="6549"/>
          <ac:spMkLst>
            <pc:docMk/>
            <pc:sldMk cId="3189514220" sldId="813"/>
            <ac:spMk id="7" creationId="{52584DEE-AD23-11C3-1015-9646FF05AD41}"/>
          </ac:spMkLst>
        </pc:spChg>
        <pc:spChg chg="mod">
          <ac:chgData name="Vanraden, Paul - REE-ARS" userId="91602886-fe7f-4860-9714-56e67139aa92" providerId="ADAL" clId="{A0818DD9-66FE-4AD7-8167-1D11DC50781C}" dt="2023-08-27T19:20:24.708" v="61" actId="20577"/>
          <ac:spMkLst>
            <pc:docMk/>
            <pc:sldMk cId="3189514220" sldId="813"/>
            <ac:spMk id="8" creationId="{BE90D15E-62E7-B0C0-470A-6EC624D9FD3B}"/>
          </ac:spMkLst>
        </pc:spChg>
        <pc:spChg chg="add del mod">
          <ac:chgData name="Vanraden, Paul - REE-ARS" userId="91602886-fe7f-4860-9714-56e67139aa92" providerId="ADAL" clId="{A0818DD9-66FE-4AD7-8167-1D11DC50781C}" dt="2023-08-27T19:19:39.418" v="55" actId="21"/>
          <ac:spMkLst>
            <pc:docMk/>
            <pc:sldMk cId="3189514220" sldId="813"/>
            <ac:spMk id="10" creationId="{419DDCE6-9670-65C5-9647-44142CE3D187}"/>
          </ac:spMkLst>
        </pc:spChg>
        <pc:spChg chg="add del mod">
          <ac:chgData name="Vanraden, Paul - REE-ARS" userId="91602886-fe7f-4860-9714-56e67139aa92" providerId="ADAL" clId="{A0818DD9-66FE-4AD7-8167-1D11DC50781C}" dt="2023-08-27T19:20:58.040" v="62" actId="478"/>
          <ac:spMkLst>
            <pc:docMk/>
            <pc:sldMk cId="3189514220" sldId="813"/>
            <ac:spMk id="12" creationId="{4F941CBC-23E7-8C23-1207-BE7C393BA9D8}"/>
          </ac:spMkLst>
        </pc:spChg>
        <pc:spChg chg="add del mod">
          <ac:chgData name="Vanraden, Paul - REE-ARS" userId="91602886-fe7f-4860-9714-56e67139aa92" providerId="ADAL" clId="{A0818DD9-66FE-4AD7-8167-1D11DC50781C}" dt="2023-08-27T19:19:03.612" v="48" actId="478"/>
          <ac:spMkLst>
            <pc:docMk/>
            <pc:sldMk cId="3189514220" sldId="813"/>
            <ac:spMk id="14" creationId="{E8F81EAC-F34E-96B8-EAC7-1241B0E38415}"/>
          </ac:spMkLst>
        </pc:spChg>
        <pc:picChg chg="del">
          <ac:chgData name="Vanraden, Paul - REE-ARS" userId="91602886-fe7f-4860-9714-56e67139aa92" providerId="ADAL" clId="{A0818DD9-66FE-4AD7-8167-1D11DC50781C}" dt="2023-08-27T19:15:24.266" v="22" actId="478"/>
          <ac:picMkLst>
            <pc:docMk/>
            <pc:sldMk cId="3189514220" sldId="813"/>
            <ac:picMk id="5" creationId="{8413A939-1496-4CBB-9C59-0BE7FB6C334B}"/>
          </ac:picMkLst>
        </pc:picChg>
        <pc:picChg chg="del">
          <ac:chgData name="Vanraden, Paul - REE-ARS" userId="91602886-fe7f-4860-9714-56e67139aa92" providerId="ADAL" clId="{A0818DD9-66FE-4AD7-8167-1D11DC50781C}" dt="2023-08-27T19:05:52.399" v="0" actId="478"/>
          <ac:picMkLst>
            <pc:docMk/>
            <pc:sldMk cId="3189514220" sldId="813"/>
            <ac:picMk id="6" creationId="{AF4B3459-5A1E-5A09-FDBB-589C4BD79E19}"/>
          </ac:picMkLst>
        </pc:picChg>
      </pc:sldChg>
      <pc:sldChg chg="addSp delSp modSp mod">
        <pc:chgData name="Vanraden, Paul - REE-ARS" userId="91602886-fe7f-4860-9714-56e67139aa92" providerId="ADAL" clId="{A0818DD9-66FE-4AD7-8167-1D11DC50781C}" dt="2023-08-27T19:29:19.898" v="122" actId="6549"/>
        <pc:sldMkLst>
          <pc:docMk/>
          <pc:sldMk cId="4115453747" sldId="817"/>
        </pc:sldMkLst>
        <pc:spChg chg="add del mod">
          <ac:chgData name="Vanraden, Paul - REE-ARS" userId="91602886-fe7f-4860-9714-56e67139aa92" providerId="ADAL" clId="{A0818DD9-66FE-4AD7-8167-1D11DC50781C}" dt="2023-08-27T19:22:35.851" v="70" actId="21"/>
          <ac:spMkLst>
            <pc:docMk/>
            <pc:sldMk cId="4115453747" sldId="817"/>
            <ac:spMk id="4" creationId="{0193A73C-4733-9C94-A4BA-C586DD0E6742}"/>
          </ac:spMkLst>
        </pc:spChg>
        <pc:spChg chg="mod">
          <ac:chgData name="Vanraden, Paul - REE-ARS" userId="91602886-fe7f-4860-9714-56e67139aa92" providerId="ADAL" clId="{A0818DD9-66FE-4AD7-8167-1D11DC50781C}" dt="2023-08-27T19:25:06.617" v="94" actId="20577"/>
          <ac:spMkLst>
            <pc:docMk/>
            <pc:sldMk cId="4115453747" sldId="817"/>
            <ac:spMk id="6" creationId="{3549570C-E724-B125-E02D-BA775850544B}"/>
          </ac:spMkLst>
        </pc:spChg>
        <pc:spChg chg="mod">
          <ac:chgData name="Vanraden, Paul - REE-ARS" userId="91602886-fe7f-4860-9714-56e67139aa92" providerId="ADAL" clId="{A0818DD9-66FE-4AD7-8167-1D11DC50781C}" dt="2023-08-27T19:29:19.898" v="122" actId="6549"/>
          <ac:spMkLst>
            <pc:docMk/>
            <pc:sldMk cId="4115453747" sldId="817"/>
            <ac:spMk id="8" creationId="{19B95AC5-4987-9A34-BC08-E161EE6C2FD9}"/>
          </ac:spMkLst>
        </pc:spChg>
        <pc:spChg chg="add del mod">
          <ac:chgData name="Vanraden, Paul - REE-ARS" userId="91602886-fe7f-4860-9714-56e67139aa92" providerId="ADAL" clId="{A0818DD9-66FE-4AD7-8167-1D11DC50781C}" dt="2023-08-27T19:26:59.443" v="96" actId="21"/>
          <ac:spMkLst>
            <pc:docMk/>
            <pc:sldMk cId="4115453747" sldId="817"/>
            <ac:spMk id="10" creationId="{6AAE8021-E0F3-B24D-9EDD-C05A6F7F1E95}"/>
          </ac:spMkLst>
        </pc:spChg>
        <pc:picChg chg="del mod">
          <ac:chgData name="Vanraden, Paul - REE-ARS" userId="91602886-fe7f-4860-9714-56e67139aa92" providerId="ADAL" clId="{A0818DD9-66FE-4AD7-8167-1D11DC50781C}" dt="2023-08-27T19:22:25.733" v="69" actId="478"/>
          <ac:picMkLst>
            <pc:docMk/>
            <pc:sldMk cId="4115453747" sldId="817"/>
            <ac:picMk id="5" creationId="{0EA9A7E5-2179-2C5E-07DB-278B38D70C40}"/>
          </ac:picMkLst>
        </pc:picChg>
        <pc:picChg chg="del">
          <ac:chgData name="Vanraden, Paul - REE-ARS" userId="91602886-fe7f-4860-9714-56e67139aa92" providerId="ADAL" clId="{A0818DD9-66FE-4AD7-8167-1D11DC50781C}" dt="2023-08-27T19:26:50.469" v="95" actId="21"/>
          <ac:picMkLst>
            <pc:docMk/>
            <pc:sldMk cId="4115453747" sldId="817"/>
            <ac:picMk id="7" creationId="{4788EF00-E4B4-49DB-9464-4A9A51B16D8D}"/>
          </ac:picMkLst>
        </pc:picChg>
        <pc:picChg chg="del">
          <ac:chgData name="Vanraden, Paul - REE-ARS" userId="91602886-fe7f-4860-9714-56e67139aa92" providerId="ADAL" clId="{A0818DD9-66FE-4AD7-8167-1D11DC50781C}" dt="2023-08-27T19:28:57.374" v="121" actId="478"/>
          <ac:picMkLst>
            <pc:docMk/>
            <pc:sldMk cId="4115453747" sldId="817"/>
            <ac:picMk id="12" creationId="{2C95BA84-6227-1161-446C-826A5FDDB0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CED0D-9AF8-4FA7-BB84-D1C62BF69491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C490-2F95-40B3-8620-BCE1FBD41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51896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292741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73327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181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341120"/>
            <a:ext cx="1121664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3278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 err="1">
                <a:solidFill>
                  <a:schemeClr val="bg1"/>
                </a:solidFill>
              </a:rPr>
              <a:t>Interbull</a:t>
            </a:r>
            <a:r>
              <a:rPr lang="en-US" sz="1067" b="1" dirty="0">
                <a:solidFill>
                  <a:schemeClr val="bg1"/>
                </a:solidFill>
              </a:rPr>
              <a:t> annual meeting, Lyon, France, August 26 2023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78240" y="6673279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VanRaden</a:t>
            </a:r>
          </a:p>
        </p:txBody>
      </p:sp>
    </p:spTree>
    <p:extLst>
      <p:ext uri="{BB962C8B-B14F-4D97-AF65-F5344CB8AC3E}">
        <p14:creationId xmlns:p14="http://schemas.microsoft.com/office/powerpoint/2010/main" val="282024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8875" indent="-378875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Symbol" pitchFamily="18" charset="2"/>
        <a:buChar char="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80990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Arial" pitchFamily="34" charset="0"/>
        <a:buChar char="–"/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8" indent="-298443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Calibri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vanraden@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yan_brothers" TargetMode="External"/><Relationship Id="rId2" Type="http://schemas.openxmlformats.org/officeDocument/2006/relationships/hyperlink" Target="https://www.science.org/content/article/six-cloned-horses-help-rider-win-prestigious-polo-match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ullvine.com/donor-profile/khw-regiment-apple-red-beauty-performance-record-accomplishments/" TargetMode="External"/><Relationship Id="rId2" Type="http://schemas.openxmlformats.org/officeDocument/2006/relationships/hyperlink" Target="https://rzbderboven.de/appl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hebullvine.com/donor-profile/khw-regiment-apple-red-et-everything-and-mor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ryagendatoday.com/News.aspx?nid=555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EB82-69BA-4B3D-8227-83F0D6C0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identical animals and clones in genetic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9F2F-00EC-412F-A12F-4587CFB5E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VanRaden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it-IT" dirty="0"/>
              <a:t>Gary Fok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it-IT" dirty="0"/>
              <a:t>, Sajjad Toghiani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it-IT" dirty="0"/>
              <a:t>, and Ezequiel Nicolazzi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lang="en-US" dirty="0"/>
          </a:p>
          <a:p>
            <a:endParaRPr lang="en-US" dirty="0"/>
          </a:p>
          <a:p>
            <a:pPr lvl="0">
              <a:lnSpc>
                <a:spcPts val="2800"/>
              </a:lnSpc>
              <a:spcAft>
                <a:spcPts val="2000"/>
              </a:spcAft>
            </a:pPr>
            <a:r>
              <a:rPr lang="en-US" sz="2667" baseline="30000" dirty="0">
                <a:solidFill>
                  <a:prstClr val="black"/>
                </a:solidFill>
              </a:rPr>
              <a:t>1</a:t>
            </a:r>
            <a:r>
              <a:rPr lang="en-US" sz="2667" dirty="0">
                <a:solidFill>
                  <a:prstClr val="black"/>
                </a:solidFill>
              </a:rPr>
              <a:t>USDA, Agricultural Research Service, Animal Genomics and Improvement Laboratory, Beltsville, MD, USA.</a:t>
            </a:r>
          </a:p>
          <a:p>
            <a:pPr lvl="0">
              <a:lnSpc>
                <a:spcPts val="2800"/>
              </a:lnSpc>
              <a:spcAft>
                <a:spcPts val="2000"/>
              </a:spcAft>
            </a:pPr>
            <a:r>
              <a:rPr lang="en-US" sz="2667" baseline="30000" dirty="0">
                <a:solidFill>
                  <a:prstClr val="black"/>
                </a:solidFill>
              </a:rPr>
              <a:t>2</a:t>
            </a:r>
            <a:r>
              <a:rPr lang="en-US" sz="2667" dirty="0">
                <a:solidFill>
                  <a:prstClr val="black"/>
                </a:solidFill>
              </a:rPr>
              <a:t>Council on Dairy Cattle Breeding, Bowie, MD, USA.</a:t>
            </a:r>
          </a:p>
          <a:p>
            <a:pPr lvl="0">
              <a:lnSpc>
                <a:spcPts val="2800"/>
              </a:lnSpc>
            </a:pPr>
            <a:r>
              <a:rPr lang="en-US" sz="2733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paul.vanraden@usda.gov</a:t>
            </a:r>
            <a:endParaRPr lang="en-US" sz="2733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395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6D58-82F8-43E5-FF9B-EF2ADF15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>
                <a:solidFill>
                  <a:srgbClr val="FFFF00"/>
                </a:solidFill>
              </a:rPr>
              <a:t>clones</a:t>
            </a:r>
            <a:r>
              <a:rPr lang="en-US" dirty="0"/>
              <a:t> (ETN) perform as expected?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2B0B49-D9AA-E425-5BD1-DFD86DE712D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1865879"/>
              </p:ext>
            </p:extLst>
          </p:nvPr>
        </p:nvGraphicFramePr>
        <p:xfrm>
          <a:off x="487363" y="1341438"/>
          <a:ext cx="1121726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620">
                  <a:extLst>
                    <a:ext uri="{9D8B030D-6E8A-4147-A177-3AD203B41FA5}">
                      <a16:colId xmlns:a16="http://schemas.microsoft.com/office/drawing/2014/main" val="4164739863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986952576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2173463349"/>
                    </a:ext>
                  </a:extLst>
                </a:gridCol>
                <a:gridCol w="1118587">
                  <a:extLst>
                    <a:ext uri="{9D8B030D-6E8A-4147-A177-3AD203B41FA5}">
                      <a16:colId xmlns:a16="http://schemas.microsoft.com/office/drawing/2014/main" val="3321666343"/>
                    </a:ext>
                  </a:extLst>
                </a:gridCol>
                <a:gridCol w="1109708">
                  <a:extLst>
                    <a:ext uri="{9D8B030D-6E8A-4147-A177-3AD203B41FA5}">
                      <a16:colId xmlns:a16="http://schemas.microsoft.com/office/drawing/2014/main" val="3513409549"/>
                    </a:ext>
                  </a:extLst>
                </a:gridCol>
                <a:gridCol w="1393795">
                  <a:extLst>
                    <a:ext uri="{9D8B030D-6E8A-4147-A177-3AD203B41FA5}">
                      <a16:colId xmlns:a16="http://schemas.microsoft.com/office/drawing/2014/main" val="1822357901"/>
                    </a:ext>
                  </a:extLst>
                </a:gridCol>
                <a:gridCol w="1823785">
                  <a:extLst>
                    <a:ext uri="{9D8B030D-6E8A-4147-A177-3AD203B41FA5}">
                      <a16:colId xmlns:a16="http://schemas.microsoft.com/office/drawing/2014/main" val="2701303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Genetic 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Clones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Effect/SD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Effect/Mean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19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28,071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9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3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65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SCS (or SCC)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06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Productive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90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Dtr</a:t>
                      </a:r>
                      <a:r>
                        <a:rPr lang="en-US" dirty="0"/>
                        <a:t>. pregnancy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01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Heifer conc.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51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Cow conc.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95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at first calving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90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Cow livability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52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1827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5642-4BE6-F691-920A-65B32A9D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/ export rules?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DB888-0AEA-AF94-BD16-E0CFAED5AE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More countries are adopting the Cartagena protocol</a:t>
            </a:r>
          </a:p>
          <a:p>
            <a:pPr lvl="1"/>
            <a:r>
              <a:rPr lang="en-US" dirty="0"/>
              <a:t>Clones and gene edits are </a:t>
            </a:r>
            <a:r>
              <a:rPr lang="en-US" dirty="0">
                <a:solidFill>
                  <a:srgbClr val="C00000"/>
                </a:solidFill>
              </a:rPr>
              <a:t>not</a:t>
            </a:r>
            <a:r>
              <a:rPr lang="en-US" dirty="0"/>
              <a:t> “genetically modified”</a:t>
            </a:r>
          </a:p>
          <a:p>
            <a:r>
              <a:rPr lang="en-US" dirty="0"/>
              <a:t>Guidelines proposed to the EU parliament were not adopted</a:t>
            </a:r>
          </a:p>
          <a:p>
            <a:pPr lvl="1"/>
            <a:r>
              <a:rPr lang="en-US" dirty="0"/>
              <a:t>Private companies enforce cloning rules that do not exist</a:t>
            </a:r>
          </a:p>
          <a:p>
            <a:r>
              <a:rPr lang="en-US" dirty="0"/>
              <a:t>Holstein USA must issue “clone-free” pedigrees for export</a:t>
            </a:r>
          </a:p>
          <a:p>
            <a:pPr lvl="1"/>
            <a:r>
              <a:rPr lang="en-US" dirty="0"/>
              <a:t>All generations are inspected to discover any clone</a:t>
            </a:r>
          </a:p>
          <a:p>
            <a:pPr lvl="1"/>
            <a:r>
              <a:rPr lang="en-US" dirty="0"/>
              <a:t>May affect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~0.1% </a:t>
            </a:r>
            <a:r>
              <a:rPr lang="en-US" dirty="0"/>
              <a:t>of USA HO today but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&gt;3%</a:t>
            </a:r>
            <a:r>
              <a:rPr lang="en-US" dirty="0"/>
              <a:t> in 5 generations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&gt;50% </a:t>
            </a:r>
            <a:r>
              <a:rPr lang="en-US" dirty="0"/>
              <a:t>in 10 generations (about 20 years)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613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AEC0-98DE-41CA-96A0-37AF9E3E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6033-6E69-4B77-B160-35BD4E8869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Genetic evaluations can account for identical animals:</a:t>
            </a:r>
          </a:p>
          <a:p>
            <a:pPr lvl="1"/>
            <a:r>
              <a:rPr lang="en-US" dirty="0"/>
              <a:t>Link progeny of clones to 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source</a:t>
            </a:r>
            <a:r>
              <a:rPr lang="en-US" dirty="0"/>
              <a:t> sire or dam</a:t>
            </a:r>
          </a:p>
          <a:p>
            <a:pPr lvl="1"/>
            <a:r>
              <a:rPr lang="en-US" dirty="0"/>
              <a:t>Remove clone copies from the pedigree before analysis</a:t>
            </a:r>
          </a:p>
          <a:p>
            <a:pPr lvl="1"/>
            <a:r>
              <a:rPr lang="en-US" dirty="0"/>
              <a:t>Restore clone IDs and copy EBVs from 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source</a:t>
            </a:r>
            <a:r>
              <a:rPr lang="en-US" dirty="0"/>
              <a:t> animal</a:t>
            </a:r>
          </a:p>
          <a:p>
            <a:r>
              <a:rPr lang="en-US" dirty="0"/>
              <a:t>Milk production was as expected but some other traits lower.</a:t>
            </a:r>
          </a:p>
          <a:p>
            <a:r>
              <a:rPr lang="en-US" dirty="0"/>
              <a:t>Many Holsteins may soon have clones in their pedigrees.</a:t>
            </a:r>
          </a:p>
          <a:p>
            <a:r>
              <a:rPr lang="en-US" dirty="0"/>
              <a:t>Cloning techniques </a:t>
            </a:r>
            <a:r>
              <a:rPr lang="en-US"/>
              <a:t>also enable gene </a:t>
            </a:r>
            <a:r>
              <a:rPr lang="en-US" dirty="0"/>
              <a:t>editing.</a:t>
            </a:r>
          </a:p>
          <a:p>
            <a:r>
              <a:rPr lang="en-US" dirty="0"/>
              <a:t>Models may need revision again for that technology.</a:t>
            </a:r>
          </a:p>
        </p:txBody>
      </p:sp>
    </p:spTree>
    <p:extLst>
      <p:ext uri="{BB962C8B-B14F-4D97-AF65-F5344CB8AC3E}">
        <p14:creationId xmlns:p14="http://schemas.microsoft.com/office/powerpoint/2010/main" val="19606222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4A41-FB38-61D5-EC4F-085AB9CB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Clones and identical twins in team sports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9570C-E724-B125-E02D-BA775850544B}"/>
              </a:ext>
            </a:extLst>
          </p:cNvPr>
          <p:cNvSpPr txBox="1"/>
          <p:nvPr/>
        </p:nvSpPr>
        <p:spPr>
          <a:xfrm>
            <a:off x="629504" y="1778000"/>
            <a:ext cx="55966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Polo</a:t>
            </a:r>
            <a:r>
              <a:rPr lang="en-US" sz="2400" dirty="0"/>
              <a:t> team from Argentina: All 6 horses </a:t>
            </a:r>
          </a:p>
          <a:p>
            <a:r>
              <a:rPr lang="en-US" sz="2400" dirty="0"/>
              <a:t>are clones of a previous favorite champion </a:t>
            </a:r>
          </a:p>
          <a:p>
            <a:r>
              <a:rPr lang="en-US" sz="2400" dirty="0"/>
              <a:t>horse. </a:t>
            </a:r>
          </a:p>
          <a:p>
            <a:r>
              <a:rPr lang="en-US" sz="2400" dirty="0"/>
              <a:t>Currently #2 polo team in the world.</a:t>
            </a:r>
          </a:p>
          <a:p>
            <a:r>
              <a:rPr lang="en-US" sz="2400" dirty="0"/>
              <a:t>Photo and story:</a:t>
            </a:r>
          </a:p>
          <a:p>
            <a:r>
              <a:rPr lang="en-US" sz="2400" dirty="0">
                <a:hlinkClick r:id="rId2"/>
              </a:rPr>
              <a:t>Six cloned horses help rider win prestigious polo match | Science | AAAS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95AC5-4987-9A34-BC08-E161EE6C2FD9}"/>
              </a:ext>
            </a:extLst>
          </p:cNvPr>
          <p:cNvSpPr txBox="1"/>
          <p:nvPr/>
        </p:nvSpPr>
        <p:spPr>
          <a:xfrm>
            <a:off x="7012304" y="1778000"/>
            <a:ext cx="4506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Tennis doubles </a:t>
            </a:r>
            <a:r>
              <a:rPr lang="en-US" sz="2400" dirty="0"/>
              <a:t>team: More titles than any other doubles pair - 1 Olympic Gold, 2 French, 3 Wimbledon, 5 US, and </a:t>
            </a:r>
          </a:p>
          <a:p>
            <a:r>
              <a:rPr lang="en-US" sz="2400" dirty="0"/>
              <a:t>6 Australian Opens.</a:t>
            </a:r>
          </a:p>
          <a:p>
            <a:r>
              <a:rPr lang="en-US" sz="2400" dirty="0"/>
              <a:t>Photo and story:</a:t>
            </a:r>
          </a:p>
          <a:p>
            <a:r>
              <a:rPr lang="en-US" sz="2400" dirty="0"/>
              <a:t>https://www.atptour.com/en/news/tennis-united-24-july-doubles-week</a:t>
            </a:r>
          </a:p>
          <a:p>
            <a:r>
              <a:rPr lang="en-US" sz="2400">
                <a:hlinkClick r:id="rId3"/>
              </a:rPr>
              <a:t>Bryan </a:t>
            </a:r>
            <a:r>
              <a:rPr lang="en-US" sz="2400" dirty="0">
                <a:hlinkClick r:id="rId3"/>
              </a:rPr>
              <a:t>brothers – Wikipedia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54537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354D-0D32-47D1-B2CC-BC0F9BB9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4C9D-0B6D-4C80-B90E-902A87D125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CDCB staff and industry cooperators for data</a:t>
            </a:r>
          </a:p>
          <a:p>
            <a:r>
              <a:rPr lang="en-US" dirty="0"/>
              <a:t>AGIL staff and USDA funding of </a:t>
            </a:r>
            <a:r>
              <a:rPr lang="en-US"/>
              <a:t>project 8042-31000-113-000-D, </a:t>
            </a:r>
            <a:r>
              <a:rPr lang="en-US" dirty="0"/>
              <a:t>“Improving Dairy Animals by Increasing Accuracy of Genomic Prediction, Evaluating New Traits, and Redefining Selection Goals”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5CBD4-2D39-44CC-8529-ED099368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575" y="1341120"/>
            <a:ext cx="1209178" cy="5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8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CD98-0F92-E8EC-4895-E33DDF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model clones?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195F-1817-2731-8DA3-992E7372E8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Clones of elite cows can multiply their contribution:</a:t>
            </a:r>
          </a:p>
          <a:p>
            <a:pPr lvl="1"/>
            <a:r>
              <a:rPr lang="en-US" dirty="0"/>
              <a:t>Top ranked heifer had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29</a:t>
            </a:r>
            <a:r>
              <a:rPr lang="en-US" dirty="0"/>
              <a:t> progeny; her 3 clones had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151</a:t>
            </a:r>
            <a:r>
              <a:rPr lang="en-US" dirty="0"/>
              <a:t>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59</a:t>
            </a:r>
            <a:r>
              <a:rPr lang="en-US" dirty="0"/>
              <a:t>, and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27</a:t>
            </a:r>
            <a:r>
              <a:rPr lang="en-US" dirty="0"/>
              <a:t> progeny</a:t>
            </a:r>
          </a:p>
          <a:p>
            <a:pPr lvl="1"/>
            <a:r>
              <a:rPr lang="en-US" dirty="0"/>
              <a:t>Her dam had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329</a:t>
            </a:r>
            <a:r>
              <a:rPr lang="en-US" dirty="0"/>
              <a:t> progeny; clone of dam had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16 </a:t>
            </a:r>
            <a:r>
              <a:rPr lang="en-US" dirty="0"/>
              <a:t>progeny</a:t>
            </a:r>
          </a:p>
          <a:p>
            <a:r>
              <a:rPr lang="en-US" dirty="0"/>
              <a:t>Clones of many elite bulls are now marketed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(but not yet in EU)</a:t>
            </a:r>
          </a:p>
          <a:p>
            <a:pPr lvl="1"/>
            <a:r>
              <a:rPr lang="en-US"/>
              <a:t>Top </a:t>
            </a:r>
            <a:r>
              <a:rPr lang="en-US" dirty="0"/>
              <a:t>proven HO has 2 clones with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1,233</a:t>
            </a:r>
            <a:r>
              <a:rPr lang="en-US" dirty="0"/>
              <a:t> and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1,025</a:t>
            </a:r>
            <a:r>
              <a:rPr lang="en-US" dirty="0"/>
              <a:t> progeny </a:t>
            </a:r>
          </a:p>
          <a:p>
            <a:pPr lvl="1"/>
            <a:r>
              <a:rPr lang="en-US" dirty="0"/>
              <a:t>His sire had 3 clones with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3,470</a:t>
            </a:r>
            <a:r>
              <a:rPr lang="en-US" dirty="0"/>
              <a:t>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220</a:t>
            </a:r>
            <a:r>
              <a:rPr lang="en-US" dirty="0"/>
              <a:t>, and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92</a:t>
            </a:r>
            <a:r>
              <a:rPr lang="en-US" dirty="0"/>
              <a:t> progeny</a:t>
            </a:r>
          </a:p>
          <a:p>
            <a:pPr lvl="1"/>
            <a:r>
              <a:rPr lang="en-US" dirty="0"/>
              <a:t>His 3</a:t>
            </a:r>
            <a:r>
              <a:rPr lang="en-US" baseline="30000" dirty="0"/>
              <a:t>rd</a:t>
            </a:r>
            <a:r>
              <a:rPr lang="en-US" dirty="0"/>
              <a:t> great grandsire </a:t>
            </a:r>
            <a:r>
              <a:rPr lang="en-US" dirty="0" err="1"/>
              <a:t>ManOMan’s</a:t>
            </a:r>
            <a:r>
              <a:rPr lang="en-US" dirty="0"/>
              <a:t> clone had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12,608</a:t>
            </a:r>
            <a:r>
              <a:rPr lang="en-US" dirty="0"/>
              <a:t> progeny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U.S.</a:t>
            </a:r>
            <a:r>
              <a:rPr lang="en-US" dirty="0"/>
              <a:t> Food and Drug Administration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approved cloning in 2008 </a:t>
            </a:r>
          </a:p>
        </p:txBody>
      </p:sp>
    </p:spTree>
    <p:extLst>
      <p:ext uri="{BB962C8B-B14F-4D97-AF65-F5344CB8AC3E}">
        <p14:creationId xmlns:p14="http://schemas.microsoft.com/office/powerpoint/2010/main" val="30749842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735C-05B3-103B-4BCF-DF0F9C8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codes in USA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4ADAE-84A9-F346-9475-8E5622B32E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Multiple birth codes:</a:t>
            </a:r>
          </a:p>
          <a:p>
            <a:pPr lvl="1">
              <a:defRPr/>
            </a:pPr>
            <a:r>
              <a:rPr lang="en-US" dirty="0">
                <a:solidFill>
                  <a:srgbClr val="9BBB59">
                    <a:lumMod val="50000"/>
                  </a:srgbClr>
                </a:solidFill>
              </a:rPr>
              <a:t>4,762</a:t>
            </a:r>
            <a:r>
              <a:rPr lang="en-US" dirty="0">
                <a:solidFill>
                  <a:prstClr val="black"/>
                </a:solidFill>
              </a:rPr>
              <a:t> pairs of natural identical twins </a:t>
            </a:r>
            <a:r>
              <a:rPr lang="en-US" b="0" dirty="0">
                <a:solidFill>
                  <a:prstClr val="black"/>
                </a:solidFill>
              </a:rPr>
              <a:t>(code 2 and verified by genotype)</a:t>
            </a:r>
          </a:p>
          <a:p>
            <a:pPr lvl="1">
              <a:defRPr/>
            </a:pPr>
            <a:r>
              <a:rPr lang="en-US" dirty="0">
                <a:solidFill>
                  <a:srgbClr val="9BBB59">
                    <a:lumMod val="50000"/>
                  </a:srgbClr>
                </a:solidFill>
              </a:rPr>
              <a:t>1,776</a:t>
            </a:r>
            <a:r>
              <a:rPr lang="en-US" dirty="0">
                <a:solidFill>
                  <a:prstClr val="black"/>
                </a:solidFill>
              </a:rPr>
              <a:t> split embryos </a:t>
            </a:r>
            <a:r>
              <a:rPr lang="en-US" b="0" dirty="0">
                <a:solidFill>
                  <a:prstClr val="black"/>
                </a:solidFill>
              </a:rPr>
              <a:t>(code 4)</a:t>
            </a:r>
          </a:p>
          <a:p>
            <a:pPr lvl="1">
              <a:defRPr/>
            </a:pPr>
            <a:r>
              <a:rPr lang="en-US" dirty="0">
                <a:solidFill>
                  <a:srgbClr val="9BBB59">
                    <a:lumMod val="50000"/>
                  </a:srgbClr>
                </a:solidFill>
              </a:rPr>
              <a:t>530</a:t>
            </a:r>
            <a:r>
              <a:rPr lang="en-US" dirty="0">
                <a:solidFill>
                  <a:prstClr val="black"/>
                </a:solidFill>
              </a:rPr>
              <a:t> nuclear transfer clones from embryos, calves, or adults </a:t>
            </a:r>
            <a:r>
              <a:rPr lang="en-US" b="0" dirty="0">
                <a:solidFill>
                  <a:prstClr val="black"/>
                </a:solidFill>
              </a:rPr>
              <a:t>(code 5)</a:t>
            </a:r>
          </a:p>
          <a:p>
            <a:r>
              <a:rPr lang="en-US" dirty="0"/>
              <a:t>From about 7 million animals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548C7D0-6928-265F-8854-84625D6F326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5103952"/>
              </p:ext>
            </p:extLst>
          </p:nvPr>
        </p:nvGraphicFramePr>
        <p:xfrm>
          <a:off x="6340475" y="1219200"/>
          <a:ext cx="536416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38">
                  <a:extLst>
                    <a:ext uri="{9D8B030D-6E8A-4147-A177-3AD203B41FA5}">
                      <a16:colId xmlns:a16="http://schemas.microsoft.com/office/drawing/2014/main" val="3301737801"/>
                    </a:ext>
                  </a:extLst>
                </a:gridCol>
                <a:gridCol w="4513724">
                  <a:extLst>
                    <a:ext uri="{9D8B030D-6E8A-4147-A177-3AD203B41FA5}">
                      <a16:colId xmlns:a16="http://schemas.microsoft.com/office/drawing/2014/main" val="2845621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Birth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60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88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birth (not from embryo transfer)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73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Birth from embryo transfer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624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Split embryo (artificially)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6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Clone from nuclear transfer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12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Embryo pedigree (implantation date stored as birth date)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31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7908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C26D-618A-D8FD-5B17-703EE84D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Champion in </a:t>
            </a:r>
            <a:r>
              <a:rPr lang="en-US" dirty="0">
                <a:solidFill>
                  <a:srgbClr val="FFFF00"/>
                </a:solidFill>
              </a:rPr>
              <a:t>2011</a:t>
            </a:r>
            <a:r>
              <a:rPr lang="en-US" dirty="0"/>
              <a:t>, Clone beat her in </a:t>
            </a:r>
            <a:r>
              <a:rPr lang="en-US" dirty="0">
                <a:solidFill>
                  <a:srgbClr val="FFFF00"/>
                </a:solidFill>
              </a:rPr>
              <a:t>2013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84DEE-AD23-11C3-1015-9646FF05AD41}"/>
              </a:ext>
            </a:extLst>
          </p:cNvPr>
          <p:cNvSpPr txBox="1"/>
          <p:nvPr/>
        </p:nvSpPr>
        <p:spPr>
          <a:xfrm>
            <a:off x="926587" y="1306286"/>
            <a:ext cx="41477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00FF"/>
                </a:highlight>
              </a:rPr>
              <a:t>Apple</a:t>
            </a:r>
            <a:r>
              <a:rPr lang="en-US" sz="2400" dirty="0"/>
              <a:t> – 2011 World Dairy Expo</a:t>
            </a:r>
          </a:p>
          <a:p>
            <a:endParaRPr lang="en-US" sz="2400" dirty="0"/>
          </a:p>
          <a:p>
            <a:r>
              <a:rPr lang="en-US" sz="2400" dirty="0"/>
              <a:t>Photo:</a:t>
            </a:r>
          </a:p>
          <a:p>
            <a:r>
              <a:rPr lang="en-US" sz="2400" dirty="0">
                <a:hlinkClick r:id="rId2"/>
              </a:rPr>
              <a:t>https://rzbderboven.de/apple/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Apple had 361 progeny.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0D15E-62E7-B0C0-470A-6EC624D9FD3B}"/>
              </a:ext>
            </a:extLst>
          </p:cNvPr>
          <p:cNvSpPr txBox="1"/>
          <p:nvPr/>
        </p:nvSpPr>
        <p:spPr>
          <a:xfrm>
            <a:off x="6095021" y="1306286"/>
            <a:ext cx="43073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00FF"/>
                </a:highlight>
              </a:rPr>
              <a:t>Apple-3</a:t>
            </a:r>
            <a:r>
              <a:rPr lang="en-US" sz="2400" dirty="0"/>
              <a:t> – 2013 World Dairy Expo</a:t>
            </a:r>
          </a:p>
          <a:p>
            <a:endParaRPr lang="en-US" sz="2400" dirty="0"/>
          </a:p>
          <a:p>
            <a:r>
              <a:rPr lang="en-US" sz="2400" dirty="0"/>
              <a:t>Photo and story: </a:t>
            </a:r>
          </a:p>
          <a:p>
            <a:r>
              <a:rPr lang="en-US" sz="2400" dirty="0">
                <a:hlinkClick r:id="rId3"/>
              </a:rPr>
              <a:t>https://www.thebullvine.com/donor-profile/khw-regiment-apple-red-beauty-performance-record-accomplishments/</a:t>
            </a:r>
            <a:endParaRPr lang="en-US" sz="2400" dirty="0"/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Malcolm, D. 2019. 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KHW Regiment Apple-Red-ET – Everything and more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Photo by The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Bullvine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Apple’s 9 clones added 325 more progeny.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95142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A04-FA88-BD4C-99D3-53B5FB23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cow and clone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4141-1DE5-FF4E-8C50-6A744AD045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Holstein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cow and her clone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Nelsons Estimate Liz </a:t>
            </a:r>
          </a:p>
          <a:p>
            <a:pPr lvl="1"/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Nelsons Estimate Liz-2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 All-American Winter Yearling, 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2001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Liz-2 was Junior Champion at World Dairy Expo in 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2004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progeny of Liz,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Liz-2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721A73-280B-7E5F-3D07-D54ACB43A6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9403" y="1326975"/>
            <a:ext cx="4517528" cy="3218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723CC-0FA3-3B19-319D-72F20BC1820F}"/>
              </a:ext>
            </a:extLst>
          </p:cNvPr>
          <p:cNvSpPr txBox="1"/>
          <p:nvPr/>
        </p:nvSpPr>
        <p:spPr>
          <a:xfrm>
            <a:off x="6639504" y="4766528"/>
            <a:ext cx="4069122" cy="88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© Frank Robinson, Lodi, CA, USA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Nauman, D. 2011. Commitment got Nelsons Pronto Liz across.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http://www.dairyagendatoday.com/News.aspx?nid=5557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583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E601-AB88-2483-D229-0DAC59A6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genetic evaluation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C23A-B462-53AD-1008-FA511C2CF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Pedigree relationship matrix treated clones as full sibs but had </a:t>
            </a:r>
            <a:r>
              <a:rPr lang="en-US" dirty="0">
                <a:solidFill>
                  <a:srgbClr val="9BBB59">
                    <a:lumMod val="50000"/>
                  </a:srgbClr>
                </a:solidFill>
              </a:rPr>
              <a:t>&gt;7,000 </a:t>
            </a:r>
            <a:r>
              <a:rPr lang="en-US" dirty="0">
                <a:solidFill>
                  <a:prstClr val="black"/>
                </a:solidFill>
              </a:rPr>
              <a:t>copies of another animal’s DNA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Store a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source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animal for each identical group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For progeny of clones, switch their sire or dam ID to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source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ID 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Remove IDs of clones from the pedigree file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a separate permanent environment effect for each clone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After computing the EBVs:</a:t>
            </a:r>
          </a:p>
          <a:p>
            <a:pPr lvl="1" indent="-378875">
              <a:buFont typeface="Symbol" pitchFamily="18" charset="2"/>
              <a:buChar char="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Copy 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source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EBV back to the clones</a:t>
            </a:r>
          </a:p>
          <a:p>
            <a:pPr lvl="1" indent="-378875">
              <a:buFont typeface="Symbol" pitchFamily="18" charset="2"/>
              <a:buChar char="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 the original pedigree in the public formats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945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3015-26A4-CAE1-8227-5C512754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 new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36958-8CD4-47FB-404E-37D89FD831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 dirty="0"/>
              <a:t> matrices match better</a:t>
            </a:r>
          </a:p>
          <a:p>
            <a:r>
              <a:rPr lang="en-US" dirty="0"/>
              <a:t>Genetic evaluations more precise for clones and progeny</a:t>
            </a:r>
          </a:p>
          <a:p>
            <a:r>
              <a:rPr lang="en-US" dirty="0"/>
              <a:t>Genomic evaluations now have identical polygenic effects</a:t>
            </a:r>
          </a:p>
          <a:p>
            <a:r>
              <a:rPr lang="en-US" dirty="0"/>
              <a:t>Identical EBVs in more trait groups such as type and calving</a:t>
            </a:r>
          </a:p>
          <a:p>
            <a:r>
              <a:rPr lang="en-US" dirty="0"/>
              <a:t>Combined progeny counts for cloned bulls instead of reporting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(since 2008) </a:t>
            </a:r>
            <a:r>
              <a:rPr lang="en-US" dirty="0"/>
              <a:t>the daughter count of the clone with the most</a:t>
            </a:r>
          </a:p>
          <a:p>
            <a:r>
              <a:rPr lang="en-US" dirty="0"/>
              <a:t>More exact pedigree inbreeding coefficients for descendants of clones</a:t>
            </a:r>
          </a:p>
          <a:p>
            <a:r>
              <a:rPr lang="en-US" dirty="0"/>
              <a:t>Improved ancestor discovery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950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6A14-008E-0702-B17C-ECE86A01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7CC2-7865-1EBA-3D9C-9094B85802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Calf born in 2020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(HO840003218920809)</a:t>
            </a:r>
          </a:p>
          <a:p>
            <a:pPr lvl="1"/>
            <a:r>
              <a:rPr lang="en-US" dirty="0"/>
              <a:t>Maternal great grandsire was a clone of the paternal 2</a:t>
            </a:r>
            <a:r>
              <a:rPr lang="en-US" baseline="30000" dirty="0"/>
              <a:t>nd</a:t>
            </a:r>
            <a:r>
              <a:rPr lang="en-US" dirty="0"/>
              <a:t> great grandsire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ManOMan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and ManOMan2)</a:t>
            </a:r>
          </a:p>
          <a:p>
            <a:pPr lvl="1"/>
            <a:r>
              <a:rPr lang="en-US" dirty="0"/>
              <a:t>Pedigree inbreeding of 9.8% corrected to 10.6%</a:t>
            </a:r>
          </a:p>
          <a:p>
            <a:pPr lvl="1"/>
            <a:r>
              <a:rPr lang="en-US" dirty="0"/>
              <a:t>Genomic inbreeding was 13.5%</a:t>
            </a:r>
          </a:p>
          <a:p>
            <a:r>
              <a:rPr lang="en-US" dirty="0"/>
              <a:t>Split embryo bulls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(HOUSA000056264513 and HOUSA000056264515)</a:t>
            </a:r>
          </a:p>
          <a:p>
            <a:pPr lvl="1"/>
            <a:r>
              <a:rPr lang="en-US" dirty="0"/>
              <a:t>One had 43 daughters and the other had 2,972 daughters</a:t>
            </a:r>
          </a:p>
          <a:p>
            <a:pPr lvl="1"/>
            <a:r>
              <a:rPr lang="en-US" dirty="0"/>
              <a:t>Combined EBV mostly derived from second bull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939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D2F1-DDB3-3935-99D5-587DF4C7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FE1C-C9DA-2446-EF43-533F5BAFBC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National evaluation</a:t>
            </a:r>
          </a:p>
          <a:p>
            <a:pPr lvl="1"/>
            <a:r>
              <a:rPr lang="en-US" dirty="0"/>
              <a:t>GEBV changes small because genotypes already identical</a:t>
            </a:r>
          </a:p>
          <a:p>
            <a:r>
              <a:rPr lang="en-US" dirty="0"/>
              <a:t>MACE evaluation</a:t>
            </a:r>
          </a:p>
          <a:p>
            <a:pPr lvl="1"/>
            <a:r>
              <a:rPr lang="en-US" dirty="0"/>
              <a:t>Separate EBVs not too useful treating clones as full sibs</a:t>
            </a:r>
          </a:p>
          <a:p>
            <a:pPr lvl="1"/>
            <a:r>
              <a:rPr lang="en-US" dirty="0"/>
              <a:t>Send results from new model to Interbull August test run</a:t>
            </a:r>
          </a:p>
          <a:p>
            <a:pPr lvl="1"/>
            <a:r>
              <a:rPr lang="en-US" dirty="0"/>
              <a:t>Only send source animal to avoid double-counting clones</a:t>
            </a:r>
          </a:p>
          <a:p>
            <a:r>
              <a:rPr lang="en-US" dirty="0"/>
              <a:t>Most programs ready for December implementation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930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71534</TotalTime>
  <Words>1120</Words>
  <Application>Microsoft Office PowerPoint</Application>
  <PresentationFormat>Widescreen</PresentationFormat>
  <Paragraphs>202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AIP-2017 16-9 Slide Master</vt:lpstr>
      <vt:lpstr>Modeling identical animals and clones in genetic evaluations</vt:lpstr>
      <vt:lpstr>Why model clones?</vt:lpstr>
      <vt:lpstr>Birth codes in USA data</vt:lpstr>
      <vt:lpstr>Grand Champion in 2011, Clone beat her in 2013</vt:lpstr>
      <vt:lpstr>Example cow and clone</vt:lpstr>
      <vt:lpstr>Revised genetic evaluation model</vt:lpstr>
      <vt:lpstr>Benefits of the new model</vt:lpstr>
      <vt:lpstr>Example results</vt:lpstr>
      <vt:lpstr>Implementation</vt:lpstr>
      <vt:lpstr>Do clones (ETN) perform as expected?</vt:lpstr>
      <vt:lpstr>Import / export rules?</vt:lpstr>
      <vt:lpstr>Conclusions</vt:lpstr>
      <vt:lpstr>Clones and identical twins in team sports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Cloning</dc:title>
  <dc:creator>Paul VanRaiden</dc:creator>
  <cp:lastModifiedBy>Vanraden, Paul - REE-ARS</cp:lastModifiedBy>
  <cp:revision>147</cp:revision>
  <dcterms:created xsi:type="dcterms:W3CDTF">2020-05-20T20:57:15Z</dcterms:created>
  <dcterms:modified xsi:type="dcterms:W3CDTF">2023-08-27T19:29:29Z</dcterms:modified>
</cp:coreProperties>
</file>