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65" r:id="rId3"/>
    <p:sldId id="281" r:id="rId4"/>
    <p:sldId id="279" r:id="rId5"/>
    <p:sldId id="280" r:id="rId6"/>
    <p:sldId id="278" r:id="rId7"/>
    <p:sldId id="282" r:id="rId8"/>
    <p:sldId id="284" r:id="rId9"/>
    <p:sldId id="275" r:id="rId10"/>
    <p:sldId id="277" r:id="rId11"/>
    <p:sldId id="259" r:id="rId12"/>
    <p:sldId id="276" r:id="rId13"/>
    <p:sldId id="283" r:id="rId14"/>
    <p:sldId id="27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8C00"/>
    <a:srgbClr val="B00000"/>
    <a:srgbClr val="00523C"/>
    <a:srgbClr val="244270"/>
    <a:srgbClr val="003C52"/>
    <a:srgbClr val="C0C0C0"/>
    <a:srgbClr val="F68100"/>
    <a:srgbClr val="F68D00"/>
    <a:srgbClr val="FD740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35" autoAdjust="0"/>
    <p:restoredTop sz="86410" autoAdjust="0"/>
  </p:normalViewPr>
  <p:slideViewPr>
    <p:cSldViewPr snapToGrid="0">
      <p:cViewPr varScale="1">
        <p:scale>
          <a:sx n="60" d="100"/>
          <a:sy n="60" d="100"/>
        </p:scale>
        <p:origin x="-1328" y="-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Bulls in AI</c:v>
                </c:pt>
              </c:strCache>
            </c:strRef>
          </c:tx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&lt;1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72.5</c:v>
                </c:pt>
                <c:pt idx="1">
                  <c:v>73.099999999999994</c:v>
                </c:pt>
                <c:pt idx="2">
                  <c:v>75.5</c:v>
                </c:pt>
                <c:pt idx="3">
                  <c:v>76</c:v>
                </c:pt>
                <c:pt idx="4">
                  <c:v>90.6</c:v>
                </c:pt>
                <c:pt idx="5">
                  <c:v>91.6</c:v>
                </c:pt>
                <c:pt idx="6">
                  <c:v>92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Females</c:v>
                </c:pt>
              </c:strCache>
            </c:strRef>
          </c:tx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&lt;1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70.400000000000006</c:v>
                </c:pt>
                <c:pt idx="1">
                  <c:v>71.400000000000006</c:v>
                </c:pt>
                <c:pt idx="2">
                  <c:v>73</c:v>
                </c:pt>
                <c:pt idx="3">
                  <c:v>73.5</c:v>
                </c:pt>
                <c:pt idx="4">
                  <c:v>73.8</c:v>
                </c:pt>
                <c:pt idx="5">
                  <c:v>73.599999999999994</c:v>
                </c:pt>
                <c:pt idx="6">
                  <c:v>73.7</c:v>
                </c:pt>
              </c:numCache>
            </c:numRef>
          </c:val>
        </c:ser>
        <c:marker val="1"/>
        <c:axId val="79849728"/>
        <c:axId val="109456384"/>
      </c:lineChart>
      <c:catAx>
        <c:axId val="79849728"/>
        <c:scaling>
          <c:orientation val="minMax"/>
        </c:scaling>
        <c:axPos val="b"/>
        <c:tickLblPos val="nextTo"/>
        <c:crossAx val="109456384"/>
        <c:crosses val="autoZero"/>
        <c:auto val="1"/>
        <c:lblAlgn val="ctr"/>
        <c:lblOffset val="100"/>
      </c:catAx>
      <c:valAx>
        <c:axId val="109456384"/>
        <c:scaling>
          <c:orientation val="minMax"/>
        </c:scaling>
        <c:axPos val="l"/>
        <c:majorGridlines/>
        <c:numFmt formatCode="General" sourceLinked="1"/>
        <c:tickLblPos val="nextTo"/>
        <c:crossAx val="7984972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9A253B-BAD6-408A-8656-02CAF4824A5C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1ED6AB-7B83-40F6-8D46-7688D22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IP-2017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82880"/>
            <a:ext cx="7772400" cy="63976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7772400" cy="4800600"/>
          </a:xfrm>
        </p:spPr>
        <p:txBody>
          <a:bodyPr/>
          <a:lstStyle>
            <a:lvl1pPr>
              <a:defRPr sz="2700"/>
            </a:lvl1pPr>
            <a:lvl2pPr>
              <a:defRPr sz="2700"/>
            </a:lvl2pPr>
            <a:lvl3pPr>
              <a:defRPr sz="27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IP-2017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3048000"/>
          </a:xfrm>
          <a:prstGeom prst="rect">
            <a:avLst/>
          </a:prstGeom>
          <a:solidFill>
            <a:srgbClr val="2442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066800"/>
            <a:ext cx="7772400" cy="639762"/>
          </a:xfrm>
        </p:spPr>
        <p:txBody>
          <a:bodyPr/>
          <a:lstStyle>
            <a:lvl1pPr algn="l">
              <a:lnSpc>
                <a:spcPts val="4600"/>
              </a:lnSpc>
              <a:defRPr sz="42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429000"/>
            <a:ext cx="7772400" cy="27432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IP-2017 Title and Conten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63976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3886200" cy="4800600"/>
          </a:xfrm>
        </p:spPr>
        <p:txBody>
          <a:bodyPr/>
          <a:lstStyle>
            <a:lvl1pPr>
              <a:defRPr sz="2700"/>
            </a:lvl1pPr>
            <a:lvl2pPr>
              <a:defRPr sz="2700"/>
            </a:lvl2pPr>
            <a:lvl3pPr>
              <a:defRPr sz="27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3886200" cy="4800600"/>
          </a:xfrm>
        </p:spPr>
        <p:txBody>
          <a:bodyPr/>
          <a:lstStyle>
            <a:lvl1pPr>
              <a:defRPr sz="2700"/>
            </a:lvl1pPr>
            <a:lvl2pPr>
              <a:defRPr sz="2700"/>
            </a:lvl2pPr>
            <a:lvl3pPr>
              <a:defRPr sz="27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P-2017 Title and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USDA symbol 2color Hi Res.jpg"/>
          <p:cNvPicPr>
            <a:picLocks noChangeAspect="1"/>
          </p:cNvPicPr>
          <p:nvPr userDrawn="1"/>
        </p:nvPicPr>
        <p:blipFill>
          <a:blip r:embed="rId6" cstate="print"/>
          <a:srcRect r="1468"/>
          <a:stretch>
            <a:fillRect/>
          </a:stretch>
        </p:blipFill>
        <p:spPr>
          <a:xfrm>
            <a:off x="8440349" y="6369874"/>
            <a:ext cx="703651" cy="488126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6611112"/>
            <a:ext cx="8458200" cy="246888"/>
          </a:xfrm>
          <a:prstGeom prst="rect">
            <a:avLst/>
          </a:prstGeom>
          <a:solidFill>
            <a:srgbClr val="0052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442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6397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4800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228600" y="6611112"/>
            <a:ext cx="5943600" cy="24688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 smtClean="0">
                <a:solidFill>
                  <a:schemeClr val="bg1"/>
                </a:solidFill>
              </a:rPr>
              <a:t>Interbull annual meeting, Auckland, New</a:t>
            </a:r>
            <a:r>
              <a:rPr lang="en-US" sz="1100" b="1" baseline="0" dirty="0" smtClean="0">
                <a:solidFill>
                  <a:schemeClr val="bg1"/>
                </a:solidFill>
              </a:rPr>
              <a:t> Zealand</a:t>
            </a:r>
            <a:r>
              <a:rPr lang="en-US" sz="1100" b="1" dirty="0" smtClean="0">
                <a:solidFill>
                  <a:schemeClr val="bg1"/>
                </a:solidFill>
              </a:rPr>
              <a:t>, 2018 (</a:t>
            </a:r>
            <a:fld id="{15B3028D-9398-4C32-B664-7BB0AE0371BF}" type="slidenum">
              <a:rPr lang="en-US" sz="1100" b="1" smtClean="0">
                <a:solidFill>
                  <a:schemeClr val="bg1"/>
                </a:solidFill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en-US" sz="1100" b="1" dirty="0" smtClean="0">
                <a:solidFill>
                  <a:schemeClr val="bg1"/>
                </a:solidFill>
              </a:rPr>
              <a:t>)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6629400" y="6611112"/>
            <a:ext cx="18288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100" b="1" dirty="0" smtClean="0">
                <a:solidFill>
                  <a:schemeClr val="bg1"/>
                </a:solidFill>
              </a:rPr>
              <a:t>VanRaden</a:t>
            </a:r>
            <a:endParaRPr lang="en-US" sz="1100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0" r:id="rId2"/>
    <p:sldLayoutId id="2147483652" r:id="rId3"/>
    <p:sldLayoutId id="2147483654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3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4163" indent="-284163" algn="l" defTabSz="914400" rtl="0" eaLnBrk="1" latinLnBrk="0" hangingPunct="1">
        <a:lnSpc>
          <a:spcPts val="3000"/>
        </a:lnSpc>
        <a:spcBef>
          <a:spcPts val="0"/>
        </a:spcBef>
        <a:spcAft>
          <a:spcPts val="1200"/>
        </a:spcAft>
        <a:buFont typeface="Symbol" pitchFamily="18" charset="2"/>
        <a:buChar char=""/>
        <a:defRPr sz="27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30238" indent="-285750" algn="l" defTabSz="914400" rtl="0" eaLnBrk="1" latinLnBrk="0" hangingPunct="1">
        <a:lnSpc>
          <a:spcPts val="3000"/>
        </a:lnSpc>
        <a:spcBef>
          <a:spcPts val="0"/>
        </a:spcBef>
        <a:spcAft>
          <a:spcPts val="1200"/>
        </a:spcAft>
        <a:buFont typeface="Arial" pitchFamily="34" charset="0"/>
        <a:buChar char="–"/>
        <a:tabLst/>
        <a:defRPr sz="27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854075" indent="-223838" algn="l" defTabSz="914400" rtl="0" eaLnBrk="1" latinLnBrk="0" hangingPunct="1">
        <a:lnSpc>
          <a:spcPts val="3000"/>
        </a:lnSpc>
        <a:spcBef>
          <a:spcPts val="0"/>
        </a:spcBef>
        <a:spcAft>
          <a:spcPts val="1200"/>
        </a:spcAft>
        <a:buFont typeface="Calibri" pitchFamily="34" charset="0"/>
        <a:buChar char="•"/>
        <a:defRPr sz="27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aul.vanraden@ars.usda.gov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1066800"/>
            <a:ext cx="7450810" cy="639762"/>
          </a:xfrm>
        </p:spPr>
        <p:txBody>
          <a:bodyPr/>
          <a:lstStyle/>
          <a:p>
            <a:r>
              <a:rPr lang="en-US" dirty="0" smtClean="0"/>
              <a:t>Validation of genomic reliability and gains from phenotypic updates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endParaRPr lang="en-US" dirty="0" smtClean="0">
              <a:solidFill>
                <a:srgbClr val="00523C"/>
              </a:solidFill>
            </a:endParaRPr>
          </a:p>
          <a:p>
            <a:pPr>
              <a:spcAft>
                <a:spcPts val="0"/>
              </a:spcAft>
            </a:pPr>
            <a:r>
              <a:rPr lang="en-US" dirty="0" smtClean="0">
                <a:solidFill>
                  <a:srgbClr val="00523C"/>
                </a:solidFill>
              </a:rPr>
              <a:t>Paul VanRaden and Jeff O’Connell*</a:t>
            </a:r>
          </a:p>
          <a:p>
            <a:pPr>
              <a:lnSpc>
                <a:spcPts val="2800"/>
              </a:lnSpc>
              <a:spcAft>
                <a:spcPts val="0"/>
              </a:spcAft>
            </a:pPr>
            <a:r>
              <a:rPr lang="en-US" sz="2400" dirty="0" smtClean="0"/>
              <a:t>Animal Genomics and Improvement Laboratory</a:t>
            </a:r>
          </a:p>
          <a:p>
            <a:pPr>
              <a:lnSpc>
                <a:spcPts val="2800"/>
              </a:lnSpc>
              <a:spcAft>
                <a:spcPts val="0"/>
              </a:spcAft>
            </a:pPr>
            <a:r>
              <a:rPr lang="en-US" sz="2400" dirty="0" smtClean="0"/>
              <a:t>Agricultural Research Service, USDA, Beltsville, MD</a:t>
            </a:r>
          </a:p>
          <a:p>
            <a:pPr>
              <a:lnSpc>
                <a:spcPts val="2800"/>
              </a:lnSpc>
              <a:spcAft>
                <a:spcPts val="0"/>
              </a:spcAft>
            </a:pPr>
            <a:r>
              <a:rPr lang="en-US" sz="2400" dirty="0" smtClean="0"/>
              <a:t>*University of Maryland-Baltimore</a:t>
            </a:r>
          </a:p>
          <a:p>
            <a:pPr>
              <a:lnSpc>
                <a:spcPts val="2800"/>
              </a:lnSpc>
              <a:spcAft>
                <a:spcPts val="3000"/>
              </a:spcAft>
            </a:pPr>
            <a:r>
              <a:rPr lang="en-US" sz="2400" u="sng" dirty="0" smtClean="0">
                <a:solidFill>
                  <a:srgbClr val="244270"/>
                </a:solidFill>
                <a:hlinkClick r:id="rId2"/>
              </a:rPr>
              <a:t>paul.vanraden@ars.usda.gov</a:t>
            </a:r>
            <a:endParaRPr lang="en-US" sz="2400" u="sng" dirty="0" smtClean="0">
              <a:solidFill>
                <a:srgbClr val="244270"/>
              </a:solidFill>
            </a:endParaRPr>
          </a:p>
          <a:p>
            <a:pPr>
              <a:lnSpc>
                <a:spcPts val="2800"/>
              </a:lnSpc>
              <a:spcAft>
                <a:spcPts val="3000"/>
              </a:spcAft>
            </a:pP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HOL NM$ average reliability </a:t>
            </a:r>
            <a:r>
              <a:rPr lang="en-US" dirty="0" smtClean="0"/>
              <a:t>by age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</p:nvPr>
        </p:nvGraphicFramePr>
        <p:xfrm>
          <a:off x="685800" y="1371600"/>
          <a:ext cx="77724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Phenotypic update frequency</a:t>
            </a:r>
            <a:endParaRPr lang="en-US" dirty="0"/>
          </a:p>
        </p:txBody>
      </p:sp>
      <p:pic>
        <p:nvPicPr>
          <p:cNvPr id="1026" name="Picture 1" descr="reliability step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2221" y="1073889"/>
            <a:ext cx="6174143" cy="5273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 gains by update frequency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</p:nvPr>
        </p:nvGraphicFramePr>
        <p:xfrm>
          <a:off x="685800" y="1371600"/>
          <a:ext cx="7772400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Frequency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Updates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Young REL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Marginal Gain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Proven REL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Marginal Gain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Annual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73.0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 months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79.0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 months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73.7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 months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73.8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81.0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 months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73.83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81.6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Monthly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73.92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82.3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Weekly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73.98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82.8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Daily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73.99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82.97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Instant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74.0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10228" y="5741043"/>
            <a:ext cx="70123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Assuming  that REL begins at 75% and is 91% 1 year later for proven bulls</a:t>
            </a:r>
          </a:p>
          <a:p>
            <a:r>
              <a:rPr lang="en-US" dirty="0" smtClean="0"/>
              <a:t>and begins at 73% and is 75% 1 year later for young bulls.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Exact calculation of genomic reliability is hard, but validation is easy</a:t>
            </a:r>
          </a:p>
          <a:p>
            <a:r>
              <a:rPr lang="en-US" dirty="0" smtClean="0"/>
              <a:t>Published USA REL averaged 2% too high for HOL, 3% too low for JER, and 1% too low for BSW</a:t>
            </a:r>
          </a:p>
          <a:p>
            <a:r>
              <a:rPr lang="en-US" dirty="0" smtClean="0"/>
              <a:t>Published </a:t>
            </a:r>
            <a:r>
              <a:rPr lang="en-US" dirty="0" err="1" smtClean="0"/>
              <a:t>Intergenomics</a:t>
            </a:r>
            <a:r>
              <a:rPr lang="en-US" dirty="0" smtClean="0"/>
              <a:t> REL averaged 4% too low for BSW traits because observed REL </a:t>
            </a:r>
            <a:r>
              <a:rPr lang="en-US" smtClean="0"/>
              <a:t>were higher</a:t>
            </a:r>
            <a:endParaRPr lang="en-US" dirty="0" smtClean="0"/>
          </a:p>
          <a:p>
            <a:r>
              <a:rPr lang="en-US" dirty="0" smtClean="0"/>
              <a:t>Updating marker effects more frequently than 3 times per year could improve average REL up to 2.5% for recently proven bulls but &lt; 0.3% for young animals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spcAft>
                <a:spcPts val="3600"/>
              </a:spcAft>
            </a:pPr>
            <a:r>
              <a:rPr lang="en-US" dirty="0" smtClean="0"/>
              <a:t>Interbull Working Group on Genomic Reliability (Zengting Liu, Martin </a:t>
            </a:r>
            <a:r>
              <a:rPr lang="en-US" dirty="0" err="1" smtClean="0"/>
              <a:t>Lidauer</a:t>
            </a:r>
            <a:r>
              <a:rPr lang="en-US" dirty="0" smtClean="0"/>
              <a:t>, Mario Calus, Vincent </a:t>
            </a:r>
            <a:r>
              <a:rPr lang="en-US" dirty="0" err="1" smtClean="0"/>
              <a:t>Ducrocq</a:t>
            </a:r>
            <a:r>
              <a:rPr lang="en-US" dirty="0" smtClean="0"/>
              <a:t>, Haifa Benhajali, and Hossein Jorjani)</a:t>
            </a:r>
          </a:p>
          <a:p>
            <a:pPr>
              <a:spcAft>
                <a:spcPts val="3600"/>
              </a:spcAft>
            </a:pPr>
            <a:r>
              <a:rPr lang="en-US" dirty="0" smtClean="0"/>
              <a:t>Council on Dairy Cattle Breeding and </a:t>
            </a:r>
            <a:r>
              <a:rPr lang="en-US" dirty="0" err="1" smtClean="0"/>
              <a:t>Intergenomics</a:t>
            </a:r>
            <a:r>
              <a:rPr lang="en-US" dirty="0" smtClean="0"/>
              <a:t> for data</a:t>
            </a:r>
          </a:p>
          <a:p>
            <a:pPr>
              <a:spcAft>
                <a:spcPts val="3600"/>
              </a:spcAft>
            </a:pPr>
            <a:r>
              <a:rPr lang="en-US" dirty="0" smtClean="0"/>
              <a:t>Suzanne Hubbard for graphs</a:t>
            </a:r>
          </a:p>
          <a:p>
            <a:pPr>
              <a:spcAft>
                <a:spcPts val="3600"/>
              </a:spcAft>
            </a:pPr>
            <a:r>
              <a:rPr lang="en-US" dirty="0" smtClean="0"/>
              <a:t>USDA-ARS project 1265-31000-101-00, “Improving Genetic Predictions in Dairy Animals Using Phenotypic and Genomic Information”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Methods to compute genomic reliability</a:t>
            </a:r>
          </a:p>
          <a:p>
            <a:pPr lvl="1"/>
            <a:r>
              <a:rPr lang="en-US" dirty="0" smtClean="0"/>
              <a:t>Summarized by Liu et al (2017)</a:t>
            </a:r>
          </a:p>
          <a:p>
            <a:pPr lvl="1"/>
            <a:r>
              <a:rPr lang="en-US" dirty="0" smtClean="0"/>
              <a:t>GREL compared by Sullivan and </a:t>
            </a:r>
            <a:r>
              <a:rPr lang="en-US" dirty="0" err="1" smtClean="0"/>
              <a:t>Jakobsen</a:t>
            </a:r>
            <a:r>
              <a:rPr lang="en-US" dirty="0" smtClean="0"/>
              <a:t> (2014)</a:t>
            </a:r>
          </a:p>
          <a:p>
            <a:r>
              <a:rPr lang="en-US" dirty="0" smtClean="0"/>
              <a:t>Simple validation of genomic reliability </a:t>
            </a:r>
          </a:p>
          <a:p>
            <a:pPr lvl="1"/>
            <a:r>
              <a:rPr lang="en-US" dirty="0" smtClean="0"/>
              <a:t>Do actual EBV changes agree with published REL?</a:t>
            </a:r>
          </a:p>
          <a:p>
            <a:pPr lvl="1"/>
            <a:r>
              <a:rPr lang="en-US" dirty="0" smtClean="0"/>
              <a:t>Examples from USA and </a:t>
            </a:r>
            <a:r>
              <a:rPr lang="en-US" dirty="0" err="1" smtClean="0"/>
              <a:t>Intergenomics</a:t>
            </a:r>
            <a:r>
              <a:rPr lang="en-US" dirty="0" smtClean="0"/>
              <a:t> </a:t>
            </a:r>
          </a:p>
          <a:p>
            <a:r>
              <a:rPr lang="en-US" dirty="0" smtClean="0"/>
              <a:t>Gains in reliability from more frequent updates</a:t>
            </a:r>
          </a:p>
          <a:p>
            <a:pPr lvl="1"/>
            <a:r>
              <a:rPr lang="en-US" dirty="0" smtClean="0"/>
              <a:t>Similar math can determine the value </a:t>
            </a:r>
            <a:r>
              <a:rPr lang="en-US" smtClean="0"/>
              <a:t>of re-estimating </a:t>
            </a:r>
            <a:r>
              <a:rPr lang="en-US" dirty="0" smtClean="0"/>
              <a:t>marker effects more often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 calculation vs. validation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REL estimation</a:t>
            </a:r>
          </a:p>
          <a:p>
            <a:pPr lvl="1"/>
            <a:r>
              <a:rPr lang="en-US" dirty="0" smtClean="0"/>
              <a:t>Adjust theoretical REL such as from SNP-BLUP-REL or from size of reference population</a:t>
            </a:r>
          </a:p>
          <a:p>
            <a:pPr lvl="1"/>
            <a:r>
              <a:rPr lang="en-US" dirty="0" smtClean="0"/>
              <a:t>Use prediction error variance (PEV) because correlations are biased downward by selection</a:t>
            </a:r>
          </a:p>
          <a:p>
            <a:r>
              <a:rPr lang="en-US" dirty="0" smtClean="0"/>
              <a:t>REL validation</a:t>
            </a:r>
          </a:p>
          <a:p>
            <a:pPr lvl="1"/>
            <a:r>
              <a:rPr lang="en-US" dirty="0" smtClean="0"/>
              <a:t>Similar to validating EBVs using truncated data</a:t>
            </a:r>
          </a:p>
          <a:p>
            <a:pPr lvl="1"/>
            <a:r>
              <a:rPr lang="en-US" dirty="0" smtClean="0"/>
              <a:t>Examine published REL for 6 traits and Net Merit</a:t>
            </a:r>
          </a:p>
          <a:p>
            <a:pPr lvl="1"/>
            <a:r>
              <a:rPr lang="en-US" dirty="0" smtClean="0"/>
              <a:t>Examine 3 breeds (HOL, JER, BSW) on USA scale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Genomic reliability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Selection reduces variance such that </a:t>
            </a:r>
            <a:r>
              <a:rPr lang="en-US" dirty="0" err="1" smtClean="0"/>
              <a:t>Var</a:t>
            </a:r>
            <a:r>
              <a:rPr lang="en-US" dirty="0" smtClean="0"/>
              <a:t>(EBV) &lt; REL * </a:t>
            </a:r>
            <a:r>
              <a:rPr lang="en-US" dirty="0" err="1" smtClean="0"/>
              <a:t>Var</a:t>
            </a:r>
            <a:r>
              <a:rPr lang="en-US" dirty="0" smtClean="0"/>
              <a:t>(BV), but not prediction error variances (PEV):</a:t>
            </a:r>
          </a:p>
          <a:p>
            <a:r>
              <a:rPr lang="en-US" dirty="0" smtClean="0"/>
              <a:t>PEV = </a:t>
            </a:r>
            <a:r>
              <a:rPr lang="en-US" dirty="0" err="1" smtClean="0"/>
              <a:t>Var</a:t>
            </a:r>
            <a:r>
              <a:rPr lang="en-US" dirty="0" smtClean="0"/>
              <a:t>(EBV – BV) = (1 – REL) </a:t>
            </a:r>
            <a:r>
              <a:rPr lang="en-US" dirty="0" err="1" smtClean="0"/>
              <a:t>Var</a:t>
            </a:r>
            <a:r>
              <a:rPr lang="en-US" dirty="0" smtClean="0"/>
              <a:t>(BV) </a:t>
            </a:r>
          </a:p>
          <a:p>
            <a:r>
              <a:rPr lang="en-US" dirty="0" smtClean="0"/>
              <a:t>Variance of EBV differences are proportional to the difference in reliabilities regardless of selection. If EBV</a:t>
            </a:r>
            <a:r>
              <a:rPr lang="en-US" baseline="-25000" dirty="0" smtClean="0"/>
              <a:t>1</a:t>
            </a:r>
            <a:r>
              <a:rPr lang="en-US" dirty="0" smtClean="0"/>
              <a:t> and EBV</a:t>
            </a:r>
            <a:r>
              <a:rPr lang="en-US" baseline="-25000" dirty="0" smtClean="0"/>
              <a:t>2</a:t>
            </a:r>
            <a:r>
              <a:rPr lang="en-US" dirty="0" smtClean="0"/>
              <a:t> are earlier and later genomic evaluations with reliabilities REL</a:t>
            </a:r>
            <a:r>
              <a:rPr lang="en-US" baseline="-25000" dirty="0" smtClean="0"/>
              <a:t>1</a:t>
            </a:r>
            <a:r>
              <a:rPr lang="en-US" dirty="0" smtClean="0"/>
              <a:t> and REL</a:t>
            </a:r>
            <a:r>
              <a:rPr lang="en-US" baseline="-25000" dirty="0" smtClean="0"/>
              <a:t>2</a:t>
            </a:r>
            <a:r>
              <a:rPr lang="en-US" dirty="0" smtClean="0"/>
              <a:t>, then</a:t>
            </a:r>
          </a:p>
          <a:p>
            <a:r>
              <a:rPr lang="en-US" dirty="0" err="1" smtClean="0"/>
              <a:t>Var</a:t>
            </a:r>
            <a:r>
              <a:rPr lang="en-US" dirty="0" smtClean="0"/>
              <a:t>(EBV</a:t>
            </a:r>
            <a:r>
              <a:rPr lang="en-US" baseline="-25000" dirty="0" smtClean="0"/>
              <a:t>2</a:t>
            </a:r>
            <a:r>
              <a:rPr lang="en-US" dirty="0" smtClean="0"/>
              <a:t> – EBV</a:t>
            </a:r>
            <a:r>
              <a:rPr lang="en-US" baseline="-25000" dirty="0" smtClean="0"/>
              <a:t>1</a:t>
            </a:r>
            <a:r>
              <a:rPr lang="en-US" dirty="0" smtClean="0"/>
              <a:t>) = (REL</a:t>
            </a:r>
            <a:r>
              <a:rPr lang="en-US" baseline="-25000" dirty="0" smtClean="0"/>
              <a:t>2</a:t>
            </a:r>
            <a:r>
              <a:rPr lang="en-US" dirty="0" smtClean="0"/>
              <a:t> – REL</a:t>
            </a:r>
            <a:r>
              <a:rPr lang="en-US" baseline="-25000" dirty="0" smtClean="0"/>
              <a:t>1</a:t>
            </a:r>
            <a:r>
              <a:rPr lang="en-US" dirty="0" smtClean="0"/>
              <a:t>) </a:t>
            </a:r>
            <a:r>
              <a:rPr lang="en-US" dirty="0" err="1" smtClean="0"/>
              <a:t>Var</a:t>
            </a:r>
            <a:r>
              <a:rPr lang="en-US" dirty="0" smtClean="0"/>
              <a:t>(BV)</a:t>
            </a:r>
          </a:p>
          <a:p>
            <a:r>
              <a:rPr lang="en-US" dirty="0" smtClean="0"/>
              <a:t>If REL</a:t>
            </a:r>
            <a:r>
              <a:rPr lang="en-US" baseline="-25000" dirty="0" smtClean="0"/>
              <a:t>2</a:t>
            </a:r>
            <a:r>
              <a:rPr lang="en-US" dirty="0" smtClean="0"/>
              <a:t> is known, high, and accurate, then solve for</a:t>
            </a:r>
          </a:p>
          <a:p>
            <a:r>
              <a:rPr lang="en-US" dirty="0" smtClean="0"/>
              <a:t>REL</a:t>
            </a:r>
            <a:r>
              <a:rPr lang="en-US" baseline="-25000" dirty="0" smtClean="0"/>
              <a:t>1</a:t>
            </a:r>
            <a:r>
              <a:rPr lang="en-US" dirty="0" smtClean="0"/>
              <a:t> = REL</a:t>
            </a:r>
            <a:r>
              <a:rPr lang="en-US" baseline="-25000" dirty="0" smtClean="0"/>
              <a:t>2</a:t>
            </a:r>
            <a:r>
              <a:rPr lang="en-US" dirty="0" smtClean="0"/>
              <a:t> – </a:t>
            </a:r>
            <a:r>
              <a:rPr lang="en-US" dirty="0" err="1" smtClean="0"/>
              <a:t>Var</a:t>
            </a:r>
            <a:r>
              <a:rPr lang="en-US" dirty="0" smtClean="0"/>
              <a:t>(EBV</a:t>
            </a:r>
            <a:r>
              <a:rPr lang="en-US" baseline="-25000" dirty="0" smtClean="0"/>
              <a:t>2</a:t>
            </a:r>
            <a:r>
              <a:rPr lang="en-US" dirty="0" smtClean="0"/>
              <a:t> – EBV</a:t>
            </a:r>
            <a:r>
              <a:rPr lang="en-US" baseline="-25000" dirty="0" smtClean="0"/>
              <a:t>1</a:t>
            </a:r>
            <a:r>
              <a:rPr lang="en-US" dirty="0" smtClean="0"/>
              <a:t>) / </a:t>
            </a:r>
            <a:r>
              <a:rPr lang="en-US" dirty="0" err="1" smtClean="0"/>
              <a:t>Var</a:t>
            </a:r>
            <a:r>
              <a:rPr lang="en-US" dirty="0" smtClean="0"/>
              <a:t>(BV)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to validate genomic 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Published genomic evaluations from April 2014</a:t>
            </a:r>
          </a:p>
          <a:p>
            <a:r>
              <a:rPr lang="en-US" dirty="0" smtClean="0"/>
              <a:t>Published genomic evaluations from April 2017</a:t>
            </a:r>
          </a:p>
          <a:p>
            <a:r>
              <a:rPr lang="en-US" dirty="0" smtClean="0"/>
              <a:t>SD of difference in genomic PTAs</a:t>
            </a:r>
          </a:p>
          <a:p>
            <a:r>
              <a:rPr lang="en-US" dirty="0" smtClean="0"/>
              <a:t>REML estimates of true TA SD from Interbull MACE</a:t>
            </a:r>
          </a:p>
          <a:p>
            <a:r>
              <a:rPr lang="en-US" dirty="0" smtClean="0"/>
              <a:t>Example for Holstein protein validation bulls:</a:t>
            </a:r>
          </a:p>
          <a:p>
            <a:r>
              <a:rPr lang="en-US" dirty="0" smtClean="0"/>
              <a:t>Average published REL</a:t>
            </a:r>
            <a:r>
              <a:rPr lang="en-US" baseline="-25000" dirty="0" smtClean="0"/>
              <a:t>1</a:t>
            </a:r>
            <a:r>
              <a:rPr lang="en-US" dirty="0" smtClean="0"/>
              <a:t> was 0.76, REL</a:t>
            </a:r>
            <a:r>
              <a:rPr lang="en-US" baseline="-25000" dirty="0" smtClean="0"/>
              <a:t>2</a:t>
            </a:r>
            <a:r>
              <a:rPr lang="en-US" dirty="0" smtClean="0"/>
              <a:t> was 0.95, SD of change was 8.4, and REML TA SD was 17.5. The observed REL</a:t>
            </a:r>
            <a:r>
              <a:rPr lang="en-US" baseline="-25000" dirty="0" smtClean="0"/>
              <a:t>1</a:t>
            </a:r>
            <a:r>
              <a:rPr lang="en-US" dirty="0" smtClean="0"/>
              <a:t> for protein was calculated as</a:t>
            </a:r>
          </a:p>
          <a:p>
            <a:r>
              <a:rPr lang="en-US" dirty="0" smtClean="0"/>
              <a:t>Observed REL</a:t>
            </a:r>
            <a:r>
              <a:rPr lang="en-US" baseline="-25000" dirty="0" smtClean="0"/>
              <a:t>1</a:t>
            </a:r>
            <a:r>
              <a:rPr lang="en-US" dirty="0" smtClean="0"/>
              <a:t> = 0.95 – (8.4)</a:t>
            </a:r>
            <a:r>
              <a:rPr lang="en-US" baseline="30000" dirty="0" smtClean="0"/>
              <a:t>2</a:t>
            </a:r>
            <a:r>
              <a:rPr lang="en-US" dirty="0" smtClean="0"/>
              <a:t> / (17.5)</a:t>
            </a:r>
            <a:r>
              <a:rPr lang="en-US" baseline="30000" dirty="0" smtClean="0"/>
              <a:t>2</a:t>
            </a:r>
            <a:r>
              <a:rPr lang="en-US" dirty="0" smtClean="0"/>
              <a:t> = 0.72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182880"/>
            <a:ext cx="8277447" cy="625194"/>
          </a:xfrm>
        </p:spPr>
        <p:txBody>
          <a:bodyPr/>
          <a:lstStyle/>
          <a:p>
            <a:r>
              <a:rPr lang="en-US" dirty="0" smtClean="0"/>
              <a:t>Observed vs. published reliability, 2014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</p:nvPr>
        </p:nvGraphicFramePr>
        <p:xfrm>
          <a:off x="685800" y="1371600"/>
          <a:ext cx="7772401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/>
                <a:gridCol w="1110343"/>
                <a:gridCol w="1110343"/>
                <a:gridCol w="1110343"/>
                <a:gridCol w="1110343"/>
                <a:gridCol w="1110343"/>
                <a:gridCol w="11103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Trait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Observed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Published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Observed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Published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Diff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baseline="0" dirty="0" smtClean="0"/>
                        <a:t>Jerseys</a:t>
                      </a:r>
                      <a:endParaRPr lang="en-US" b="1" i="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baseline="0" dirty="0" smtClean="0"/>
                        <a:t>Holsteins</a:t>
                      </a:r>
                      <a:endParaRPr lang="en-US" b="1" i="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Milk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Protein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Longevity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Preg</a:t>
                      </a:r>
                      <a:r>
                        <a:rPr lang="en-US" dirty="0" smtClean="0"/>
                        <a:t>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NetMerit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Average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182880"/>
            <a:ext cx="8277447" cy="625194"/>
          </a:xfrm>
        </p:spPr>
        <p:txBody>
          <a:bodyPr/>
          <a:lstStyle/>
          <a:p>
            <a:r>
              <a:rPr lang="en-US" dirty="0" smtClean="0"/>
              <a:t>Observed vs. published reliability, BSW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</p:nvPr>
        </p:nvGraphicFramePr>
        <p:xfrm>
          <a:off x="685800" y="1371600"/>
          <a:ext cx="7772401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343"/>
                <a:gridCol w="1110343"/>
                <a:gridCol w="1110343"/>
                <a:gridCol w="1110343"/>
                <a:gridCol w="1110343"/>
                <a:gridCol w="1110343"/>
                <a:gridCol w="11103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Trait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Observed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Published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Observed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Published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Diff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Brown Swiss - USA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BSW - </a:t>
                      </a:r>
                      <a:r>
                        <a:rPr lang="en-US" b="1" dirty="0" err="1" smtClean="0"/>
                        <a:t>Intergenomics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Milk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Protein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Longevity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Preg</a:t>
                      </a:r>
                      <a:r>
                        <a:rPr lang="en-US" dirty="0" smtClean="0"/>
                        <a:t>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Average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of BSW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Same software used by USA and </a:t>
            </a:r>
            <a:r>
              <a:rPr lang="en-US" dirty="0" err="1" smtClean="0"/>
              <a:t>Intergenomics</a:t>
            </a:r>
            <a:endParaRPr lang="en-US" dirty="0" smtClean="0"/>
          </a:p>
          <a:p>
            <a:r>
              <a:rPr lang="en-US" dirty="0" smtClean="0"/>
              <a:t>Same data except PA in USA vs. Pedigree Index in IG</a:t>
            </a:r>
          </a:p>
          <a:p>
            <a:pPr lvl="1"/>
            <a:r>
              <a:rPr lang="en-US" dirty="0" smtClean="0"/>
              <a:t>Bias from dam’s PTA and extra weight on PA</a:t>
            </a:r>
          </a:p>
          <a:p>
            <a:pPr lvl="1"/>
            <a:r>
              <a:rPr lang="en-US" dirty="0" smtClean="0"/>
              <a:t>Yield heritability reduced from 35% to 23% in Dec 2014</a:t>
            </a:r>
          </a:p>
          <a:p>
            <a:r>
              <a:rPr lang="en-US" dirty="0" smtClean="0"/>
              <a:t>Small test used only 41 bulls with &gt; 50 US daughters</a:t>
            </a:r>
          </a:p>
          <a:p>
            <a:r>
              <a:rPr lang="en-US" dirty="0" smtClean="0"/>
              <a:t>Full test with all 475 IG bulls gave observed REL much more similar because USA and IG both have only PI for foreign MACE bulls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Phenotypic update frequency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Suppose reliability increases steadily from REL</a:t>
            </a:r>
            <a:r>
              <a:rPr lang="en-US" baseline="-25000" dirty="0" smtClean="0"/>
              <a:t>1</a:t>
            </a:r>
            <a:r>
              <a:rPr lang="en-US" dirty="0" smtClean="0"/>
              <a:t> to REL</a:t>
            </a:r>
            <a:r>
              <a:rPr lang="en-US" baseline="-25000" dirty="0" smtClean="0"/>
              <a:t>2</a:t>
            </a:r>
            <a:r>
              <a:rPr lang="en-US" dirty="0" smtClean="0"/>
              <a:t> across a year. </a:t>
            </a:r>
          </a:p>
          <a:p>
            <a:r>
              <a:rPr lang="en-US" dirty="0" smtClean="0"/>
              <a:t>The gain in reliability from n updates per year (</a:t>
            </a:r>
            <a:r>
              <a:rPr lang="en-US" dirty="0" err="1" smtClean="0"/>
              <a:t>REL</a:t>
            </a:r>
            <a:r>
              <a:rPr lang="en-US" baseline="-25000" dirty="0" err="1" smtClean="0"/>
              <a:t>n</a:t>
            </a:r>
            <a:r>
              <a:rPr lang="en-US" dirty="0" smtClean="0"/>
              <a:t>) instead of 1 annual update should average:</a:t>
            </a:r>
          </a:p>
          <a:p>
            <a:r>
              <a:rPr lang="en-US" dirty="0" err="1" smtClean="0"/>
              <a:t>REL</a:t>
            </a:r>
            <a:r>
              <a:rPr lang="en-US" baseline="-25000" dirty="0" err="1" smtClean="0"/>
              <a:t>n</a:t>
            </a:r>
            <a:r>
              <a:rPr lang="en-US" dirty="0" smtClean="0"/>
              <a:t> = .5 (REL</a:t>
            </a:r>
            <a:r>
              <a:rPr lang="en-US" baseline="-25000" dirty="0" smtClean="0"/>
              <a:t>2</a:t>
            </a:r>
            <a:r>
              <a:rPr lang="en-US" dirty="0" smtClean="0"/>
              <a:t> – REL</a:t>
            </a:r>
            <a:r>
              <a:rPr lang="en-US" baseline="-25000" dirty="0" smtClean="0"/>
              <a:t>1</a:t>
            </a:r>
            <a:r>
              <a:rPr lang="en-US" dirty="0" smtClean="0"/>
              <a:t>) (n - 1) / n</a:t>
            </a:r>
          </a:p>
          <a:p>
            <a:r>
              <a:rPr lang="en-US" dirty="0" smtClean="0"/>
              <a:t>Suppose bulls increase from 75% REL</a:t>
            </a:r>
            <a:r>
              <a:rPr lang="en-US" baseline="-25000" dirty="0" smtClean="0"/>
              <a:t>1</a:t>
            </a:r>
            <a:r>
              <a:rPr lang="en-US" dirty="0" smtClean="0"/>
              <a:t> to 91% REL</a:t>
            </a:r>
            <a:r>
              <a:rPr lang="en-US" baseline="-25000" dirty="0" smtClean="0"/>
              <a:t>2</a:t>
            </a:r>
            <a:r>
              <a:rPr lang="en-US" dirty="0" smtClean="0"/>
              <a:t> when 4 years old (no daughters to many daughters). </a:t>
            </a:r>
          </a:p>
          <a:p>
            <a:r>
              <a:rPr lang="en-US" dirty="0" smtClean="0"/>
              <a:t>Minimum gain is 0% with an annual update because the bulls would stay at 75% for the whole year.</a:t>
            </a:r>
          </a:p>
          <a:p>
            <a:r>
              <a:rPr lang="en-US" dirty="0" smtClean="0"/>
              <a:t>Maximum gain is 8% with instant updating. Bulls would average (75 + 91)/2 = 83% during that year.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IP-2017 Slide Master">
  <a:themeElements>
    <a:clrScheme name="Custom 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44270"/>
      </a:hlink>
      <a:folHlink>
        <a:srgbClr val="24427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3101</TotalTime>
  <Words>975</Words>
  <Application>Microsoft Office PowerPoint</Application>
  <PresentationFormat>On-screen Show (4:3)</PresentationFormat>
  <Paragraphs>252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AIP-2017 Slide Master</vt:lpstr>
      <vt:lpstr>Validation of genomic reliability and gains from phenotypic updates</vt:lpstr>
      <vt:lpstr>Topics</vt:lpstr>
      <vt:lpstr>REL calculation vs. validation</vt:lpstr>
      <vt:lpstr>Genomic reliability theory</vt:lpstr>
      <vt:lpstr>Data to validate genomic reliability</vt:lpstr>
      <vt:lpstr>Observed vs. published reliability, 2014</vt:lpstr>
      <vt:lpstr>Observed vs. published reliability, BSW</vt:lpstr>
      <vt:lpstr>Discussion of BSW results</vt:lpstr>
      <vt:lpstr>Phenotypic update frequency</vt:lpstr>
      <vt:lpstr>HOL NM$ average reliability by age</vt:lpstr>
      <vt:lpstr>Phenotypic update frequency</vt:lpstr>
      <vt:lpstr>Reliability gains by update frequency</vt:lpstr>
      <vt:lpstr>Conclusions</vt:lpstr>
      <vt:lpstr>Acknowledgements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Suzanne Hubbard</dc:creator>
  <cp:lastModifiedBy>paul vanraden</cp:lastModifiedBy>
  <cp:revision>183</cp:revision>
  <dcterms:created xsi:type="dcterms:W3CDTF">2017-04-14T13:19:57Z</dcterms:created>
  <dcterms:modified xsi:type="dcterms:W3CDTF">2018-01-30T23:39:01Z</dcterms:modified>
</cp:coreProperties>
</file>