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39"/>
  </p:notesMasterIdLst>
  <p:sldIdLst>
    <p:sldId id="256" r:id="rId2"/>
    <p:sldId id="265" r:id="rId3"/>
    <p:sldId id="260" r:id="rId4"/>
    <p:sldId id="341" r:id="rId5"/>
    <p:sldId id="338" r:id="rId6"/>
    <p:sldId id="353" r:id="rId7"/>
    <p:sldId id="342" r:id="rId8"/>
    <p:sldId id="343" r:id="rId9"/>
    <p:sldId id="348" r:id="rId10"/>
    <p:sldId id="352" r:id="rId11"/>
    <p:sldId id="344" r:id="rId12"/>
    <p:sldId id="339" r:id="rId13"/>
    <p:sldId id="594" r:id="rId14"/>
    <p:sldId id="340" r:id="rId15"/>
    <p:sldId id="346" r:id="rId16"/>
    <p:sldId id="354" r:id="rId17"/>
    <p:sldId id="347" r:id="rId18"/>
    <p:sldId id="334" r:id="rId19"/>
    <p:sldId id="360" r:id="rId20"/>
    <p:sldId id="359" r:id="rId21"/>
    <p:sldId id="598" r:id="rId22"/>
    <p:sldId id="599" r:id="rId23"/>
    <p:sldId id="593" r:id="rId24"/>
    <p:sldId id="597" r:id="rId25"/>
    <p:sldId id="596" r:id="rId26"/>
    <p:sldId id="302" r:id="rId27"/>
    <p:sldId id="324" r:id="rId28"/>
    <p:sldId id="356" r:id="rId29"/>
    <p:sldId id="274" r:id="rId30"/>
    <p:sldId id="306" r:id="rId31"/>
    <p:sldId id="317" r:id="rId32"/>
    <p:sldId id="358" r:id="rId33"/>
    <p:sldId id="357" r:id="rId34"/>
    <p:sldId id="600" r:id="rId35"/>
    <p:sldId id="289" r:id="rId36"/>
    <p:sldId id="280" r:id="rId37"/>
    <p:sldId id="258" r:id="rId38"/>
  </p:sldIdLst>
  <p:sldSz cx="9144000" cy="5143500" type="screen16x9"/>
  <p:notesSz cx="6858000" cy="9144000"/>
  <p:embeddedFontLst>
    <p:embeddedFont>
      <p:font typeface="Monotype Sorts"/>
      <p:regular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ＭＳ Ｐゴシック" panose="020B0600070205080204" pitchFamily="34" charset="-128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B. Cole" initials="JBC" lastIdx="9" clrIdx="0">
    <p:extLst/>
  </p:cmAuthor>
  <p:cmAuthor id="2" name="John Cole" initials="JC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3C"/>
    <a:srgbClr val="AC1F2D"/>
    <a:srgbClr val="244270"/>
    <a:srgbClr val="001A13"/>
    <a:srgbClr val="002219"/>
    <a:srgbClr val="003225"/>
    <a:srgbClr val="004634"/>
    <a:srgbClr val="00563F"/>
    <a:srgbClr val="9EBC8A"/>
    <a:srgbClr val="71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8" autoAdjust="0"/>
    <p:restoredTop sz="86410" autoAdjust="0"/>
  </p:normalViewPr>
  <p:slideViewPr>
    <p:cSldViewPr snapToGrid="0">
      <p:cViewPr varScale="1">
        <p:scale>
          <a:sx n="117" d="100"/>
          <a:sy n="117" d="100"/>
        </p:scale>
        <p:origin x="555" y="31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264" y="374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10.19.53.11\data-M\jcole\Graphics\TMI%20Figure-smh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10.19.53.11\data-M\GRW\GRAPHICS\nmtrend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14112975656123"/>
          <c:y val="2.7230535624830805E-2"/>
          <c:w val="0.81223047242307722"/>
          <c:h val="0.7381478947501817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Milk yield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Sheet1!$E$4:$E$19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8.6</c:v>
                </c:pt>
                <c:pt idx="3">
                  <c:v>0</c:v>
                </c:pt>
                <c:pt idx="4">
                  <c:v>22</c:v>
                </c:pt>
                <c:pt idx="5">
                  <c:v>15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10.6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3-4A07-A886-B1024632C9A2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Fat yield</c:v>
                </c:pt>
              </c:strCache>
            </c:strRef>
          </c:tx>
          <c:spPr>
            <a:solidFill>
              <a:srgbClr val="FFB021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Sheet1!$F$4:$F$19</c:f>
              <c:numCache>
                <c:formatCode>General</c:formatCode>
                <c:ptCount val="16"/>
                <c:pt idx="0">
                  <c:v>16</c:v>
                </c:pt>
                <c:pt idx="1">
                  <c:v>22</c:v>
                </c:pt>
                <c:pt idx="2">
                  <c:v>17.3</c:v>
                </c:pt>
                <c:pt idx="3">
                  <c:v>7.6499999999999977</c:v>
                </c:pt>
                <c:pt idx="4">
                  <c:v>5</c:v>
                </c:pt>
                <c:pt idx="5">
                  <c:v>12</c:v>
                </c:pt>
                <c:pt idx="6">
                  <c:v>9</c:v>
                </c:pt>
                <c:pt idx="7">
                  <c:v>19.439999999999987</c:v>
                </c:pt>
                <c:pt idx="8">
                  <c:v>8</c:v>
                </c:pt>
                <c:pt idx="9">
                  <c:v>17.8</c:v>
                </c:pt>
                <c:pt idx="10">
                  <c:v>3.4</c:v>
                </c:pt>
                <c:pt idx="11">
                  <c:v>9</c:v>
                </c:pt>
                <c:pt idx="12">
                  <c:v>1.35</c:v>
                </c:pt>
                <c:pt idx="13">
                  <c:v>0</c:v>
                </c:pt>
                <c:pt idx="14">
                  <c:v>19.399999999999999</c:v>
                </c:pt>
                <c:pt idx="15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D3-4A07-A886-B1024632C9A2}"/>
            </c:ext>
          </c:extLst>
        </c:ser>
        <c:ser>
          <c:idx val="4"/>
          <c:order val="2"/>
          <c:tx>
            <c:strRef>
              <c:f>Sheet1!$I$2</c:f>
              <c:strCache>
                <c:ptCount val="1"/>
                <c:pt idx="0">
                  <c:v>Fat (%)</c:v>
                </c:pt>
              </c:strCache>
            </c:strRef>
          </c:tx>
          <c:spPr>
            <a:solidFill>
              <a:srgbClr val="C07B00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Sheet1!$I$4:$I$19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6.73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D3-4A07-A886-B1024632C9A2}"/>
            </c:ext>
          </c:extLst>
        </c:ser>
        <c:ser>
          <c:idx val="2"/>
          <c:order val="3"/>
          <c:tx>
            <c:strRef>
              <c:f>Sheet1!$G$2</c:f>
              <c:strCache>
                <c:ptCount val="1"/>
                <c:pt idx="0">
                  <c:v>Protein yield</c:v>
                </c:pt>
              </c:strCache>
            </c:strRef>
          </c:tx>
          <c:spPr>
            <a:solidFill>
              <a:srgbClr val="4FC54F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Sheet1!$G$4:$G$19</c:f>
              <c:numCache>
                <c:formatCode>General</c:formatCode>
                <c:ptCount val="16"/>
                <c:pt idx="0">
                  <c:v>27</c:v>
                </c:pt>
                <c:pt idx="1">
                  <c:v>20</c:v>
                </c:pt>
                <c:pt idx="2">
                  <c:v>6.4</c:v>
                </c:pt>
                <c:pt idx="3">
                  <c:v>26.1</c:v>
                </c:pt>
                <c:pt idx="4">
                  <c:v>30</c:v>
                </c:pt>
                <c:pt idx="5">
                  <c:v>39</c:v>
                </c:pt>
                <c:pt idx="6">
                  <c:v>14</c:v>
                </c:pt>
                <c:pt idx="7">
                  <c:v>52.56</c:v>
                </c:pt>
                <c:pt idx="8">
                  <c:v>36</c:v>
                </c:pt>
                <c:pt idx="9">
                  <c:v>39.9</c:v>
                </c:pt>
                <c:pt idx="10">
                  <c:v>18.899999999999999</c:v>
                </c:pt>
                <c:pt idx="11">
                  <c:v>33.75</c:v>
                </c:pt>
                <c:pt idx="12">
                  <c:v>13.48</c:v>
                </c:pt>
                <c:pt idx="13">
                  <c:v>0</c:v>
                </c:pt>
                <c:pt idx="14">
                  <c:v>29.1</c:v>
                </c:pt>
                <c:pt idx="15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D3-4A07-A886-B1024632C9A2}"/>
            </c:ext>
          </c:extLst>
        </c:ser>
        <c:ser>
          <c:idx val="3"/>
          <c:order val="4"/>
          <c:tx>
            <c:strRef>
              <c:f>Sheet1!$H$2:$H$3</c:f>
              <c:strCache>
                <c:ptCount val="1"/>
                <c:pt idx="0">
                  <c:v>Protein  (%)</c:v>
                </c:pt>
              </c:strCache>
            </c:strRef>
          </c:tx>
          <c:spPr>
            <a:solidFill>
              <a:srgbClr val="1F5F1F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Sheet1!$H$4:$H$19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7.6499999999999977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2.25</c:v>
                </c:pt>
                <c:pt idx="12">
                  <c:v>13.48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D3-4A07-A886-B1024632C9A2}"/>
            </c:ext>
          </c:extLst>
        </c:ser>
        <c:ser>
          <c:idx val="5"/>
          <c:order val="5"/>
          <c:tx>
            <c:strRef>
              <c:f>Sheet1!$J$2</c:f>
              <c:strCache>
                <c:ptCount val="1"/>
                <c:pt idx="0">
                  <c:v>Survivability</c:v>
                </c:pt>
              </c:strCache>
            </c:strRef>
          </c:tx>
          <c:spPr>
            <a:solidFill>
              <a:srgbClr val="EEECE1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Sheet1!$J$4:$J$19</c:f>
              <c:numCache>
                <c:formatCode>General</c:formatCode>
                <c:ptCount val="16"/>
                <c:pt idx="0">
                  <c:v>9</c:v>
                </c:pt>
                <c:pt idx="1">
                  <c:v>19</c:v>
                </c:pt>
                <c:pt idx="2">
                  <c:v>14.4</c:v>
                </c:pt>
                <c:pt idx="3">
                  <c:v>10</c:v>
                </c:pt>
                <c:pt idx="4">
                  <c:v>8</c:v>
                </c:pt>
                <c:pt idx="5">
                  <c:v>6</c:v>
                </c:pt>
                <c:pt idx="6">
                  <c:v>11</c:v>
                </c:pt>
                <c:pt idx="7">
                  <c:v>0</c:v>
                </c:pt>
                <c:pt idx="8">
                  <c:v>8</c:v>
                </c:pt>
                <c:pt idx="9">
                  <c:v>8</c:v>
                </c:pt>
                <c:pt idx="10">
                  <c:v>10.9</c:v>
                </c:pt>
                <c:pt idx="11">
                  <c:v>20</c:v>
                </c:pt>
                <c:pt idx="12">
                  <c:v>5</c:v>
                </c:pt>
                <c:pt idx="13">
                  <c:v>5</c:v>
                </c:pt>
                <c:pt idx="14">
                  <c:v>6.8</c:v>
                </c:pt>
                <c:pt idx="15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D3-4A07-A886-B1024632C9A2}"/>
            </c:ext>
          </c:extLst>
        </c:ser>
        <c:ser>
          <c:idx val="6"/>
          <c:order val="6"/>
          <c:tx>
            <c:strRef>
              <c:f>Sheet1!$K$2</c:f>
              <c:strCache>
                <c:ptCount val="1"/>
                <c:pt idx="0">
                  <c:v>Fertility</c:v>
                </c:pt>
              </c:strCache>
            </c:strRef>
          </c:tx>
          <c:spPr>
            <a:solidFill>
              <a:srgbClr val="EEECE1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Sheet1!$K$4:$K$19</c:f>
              <c:numCache>
                <c:formatCode>General</c:formatCode>
                <c:ptCount val="16"/>
                <c:pt idx="0">
                  <c:v>11</c:v>
                </c:pt>
                <c:pt idx="1">
                  <c:v>10</c:v>
                </c:pt>
                <c:pt idx="2">
                  <c:v>20.3</c:v>
                </c:pt>
                <c:pt idx="3">
                  <c:v>15</c:v>
                </c:pt>
                <c:pt idx="4">
                  <c:v>3</c:v>
                </c:pt>
                <c:pt idx="5">
                  <c:v>7.5</c:v>
                </c:pt>
                <c:pt idx="6">
                  <c:v>14</c:v>
                </c:pt>
                <c:pt idx="7">
                  <c:v>0</c:v>
                </c:pt>
                <c:pt idx="8">
                  <c:v>10</c:v>
                </c:pt>
                <c:pt idx="9">
                  <c:v>15.1</c:v>
                </c:pt>
                <c:pt idx="10">
                  <c:v>24</c:v>
                </c:pt>
                <c:pt idx="11">
                  <c:v>10</c:v>
                </c:pt>
                <c:pt idx="12">
                  <c:v>22</c:v>
                </c:pt>
                <c:pt idx="13">
                  <c:v>13</c:v>
                </c:pt>
                <c:pt idx="14">
                  <c:v>10.1</c:v>
                </c:pt>
                <c:pt idx="15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D3-4A07-A886-B1024632C9A2}"/>
            </c:ext>
          </c:extLst>
        </c:ser>
        <c:ser>
          <c:idx val="7"/>
          <c:order val="7"/>
          <c:tx>
            <c:strRef>
              <c:f>Sheet1!$L$2</c:f>
              <c:strCache>
                <c:ptCount val="1"/>
                <c:pt idx="0">
                  <c:v>SCS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Sheet1!$L$4:$L$19</c:f>
              <c:numCache>
                <c:formatCode>General</c:formatCode>
                <c:ptCount val="16"/>
                <c:pt idx="0">
                  <c:v>5</c:v>
                </c:pt>
                <c:pt idx="1">
                  <c:v>7</c:v>
                </c:pt>
                <c:pt idx="2">
                  <c:v>9.1</c:v>
                </c:pt>
                <c:pt idx="3">
                  <c:v>8</c:v>
                </c:pt>
                <c:pt idx="4">
                  <c:v>3</c:v>
                </c:pt>
                <c:pt idx="5">
                  <c:v>6.5</c:v>
                </c:pt>
                <c:pt idx="6">
                  <c:v>14</c:v>
                </c:pt>
                <c:pt idx="7">
                  <c:v>4</c:v>
                </c:pt>
                <c:pt idx="8">
                  <c:v>10</c:v>
                </c:pt>
                <c:pt idx="9">
                  <c:v>12.5</c:v>
                </c:pt>
                <c:pt idx="10">
                  <c:v>2.6</c:v>
                </c:pt>
                <c:pt idx="11">
                  <c:v>7</c:v>
                </c:pt>
                <c:pt idx="12">
                  <c:v>18</c:v>
                </c:pt>
                <c:pt idx="13">
                  <c:v>14</c:v>
                </c:pt>
                <c:pt idx="14">
                  <c:v>3</c:v>
                </c:pt>
                <c:pt idx="15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D3-4A07-A886-B1024632C9A2}"/>
            </c:ext>
          </c:extLst>
        </c:ser>
        <c:ser>
          <c:idx val="8"/>
          <c:order val="8"/>
          <c:tx>
            <c:strRef>
              <c:f>Sheet1!$M$2</c:f>
              <c:strCache>
                <c:ptCount val="1"/>
                <c:pt idx="0">
                  <c:v>Udder (not SCS)</c:v>
                </c:pt>
              </c:strCache>
            </c:strRef>
          </c:tx>
          <c:spPr>
            <a:solidFill>
              <a:srgbClr val="B17ED8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Sheet1!$M$4:$M$19</c:f>
              <c:numCache>
                <c:formatCode>General</c:formatCode>
                <c:ptCount val="16"/>
                <c:pt idx="0">
                  <c:v>12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18</c:v>
                </c:pt>
                <c:pt idx="5">
                  <c:v>0</c:v>
                </c:pt>
                <c:pt idx="6">
                  <c:v>14</c:v>
                </c:pt>
                <c:pt idx="7">
                  <c:v>20.399999999999999</c:v>
                </c:pt>
                <c:pt idx="8">
                  <c:v>13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>
                  <c:v>0</c:v>
                </c:pt>
                <c:pt idx="13">
                  <c:v>7</c:v>
                </c:pt>
                <c:pt idx="14">
                  <c:v>15.1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D3-4A07-A886-B1024632C9A2}"/>
            </c:ext>
          </c:extLst>
        </c:ser>
        <c:ser>
          <c:idx val="9"/>
          <c:order val="9"/>
          <c:tx>
            <c:strRef>
              <c:f>Sheet1!$N$2</c:f>
              <c:strCache>
                <c:ptCount val="1"/>
                <c:pt idx="0">
                  <c:v>Calving traits</c:v>
                </c:pt>
              </c:strCache>
            </c:strRef>
          </c:tx>
          <c:spPr>
            <a:solidFill>
              <a:srgbClr val="005A82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Sheet1!$N$4:$N$19</c:f>
              <c:numCache>
                <c:formatCode>General</c:formatCode>
                <c:ptCount val="16"/>
                <c:pt idx="0">
                  <c:v>3</c:v>
                </c:pt>
                <c:pt idx="1">
                  <c:v>5</c:v>
                </c:pt>
                <c:pt idx="2">
                  <c:v>1.9000000000000001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2.8</c:v>
                </c:pt>
                <c:pt idx="10">
                  <c:v>9.2000000000000011</c:v>
                </c:pt>
                <c:pt idx="11">
                  <c:v>3</c:v>
                </c:pt>
                <c:pt idx="12">
                  <c:v>0</c:v>
                </c:pt>
                <c:pt idx="13">
                  <c:v>13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1D3-4A07-A886-B1024632C9A2}"/>
            </c:ext>
          </c:extLst>
        </c:ser>
        <c:ser>
          <c:idx val="10"/>
          <c:order val="10"/>
          <c:tx>
            <c:strRef>
              <c:f>Sheet1!$O$2</c:f>
              <c:strCache>
                <c:ptCount val="1"/>
                <c:pt idx="0">
                  <c:v>Milking traits</c:v>
                </c:pt>
              </c:strCache>
            </c:strRef>
          </c:tx>
          <c:spPr>
            <a:solidFill>
              <a:srgbClr val="28CECE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Sheet1!$O$4:$O$19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</c:v>
                </c:pt>
                <c:pt idx="10">
                  <c:v>4</c:v>
                </c:pt>
                <c:pt idx="11">
                  <c:v>0</c:v>
                </c:pt>
                <c:pt idx="12">
                  <c:v>5</c:v>
                </c:pt>
                <c:pt idx="13">
                  <c:v>4</c:v>
                </c:pt>
                <c:pt idx="14">
                  <c:v>0.45</c:v>
                </c:pt>
                <c:pt idx="15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1D3-4A07-A886-B1024632C9A2}"/>
            </c:ext>
          </c:extLst>
        </c:ser>
        <c:ser>
          <c:idx val="11"/>
          <c:order val="11"/>
          <c:tx>
            <c:strRef>
              <c:f>Sheet1!$P$2</c:f>
              <c:strCache>
                <c:ptCount val="1"/>
                <c:pt idx="0">
                  <c:v>Feet &amp; legs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Sheet1!$P$4:$P$19</c:f>
              <c:numCache>
                <c:formatCode>General</c:formatCode>
                <c:ptCount val="16"/>
                <c:pt idx="0">
                  <c:v>6</c:v>
                </c:pt>
                <c:pt idx="1">
                  <c:v>3</c:v>
                </c:pt>
                <c:pt idx="2">
                  <c:v>5.5</c:v>
                </c:pt>
                <c:pt idx="3">
                  <c:v>5</c:v>
                </c:pt>
                <c:pt idx="4">
                  <c:v>11</c:v>
                </c:pt>
                <c:pt idx="5">
                  <c:v>0</c:v>
                </c:pt>
                <c:pt idx="6">
                  <c:v>16</c:v>
                </c:pt>
                <c:pt idx="7">
                  <c:v>3.6</c:v>
                </c:pt>
                <c:pt idx="8">
                  <c:v>6</c:v>
                </c:pt>
                <c:pt idx="9">
                  <c:v>0</c:v>
                </c:pt>
                <c:pt idx="10">
                  <c:v>0.60000000000000064</c:v>
                </c:pt>
                <c:pt idx="11">
                  <c:v>4.5</c:v>
                </c:pt>
                <c:pt idx="12">
                  <c:v>0</c:v>
                </c:pt>
                <c:pt idx="13">
                  <c:v>8</c:v>
                </c:pt>
                <c:pt idx="14">
                  <c:v>10.200000000000001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1D3-4A07-A886-B1024632C9A2}"/>
            </c:ext>
          </c:extLst>
        </c:ser>
        <c:ser>
          <c:idx val="13"/>
          <c:order val="12"/>
          <c:tx>
            <c:strRef>
              <c:f>Sheet1!$R$2</c:f>
              <c:strCache>
                <c:ptCount val="1"/>
                <c:pt idx="0">
                  <c:v>Type traits</c:v>
                </c:pt>
              </c:strCache>
            </c:strRef>
          </c:tx>
          <c:spPr>
            <a:solidFill>
              <a:srgbClr val="F48074"/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Sheet1!$R$4:$R$19</c:f>
              <c:numCache>
                <c:formatCode>General</c:formatCode>
                <c:ptCount val="16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7.5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</c:v>
                </c:pt>
                <c:pt idx="9">
                  <c:v>0</c:v>
                </c:pt>
                <c:pt idx="10">
                  <c:v>0</c:v>
                </c:pt>
                <c:pt idx="11">
                  <c:v>4.5</c:v>
                </c:pt>
                <c:pt idx="12">
                  <c:v>15</c:v>
                </c:pt>
                <c:pt idx="13">
                  <c:v>0</c:v>
                </c:pt>
                <c:pt idx="14">
                  <c:v>3.4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D3-4A07-A886-B1024632C9A2}"/>
            </c:ext>
          </c:extLst>
        </c:ser>
        <c:ser>
          <c:idx val="12"/>
          <c:order val="13"/>
          <c:tx>
            <c:strRef>
              <c:f>Sheet1!$Q$2</c:f>
              <c:strCache>
                <c:ptCount val="1"/>
                <c:pt idx="0">
                  <c:v>Liveweight/body size</c:v>
                </c:pt>
              </c:strCache>
            </c:strRef>
          </c:tx>
          <c:spPr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  <a:effectLst/>
          </c:spPr>
          <c:invertIfNegative val="0"/>
          <c:cat>
            <c:strRef>
              <c:f>Sheet1!$C$4:$C$19</c:f>
              <c:strCache>
                <c:ptCount val="16"/>
                <c:pt idx="0">
                  <c:v>United States (TPI)</c:v>
                </c:pt>
                <c:pt idx="1">
                  <c:v>United States (NM$)</c:v>
                </c:pt>
                <c:pt idx="2">
                  <c:v>United Kingdom (£PLI)</c:v>
                </c:pt>
                <c:pt idx="3">
                  <c:v>Switzerland (ISEL)</c:v>
                </c:pt>
                <c:pt idx="4">
                  <c:v>Spain (ICO)</c:v>
                </c:pt>
                <c:pt idx="5">
                  <c:v>New Zealand (BW)</c:v>
                </c:pt>
                <c:pt idx="6">
                  <c:v>Netherlands (NVI)</c:v>
                </c:pt>
                <c:pt idx="7">
                  <c:v>Japan (NTP)</c:v>
                </c:pt>
                <c:pt idx="8">
                  <c:v>Italy (PFT)</c:v>
                </c:pt>
                <c:pt idx="9">
                  <c:v>Israel (PD11)</c:v>
                </c:pt>
                <c:pt idx="10">
                  <c:v>Ireland (EBI)</c:v>
                </c:pt>
                <c:pt idx="11">
                  <c:v>Germany (RZG)</c:v>
                </c:pt>
                <c:pt idx="12">
                  <c:v>France (ISU)</c:v>
                </c:pt>
                <c:pt idx="13">
                  <c:v>Denmark (NTM)</c:v>
                </c:pt>
                <c:pt idx="14">
                  <c:v>Canada (LPI)</c:v>
                </c:pt>
                <c:pt idx="15">
                  <c:v>Australia (APR)</c:v>
                </c:pt>
              </c:strCache>
            </c:strRef>
          </c:cat>
          <c:val>
            <c:numRef>
              <c:f>Sheet1!$Q$4:$Q$19</c:f>
              <c:numCache>
                <c:formatCode>General</c:formatCode>
                <c:ptCount val="16"/>
                <c:pt idx="0">
                  <c:v>0</c:v>
                </c:pt>
                <c:pt idx="1">
                  <c:v>5</c:v>
                </c:pt>
                <c:pt idx="2">
                  <c:v>9.6</c:v>
                </c:pt>
                <c:pt idx="3">
                  <c:v>2.5</c:v>
                </c:pt>
                <c:pt idx="4">
                  <c:v>0</c:v>
                </c:pt>
                <c:pt idx="5">
                  <c:v>14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15.8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14.4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1D3-4A07-A886-B1024632C9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9426048"/>
        <c:axId val="329550464"/>
      </c:barChart>
      <c:catAx>
        <c:axId val="329426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5400" cap="sq" cmpd="sng" algn="ctr">
            <a:solidFill>
              <a:schemeClr val="tx1"/>
            </a:solidFill>
            <a:miter lim="800000"/>
          </a:ln>
          <a:effectLst/>
        </c:spPr>
        <c:txPr>
          <a:bodyPr rot="-60000000" vert="horz"/>
          <a:lstStyle/>
          <a:p>
            <a:pPr>
              <a:defRPr sz="1150" b="1"/>
            </a:pPr>
            <a:endParaRPr lang="en-US"/>
          </a:p>
        </c:txPr>
        <c:crossAx val="329550464"/>
        <c:crosses val="autoZero"/>
        <c:auto val="1"/>
        <c:lblAlgn val="ctr"/>
        <c:lblOffset val="100"/>
        <c:noMultiLvlLbl val="0"/>
      </c:catAx>
      <c:valAx>
        <c:axId val="329550464"/>
        <c:scaling>
          <c:orientation val="minMax"/>
        </c:scaling>
        <c:delete val="0"/>
        <c:axPos val="b"/>
        <c:majorGridlines>
          <c:spPr>
            <a:ln w="12700" cap="sq" cmpd="sng" algn="ctr">
              <a:solidFill>
                <a:schemeClr val="tx1"/>
              </a:solidFill>
              <a:prstDash val="sysDot"/>
              <a:miter lim="800000"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150" b="1"/>
            </a:pPr>
            <a:endParaRPr lang="en-US"/>
          </a:p>
        </c:txPr>
        <c:crossAx val="32942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543859649122889E-2"/>
          <c:y val="0.85963320443887847"/>
          <c:w val="0.98245614035087658"/>
          <c:h val="0.12408626290087714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B9FE-4354-A2FD-2D4AEB87C6F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9FE-4354-A2FD-2D4AEB87C6F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B9FE-4354-A2FD-2D4AEB87C6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9FE-4354-A2FD-2D4AEB87C6FB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99.4</c:v>
                </c:pt>
                <c:pt idx="2">
                  <c:v>99.1</c:v>
                </c:pt>
                <c:pt idx="3">
                  <c:v>95.7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FE-4354-A2FD-2D4AEB87C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00"/>
        <c:axId val="336398976"/>
        <c:axId val="336413056"/>
      </c:barChart>
      <c:catAx>
        <c:axId val="336398976"/>
        <c:scaling>
          <c:orientation val="minMax"/>
        </c:scaling>
        <c:delete val="1"/>
        <c:axPos val="b"/>
        <c:numFmt formatCode="@" sourceLinked="0"/>
        <c:majorTickMark val="none"/>
        <c:minorTickMark val="none"/>
        <c:tickLblPos val="none"/>
        <c:crossAx val="336413056"/>
        <c:crossesAt val="0"/>
        <c:auto val="0"/>
        <c:lblAlgn val="ctr"/>
        <c:lblOffset val="0"/>
        <c:noMultiLvlLbl val="0"/>
      </c:catAx>
      <c:valAx>
        <c:axId val="336413056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336398976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180894424565638"/>
          <c:y val="4.0943332190289866E-2"/>
          <c:w val="0.81192659523961797"/>
          <c:h val="0.75468391486368502"/>
        </c:manualLayout>
      </c:layout>
      <c:lineChart>
        <c:grouping val="standard"/>
        <c:varyColors val="0"/>
        <c:ser>
          <c:idx val="0"/>
          <c:order val="0"/>
          <c:tx>
            <c:v> All bulls</c:v>
          </c:tx>
          <c:spPr>
            <a:ln w="38100" cap="rnd">
              <a:solidFill>
                <a:srgbClr val="244270"/>
              </a:solidFill>
              <a:round/>
            </a:ln>
          </c:spPr>
          <c:marker>
            <c:symbol val="none"/>
          </c:marker>
          <c:cat>
            <c:numRef>
              <c:f>NMtrends!$A$1:$A$37</c:f>
              <c:numCache>
                <c:formatCode>General</c:formatCode>
                <c:ptCount val="3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</c:numCache>
            </c:numRef>
          </c:cat>
          <c:val>
            <c:numRef>
              <c:f>NMtrends!$B$1:$B$37</c:f>
              <c:numCache>
                <c:formatCode>General</c:formatCode>
                <c:ptCount val="37"/>
                <c:pt idx="0">
                  <c:v>-585.90828090000002</c:v>
                </c:pt>
                <c:pt idx="1">
                  <c:v>-549.80601379999996</c:v>
                </c:pt>
                <c:pt idx="2">
                  <c:v>-518.48426019999999</c:v>
                </c:pt>
                <c:pt idx="3">
                  <c:v>-511.58229219999998</c:v>
                </c:pt>
                <c:pt idx="4">
                  <c:v>-511.06369590000003</c:v>
                </c:pt>
                <c:pt idx="5">
                  <c:v>-489.106289</c:v>
                </c:pt>
                <c:pt idx="6">
                  <c:v>-457.12478959999999</c:v>
                </c:pt>
                <c:pt idx="7">
                  <c:v>-438.55161040000002</c:v>
                </c:pt>
                <c:pt idx="8">
                  <c:v>-398.68272789999997</c:v>
                </c:pt>
                <c:pt idx="9">
                  <c:v>-374.20900080000001</c:v>
                </c:pt>
                <c:pt idx="10">
                  <c:v>-362.72318159999998</c:v>
                </c:pt>
                <c:pt idx="11">
                  <c:v>-330.47502739999999</c:v>
                </c:pt>
                <c:pt idx="12">
                  <c:v>-327.22420210000001</c:v>
                </c:pt>
                <c:pt idx="13">
                  <c:v>-309.28892730000001</c:v>
                </c:pt>
                <c:pt idx="14">
                  <c:v>-308.3893832</c:v>
                </c:pt>
                <c:pt idx="15">
                  <c:v>-285.3801732</c:v>
                </c:pt>
                <c:pt idx="16">
                  <c:v>-273.28983049999999</c:v>
                </c:pt>
                <c:pt idx="17">
                  <c:v>-240.376881</c:v>
                </c:pt>
                <c:pt idx="18">
                  <c:v>-233.40392159999999</c:v>
                </c:pt>
                <c:pt idx="19">
                  <c:v>-201.7856894</c:v>
                </c:pt>
                <c:pt idx="20">
                  <c:v>-196.98957949999999</c:v>
                </c:pt>
                <c:pt idx="21">
                  <c:v>-174.87486480000001</c:v>
                </c:pt>
                <c:pt idx="22">
                  <c:v>-154.5449275</c:v>
                </c:pt>
                <c:pt idx="23">
                  <c:v>-147.43740460000001</c:v>
                </c:pt>
                <c:pt idx="24">
                  <c:v>-98.109890109999995</c:v>
                </c:pt>
                <c:pt idx="25">
                  <c:v>-73.119462029999994</c:v>
                </c:pt>
                <c:pt idx="26">
                  <c:v>-50.825365470000001</c:v>
                </c:pt>
                <c:pt idx="27">
                  <c:v>-3.7511597079999999</c:v>
                </c:pt>
                <c:pt idx="28">
                  <c:v>69.798543140000007</c:v>
                </c:pt>
                <c:pt idx="29">
                  <c:v>105.65478950000001</c:v>
                </c:pt>
                <c:pt idx="30">
                  <c:v>161.08807429999999</c:v>
                </c:pt>
                <c:pt idx="31">
                  <c:v>232.9313544</c:v>
                </c:pt>
                <c:pt idx="32">
                  <c:v>280.90814879999999</c:v>
                </c:pt>
                <c:pt idx="33">
                  <c:v>349.63944379999998</c:v>
                </c:pt>
                <c:pt idx="34">
                  <c:v>390.74774350000001</c:v>
                </c:pt>
                <c:pt idx="35">
                  <c:v>495.86898980000001</c:v>
                </c:pt>
                <c:pt idx="36">
                  <c:v>501.4712035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EB-42A8-B552-95A8708C3162}"/>
            </c:ext>
          </c:extLst>
        </c:ser>
        <c:ser>
          <c:idx val="1"/>
          <c:order val="1"/>
          <c:tx>
            <c:v> AI bulls</c:v>
          </c:tx>
          <c:spPr>
            <a:ln w="31750" cap="rnd">
              <a:solidFill>
                <a:srgbClr val="244270"/>
              </a:solidFill>
              <a:prstDash val="sysDash"/>
              <a:round/>
            </a:ln>
          </c:spPr>
          <c:marker>
            <c:symbol val="none"/>
          </c:marker>
          <c:cat>
            <c:numRef>
              <c:f>NMtrends!$A$1:$A$37</c:f>
              <c:numCache>
                <c:formatCode>General</c:formatCode>
                <c:ptCount val="3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</c:numCache>
            </c:numRef>
          </c:cat>
          <c:val>
            <c:numRef>
              <c:f>NMtrends!$C$1:$C$37</c:f>
              <c:numCache>
                <c:formatCode>General</c:formatCode>
                <c:ptCount val="37"/>
                <c:pt idx="0">
                  <c:v>-582.86405530000002</c:v>
                </c:pt>
                <c:pt idx="1">
                  <c:v>-533.24154209999995</c:v>
                </c:pt>
                <c:pt idx="2">
                  <c:v>-505.17573870000001</c:v>
                </c:pt>
                <c:pt idx="3">
                  <c:v>-500.24732820000003</c:v>
                </c:pt>
                <c:pt idx="4">
                  <c:v>-510.50866619999999</c:v>
                </c:pt>
                <c:pt idx="5">
                  <c:v>-490.75609759999998</c:v>
                </c:pt>
                <c:pt idx="6">
                  <c:v>-454.7338173</c:v>
                </c:pt>
                <c:pt idx="7">
                  <c:v>-439.39337089999998</c:v>
                </c:pt>
                <c:pt idx="8">
                  <c:v>-388.79255640000002</c:v>
                </c:pt>
                <c:pt idx="9">
                  <c:v>-362.09032630000002</c:v>
                </c:pt>
                <c:pt idx="10">
                  <c:v>-353.28579550000001</c:v>
                </c:pt>
                <c:pt idx="11">
                  <c:v>-314.15685100000002</c:v>
                </c:pt>
                <c:pt idx="12">
                  <c:v>-319.14393940000002</c:v>
                </c:pt>
                <c:pt idx="13">
                  <c:v>-298.9957958</c:v>
                </c:pt>
                <c:pt idx="14">
                  <c:v>-297.45120409999998</c:v>
                </c:pt>
                <c:pt idx="15">
                  <c:v>-274.72773539999997</c:v>
                </c:pt>
                <c:pt idx="16">
                  <c:v>-263.77656680000001</c:v>
                </c:pt>
                <c:pt idx="17">
                  <c:v>-226.99653739999999</c:v>
                </c:pt>
                <c:pt idx="18">
                  <c:v>-213.3056283</c:v>
                </c:pt>
                <c:pt idx="19">
                  <c:v>-179.66527199999999</c:v>
                </c:pt>
                <c:pt idx="20">
                  <c:v>-177.23913039999999</c:v>
                </c:pt>
                <c:pt idx="21">
                  <c:v>-139.93452379999999</c:v>
                </c:pt>
                <c:pt idx="22">
                  <c:v>-128.52606309999999</c:v>
                </c:pt>
                <c:pt idx="23">
                  <c:v>-127.1488525</c:v>
                </c:pt>
                <c:pt idx="24">
                  <c:v>-63.066844920000001</c:v>
                </c:pt>
                <c:pt idx="25">
                  <c:v>-29.46006826</c:v>
                </c:pt>
                <c:pt idx="26">
                  <c:v>-8.5760309279999998</c:v>
                </c:pt>
                <c:pt idx="27">
                  <c:v>52.386732530000003</c:v>
                </c:pt>
                <c:pt idx="28">
                  <c:v>139.92792789999999</c:v>
                </c:pt>
                <c:pt idx="29">
                  <c:v>170.09817889999999</c:v>
                </c:pt>
                <c:pt idx="30">
                  <c:v>238.15650869999999</c:v>
                </c:pt>
                <c:pt idx="31">
                  <c:v>339.99013969999999</c:v>
                </c:pt>
                <c:pt idx="32">
                  <c:v>410.33017239999998</c:v>
                </c:pt>
                <c:pt idx="33">
                  <c:v>501.63693130000001</c:v>
                </c:pt>
                <c:pt idx="34">
                  <c:v>566.18654709999998</c:v>
                </c:pt>
                <c:pt idx="35">
                  <c:v>675.13730799999996</c:v>
                </c:pt>
                <c:pt idx="36">
                  <c:v>752.22931440000002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EB-42A8-B552-95A8708C3162}"/>
            </c:ext>
          </c:extLst>
        </c:ser>
        <c:ser>
          <c:idx val="2"/>
          <c:order val="2"/>
          <c:tx>
            <c:v> Cows</c:v>
          </c:tx>
          <c:spPr>
            <a:ln w="38100" cap="rnd">
              <a:solidFill>
                <a:srgbClr val="AC1F2D"/>
              </a:solidFill>
              <a:round/>
            </a:ln>
          </c:spPr>
          <c:marker>
            <c:symbol val="none"/>
          </c:marker>
          <c:cat>
            <c:numRef>
              <c:f>NMtrends!$A$1:$A$37</c:f>
              <c:numCache>
                <c:formatCode>General</c:formatCode>
                <c:ptCount val="3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</c:numCache>
            </c:numRef>
          </c:cat>
          <c:val>
            <c:numRef>
              <c:f>NMtrends!$D$1:$D$36</c:f>
              <c:numCache>
                <c:formatCode>General</c:formatCode>
                <c:ptCount val="36"/>
                <c:pt idx="0">
                  <c:v>-676.92700000000002</c:v>
                </c:pt>
                <c:pt idx="1">
                  <c:v>-663.09</c:v>
                </c:pt>
                <c:pt idx="2">
                  <c:v>-647.06799999999998</c:v>
                </c:pt>
                <c:pt idx="3">
                  <c:v>-627.69500000000005</c:v>
                </c:pt>
                <c:pt idx="4">
                  <c:v>-609.32600000000002</c:v>
                </c:pt>
                <c:pt idx="5">
                  <c:v>-588.41700000000003</c:v>
                </c:pt>
                <c:pt idx="6">
                  <c:v>-575.36400000000003</c:v>
                </c:pt>
                <c:pt idx="7">
                  <c:v>-558.86900000000003</c:v>
                </c:pt>
                <c:pt idx="8">
                  <c:v>-525.49900000000002</c:v>
                </c:pt>
                <c:pt idx="9">
                  <c:v>-499.82799999999997</c:v>
                </c:pt>
                <c:pt idx="10">
                  <c:v>-478.48200000000003</c:v>
                </c:pt>
                <c:pt idx="11">
                  <c:v>-455.66199999999998</c:v>
                </c:pt>
                <c:pt idx="12">
                  <c:v>-436.029</c:v>
                </c:pt>
                <c:pt idx="13">
                  <c:v>-415.69499999999999</c:v>
                </c:pt>
                <c:pt idx="14">
                  <c:v>-398.47199999999998</c:v>
                </c:pt>
                <c:pt idx="15">
                  <c:v>-379.24400000000003</c:v>
                </c:pt>
                <c:pt idx="16">
                  <c:v>-358.61200000000002</c:v>
                </c:pt>
                <c:pt idx="17">
                  <c:v>-333.089</c:v>
                </c:pt>
                <c:pt idx="18">
                  <c:v>-317.43299999999999</c:v>
                </c:pt>
                <c:pt idx="19">
                  <c:v>-295.45800000000003</c:v>
                </c:pt>
                <c:pt idx="20">
                  <c:v>-280.72000000000003</c:v>
                </c:pt>
                <c:pt idx="21">
                  <c:v>-257.52999999999997</c:v>
                </c:pt>
                <c:pt idx="22">
                  <c:v>-233.238</c:v>
                </c:pt>
                <c:pt idx="23">
                  <c:v>-213.501</c:v>
                </c:pt>
                <c:pt idx="24">
                  <c:v>-189.61600000000001</c:v>
                </c:pt>
                <c:pt idx="25">
                  <c:v>-164.51300000000001</c:v>
                </c:pt>
                <c:pt idx="26">
                  <c:v>-135.208</c:v>
                </c:pt>
                <c:pt idx="27">
                  <c:v>-104.122</c:v>
                </c:pt>
                <c:pt idx="28">
                  <c:v>-76.941999999999993</c:v>
                </c:pt>
                <c:pt idx="29">
                  <c:v>-47.42</c:v>
                </c:pt>
                <c:pt idx="30">
                  <c:v>-2.2029999999999998</c:v>
                </c:pt>
                <c:pt idx="31">
                  <c:v>35.475000000000001</c:v>
                </c:pt>
                <c:pt idx="32">
                  <c:v>78.040000000000006</c:v>
                </c:pt>
                <c:pt idx="33">
                  <c:v>129.28700000000001</c:v>
                </c:pt>
                <c:pt idx="34">
                  <c:v>189.53399999999999</c:v>
                </c:pt>
                <c:pt idx="35">
                  <c:v>255.66300000000001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CEB-42A8-B552-95A8708C3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0049024"/>
        <c:axId val="330061312"/>
      </c:lineChart>
      <c:catAx>
        <c:axId val="330049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Birth year</a:t>
                </a:r>
              </a:p>
            </c:rich>
          </c:tx>
          <c:layout>
            <c:manualLayout>
              <c:xMode val="edge"/>
              <c:yMode val="edge"/>
              <c:x val="0.44023234578483716"/>
              <c:y val="0.8963685652468421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prstClr val="black"/>
            </a:solidFill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330061312"/>
        <c:crossesAt val="-800"/>
        <c:auto val="1"/>
        <c:lblAlgn val="ctr"/>
        <c:lblOffset val="0"/>
        <c:tickLblSkip val="5"/>
        <c:tickMarkSkip val="5"/>
        <c:noMultiLvlLbl val="0"/>
      </c:catAx>
      <c:valAx>
        <c:axId val="330061312"/>
        <c:scaling>
          <c:orientation val="minMax"/>
          <c:max val="600"/>
        </c:scaling>
        <c:delete val="0"/>
        <c:axPos val="l"/>
        <c:majorGridlines>
          <c:spPr>
            <a:ln w="19050" cap="rnd">
              <a:solidFill>
                <a:sysClr val="window" lastClr="FFFFFF">
                  <a:lumMod val="65000"/>
                </a:sys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/>
                  <a:t>NM$</a:t>
                </a:r>
              </a:p>
            </c:rich>
          </c:tx>
          <c:layout>
            <c:manualLayout>
              <c:xMode val="edge"/>
              <c:yMode val="edge"/>
              <c:x val="5.3706319007761847E-5"/>
              <c:y val="0.338125201029778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0" cap="sq">
            <a:solidFill>
              <a:prstClr val="black"/>
            </a:solidFill>
            <a:miter lim="800000"/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330049024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6197991508857038"/>
          <c:y val="9.4841734489670884E-2"/>
          <c:w val="0.235418068925559"/>
          <c:h val="0.33017121823710532"/>
        </c:manualLayout>
      </c:layout>
      <c:overlay val="0"/>
      <c:spPr>
        <a:solidFill>
          <a:prstClr val="white"/>
        </a:solidFill>
      </c:spPr>
      <c:txPr>
        <a:bodyPr/>
        <a:lstStyle/>
        <a:p>
          <a:pPr>
            <a:defRPr sz="27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00" b="1" i="0" baseline="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6D14B-8364-214E-A0D7-BBA9B709ADE1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9EBF-91FD-2F40-B54F-8B48B4AB4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4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A9EBF-91FD-2F40-B54F-8B48B4AB474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A9EBF-91FD-2F40-B54F-8B48B4AB474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8412480" cy="3657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7772400" cy="479822"/>
          </a:xfrm>
        </p:spPr>
        <p:txBody>
          <a:bodyPr/>
          <a:lstStyle>
            <a:lvl1pPr algn="l">
              <a:lnSpc>
                <a:spcPts val="46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2670"/>
            <a:ext cx="7772400" cy="246888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36923"/>
            <a:ext cx="8226425" cy="411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925116"/>
            <a:ext cx="8226425" cy="144303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26636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7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841248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Meeting,  Location, Date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83680" y="5004982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Presenter</a:t>
            </a:r>
          </a:p>
        </p:txBody>
      </p:sp>
      <p:pic>
        <p:nvPicPr>
          <p:cNvPr id="9" name="Picture 8" descr="USDA symbol 2color Hi Res.jpg"/>
          <p:cNvPicPr>
            <a:picLocks noChangeAspect="1"/>
          </p:cNvPicPr>
          <p:nvPr userDrawn="1"/>
        </p:nvPicPr>
        <p:blipFill>
          <a:blip r:embed="rId7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World Dairy Expo, Madison, WI, 5 October 2018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583680" y="5004983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VanRaden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37160"/>
            <a:ext cx="6294353" cy="1783080"/>
          </a:xfrm>
        </p:spPr>
        <p:txBody>
          <a:bodyPr/>
          <a:lstStyle/>
          <a:p>
            <a:r>
              <a:rPr lang="en-US" dirty="0"/>
              <a:t>Improved genomic selection for health and other traits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571750"/>
            <a:ext cx="8077200" cy="2057400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sz="2700" dirty="0">
                <a:solidFill>
                  <a:srgbClr val="00523C"/>
                </a:solidFill>
              </a:rPr>
              <a:t>Paul VanRaden,</a:t>
            </a:r>
            <a:r>
              <a:rPr lang="en-US" sz="2700" baseline="30000" dirty="0">
                <a:solidFill>
                  <a:srgbClr val="00523C"/>
                </a:solidFill>
              </a:rPr>
              <a:t>1 </a:t>
            </a:r>
            <a:r>
              <a:rPr lang="en-US" sz="2700" dirty="0">
                <a:solidFill>
                  <a:srgbClr val="00523C"/>
                </a:solidFill>
              </a:rPr>
              <a:t>Kristen Parker Gaddis,</a:t>
            </a:r>
            <a:r>
              <a:rPr lang="en-US" sz="2700" baseline="30000" dirty="0">
                <a:solidFill>
                  <a:srgbClr val="00523C"/>
                </a:solidFill>
              </a:rPr>
              <a:t>2</a:t>
            </a:r>
            <a:r>
              <a:rPr lang="en-US" sz="2700" dirty="0">
                <a:solidFill>
                  <a:srgbClr val="00523C"/>
                </a:solidFill>
              </a:rPr>
              <a:t> and John Cole</a:t>
            </a:r>
            <a:r>
              <a:rPr lang="en-US" sz="2700" baseline="30000" dirty="0">
                <a:solidFill>
                  <a:srgbClr val="00523C"/>
                </a:solidFill>
              </a:rPr>
              <a:t>1</a:t>
            </a:r>
            <a:endParaRPr lang="en-US" sz="2700" dirty="0">
              <a:solidFill>
                <a:srgbClr val="00523C"/>
              </a:solidFill>
            </a:endParaRPr>
          </a:p>
          <a:p>
            <a:pPr>
              <a:lnSpc>
                <a:spcPts val="2300"/>
              </a:lnSpc>
            </a:pPr>
            <a:r>
              <a:rPr lang="en-US" sz="2300" baseline="30000" dirty="0"/>
              <a:t>1</a:t>
            </a:r>
            <a:r>
              <a:rPr lang="en-US" sz="2300" dirty="0"/>
              <a:t>USDA, Agricultural Research Service, Animal Genomics and</a:t>
            </a:r>
          </a:p>
          <a:p>
            <a:pPr>
              <a:lnSpc>
                <a:spcPts val="2300"/>
              </a:lnSpc>
              <a:spcAft>
                <a:spcPts val="900"/>
              </a:spcAft>
            </a:pPr>
            <a:r>
              <a:rPr lang="en-US" sz="2300" dirty="0"/>
              <a:t>  Improvement Laboratory, Beltsville, MD 20705</a:t>
            </a:r>
          </a:p>
          <a:p>
            <a:pPr>
              <a:lnSpc>
                <a:spcPts val="2300"/>
              </a:lnSpc>
              <a:spcAft>
                <a:spcPts val="1200"/>
              </a:spcAft>
            </a:pPr>
            <a:r>
              <a:rPr lang="en-US" sz="2300" baseline="30000" dirty="0"/>
              <a:t>2</a:t>
            </a:r>
            <a:r>
              <a:rPr lang="en-US" sz="2300" dirty="0"/>
              <a:t>Council on Dairy Cattle Breeding, Bowie, MD 20716</a:t>
            </a:r>
          </a:p>
          <a:p>
            <a:pPr>
              <a:spcAft>
                <a:spcPts val="0"/>
              </a:spcAft>
            </a:pPr>
            <a:r>
              <a:rPr lang="en-US" sz="2300" dirty="0">
                <a:solidFill>
                  <a:srgbClr val="244270"/>
                </a:solidFill>
              </a:rPr>
              <a:t>paul.vanraden@ars.usda.gov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67400" y="111683"/>
            <a:ext cx="2057400" cy="1829801"/>
            <a:chOff x="7067400" y="111683"/>
            <a:chExt cx="2057400" cy="1829801"/>
          </a:xfrm>
        </p:grpSpPr>
        <p:pic>
          <p:nvPicPr>
            <p:cNvPr id="8" name="Picture 7" descr="NM$ 2018 pie-2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67400" y="111683"/>
              <a:ext cx="2057400" cy="1829801"/>
            </a:xfrm>
            <a:prstGeom prst="rect">
              <a:avLst/>
            </a:prstGeom>
          </p:spPr>
        </p:pic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461786" y="418812"/>
              <a:ext cx="1261872" cy="1261872"/>
            </a:xfrm>
            <a:prstGeom prst="ellipse">
              <a:avLst/>
            </a:prstGeom>
            <a:noFill/>
            <a:ln w="9525" cap="rnd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bulls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700"/>
              </a:lnSpc>
              <a:buClr>
                <a:schemeClr val="tx1"/>
              </a:buClr>
            </a:pPr>
            <a:r>
              <a:rPr lang="en-US" dirty="0">
                <a:solidFill>
                  <a:srgbClr val="00523C"/>
                </a:solidFill>
              </a:rPr>
              <a:t>Bull A PTA = +3.0</a:t>
            </a:r>
          </a:p>
          <a:p>
            <a:pPr>
              <a:lnSpc>
                <a:spcPts val="2700"/>
              </a:lnSpc>
              <a:buClr>
                <a:schemeClr val="tx1"/>
              </a:buClr>
            </a:pPr>
            <a:r>
              <a:rPr lang="en-US" dirty="0">
                <a:solidFill>
                  <a:srgbClr val="244270"/>
                </a:solidFill>
              </a:rPr>
              <a:t>Bull B PTA = </a:t>
            </a:r>
            <a:r>
              <a:rPr lang="en-US" dirty="0">
                <a:solidFill>
                  <a:srgbClr val="244270"/>
                </a:solidFill>
                <a:cs typeface="Trebuchet MS"/>
              </a:rPr>
              <a:t>–</a:t>
            </a:r>
            <a:r>
              <a:rPr lang="en-US" dirty="0">
                <a:solidFill>
                  <a:srgbClr val="244270"/>
                </a:solidFill>
              </a:rPr>
              <a:t>4.0</a:t>
            </a: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dirty="0"/>
              <a:t>Resistance to clinical mastitis ≈ 90%</a:t>
            </a:r>
          </a:p>
          <a:p>
            <a:pPr lvl="1">
              <a:lnSpc>
                <a:spcPts val="2700"/>
              </a:lnSpc>
            </a:pPr>
            <a:r>
              <a:rPr lang="en-US" dirty="0"/>
              <a:t>Incidence rate ≈ 10%</a:t>
            </a:r>
          </a:p>
          <a:p>
            <a:pPr>
              <a:lnSpc>
                <a:spcPts val="2700"/>
              </a:lnSpc>
            </a:pPr>
            <a:r>
              <a:rPr lang="en-US" dirty="0"/>
              <a:t>Expect </a:t>
            </a:r>
            <a:r>
              <a:rPr lang="en-US" dirty="0">
                <a:solidFill>
                  <a:srgbClr val="00523C"/>
                </a:solidFill>
              </a:rPr>
              <a:t>93%</a:t>
            </a:r>
            <a:r>
              <a:rPr lang="en-US" dirty="0"/>
              <a:t> resistance to clinical mastitis among </a:t>
            </a:r>
            <a:r>
              <a:rPr lang="en-US" dirty="0">
                <a:solidFill>
                  <a:srgbClr val="00523C"/>
                </a:solidFill>
              </a:rPr>
              <a:t>bull A’s</a:t>
            </a:r>
            <a:r>
              <a:rPr lang="en-US" dirty="0"/>
              <a:t> daughters </a:t>
            </a:r>
            <a:r>
              <a:rPr lang="en-US" dirty="0">
                <a:solidFill>
                  <a:srgbClr val="AC1F2D"/>
                </a:solidFill>
              </a:rPr>
              <a:t>(7% incidence rate)</a:t>
            </a:r>
          </a:p>
          <a:p>
            <a:pPr>
              <a:lnSpc>
                <a:spcPts val="2700"/>
              </a:lnSpc>
            </a:pPr>
            <a:r>
              <a:rPr lang="en-US" dirty="0"/>
              <a:t>Expect </a:t>
            </a:r>
            <a:r>
              <a:rPr lang="en-US" dirty="0">
                <a:solidFill>
                  <a:srgbClr val="244270"/>
                </a:solidFill>
              </a:rPr>
              <a:t>86%</a:t>
            </a:r>
            <a:r>
              <a:rPr lang="en-US" dirty="0"/>
              <a:t> resistance to clinical mastitis among </a:t>
            </a:r>
            <a:r>
              <a:rPr lang="en-US" dirty="0">
                <a:solidFill>
                  <a:srgbClr val="244270"/>
                </a:solidFill>
              </a:rPr>
              <a:t>bull B’s </a:t>
            </a:r>
            <a:r>
              <a:rPr lang="en-US" dirty="0"/>
              <a:t>daughters </a:t>
            </a:r>
            <a:r>
              <a:rPr lang="en-US" dirty="0">
                <a:solidFill>
                  <a:srgbClr val="AC1F2D"/>
                </a:solidFill>
              </a:rPr>
              <a:t>(14% incidence rate)</a:t>
            </a:r>
          </a:p>
        </p:txBody>
      </p:sp>
    </p:spTree>
    <p:extLst>
      <p:ext uri="{BB962C8B-B14F-4D97-AF65-F5344CB8AC3E}">
        <p14:creationId xmlns:p14="http://schemas.microsoft.com/office/powerpoint/2010/main" val="25640160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Correlations among health trait PTAs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597664720"/>
              </p:ext>
            </p:extLst>
          </p:nvPr>
        </p:nvGraphicFramePr>
        <p:xfrm>
          <a:off x="362970" y="1006475"/>
          <a:ext cx="8370248" cy="215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0937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Resistance to:</a:t>
                      </a:r>
                      <a:r>
                        <a:rPr lang="en-US" sz="2000" b="1" baseline="0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*</a:t>
                      </a:r>
                      <a:endParaRPr lang="en-US" sz="20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Protein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PL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LIV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SCS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DPR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CCR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HCR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Milk fever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0.18</a:t>
                      </a:r>
                    </a:p>
                  </a:txBody>
                  <a:tcPr marL="0" marR="13716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0.19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0.003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68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Displaced</a:t>
                      </a:r>
                      <a:r>
                        <a:rPr lang="en-US" sz="2000" b="1" baseline="0" dirty="0">
                          <a:latin typeface="+mn-lt"/>
                          <a:cs typeface="Arial"/>
                        </a:rPr>
                        <a:t> abomasum</a:t>
                      </a:r>
                      <a:endParaRPr lang="en-US" sz="20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0.23</a:t>
                      </a:r>
                    </a:p>
                  </a:txBody>
                  <a:tcPr marL="0" marR="1371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0.35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0.47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0.13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0.32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0.24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Ketosis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0.03</a:t>
                      </a:r>
                    </a:p>
                  </a:txBody>
                  <a:tcPr marL="0" marR="1371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baseline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0.33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0.19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0.59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0.49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Mastitis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0.06</a:t>
                      </a:r>
                    </a:p>
                  </a:txBody>
                  <a:tcPr marL="0" marR="1371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0.39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AC1F2D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0.68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Metritis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0.05</a:t>
                      </a:r>
                    </a:p>
                  </a:txBody>
                  <a:tcPr marL="0" marR="1371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0.32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0.09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0.46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Arial"/>
                        </a:rPr>
                        <a:t>0.41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0.23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Retained</a:t>
                      </a:r>
                      <a:r>
                        <a:rPr lang="en-US" sz="2000" b="1" baseline="0" dirty="0">
                          <a:latin typeface="+mn-lt"/>
                          <a:cs typeface="Arial"/>
                        </a:rPr>
                        <a:t> placenta</a:t>
                      </a:r>
                      <a:endParaRPr lang="en-US" sz="20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dirty="0">
                          <a:latin typeface="+mn-lt"/>
                          <a:cs typeface="Arial"/>
                        </a:rPr>
                        <a:t>0.03</a:t>
                      </a:r>
                    </a:p>
                  </a:txBody>
                  <a:tcPr marL="0" marR="1371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0.17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9779" y="3580859"/>
            <a:ext cx="8350512" cy="97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06072" indent="-306072" algn="l" defTabSz="40789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Quattrocento Sans"/>
                <a:ea typeface="ＭＳ Ｐゴシック" charset="0"/>
                <a:cs typeface="ＭＳ Ｐゴシック" charset="0"/>
              </a:defRPr>
            </a:lvl1pPr>
            <a:lvl2pPr marL="662760" indent="-254862" algn="l" defTabSz="40789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Quattrocento Sans"/>
                <a:ea typeface="ＭＳ Ｐゴシック" charset="0"/>
                <a:cs typeface="+mn-cs"/>
              </a:defRPr>
            </a:lvl2pPr>
            <a:lvl3pPr marL="1020042" indent="-203651" algn="l" defTabSz="40789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Quattrocento Sans"/>
                <a:ea typeface="ＭＳ Ｐゴシック" charset="0"/>
                <a:cs typeface="+mn-cs"/>
              </a:defRPr>
            </a:lvl3pPr>
            <a:lvl4pPr marL="1427940" indent="-203651" algn="l" defTabSz="40789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Quattrocento Sans"/>
                <a:ea typeface="ＭＳ Ｐゴシック" charset="0"/>
                <a:cs typeface="+mn-cs"/>
              </a:defRPr>
            </a:lvl4pPr>
            <a:lvl5pPr marL="1836433" indent="-203651" algn="l" defTabSz="40789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Quattrocento Sans"/>
                <a:ea typeface="ＭＳ Ｐゴシック" charset="0"/>
                <a:cs typeface="+mn-cs"/>
              </a:defRPr>
            </a:lvl5pPr>
            <a:lvl6pPr marL="2244785" indent="-204071" algn="l" defTabSz="40814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7" indent="-204071" algn="l" defTabSz="40814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70" indent="-204071" algn="l" defTabSz="40814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13" indent="-204071" algn="l" defTabSz="40814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-111125">
              <a:lnSpc>
                <a:spcPts val="22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44270"/>
                </a:solidFill>
                <a:latin typeface="+mn-lt"/>
                <a:cs typeface="Arial"/>
              </a:rPr>
              <a:t>*Milk fever and retained placenta included bulls born since 1990 with REL of ≥75%; </a:t>
            </a:r>
          </a:p>
          <a:p>
            <a:pPr marL="111125" indent="-111125">
              <a:lnSpc>
                <a:spcPts val="22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44270"/>
                </a:solidFill>
                <a:latin typeface="+mn-lt"/>
                <a:cs typeface="Arial"/>
              </a:rPr>
              <a:t>all other traits included bulls born since 1990 with REL of ≥ 90%</a:t>
            </a:r>
          </a:p>
        </p:txBody>
      </p:sp>
    </p:spTree>
    <p:extLst>
      <p:ext uri="{BB962C8B-B14F-4D97-AF65-F5344CB8AC3E}">
        <p14:creationId xmlns:p14="http://schemas.microsoft.com/office/powerpoint/2010/main" val="30813402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30188" indent="-230188">
              <a:lnSpc>
                <a:spcPts val="2400"/>
              </a:lnSpc>
              <a:spcAft>
                <a:spcPts val="2400"/>
              </a:spcAft>
            </a:pPr>
            <a:r>
              <a:rPr lang="en-US" sz="2200" dirty="0"/>
              <a:t>Must avoid double counting or undercounting costs</a:t>
            </a:r>
          </a:p>
          <a:p>
            <a:pPr marL="230188" indent="-230188">
              <a:lnSpc>
                <a:spcPts val="2400"/>
              </a:lnSpc>
              <a:spcAft>
                <a:spcPts val="600"/>
              </a:spcAft>
            </a:pPr>
            <a:r>
              <a:rPr lang="en-US" sz="2200" dirty="0"/>
              <a:t>NM$ uses recent price surveys</a:t>
            </a:r>
          </a:p>
          <a:p>
            <a:pPr marL="515938" lvl="1" indent="-227013">
              <a:lnSpc>
                <a:spcPts val="2400"/>
              </a:lnSpc>
              <a:spcAft>
                <a:spcPts val="600"/>
              </a:spcAft>
            </a:pPr>
            <a:r>
              <a:rPr lang="en-US" sz="2200" dirty="0"/>
              <a:t>Liang et al., 2017, J. Dairy Sci. 100:1472–1486</a:t>
            </a:r>
          </a:p>
          <a:p>
            <a:pPr marL="515938" lvl="1" indent="-227013">
              <a:lnSpc>
                <a:spcPts val="2400"/>
              </a:lnSpc>
              <a:spcAft>
                <a:spcPts val="2400"/>
              </a:spcAft>
            </a:pPr>
            <a:r>
              <a:rPr lang="en-US" sz="2200" dirty="0"/>
              <a:t>Donnelly, 2017, M.S. thesis, Univ. of Minnesota</a:t>
            </a:r>
          </a:p>
          <a:p>
            <a:pPr marL="230188" indent="-230188">
              <a:lnSpc>
                <a:spcPts val="2400"/>
              </a:lnSpc>
            </a:pPr>
            <a:r>
              <a:rPr lang="en-US" sz="2200" dirty="0"/>
              <a:t>Direct treatment costs for each health event</a:t>
            </a:r>
          </a:p>
          <a:p>
            <a:pPr marL="515938" lvl="1" indent="-227013">
              <a:lnSpc>
                <a:spcPts val="2400"/>
              </a:lnSpc>
            </a:pPr>
            <a:r>
              <a:rPr lang="en-US" sz="2200" dirty="0"/>
              <a:t>Veterinary, farm labor, drugs, discarded milk</a:t>
            </a:r>
          </a:p>
          <a:p>
            <a:pPr marL="515938" lvl="1" indent="-227013">
              <a:lnSpc>
                <a:spcPts val="2400"/>
              </a:lnSpc>
            </a:pPr>
            <a:r>
              <a:rPr lang="en-US" sz="2200" dirty="0"/>
              <a:t>Does not include costs already accounted for in NM$ calculations</a:t>
            </a:r>
            <a:r>
              <a:rPr lang="en-US" sz="2200" dirty="0">
                <a:solidFill>
                  <a:srgbClr val="244270"/>
                </a:solidFill>
              </a:rPr>
              <a:t> (declines in production, fertility, longevity, etc.)</a:t>
            </a:r>
          </a:p>
        </p:txBody>
      </p:sp>
      <p:pic>
        <p:nvPicPr>
          <p:cNvPr id="38914" name="Picture 2" descr="Cost, Board, Finance, Money, Business, Miscalcul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8950" y="1"/>
            <a:ext cx="975049" cy="649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68719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Lactation curve with abnormal test </a:t>
            </a:r>
            <a:r>
              <a:rPr lang="en-US" dirty="0">
                <a:solidFill>
                  <a:srgbClr val="FFFF00"/>
                </a:solidFill>
              </a:rPr>
              <a:t>(or sick day)</a:t>
            </a:r>
          </a:p>
        </p:txBody>
      </p:sp>
      <p:pic>
        <p:nvPicPr>
          <p:cNvPr id="8" name="Picture 7" descr="outlier lactation curve.tif"/>
          <p:cNvPicPr>
            <a:picLocks noChangeAspect="1"/>
          </p:cNvPicPr>
          <p:nvPr/>
        </p:nvPicPr>
        <p:blipFill>
          <a:blip r:embed="rId2" cstate="print"/>
          <a:srcRect l="7202" t="4333" r="1950" b="12071"/>
          <a:stretch>
            <a:fillRect/>
          </a:stretch>
        </p:blipFill>
        <p:spPr>
          <a:xfrm>
            <a:off x="389551" y="1034918"/>
            <a:ext cx="6732560" cy="3335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6C7F9-E4E5-4943-A3D9-CF6CBD29F483}"/>
              </a:ext>
            </a:extLst>
          </p:cNvPr>
          <p:cNvSpPr txBox="1"/>
          <p:nvPr/>
        </p:nvSpPr>
        <p:spPr>
          <a:xfrm>
            <a:off x="5632984" y="3096960"/>
            <a:ext cx="3141070" cy="9375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3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244270"/>
                </a:solidFill>
              </a:rPr>
              <a:t>Adjustment method:</a:t>
            </a:r>
          </a:p>
          <a:p>
            <a:pPr>
              <a:lnSpc>
                <a:spcPts val="2300"/>
              </a:lnSpc>
            </a:pPr>
            <a:r>
              <a:rPr lang="en-US" sz="2000" b="1" dirty="0"/>
              <a:t>Wiggans et al., 2003,</a:t>
            </a:r>
          </a:p>
          <a:p>
            <a:pPr>
              <a:lnSpc>
                <a:spcPts val="2300"/>
              </a:lnSpc>
            </a:pPr>
            <a:r>
              <a:rPr lang="en-US" sz="2000" b="1" dirty="0"/>
              <a:t>J. Dairy Sci. 86:2721–2724</a:t>
            </a:r>
          </a:p>
        </p:txBody>
      </p:sp>
    </p:spTree>
    <p:extLst>
      <p:ext uri="{BB962C8B-B14F-4D97-AF65-F5344CB8AC3E}">
        <p14:creationId xmlns:p14="http://schemas.microsoft.com/office/powerpoint/2010/main" val="17188952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adjustments for sick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33363" indent="-233363">
              <a:lnSpc>
                <a:spcPts val="2100"/>
              </a:lnSpc>
              <a:spcAft>
                <a:spcPts val="1500"/>
              </a:spcAft>
            </a:pPr>
            <a:r>
              <a:rPr lang="en-US" sz="2000" dirty="0"/>
              <a:t>Do yield trait PTAs fully account for reduced milk from health events?</a:t>
            </a:r>
          </a:p>
          <a:p>
            <a:pPr marL="233363" indent="-233363">
              <a:lnSpc>
                <a:spcPts val="2100"/>
              </a:lnSpc>
              <a:spcAft>
                <a:spcPts val="1500"/>
              </a:spcAft>
            </a:pPr>
            <a:r>
              <a:rPr lang="en-US" sz="2000" dirty="0"/>
              <a:t>Abnormal test-days </a:t>
            </a:r>
            <a:r>
              <a:rPr lang="en-US" sz="2000" dirty="0">
                <a:solidFill>
                  <a:srgbClr val="00523C"/>
                </a:solidFill>
              </a:rPr>
              <a:t>(TD)</a:t>
            </a:r>
            <a:r>
              <a:rPr lang="en-US" sz="2000" dirty="0"/>
              <a:t> defined as </a:t>
            </a:r>
            <a:r>
              <a:rPr lang="en-US" sz="2000" dirty="0">
                <a:solidFill>
                  <a:srgbClr val="AC1F2D"/>
                </a:solidFill>
              </a:rPr>
              <a:t>&lt;60%</a:t>
            </a:r>
            <a:r>
              <a:rPr lang="en-US" sz="2000" dirty="0"/>
              <a:t> or </a:t>
            </a:r>
            <a:r>
              <a:rPr lang="en-US" sz="2000" dirty="0">
                <a:solidFill>
                  <a:srgbClr val="AC1F2D"/>
                </a:solidFill>
              </a:rPr>
              <a:t>&gt;150%</a:t>
            </a:r>
            <a:r>
              <a:rPr lang="en-US" sz="2000" dirty="0"/>
              <a:t> of predicted TD yield, or cow coded as </a:t>
            </a:r>
            <a:r>
              <a:rPr lang="en-US" sz="2000" dirty="0">
                <a:solidFill>
                  <a:srgbClr val="AC1F2D"/>
                </a:solidFill>
              </a:rPr>
              <a:t>sick</a:t>
            </a:r>
            <a:r>
              <a:rPr lang="en-US" sz="2000" dirty="0"/>
              <a:t> by owner</a:t>
            </a:r>
            <a:r>
              <a:rPr lang="en-US" sz="2000" dirty="0">
                <a:solidFill>
                  <a:srgbClr val="244270"/>
                </a:solidFill>
              </a:rPr>
              <a:t> </a:t>
            </a:r>
          </a:p>
          <a:p>
            <a:pPr marL="233363" indent="-233363">
              <a:lnSpc>
                <a:spcPts val="2100"/>
              </a:lnSpc>
              <a:spcAft>
                <a:spcPts val="1500"/>
              </a:spcAft>
            </a:pPr>
            <a:r>
              <a:rPr lang="en-US" sz="2000" dirty="0"/>
              <a:t>Lactation yields were computed with and without TD adjustments for a sample of animals</a:t>
            </a:r>
          </a:p>
          <a:p>
            <a:pPr marL="233363" indent="-233363">
              <a:lnSpc>
                <a:spcPts val="2100"/>
              </a:lnSpc>
              <a:spcAft>
                <a:spcPts val="1500"/>
              </a:spcAft>
            </a:pPr>
            <a:r>
              <a:rPr lang="en-US" sz="2000" dirty="0"/>
              <a:t>For most traits, only </a:t>
            </a:r>
            <a:r>
              <a:rPr lang="en-US" sz="2000" dirty="0">
                <a:sym typeface="Symbol"/>
              </a:rPr>
              <a:t></a:t>
            </a:r>
            <a:r>
              <a:rPr lang="en-US" sz="2000" dirty="0"/>
              <a:t>$4 added to direct health costs/case to account for yield PTAs being adjusted for </a:t>
            </a:r>
            <a:r>
              <a:rPr lang="en-US" sz="2000" dirty="0">
                <a:solidFill>
                  <a:srgbClr val="AC1F2D"/>
                </a:solidFill>
              </a:rPr>
              <a:t>sick days</a:t>
            </a:r>
            <a:endParaRPr lang="en-US" sz="2000" dirty="0">
              <a:solidFill>
                <a:srgbClr val="00523C"/>
              </a:solidFill>
            </a:endParaRPr>
          </a:p>
          <a:p>
            <a:pPr marL="233363" indent="-233363">
              <a:lnSpc>
                <a:spcPts val="2100"/>
              </a:lnSpc>
              <a:spcAft>
                <a:spcPts val="200"/>
              </a:spcAft>
            </a:pPr>
            <a:r>
              <a:rPr lang="en-US" sz="2000" dirty="0"/>
              <a:t>Larger differences for displaced </a:t>
            </a:r>
            <a:r>
              <a:rPr lang="en-US" sz="2000" dirty="0" err="1"/>
              <a:t>abomasum</a:t>
            </a:r>
            <a:r>
              <a:rPr lang="en-US" sz="2000" dirty="0"/>
              <a:t> </a:t>
            </a:r>
          </a:p>
          <a:p>
            <a:pPr marL="512763" lvl="1" indent="-223838">
              <a:lnSpc>
                <a:spcPts val="2100"/>
              </a:lnSpc>
              <a:spcAft>
                <a:spcPts val="200"/>
              </a:spcAft>
            </a:pPr>
            <a:r>
              <a:rPr lang="en-US" sz="2000" dirty="0"/>
              <a:t>$19 yield adjustment added to direct treatment costs</a:t>
            </a:r>
          </a:p>
          <a:p>
            <a:pPr marL="512763" lvl="1" indent="-223838">
              <a:lnSpc>
                <a:spcPts val="2100"/>
              </a:lnSpc>
            </a:pPr>
            <a:r>
              <a:rPr lang="en-US" sz="2000" dirty="0"/>
              <a:t>Likely due to acute effects of displaced </a:t>
            </a:r>
            <a:r>
              <a:rPr lang="en-US" sz="2000" dirty="0" err="1"/>
              <a:t>abomasum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44270"/>
                </a:solidFill>
              </a:rPr>
              <a:t>(for example, surgery)</a:t>
            </a:r>
          </a:p>
          <a:p>
            <a:pPr>
              <a:lnSpc>
                <a:spcPts val="2100"/>
              </a:lnSpc>
              <a:spcAft>
                <a:spcPts val="24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301089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weights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107965"/>
              </p:ext>
            </p:extLst>
          </p:nvPr>
        </p:nvGraphicFramePr>
        <p:xfrm>
          <a:off x="362970" y="1006475"/>
          <a:ext cx="8293348" cy="222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3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0937">
                <a:tc rowSpan="2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Health event</a:t>
                      </a:r>
                      <a:r>
                        <a:rPr lang="en-US" sz="1800" b="1" baseline="0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*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Estimated direct cost/case*</a:t>
                      </a: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Yield adjustment</a:t>
                      </a: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Total direct cost/case </a:t>
                      </a:r>
                    </a:p>
                  </a:txBody>
                  <a:tcPr marL="0" marR="22860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Relative value (%)</a:t>
                      </a: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endParaRPr lang="en-US" sz="20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937">
                <a:tc vMerge="1"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en-US" sz="18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endParaRPr lang="en-US" sz="18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endParaRPr lang="en-US" sz="18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endParaRPr lang="en-US" sz="18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Health$</a:t>
                      </a:r>
                    </a:p>
                  </a:txBody>
                  <a:tcPr marL="0" marR="41148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NM$</a:t>
                      </a:r>
                    </a:p>
                  </a:txBody>
                  <a:tcPr marL="137160" marR="0" marT="0" marB="18288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800" b="1" dirty="0">
                          <a:latin typeface="+mn-lt"/>
                          <a:cs typeface="Arial"/>
                        </a:rPr>
                        <a:t>Milk fever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$38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cs typeface="Trebuchet MS"/>
                        </a:rPr>
                        <a:t>–</a:t>
                      </a: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$4</a:t>
                      </a: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$34</a:t>
                      </a:r>
                    </a:p>
                  </a:txBody>
                  <a:tcPr marL="0" marR="59436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2.3</a:t>
                      </a:r>
                    </a:p>
                  </a:txBody>
                  <a:tcPr marL="0" marR="50292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0.05</a:t>
                      </a:r>
                    </a:p>
                  </a:txBody>
                  <a:tcPr marL="13716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68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800" b="1" dirty="0">
                          <a:latin typeface="+mn-lt"/>
                          <a:cs typeface="Arial"/>
                        </a:rPr>
                        <a:t>Displaced</a:t>
                      </a:r>
                      <a:r>
                        <a:rPr lang="en-US" sz="1800" b="1" baseline="0" dirty="0">
                          <a:latin typeface="+mn-lt"/>
                          <a:cs typeface="Arial"/>
                        </a:rPr>
                        <a:t> abomasum</a:t>
                      </a:r>
                      <a:endParaRPr lang="en-US" sz="18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$178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+$19</a:t>
                      </a: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$197</a:t>
                      </a:r>
                    </a:p>
                  </a:txBody>
                  <a:tcPr marL="0" marR="5943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23.3</a:t>
                      </a:r>
                    </a:p>
                  </a:txBody>
                  <a:tcPr marL="0" marR="502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0.54</a:t>
                      </a:r>
                    </a:p>
                  </a:txBody>
                  <a:tcPr marL="13716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800" b="1" dirty="0">
                          <a:latin typeface="+mn-lt"/>
                          <a:cs typeface="Arial"/>
                        </a:rPr>
                        <a:t>Ketosis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$28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$0</a:t>
                      </a: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$28</a:t>
                      </a:r>
                    </a:p>
                  </a:txBody>
                  <a:tcPr marL="0" marR="5943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cs typeface="Trebuchet MS"/>
                        </a:rPr>
                        <a:t>4.7</a:t>
                      </a:r>
                      <a:endParaRPr lang="en-US" sz="1800" b="1" dirty="0">
                        <a:solidFill>
                          <a:srgbClr val="001A1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502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0.11</a:t>
                      </a:r>
                    </a:p>
                  </a:txBody>
                  <a:tcPr marL="13716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800" b="1" dirty="0">
                          <a:latin typeface="+mn-lt"/>
                          <a:cs typeface="Arial"/>
                        </a:rPr>
                        <a:t>Mastitis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$72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+$3</a:t>
                      </a: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$75</a:t>
                      </a:r>
                    </a:p>
                  </a:txBody>
                  <a:tcPr marL="0" marR="5943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cs typeface="Trebuchet MS"/>
                        </a:rPr>
                        <a:t>32</a:t>
                      </a: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.9</a:t>
                      </a:r>
                    </a:p>
                  </a:txBody>
                  <a:tcPr marL="0" marR="502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0.77</a:t>
                      </a:r>
                    </a:p>
                  </a:txBody>
                  <a:tcPr marL="13716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800" b="1" dirty="0">
                          <a:latin typeface="+mn-lt"/>
                          <a:cs typeface="Arial"/>
                        </a:rPr>
                        <a:t>Metritis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$105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+$7</a:t>
                      </a: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$112</a:t>
                      </a:r>
                    </a:p>
                  </a:txBody>
                  <a:tcPr marL="0" marR="5943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cs typeface="Trebuchet MS"/>
                        </a:rPr>
                        <a:t>26</a:t>
                      </a: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.5</a:t>
                      </a:r>
                    </a:p>
                  </a:txBody>
                  <a:tcPr marL="0" marR="502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0.62</a:t>
                      </a:r>
                    </a:p>
                  </a:txBody>
                  <a:tcPr marL="13716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800" b="1" dirty="0">
                          <a:latin typeface="+mn-lt"/>
                          <a:cs typeface="Arial"/>
                        </a:rPr>
                        <a:t>Retained</a:t>
                      </a:r>
                      <a:r>
                        <a:rPr lang="en-US" sz="1800" b="1" baseline="0" dirty="0">
                          <a:latin typeface="+mn-lt"/>
                          <a:cs typeface="Arial"/>
                        </a:rPr>
                        <a:t> placenta</a:t>
                      </a:r>
                      <a:endParaRPr lang="en-US" sz="18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cs typeface="Trebuchet MS"/>
                        </a:rPr>
                        <a:t>$64</a:t>
                      </a:r>
                      <a:endParaRPr lang="en-US" sz="1800" b="1" dirty="0">
                        <a:solidFill>
                          <a:srgbClr val="001A1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$4</a:t>
                      </a: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$68</a:t>
                      </a:r>
                    </a:p>
                  </a:txBody>
                  <a:tcPr marL="0" marR="5943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  <a:cs typeface="Trebuchet MS"/>
                        </a:rPr>
                        <a:t>10</a:t>
                      </a:r>
                      <a:r>
                        <a:rPr lang="en-US" sz="1800" b="1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.3</a:t>
                      </a:r>
                    </a:p>
                  </a:txBody>
                  <a:tcPr marL="0" marR="502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i="0" dirty="0">
                          <a:solidFill>
                            <a:srgbClr val="001A13"/>
                          </a:solidFill>
                          <a:latin typeface="+mn-lt"/>
                          <a:cs typeface="Arial"/>
                        </a:rPr>
                        <a:t>0.24</a:t>
                      </a:r>
                    </a:p>
                  </a:txBody>
                  <a:tcPr marL="13716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0630" y="3632487"/>
            <a:ext cx="4474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244270"/>
                </a:solidFill>
                <a:cs typeface="Cambria"/>
              </a:rPr>
              <a:t>*Liang et al., 2017; Donnelly, 2017</a:t>
            </a:r>
          </a:p>
        </p:txBody>
      </p:sp>
    </p:spTree>
    <p:extLst>
      <p:ext uri="{BB962C8B-B14F-4D97-AF65-F5344CB8AC3E}">
        <p14:creationId xmlns:p14="http://schemas.microsoft.com/office/powerpoint/2010/main" val="32181368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Genetic correlations with Health$*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71063730"/>
              </p:ext>
            </p:extLst>
          </p:nvPr>
        </p:nvGraphicFramePr>
        <p:xfrm>
          <a:off x="433579" y="1068335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Calibri"/>
                        </a:rPr>
                        <a:t>Trait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Calibri"/>
                        </a:rPr>
                        <a:t>Correlation with Health$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244270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Calibri"/>
                        </a:rPr>
                        <a:t>Trait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Calibri"/>
                        </a:rPr>
                        <a:t>Correlation with Health$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Milk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latin typeface="+mn-lt"/>
                          <a:cs typeface="Calibri"/>
                        </a:rPr>
                        <a:t>0.03</a:t>
                      </a: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DPR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Calibri"/>
                        </a:rPr>
                        <a:t>0.42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Fat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latin typeface="+mn-lt"/>
                          <a:cs typeface="Calibri"/>
                        </a:rPr>
                        <a:t>0.08</a:t>
                      </a: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CA$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AC1F2D"/>
                          </a:solidFill>
                        </a:rPr>
                        <a:t>0.33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Protein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latin typeface="+mn-lt"/>
                          <a:cs typeface="Calibri"/>
                        </a:rPr>
                        <a:t>0.04</a:t>
                      </a: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HCR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+mn-lt"/>
                          <a:cs typeface="Calibri"/>
                        </a:rPr>
                        <a:t>0.18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PL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Calibri"/>
                        </a:rPr>
                        <a:t>0.56</a:t>
                      </a: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CCR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Calibri"/>
                        </a:rPr>
                        <a:t>0.36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SCS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Calibri"/>
                        </a:rPr>
                        <a:t>0.44</a:t>
                      </a: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Calibri"/>
                        </a:rPr>
                        <a:t>LIV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AC1F2D"/>
                          </a:solidFill>
                          <a:latin typeface="+mn-lt"/>
                          <a:cs typeface="Calibri"/>
                        </a:rPr>
                        <a:t>0.55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BWC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–0.26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/>
                        <a:t>UC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–0.01</a:t>
                      </a:r>
                      <a:endParaRPr lang="en-US" sz="2000" b="1" i="0" dirty="0"/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392">
                <a:tc>
                  <a:txBody>
                    <a:bodyPr/>
                    <a:lstStyle/>
                    <a:p>
                      <a:r>
                        <a:rPr lang="en-US" sz="2000" b="1" dirty="0"/>
                        <a:t>FLC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/>
                        <a:t>0.02</a:t>
                      </a:r>
                    </a:p>
                  </a:txBody>
                  <a:tcPr marL="0" marR="10515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7306" y="4285250"/>
            <a:ext cx="366516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700" b="1" dirty="0">
                <a:solidFill>
                  <a:srgbClr val="244270"/>
                </a:solidFill>
                <a:cs typeface="Cambria"/>
              </a:rPr>
              <a:t>*Based on Holstein bulls born since 1990</a:t>
            </a:r>
          </a:p>
          <a:p>
            <a:pPr>
              <a:lnSpc>
                <a:spcPts val="1800"/>
              </a:lnSpc>
            </a:pPr>
            <a:r>
              <a:rPr lang="en-US" sz="1700" b="1" dirty="0">
                <a:solidFill>
                  <a:srgbClr val="244270"/>
                </a:solidFill>
                <a:cs typeface="Cambria"/>
              </a:rPr>
              <a:t>   with REL of ≥90%</a:t>
            </a:r>
            <a:endParaRPr lang="en-US" sz="1700" b="1" dirty="0">
              <a:solidFill>
                <a:srgbClr val="244270"/>
              </a:solidFill>
            </a:endParaRPr>
          </a:p>
        </p:txBody>
      </p:sp>
      <p:pic>
        <p:nvPicPr>
          <p:cNvPr id="23554" name="Picture 2" descr="Modern Ideal Holstein B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1955" y="3704699"/>
            <a:ext cx="1427471" cy="105632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39027" y="4514806"/>
            <a:ext cx="156077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 algn="r"/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Photo: 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Modern ideal Holstein bull, Holstein Association USA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31659" y="1095948"/>
            <a:ext cx="0" cy="1920240"/>
          </a:xfrm>
          <a:prstGeom prst="line">
            <a:avLst/>
          </a:prstGeom>
          <a:ln w="19050">
            <a:solidFill>
              <a:srgbClr val="244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1729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2018 NM$ revision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Mastitis included as direct measure reduced emphasis on SCS</a:t>
            </a:r>
          </a:p>
          <a:p>
            <a:r>
              <a:rPr lang="en-US" dirty="0"/>
              <a:t>SCS previously included premiums and correlated </a:t>
            </a:r>
            <a:r>
              <a:rPr lang="en-US" dirty="0">
                <a:solidFill>
                  <a:srgbClr val="001A13"/>
                </a:solidFill>
              </a:rPr>
              <a:t>mastitis costs</a:t>
            </a:r>
          </a:p>
          <a:p>
            <a:pPr lvl="1"/>
            <a:r>
              <a:rPr lang="en-US" dirty="0">
                <a:solidFill>
                  <a:srgbClr val="001A13"/>
                </a:solidFill>
              </a:rPr>
              <a:t>Labor, drugs, discarded milk, milk shipments lost because of antibiotics, etc.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Indirect costs should have been only </a:t>
            </a:r>
            <a:r>
              <a:rPr lang="en-US" dirty="0">
                <a:solidFill>
                  <a:srgbClr val="AC1F2D"/>
                </a:solidFill>
              </a:rPr>
              <a:t>$4 </a:t>
            </a:r>
            <a:r>
              <a:rPr lang="en-US" dirty="0"/>
              <a:t>instead of </a:t>
            </a:r>
            <a:r>
              <a:rPr lang="en-US" dirty="0">
                <a:solidFill>
                  <a:srgbClr val="AC1F2D"/>
                </a:solidFill>
              </a:rPr>
              <a:t>$20</a:t>
            </a:r>
          </a:p>
          <a:p>
            <a:pPr>
              <a:spcAft>
                <a:spcPts val="600"/>
              </a:spcAft>
            </a:pPr>
            <a:r>
              <a:rPr lang="en-US" dirty="0"/>
              <a:t>Emphasis on SCS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2017: </a:t>
            </a:r>
            <a:r>
              <a:rPr lang="en-US" dirty="0">
                <a:solidFill>
                  <a:srgbClr val="000000"/>
                </a:solidFill>
                <a:cs typeface="Trebuchet MS"/>
              </a:rPr>
              <a:t>–</a:t>
            </a:r>
            <a:r>
              <a:rPr lang="en-US" dirty="0"/>
              <a:t>6.5% </a:t>
            </a:r>
          </a:p>
          <a:p>
            <a:pPr lvl="1"/>
            <a:r>
              <a:rPr lang="en-US" dirty="0"/>
              <a:t>2018: </a:t>
            </a:r>
            <a:r>
              <a:rPr lang="en-US" dirty="0">
                <a:solidFill>
                  <a:srgbClr val="000000"/>
                </a:solidFill>
                <a:cs typeface="Trebuchet MS"/>
              </a:rPr>
              <a:t>–</a:t>
            </a:r>
            <a:r>
              <a:rPr lang="en-US" dirty="0"/>
              <a:t>3.5% </a:t>
            </a:r>
            <a:r>
              <a:rPr lang="en-US" dirty="0">
                <a:solidFill>
                  <a:srgbClr val="244270"/>
                </a:solidFill>
              </a:rPr>
              <a:t>(with addition of mastitis resistance)</a:t>
            </a:r>
          </a:p>
        </p:txBody>
      </p:sp>
    </p:spTree>
    <p:extLst>
      <p:ext uri="{BB962C8B-B14F-4D97-AF65-F5344CB8AC3E}">
        <p14:creationId xmlns:p14="http://schemas.microsoft.com/office/powerpoint/2010/main" val="5421454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trait emphasis (%) in 4 merit indexes</a:t>
            </a:r>
          </a:p>
        </p:txBody>
      </p:sp>
      <p:graphicFrame>
        <p:nvGraphicFramePr>
          <p:cNvPr id="5" name="Group 1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332023"/>
              </p:ext>
            </p:extLst>
          </p:nvPr>
        </p:nvGraphicFramePr>
        <p:xfrm>
          <a:off x="436893" y="869984"/>
          <a:ext cx="5432062" cy="3929380"/>
        </p:xfrm>
        <a:graphic>
          <a:graphicData uri="http://schemas.openxmlformats.org/drawingml/2006/table">
            <a:tbl>
              <a:tblPr/>
              <a:tblGrid>
                <a:gridCol w="1349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7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43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63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36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8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Trait</a:t>
                      </a:r>
                    </a:p>
                  </a:txBody>
                  <a:tcPr marL="0" marR="0" marT="0" marB="3429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Net Merit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Cheese Merit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Fluid Merit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Grazing Merit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Milk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–0.7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–7.9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18.4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–0.7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Fat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26.8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22.8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27.1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22.9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Protein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16.9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20.9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Trebuchet MS"/>
                        </a:rPr>
                        <a:t>0.0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14.4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PL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12.1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10.3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12.2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6.6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SCS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–4.0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–4.4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–2.3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–3.5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BWC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–5.3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–4.5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–5.3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–5.8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1A13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UC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7.4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6.3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7.5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7.4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FLC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2.7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DPR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6.7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5.7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6.8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Trebuchet MS"/>
                        </a:rPr>
                        <a:t>17.8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CA$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4.8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4.1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4.8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4.5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2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HCR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1.2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2.4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1.6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1.7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Trebuchet MS"/>
                        </a:rPr>
                        <a:t>4.3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LIV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7.3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6.2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7.4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A13"/>
                          </a:solidFill>
                          <a:effectLst/>
                          <a:latin typeface="+mn-lt"/>
                          <a:cs typeface="Trebuchet MS"/>
                        </a:rPr>
                        <a:t>4.9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Health$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2.3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1.9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2.3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2.1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254018"/>
                  </a:ext>
                </a:extLst>
              </a:tr>
            </a:tbl>
          </a:graphicData>
        </a:graphic>
      </p:graphicFrame>
      <p:pic>
        <p:nvPicPr>
          <p:cNvPr id="25602" name="Picture 2" descr="https://c1.staticflickr.com/5/4556/26750472539_4a484173ae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4694" y="2180424"/>
            <a:ext cx="2034270" cy="128731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071604" y="3467739"/>
            <a:ext cx="101504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/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Photo: </a:t>
            </a:r>
            <a:r>
              <a:rPr lang="en-US" sz="800" b="1" dirty="0" err="1">
                <a:solidFill>
                  <a:srgbClr val="244270"/>
                </a:solidFill>
                <a:effectLst/>
                <a:cs typeface="Calibri" pitchFamily="34" charset="0"/>
              </a:rPr>
              <a:t>CreditDebitPro</a:t>
            </a:r>
            <a:endParaRPr lang="en-US" sz="800" b="1" dirty="0">
              <a:solidFill>
                <a:srgbClr val="244270"/>
              </a:solidFill>
              <a:effectLst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163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0E7C-B814-4F88-B6F0-54B612A3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adjustments for health traits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2774B-4C69-48F3-80F2-B71F60A7E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Health traits can be adjusted for </a:t>
            </a:r>
            <a:r>
              <a:rPr lang="en-US" dirty="0">
                <a:solidFill>
                  <a:srgbClr val="00523C"/>
                </a:solidFill>
              </a:rPr>
              <a:t>unequal variance </a:t>
            </a:r>
            <a:r>
              <a:rPr lang="en-US" dirty="0"/>
              <a:t>similar to adjustments used for other traits since 1991</a:t>
            </a:r>
          </a:p>
          <a:p>
            <a:pPr lvl="1"/>
            <a:r>
              <a:rPr lang="en-US" dirty="0"/>
              <a:t>Yield, SCS, calving traits, type traits, and livability</a:t>
            </a:r>
          </a:p>
          <a:p>
            <a:pPr lvl="1"/>
            <a:r>
              <a:rPr lang="en-US" dirty="0"/>
              <a:t>Variance higher when incidence higher </a:t>
            </a:r>
          </a:p>
          <a:p>
            <a:pPr lvl="1">
              <a:spcAft>
                <a:spcPts val="3000"/>
              </a:spcAft>
            </a:pPr>
            <a:r>
              <a:rPr lang="en-US" dirty="0"/>
              <a:t>Herds with low incidence provide less information</a:t>
            </a:r>
          </a:p>
          <a:p>
            <a:r>
              <a:rPr lang="en-US" dirty="0">
                <a:solidFill>
                  <a:srgbClr val="00523C"/>
                </a:solidFill>
              </a:rPr>
              <a:t>Multitrait evaluation </a:t>
            </a:r>
            <a:r>
              <a:rPr lang="en-US" dirty="0"/>
              <a:t>could use other correlated U.S. traits to improve accuracies of all 6 health traits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5608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Genetic selection for health traits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6 new traits introduced in Aug 2018 net merit index </a:t>
            </a:r>
            <a:r>
              <a:rPr lang="en-US" dirty="0">
                <a:solidFill>
                  <a:srgbClr val="00523C"/>
                </a:solidFill>
              </a:rPr>
              <a:t>(NM$)</a:t>
            </a:r>
          </a:p>
          <a:p>
            <a:pPr>
              <a:spcAft>
                <a:spcPts val="600"/>
              </a:spcAft>
            </a:pPr>
            <a:r>
              <a:rPr lang="en-US" dirty="0"/>
              <a:t>Economic values of traits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How to estimate correct emphasis for each trait</a:t>
            </a:r>
          </a:p>
          <a:p>
            <a:pPr>
              <a:spcAft>
                <a:spcPts val="600"/>
              </a:spcAft>
            </a:pPr>
            <a:r>
              <a:rPr lang="en-US" dirty="0"/>
              <a:t>Future traits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Age at first calving</a:t>
            </a:r>
          </a:p>
          <a:p>
            <a:pPr lvl="1"/>
            <a:r>
              <a:rPr lang="en-US" dirty="0"/>
              <a:t>Feed intake</a:t>
            </a:r>
          </a:p>
        </p:txBody>
      </p:sp>
      <p:pic>
        <p:nvPicPr>
          <p:cNvPr id="51202" name="Picture 2" descr="https://www.ars.usda.gov/ARSUserFiles/oc/graphics/photos/may99/xycows-i.jpg"/>
          <p:cNvPicPr>
            <a:picLocks noChangeAspect="1" noChangeArrowheads="1"/>
          </p:cNvPicPr>
          <p:nvPr/>
        </p:nvPicPr>
        <p:blipFill>
          <a:blip r:embed="rId2" cstate="print"/>
          <a:srcRect l="11895" t="4939"/>
          <a:stretch>
            <a:fillRect/>
          </a:stretch>
        </p:blipFill>
        <p:spPr bwMode="auto">
          <a:xfrm>
            <a:off x="4774424" y="3001465"/>
            <a:ext cx="1897983" cy="1340068"/>
          </a:xfrm>
          <a:prstGeom prst="rect">
            <a:avLst/>
          </a:prstGeom>
          <a:noFill/>
          <a:ln w="12700" cap="sq">
            <a:noFill/>
            <a:miter lim="800000"/>
          </a:ln>
        </p:spPr>
      </p:pic>
      <p:pic>
        <p:nvPicPr>
          <p:cNvPr id="51204" name="Picture 4" descr="https://www.ars.usda.gov/ARSUserFiles/oc/graphics/photos/300dpi/kesa/k796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813" y="3259695"/>
            <a:ext cx="2157984" cy="1476493"/>
          </a:xfrm>
          <a:prstGeom prst="rect">
            <a:avLst/>
          </a:prstGeom>
          <a:noFill/>
          <a:ln w="19050" cap="sq">
            <a:solidFill>
              <a:schemeClr val="bg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4774678" y="4383225"/>
            <a:ext cx="2854630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>
              <a:lnSpc>
                <a:spcPts val="900"/>
              </a:lnSpc>
            </a:pPr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Photos: 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USDA, ARS Image Gallery, </a:t>
            </a:r>
          </a:p>
          <a:p>
            <a:pPr marL="45720">
              <a:lnSpc>
                <a:spcPts val="900"/>
              </a:lnSpc>
            </a:pPr>
            <a:r>
              <a:rPr lang="en-US" sz="800" b="1" dirty="0" err="1">
                <a:solidFill>
                  <a:srgbClr val="244270"/>
                </a:solidFill>
                <a:effectLst/>
                <a:cs typeface="Calibri" pitchFamily="34" charset="0"/>
              </a:rPr>
              <a:t>xycows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 (Lawrence Johnson) and </a:t>
            </a:r>
          </a:p>
          <a:p>
            <a:pPr marL="45720">
              <a:lnSpc>
                <a:spcPts val="900"/>
              </a:lnSpc>
            </a:pP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K7964-1 (Scott Bauer)</a:t>
            </a:r>
          </a:p>
        </p:txBody>
      </p:sp>
    </p:spTree>
    <p:extLst>
      <p:ext uri="{BB962C8B-B14F-4D97-AF65-F5344CB8AC3E}">
        <p14:creationId xmlns:p14="http://schemas.microsoft.com/office/powerpoint/2010/main" val="13910711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D598-9A51-44A4-B9B8-16C75711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Mastitis evaluations from Interbull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2994F-B84E-4282-B7D2-FEEDD0A7E0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400"/>
              </a:lnSpc>
              <a:spcAft>
                <a:spcPts val="2100"/>
              </a:spcAft>
            </a:pPr>
            <a:r>
              <a:rPr lang="en-US" sz="2200" dirty="0"/>
              <a:t>MACE includes SCS and mastitis </a:t>
            </a:r>
            <a:r>
              <a:rPr lang="en-US" sz="2200" dirty="0">
                <a:solidFill>
                  <a:srgbClr val="244270"/>
                </a:solidFill>
              </a:rPr>
              <a:t>(since 2001) 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2200" dirty="0"/>
              <a:t>Mastitis initially sent only by Scandinavian countries; now also sent</a:t>
            </a:r>
          </a:p>
          <a:p>
            <a:pPr>
              <a:lnSpc>
                <a:spcPts val="2400"/>
              </a:lnSpc>
              <a:spcAft>
                <a:spcPts val="2100"/>
              </a:spcAft>
              <a:buNone/>
            </a:pPr>
            <a:r>
              <a:rPr lang="en-US" sz="2200" dirty="0"/>
              <a:t>	 by Canada, France, Belgium, Netherlands, and Italy </a:t>
            </a:r>
            <a:r>
              <a:rPr lang="en-US" sz="2200" dirty="0">
                <a:solidFill>
                  <a:srgbClr val="244270"/>
                </a:solidFill>
              </a:rPr>
              <a:t>(mixed trait)</a:t>
            </a:r>
          </a:p>
          <a:p>
            <a:pPr>
              <a:lnSpc>
                <a:spcPts val="2400"/>
              </a:lnSpc>
              <a:spcAft>
                <a:spcPts val="2100"/>
              </a:spcAft>
            </a:pPr>
            <a:r>
              <a:rPr lang="en-US" sz="2200" dirty="0"/>
              <a:t>U.S. mastitis data submitted for September 2018 test run should improve U.S. reliability</a:t>
            </a:r>
          </a:p>
          <a:p>
            <a:pPr>
              <a:lnSpc>
                <a:spcPts val="2400"/>
              </a:lnSpc>
              <a:spcAft>
                <a:spcPts val="2100"/>
              </a:spcAft>
            </a:pPr>
            <a:r>
              <a:rPr lang="en-US" sz="2200" dirty="0"/>
              <a:t>Genetic correlations of domestic SCS with foreign mastitis already average 0.88 </a:t>
            </a:r>
            <a:r>
              <a:rPr lang="en-US" sz="2200" dirty="0">
                <a:solidFill>
                  <a:srgbClr val="244270"/>
                </a:solidFill>
              </a:rPr>
              <a:t>(SCS has been helpful as correlated trait) </a:t>
            </a:r>
          </a:p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200" dirty="0"/>
              <a:t>MACE not yet available for other 5 health traits </a:t>
            </a:r>
          </a:p>
        </p:txBody>
      </p:sp>
      <p:pic>
        <p:nvPicPr>
          <p:cNvPr id="6" name="Picture 5" descr="interbull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7370" y="0"/>
            <a:ext cx="912835" cy="10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4272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others include in their index?</a:t>
            </a:r>
          </a:p>
        </p:txBody>
      </p:sp>
      <p:graphicFrame>
        <p:nvGraphicFramePr>
          <p:cNvPr id="7" name="Chart 6"/>
          <p:cNvGraphicFramePr>
            <a:graphicFrameLocks noChangeAspect="1"/>
          </p:cNvGraphicFramePr>
          <p:nvPr/>
        </p:nvGraphicFramePr>
        <p:xfrm>
          <a:off x="228601" y="687754"/>
          <a:ext cx="8571522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53106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80CE-4747-45ED-8984-215E95EC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emphasis better than too much emphasis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8A47-60FF-4220-A4C1-5795B4BDF0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30188" indent="-230188">
              <a:lnSpc>
                <a:spcPts val="2300"/>
              </a:lnSpc>
              <a:spcAft>
                <a:spcPts val="600"/>
              </a:spcAft>
            </a:pPr>
            <a:r>
              <a:rPr lang="en-US" sz="2100" dirty="0"/>
              <a:t>Suppose correct emphasis should be </a:t>
            </a:r>
            <a:r>
              <a:rPr lang="en-US" sz="2100" dirty="0">
                <a:solidFill>
                  <a:srgbClr val="244270"/>
                </a:solidFill>
              </a:rPr>
              <a:t>90%</a:t>
            </a:r>
            <a:r>
              <a:rPr lang="en-US" sz="2100" dirty="0"/>
              <a:t> for trait 1 and </a:t>
            </a:r>
            <a:r>
              <a:rPr lang="en-US" sz="2100" dirty="0">
                <a:solidFill>
                  <a:srgbClr val="AC1F2D"/>
                </a:solidFill>
              </a:rPr>
              <a:t>10%</a:t>
            </a:r>
            <a:r>
              <a:rPr lang="en-US" sz="2100" dirty="0"/>
              <a:t> for trait 2</a:t>
            </a:r>
          </a:p>
          <a:p>
            <a:pPr marL="574675" lvl="1">
              <a:lnSpc>
                <a:spcPts val="2300"/>
              </a:lnSpc>
              <a:spcAft>
                <a:spcPts val="100"/>
              </a:spcAft>
            </a:pPr>
            <a:r>
              <a:rPr lang="en-US" sz="2100" dirty="0"/>
              <a:t>Index A gives correct emphasis (</a:t>
            </a:r>
            <a:r>
              <a:rPr lang="en-US" sz="2100" dirty="0">
                <a:solidFill>
                  <a:srgbClr val="244270"/>
                </a:solidFill>
              </a:rPr>
              <a:t>90</a:t>
            </a:r>
            <a:r>
              <a:rPr lang="en-US" sz="2100" dirty="0"/>
              <a:t>:</a:t>
            </a:r>
            <a:r>
              <a:rPr lang="en-US" sz="2100" dirty="0">
                <a:solidFill>
                  <a:srgbClr val="AC1F2D"/>
                </a:solidFill>
              </a:rPr>
              <a:t>10</a:t>
            </a:r>
            <a:r>
              <a:rPr lang="en-US" sz="2100" dirty="0"/>
              <a:t>)</a:t>
            </a:r>
          </a:p>
          <a:p>
            <a:pPr marL="574675" lvl="1">
              <a:lnSpc>
                <a:spcPts val="2300"/>
              </a:lnSpc>
              <a:spcAft>
                <a:spcPts val="100"/>
              </a:spcAft>
            </a:pPr>
            <a:r>
              <a:rPr lang="en-US" sz="2100" dirty="0"/>
              <a:t>Index B gives no emphasis to trait 2 (</a:t>
            </a:r>
            <a:r>
              <a:rPr lang="en-US" sz="2100" dirty="0">
                <a:solidFill>
                  <a:srgbClr val="244270"/>
                </a:solidFill>
              </a:rPr>
              <a:t>100</a:t>
            </a:r>
            <a:r>
              <a:rPr lang="en-US" sz="2100" dirty="0"/>
              <a:t>:</a:t>
            </a:r>
            <a:r>
              <a:rPr lang="en-US" sz="2100" dirty="0">
                <a:solidFill>
                  <a:srgbClr val="AC1F2D"/>
                </a:solidFill>
              </a:rPr>
              <a:t>0</a:t>
            </a:r>
            <a:r>
              <a:rPr lang="en-US" sz="2100" dirty="0"/>
              <a:t>)</a:t>
            </a:r>
          </a:p>
          <a:p>
            <a:pPr marL="574675" lvl="1">
              <a:lnSpc>
                <a:spcPts val="2300"/>
              </a:lnSpc>
              <a:spcAft>
                <a:spcPts val="100"/>
              </a:spcAft>
            </a:pPr>
            <a:r>
              <a:rPr lang="en-US" sz="2100" dirty="0"/>
              <a:t>Index C gives twice the emphasis (</a:t>
            </a:r>
            <a:r>
              <a:rPr lang="en-US" sz="2100" dirty="0">
                <a:solidFill>
                  <a:srgbClr val="244270"/>
                </a:solidFill>
              </a:rPr>
              <a:t>80</a:t>
            </a:r>
            <a:r>
              <a:rPr lang="en-US" sz="2100" dirty="0"/>
              <a:t>:</a:t>
            </a:r>
            <a:r>
              <a:rPr lang="en-US" sz="2100" dirty="0">
                <a:solidFill>
                  <a:srgbClr val="AC1F2D"/>
                </a:solidFill>
              </a:rPr>
              <a:t>20</a:t>
            </a:r>
            <a:r>
              <a:rPr lang="en-US" sz="2100" dirty="0"/>
              <a:t>)</a:t>
            </a:r>
          </a:p>
          <a:p>
            <a:pPr marL="574675" lvl="1">
              <a:lnSpc>
                <a:spcPts val="2300"/>
              </a:lnSpc>
            </a:pPr>
            <a:r>
              <a:rPr lang="en-US" sz="2100" dirty="0"/>
              <a:t>Index D gives triple the emphasis (</a:t>
            </a:r>
            <a:r>
              <a:rPr lang="en-US" sz="2100" dirty="0">
                <a:solidFill>
                  <a:srgbClr val="244270"/>
                </a:solidFill>
              </a:rPr>
              <a:t>70</a:t>
            </a:r>
            <a:r>
              <a:rPr lang="en-US" sz="2100" dirty="0"/>
              <a:t>:</a:t>
            </a:r>
            <a:r>
              <a:rPr lang="en-US" sz="2100" dirty="0">
                <a:solidFill>
                  <a:srgbClr val="AC1F2D"/>
                </a:solidFill>
              </a:rPr>
              <a:t>30</a:t>
            </a:r>
            <a:r>
              <a:rPr lang="en-US" sz="2100" dirty="0"/>
              <a:t>)</a:t>
            </a:r>
          </a:p>
          <a:p>
            <a:pPr marL="230188" indent="-230188">
              <a:lnSpc>
                <a:spcPts val="2300"/>
              </a:lnSpc>
              <a:spcAft>
                <a:spcPts val="0"/>
              </a:spcAft>
            </a:pPr>
            <a:r>
              <a:rPr lang="en-US" sz="2100" dirty="0"/>
              <a:t>Economic progress as percentage of maximum possible = </a:t>
            </a:r>
          </a:p>
          <a:p>
            <a:pPr marL="230188" indent="-230188">
              <a:lnSpc>
                <a:spcPts val="2300"/>
              </a:lnSpc>
              <a:spcAft>
                <a:spcPts val="600"/>
              </a:spcAft>
              <a:buNone/>
            </a:pPr>
            <a:r>
              <a:rPr lang="en-US" sz="2100" dirty="0"/>
              <a:t>	correlation of incorrect index with correct index</a:t>
            </a:r>
          </a:p>
          <a:p>
            <a:pPr marL="574675" lvl="1">
              <a:lnSpc>
                <a:spcPts val="2300"/>
              </a:lnSpc>
              <a:spcAft>
                <a:spcPts val="100"/>
              </a:spcAft>
            </a:pPr>
            <a:r>
              <a:rPr lang="en-US" sz="2100" dirty="0"/>
              <a:t>100% progress from correct index A </a:t>
            </a:r>
          </a:p>
          <a:p>
            <a:pPr marL="574675" lvl="1">
              <a:lnSpc>
                <a:spcPts val="2300"/>
              </a:lnSpc>
              <a:spcAft>
                <a:spcPts val="100"/>
              </a:spcAft>
            </a:pPr>
            <a:r>
              <a:rPr lang="en-US" sz="2100" dirty="0"/>
              <a:t>99.4% progress from no emphasis in index B</a:t>
            </a:r>
          </a:p>
          <a:p>
            <a:pPr marL="574675" lvl="1">
              <a:lnSpc>
                <a:spcPts val="2300"/>
              </a:lnSpc>
              <a:spcAft>
                <a:spcPts val="100"/>
              </a:spcAft>
            </a:pPr>
            <a:r>
              <a:rPr lang="en-US" sz="2100" dirty="0"/>
              <a:t>99.1% progress from double emphasis in index C</a:t>
            </a:r>
          </a:p>
          <a:p>
            <a:pPr marL="574675" lvl="1">
              <a:lnSpc>
                <a:spcPts val="2300"/>
              </a:lnSpc>
            </a:pPr>
            <a:r>
              <a:rPr lang="en-US" sz="2100" dirty="0"/>
              <a:t>95.7% progress from triple emphasis in index D</a:t>
            </a:r>
          </a:p>
          <a:p>
            <a:pPr>
              <a:lnSpc>
                <a:spcPts val="2300"/>
              </a:lnSpc>
            </a:pPr>
            <a:endParaRPr lang="en-US" sz="2100" dirty="0"/>
          </a:p>
        </p:txBody>
      </p:sp>
      <p:grpSp>
        <p:nvGrpSpPr>
          <p:cNvPr id="8" name="Group 7"/>
          <p:cNvGrpSpPr/>
          <p:nvPr/>
        </p:nvGrpSpPr>
        <p:grpSpPr>
          <a:xfrm>
            <a:off x="6858000" y="3291840"/>
            <a:ext cx="1371600" cy="1463040"/>
            <a:chOff x="6858000" y="3291840"/>
            <a:chExt cx="1371600" cy="1463040"/>
          </a:xfrm>
        </p:grpSpPr>
        <p:graphicFrame>
          <p:nvGraphicFramePr>
            <p:cNvPr id="5" name="Chart 4"/>
            <p:cNvGraphicFramePr/>
            <p:nvPr/>
          </p:nvGraphicFramePr>
          <p:xfrm>
            <a:off x="6858000" y="3291840"/>
            <a:ext cx="1371600" cy="1463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971322" y="4290604"/>
              <a:ext cx="1211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   B    C    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60550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WP$ 2018 pie char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8811" y="912251"/>
            <a:ext cx="4368338" cy="3886200"/>
          </a:xfrm>
          <a:prstGeom prst="rect">
            <a:avLst/>
          </a:prstGeom>
        </p:spPr>
      </p:pic>
      <p:pic>
        <p:nvPicPr>
          <p:cNvPr id="6" name="Picture 5" descr="NM$ 2018 pie char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969" y="912251"/>
            <a:ext cx="4368338" cy="38862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Relative weighting in NM$ and DWP$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6566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8EBD-A81F-4185-82E6-71A8CE74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progress from adding more traits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9E1AD0-129A-426A-BCBE-DA35F6CDA22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77615936"/>
              </p:ext>
            </p:extLst>
          </p:nvPr>
        </p:nvGraphicFramePr>
        <p:xfrm>
          <a:off x="365762" y="1006475"/>
          <a:ext cx="8280697" cy="29124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44">
                  <a:extLst>
                    <a:ext uri="{9D8B030D-6E8A-4147-A177-3AD203B41FA5}">
                      <a16:colId xmlns:a16="http://schemas.microsoft.com/office/drawing/2014/main" val="461043497"/>
                    </a:ext>
                  </a:extLst>
                </a:gridCol>
                <a:gridCol w="2018929">
                  <a:extLst>
                    <a:ext uri="{9D8B030D-6E8A-4147-A177-3AD203B41FA5}">
                      <a16:colId xmlns:a16="http://schemas.microsoft.com/office/drawing/2014/main" val="4170591726"/>
                    </a:ext>
                  </a:extLst>
                </a:gridCol>
                <a:gridCol w="1862418">
                  <a:extLst>
                    <a:ext uri="{9D8B030D-6E8A-4147-A177-3AD203B41FA5}">
                      <a16:colId xmlns:a16="http://schemas.microsoft.com/office/drawing/2014/main" val="3994870945"/>
                    </a:ext>
                  </a:extLst>
                </a:gridCol>
                <a:gridCol w="2844053">
                  <a:extLst>
                    <a:ext uri="{9D8B030D-6E8A-4147-A177-3AD203B41FA5}">
                      <a16:colId xmlns:a16="http://schemas.microsoft.com/office/drawing/2014/main" val="1603940396"/>
                    </a:ext>
                  </a:extLst>
                </a:gridCol>
                <a:gridCol w="1015253">
                  <a:extLst>
                    <a:ext uri="{9D8B030D-6E8A-4147-A177-3AD203B41FA5}">
                      <a16:colId xmlns:a16="http://schemas.microsoft.com/office/drawing/2014/main" val="1259866760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Year</a:t>
                      </a:r>
                    </a:p>
                  </a:txBody>
                  <a:tcPr marL="0" marR="0" marT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Traits (no.)</a:t>
                      </a:r>
                    </a:p>
                  </a:txBody>
                  <a:tcPr marL="0" marR="0" marT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Traits included</a:t>
                      </a:r>
                    </a:p>
                  </a:txBody>
                  <a:tcPr marL="0" marR="0" marT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Correlation with</a:t>
                      </a:r>
                    </a:p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previous index</a:t>
                      </a:r>
                    </a:p>
                  </a:txBody>
                  <a:tcPr marL="0" marR="0" marT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Extra progress</a:t>
                      </a:r>
                    </a:p>
                  </a:txBody>
                  <a:tcPr marL="0" marR="0" marT="0" anchor="b"/>
                </a:tc>
                <a:extLst>
                  <a:ext uri="{0D108BD9-81ED-4DB2-BD59-A6C34878D82A}">
                    <a16:rowId xmlns:a16="http://schemas.microsoft.com/office/drawing/2014/main" val="156368221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1977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3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Milk, fat, protein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…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…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0088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1994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5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PL, SCS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0.84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19%</a:t>
                      </a:r>
                    </a:p>
                  </a:txBody>
                  <a:tcPr marL="0" marR="384048" marT="0" marB="0"/>
                </a:tc>
                <a:extLst>
                  <a:ext uri="{0D108BD9-81ED-4DB2-BD59-A6C34878D82A}">
                    <a16:rowId xmlns:a16="http://schemas.microsoft.com/office/drawing/2014/main" val="421795605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2000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18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Linear type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0.94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6%</a:t>
                      </a:r>
                    </a:p>
                  </a:txBody>
                  <a:tcPr marL="0" marR="384048" marT="0" marB="0"/>
                </a:tc>
                <a:extLst>
                  <a:ext uri="{0D108BD9-81ED-4DB2-BD59-A6C34878D82A}">
                    <a16:rowId xmlns:a16="http://schemas.microsoft.com/office/drawing/2014/main" val="426465131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2003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21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DPR, calving ease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0.98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2%</a:t>
                      </a:r>
                    </a:p>
                  </a:txBody>
                  <a:tcPr marL="0" marR="384048" marT="0" marB="0"/>
                </a:tc>
                <a:extLst>
                  <a:ext uri="{0D108BD9-81ED-4DB2-BD59-A6C34878D82A}">
                    <a16:rowId xmlns:a16="http://schemas.microsoft.com/office/drawing/2014/main" val="228479829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2006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23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Stillbirth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0.975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3%</a:t>
                      </a:r>
                    </a:p>
                  </a:txBody>
                  <a:tcPr marL="0" marR="384048" marT="0" marB="0"/>
                </a:tc>
                <a:extLst>
                  <a:ext uri="{0D108BD9-81ED-4DB2-BD59-A6C34878D82A}">
                    <a16:rowId xmlns:a16="http://schemas.microsoft.com/office/drawing/2014/main" val="134894406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2014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25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HCR,</a:t>
                      </a:r>
                      <a:r>
                        <a:rPr lang="en-US" sz="2000" b="1" baseline="0" dirty="0"/>
                        <a:t> CCR</a:t>
                      </a:r>
                      <a:endParaRPr 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0.965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4%</a:t>
                      </a:r>
                    </a:p>
                  </a:txBody>
                  <a:tcPr marL="0" marR="384048" marT="0" marB="0"/>
                </a:tc>
                <a:extLst>
                  <a:ext uri="{0D108BD9-81ED-4DB2-BD59-A6C34878D82A}">
                    <a16:rowId xmlns:a16="http://schemas.microsoft.com/office/drawing/2014/main" val="207683292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2017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26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LIV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0.989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1%</a:t>
                      </a:r>
                    </a:p>
                  </a:txBody>
                  <a:tcPr marL="0" marR="384048" marT="0" marB="0"/>
                </a:tc>
                <a:extLst>
                  <a:ext uri="{0D108BD9-81ED-4DB2-BD59-A6C34878D82A}">
                    <a16:rowId xmlns:a16="http://schemas.microsoft.com/office/drawing/2014/main" val="93991541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2018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32</a:t>
                      </a: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Health traits</a:t>
                      </a:r>
                      <a:r>
                        <a:rPr lang="en-US" sz="2000" b="1" baseline="30000" dirty="0"/>
                        <a:t>*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0.994</a:t>
                      </a:r>
                    </a:p>
                  </a:txBody>
                  <a:tcPr marL="114300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0.6%</a:t>
                      </a:r>
                    </a:p>
                  </a:txBody>
                  <a:tcPr marL="0" marR="182880" marT="0" marB="0"/>
                </a:tc>
                <a:extLst>
                  <a:ext uri="{0D108BD9-81ED-4DB2-BD59-A6C34878D82A}">
                    <a16:rowId xmlns:a16="http://schemas.microsoft.com/office/drawing/2014/main" val="214757938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75C1EA0-1429-489C-ABAF-ADE8441B3C8B}"/>
              </a:ext>
            </a:extLst>
          </p:cNvPr>
          <p:cNvSpPr txBox="1"/>
          <p:nvPr/>
        </p:nvSpPr>
        <p:spPr>
          <a:xfrm>
            <a:off x="1772815" y="4123973"/>
            <a:ext cx="6694715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b="1" baseline="30000" dirty="0">
                <a:solidFill>
                  <a:srgbClr val="AC1F2D"/>
                </a:solidFill>
              </a:rPr>
              <a:t>*</a:t>
            </a:r>
            <a:r>
              <a:rPr lang="en-US" b="1" dirty="0">
                <a:solidFill>
                  <a:srgbClr val="AC1F2D"/>
                </a:solidFill>
              </a:rPr>
              <a:t>Zoetis claimed 21.5% extra progress from 6 health traits, but their</a:t>
            </a:r>
          </a:p>
          <a:p>
            <a:pPr>
              <a:lnSpc>
                <a:spcPts val="2000"/>
              </a:lnSpc>
            </a:pPr>
            <a:r>
              <a:rPr lang="en-US" b="1" dirty="0">
                <a:solidFill>
                  <a:srgbClr val="AC1F2D"/>
                </a:solidFill>
              </a:rPr>
              <a:t>economic values actually result in slower (about </a:t>
            </a:r>
            <a:r>
              <a:rPr lang="en-US" b="1" dirty="0">
                <a:solidFill>
                  <a:srgbClr val="AC1F2D"/>
                </a:solidFill>
                <a:cs typeface="Trebuchet MS"/>
              </a:rPr>
              <a:t>–</a:t>
            </a:r>
            <a:r>
              <a:rPr lang="en-US" b="1" dirty="0">
                <a:solidFill>
                  <a:srgbClr val="AC1F2D"/>
                </a:solidFill>
              </a:rPr>
              <a:t>4% less) progress</a:t>
            </a:r>
          </a:p>
        </p:txBody>
      </p:sp>
    </p:spTree>
    <p:extLst>
      <p:ext uri="{BB962C8B-B14F-4D97-AF65-F5344CB8AC3E}">
        <p14:creationId xmlns:p14="http://schemas.microsoft.com/office/powerpoint/2010/main" val="34429512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8172-78F6-43C1-BFDA-90AF822B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Missing traits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AB546-BCAC-4A02-B4CD-5D367281D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200" dirty="0"/>
              <a:t>Some ads claim animals not worth using if they are “missing” traits</a:t>
            </a:r>
          </a:p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200" dirty="0"/>
              <a:t>Selection index requires PTA for each trait</a:t>
            </a:r>
          </a:p>
          <a:p>
            <a:pPr>
              <a:lnSpc>
                <a:spcPts val="2400"/>
              </a:lnSpc>
              <a:spcAft>
                <a:spcPts val="300"/>
              </a:spcAft>
            </a:pPr>
            <a:r>
              <a:rPr lang="en-US" sz="2200" dirty="0"/>
              <a:t>Options for filling missing PTAs</a:t>
            </a:r>
          </a:p>
          <a:p>
            <a:pPr lvl="1">
              <a:lnSpc>
                <a:spcPts val="2400"/>
              </a:lnSpc>
              <a:spcAft>
                <a:spcPts val="300"/>
              </a:spcAft>
            </a:pPr>
            <a:r>
              <a:rPr lang="en-US" sz="2200" dirty="0"/>
              <a:t>Breed average for birth year</a:t>
            </a:r>
          </a:p>
          <a:p>
            <a:pPr lvl="1">
              <a:lnSpc>
                <a:spcPts val="2400"/>
              </a:lnSpc>
              <a:spcAft>
                <a:spcPts val="300"/>
              </a:spcAft>
            </a:pPr>
            <a:r>
              <a:rPr lang="en-US" sz="2200" dirty="0"/>
              <a:t>Parent average</a:t>
            </a:r>
          </a:p>
          <a:p>
            <a:pPr lvl="1">
              <a:lnSpc>
                <a:spcPts val="2400"/>
              </a:lnSpc>
              <a:spcAft>
                <a:spcPts val="300"/>
              </a:spcAft>
            </a:pPr>
            <a:r>
              <a:rPr lang="en-US" sz="2200" dirty="0"/>
              <a:t>Correlations with other evaluated traits</a:t>
            </a:r>
          </a:p>
          <a:p>
            <a:pPr lvl="1">
              <a:lnSpc>
                <a:spcPts val="2400"/>
              </a:lnSpc>
              <a:spcAft>
                <a:spcPts val="1800"/>
              </a:spcAft>
            </a:pPr>
            <a:r>
              <a:rPr lang="en-US" sz="2200" dirty="0"/>
              <a:t>Genomic prediction</a:t>
            </a:r>
          </a:p>
          <a:p>
            <a:pPr>
              <a:lnSpc>
                <a:spcPts val="2400"/>
              </a:lnSpc>
            </a:pPr>
            <a:r>
              <a:rPr lang="en-US" sz="2200" dirty="0"/>
              <a:t>USDA and CDCB rank </a:t>
            </a:r>
            <a:r>
              <a:rPr lang="en-US" sz="2200" dirty="0">
                <a:solidFill>
                  <a:srgbClr val="AC1F2D"/>
                </a:solidFill>
              </a:rPr>
              <a:t>all</a:t>
            </a:r>
            <a:r>
              <a:rPr lang="en-US" sz="2200" dirty="0"/>
              <a:t> bulls (foreign and domestic since 1995) by filling missing traits using correlations</a:t>
            </a:r>
          </a:p>
        </p:txBody>
      </p:sp>
      <p:pic>
        <p:nvPicPr>
          <p:cNvPr id="24578" name="Picture 2" descr="play hole pattern leisure toy blank font illustration match puzzle fit missing search challenge success error try insert employment task to find supplement add 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5584" y="0"/>
            <a:ext cx="858415" cy="643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265901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Past and possible future traits evaluated in the U.S.</a:t>
            </a:r>
            <a:endParaRPr lang="en-US" dirty="0"/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403004" y="871725"/>
          <a:ext cx="79552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Year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Trait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Year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Trait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1926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Milk &amp; fat yields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2006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Bull conception rate</a:t>
                      </a:r>
                      <a:r>
                        <a:rPr lang="en-US" sz="2000" b="1" baseline="30000" dirty="0"/>
                        <a:t>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1978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Conformation</a:t>
                      </a:r>
                      <a:r>
                        <a:rPr lang="en-US" sz="2000" b="1" baseline="0" dirty="0"/>
                        <a:t> (type)</a:t>
                      </a:r>
                      <a:endParaRPr lang="en-US" sz="2000" b="1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2009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HCR, CCR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1978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Protein yield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LIV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1994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PL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Gestation length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1994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SCS (udder health)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Cow health (6 traits)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2000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Calving ease</a:t>
                      </a:r>
                      <a:r>
                        <a:rPr lang="en-US" sz="2000" b="1" baseline="30000" dirty="0"/>
                        <a:t>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Age at first calving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(research)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56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2003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DPR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2020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Residual feed intake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(research)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521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2006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Stillbirth rate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2021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/>
                        <a:t>Heat tolerance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(research)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80430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404996" y="3995975"/>
            <a:ext cx="82264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72752" y="927860"/>
            <a:ext cx="0" cy="2651760"/>
          </a:xfrm>
          <a:prstGeom prst="line">
            <a:avLst/>
          </a:prstGeom>
          <a:ln w="19050">
            <a:solidFill>
              <a:srgbClr val="244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906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select for low-heritability traits?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700"/>
              </a:spcAft>
            </a:pPr>
            <a:r>
              <a:rPr lang="en-US" dirty="0"/>
              <a:t>Many students were taught to select for highly heritable traits and manage lowly heritable traits</a:t>
            </a:r>
          </a:p>
          <a:p>
            <a:r>
              <a:rPr lang="en-US" dirty="0"/>
              <a:t>Genomic selection now makes ranking animals for lowly heritable traits possible very early in their life</a:t>
            </a:r>
          </a:p>
          <a:p>
            <a:pPr lvl="1"/>
            <a:r>
              <a:rPr lang="en-US" dirty="0"/>
              <a:t>Health traits average </a:t>
            </a:r>
            <a:r>
              <a:rPr lang="en-US" dirty="0">
                <a:solidFill>
                  <a:srgbClr val="AC1F2D"/>
                </a:solidFill>
              </a:rPr>
              <a:t>&gt;20%</a:t>
            </a:r>
            <a:r>
              <a:rPr lang="en-US" dirty="0"/>
              <a:t> reliability gain</a:t>
            </a:r>
            <a:br>
              <a:rPr lang="en-US" dirty="0"/>
            </a:br>
            <a:r>
              <a:rPr lang="en-US" dirty="0"/>
              <a:t>from genomics</a:t>
            </a:r>
          </a:p>
          <a:p>
            <a:pPr lvl="1"/>
            <a:r>
              <a:rPr lang="en-US" dirty="0"/>
              <a:t>Predictions are accurate if database is large</a:t>
            </a:r>
          </a:p>
          <a:p>
            <a:pPr>
              <a:spcAft>
                <a:spcPts val="2700"/>
              </a:spcAft>
            </a:pPr>
            <a:r>
              <a:rPr lang="en-US" dirty="0"/>
              <a:t>Phenotyping costs </a:t>
            </a:r>
            <a:r>
              <a:rPr lang="en-US" dirty="0">
                <a:solidFill>
                  <a:srgbClr val="AC1F2D"/>
                </a:solidFill>
              </a:rPr>
              <a:t>shared</a:t>
            </a:r>
            <a:r>
              <a:rPr lang="en-US" dirty="0"/>
              <a:t> among millions of animals</a:t>
            </a:r>
          </a:p>
          <a:p>
            <a:pPr>
              <a:spcAft>
                <a:spcPts val="2700"/>
              </a:spcAft>
            </a:pPr>
            <a:endParaRPr lang="en-US" dirty="0"/>
          </a:p>
        </p:txBody>
      </p:sp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14939" b="29878"/>
          <a:stretch>
            <a:fillRect/>
          </a:stretch>
        </p:blipFill>
        <p:spPr bwMode="auto">
          <a:xfrm>
            <a:off x="6720840" y="2415055"/>
            <a:ext cx="2057400" cy="151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161185" y="4014549"/>
            <a:ext cx="89320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/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Photo: </a:t>
            </a:r>
            <a:r>
              <a:rPr lang="en-US" sz="800" b="1" dirty="0" err="1">
                <a:solidFill>
                  <a:srgbClr val="244270"/>
                </a:solidFill>
                <a:effectLst/>
                <a:cs typeface="Calibri" pitchFamily="34" charset="0"/>
              </a:rPr>
              <a:t>Zoetis</a:t>
            </a:r>
            <a:endParaRPr lang="en-US" sz="800" b="1" dirty="0">
              <a:solidFill>
                <a:srgbClr val="244270"/>
              </a:solidFill>
              <a:effectLst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4024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30D5-E013-4F5D-A9D8-9BA6D4D9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at first calving </a:t>
            </a:r>
            <a:r>
              <a:rPr lang="en-US" dirty="0">
                <a:solidFill>
                  <a:srgbClr val="FFFF00"/>
                </a:solidFill>
              </a:rPr>
              <a:t>(AFC)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2CE9-D80B-4A9D-8469-DFCF7F62A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59" y="1005840"/>
            <a:ext cx="5846577" cy="365760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000" dirty="0"/>
              <a:t>Heifers eat feed but produce no milk until calving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Earlier calving worth </a:t>
            </a:r>
            <a:r>
              <a:rPr lang="en-US" sz="2000" dirty="0">
                <a:solidFill>
                  <a:srgbClr val="AC1F2D"/>
                </a:solidFill>
              </a:rPr>
              <a:t>$2.50/day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Economic emphasis could be </a:t>
            </a:r>
            <a:r>
              <a:rPr lang="en-US" sz="2000" dirty="0">
                <a:solidFill>
                  <a:srgbClr val="AC1F2D"/>
                </a:solidFill>
              </a:rPr>
              <a:t>3%</a:t>
            </a:r>
            <a:r>
              <a:rPr lang="en-US" sz="2000" dirty="0"/>
              <a:t> of NM$</a:t>
            </a:r>
          </a:p>
          <a:p>
            <a:pPr lvl="1">
              <a:spcAft>
                <a:spcPts val="3000"/>
              </a:spcAft>
            </a:pPr>
            <a:r>
              <a:rPr lang="en-US" sz="2000" dirty="0"/>
              <a:t>Removes some emphasis from HCR</a:t>
            </a:r>
          </a:p>
          <a:p>
            <a:pPr>
              <a:spcAft>
                <a:spcPts val="300"/>
              </a:spcAft>
            </a:pPr>
            <a:r>
              <a:rPr lang="en-US" sz="2000" dirty="0"/>
              <a:t>Large database </a:t>
            </a:r>
            <a:r>
              <a:rPr lang="en-US" sz="2000" dirty="0">
                <a:solidFill>
                  <a:srgbClr val="244270"/>
                </a:solidFill>
              </a:rPr>
              <a:t>(23 million records)</a:t>
            </a:r>
            <a:r>
              <a:rPr lang="en-US" sz="2000" dirty="0"/>
              <a:t> available for AFC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Heritability of </a:t>
            </a:r>
            <a:r>
              <a:rPr lang="en-US" sz="2000" dirty="0">
                <a:solidFill>
                  <a:srgbClr val="AC1F2D"/>
                </a:solidFill>
              </a:rPr>
              <a:t>2.7%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PTA standard deviation only about </a:t>
            </a:r>
            <a:r>
              <a:rPr lang="en-US" sz="2000" dirty="0">
                <a:solidFill>
                  <a:srgbClr val="AC1F2D"/>
                </a:solidFill>
              </a:rPr>
              <a:t>3 days</a:t>
            </a:r>
          </a:p>
          <a:p>
            <a:pPr lvl="1"/>
            <a:r>
              <a:rPr lang="en-US" sz="2000" dirty="0"/>
              <a:t>Genomic reliability of </a:t>
            </a:r>
            <a:r>
              <a:rPr lang="en-US" sz="2000" dirty="0">
                <a:solidFill>
                  <a:srgbClr val="AC1F2D"/>
                </a:solidFill>
              </a:rPr>
              <a:t>66%</a:t>
            </a:r>
            <a:r>
              <a:rPr lang="en-US" sz="2000" dirty="0"/>
              <a:t> for Holsteins</a:t>
            </a:r>
          </a:p>
          <a:p>
            <a:endParaRPr lang="en-US" sz="2000" dirty="0"/>
          </a:p>
        </p:txBody>
      </p:sp>
      <p:pic>
        <p:nvPicPr>
          <p:cNvPr id="19458" name="Picture 2" descr="https://www.ars.usda.gov/ARSUserFiles/oc/graphics/photos/300dpi/kesa/d224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314" y="962560"/>
            <a:ext cx="2286000" cy="3429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520228" y="4425104"/>
            <a:ext cx="238696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/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Photo: 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USDA, ARS Image Gallery, D2244-1 (Peggy </a:t>
            </a:r>
            <a:r>
              <a:rPr lang="en-US" sz="800" b="1" dirty="0" err="1">
                <a:solidFill>
                  <a:srgbClr val="244270"/>
                </a:solidFill>
                <a:effectLst/>
                <a:cs typeface="Calibri" pitchFamily="34" charset="0"/>
              </a:rPr>
              <a:t>Greb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784555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 intake data</a:t>
            </a:r>
            <a:endParaRPr lang="en-US" dirty="0"/>
          </a:p>
        </p:txBody>
      </p:sp>
      <p:graphicFrame>
        <p:nvGraphicFramePr>
          <p:cNvPr id="13" name="Table Placeholder 3"/>
          <p:cNvGraphicFramePr>
            <a:graphicFrameLocks/>
          </p:cNvGraphicFramePr>
          <p:nvPr/>
        </p:nvGraphicFramePr>
        <p:xfrm>
          <a:off x="376514" y="1008837"/>
          <a:ext cx="8229599" cy="36229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Research herd</a:t>
                      </a:r>
                    </a:p>
                  </a:txBody>
                  <a:tcPr marL="0" marR="0" marT="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Cows</a:t>
                      </a:r>
                    </a:p>
                  </a:txBody>
                  <a:tcPr marL="0" marR="0" marT="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Records</a:t>
                      </a:r>
                    </a:p>
                  </a:txBody>
                  <a:tcPr marL="0" marR="0" marT="0" marB="3429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</a:rPr>
                        <a:t>Researchers</a:t>
                      </a:r>
                    </a:p>
                  </a:txBody>
                  <a:tcPr marL="0" marR="0" marT="0" marB="365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Univ.</a:t>
                      </a:r>
                      <a:r>
                        <a:rPr lang="en-US" sz="2000" b="1" baseline="0" dirty="0"/>
                        <a:t> of</a:t>
                      </a:r>
                      <a:r>
                        <a:rPr lang="en-US" sz="2000" b="1" dirty="0"/>
                        <a:t> Wisconsin &amp;</a:t>
                      </a:r>
                      <a:endParaRPr lang="en-US" sz="2000" b="1" baseline="0" dirty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000" b="1" dirty="0"/>
                        <a:t>U.S. Dairy Forage Res. Ctr.</a:t>
                      </a: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1,390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1,678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Weigel, </a:t>
                      </a:r>
                      <a:r>
                        <a:rPr lang="en-US" sz="2000" b="1" dirty="0" err="1"/>
                        <a:t>Armentano</a:t>
                      </a:r>
                      <a:r>
                        <a:rPr lang="en-US" sz="2000" b="1" dirty="0"/>
                        <a:t>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Iowa State Univ.</a:t>
                      </a: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953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1,006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Spurlock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ARS, USDA 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(Beltsville, MD)</a:t>
                      </a: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534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834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Connor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Univ. of Florida</a:t>
                      </a: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491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582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Staples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Michigan State Univ. </a:t>
                      </a: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273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315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 err="1"/>
                        <a:t>VandeHaar</a:t>
                      </a:r>
                      <a:r>
                        <a:rPr lang="en-US" sz="2000" b="1" dirty="0"/>
                        <a:t>, </a:t>
                      </a:r>
                      <a:r>
                        <a:rPr lang="en-US" sz="2000" b="1" dirty="0" err="1"/>
                        <a:t>Tempelman</a:t>
                      </a:r>
                      <a:endParaRPr lang="en-US" sz="2000" b="1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Purina</a:t>
                      </a:r>
                      <a:r>
                        <a:rPr lang="en-US" sz="2000" b="1" baseline="0" dirty="0"/>
                        <a:t> Anim. </a:t>
                      </a:r>
                      <a:r>
                        <a:rPr lang="en-US" sz="2000" b="1" baseline="0" dirty="0" err="1"/>
                        <a:t>Nutr</a:t>
                      </a:r>
                      <a:r>
                        <a:rPr lang="en-US" sz="2000" b="1" baseline="0" dirty="0"/>
                        <a:t>. Ctr. (</a:t>
                      </a:r>
                      <a:r>
                        <a:rPr lang="en-US" sz="2000" b="1" baseline="0" dirty="0">
                          <a:solidFill>
                            <a:srgbClr val="00523C"/>
                          </a:solidFill>
                        </a:rPr>
                        <a:t>MO)</a:t>
                      </a:r>
                      <a:endParaRPr lang="en-US" sz="2000" b="1" dirty="0">
                        <a:solidFill>
                          <a:srgbClr val="00523C"/>
                        </a:solidFill>
                      </a:endParaRP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151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184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Davidson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Virginia Tech</a:t>
                      </a: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93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93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 err="1"/>
                        <a:t>Hanigan</a:t>
                      </a:r>
                      <a:endParaRPr lang="en-US" sz="2000" b="1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Miner Agric. Res. Inst.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 (</a:t>
                      </a:r>
                      <a:r>
                        <a:rPr lang="en-US" sz="2000" b="1" baseline="0" dirty="0">
                          <a:solidFill>
                            <a:srgbClr val="00523C"/>
                          </a:solidFill>
                        </a:rPr>
                        <a:t>NY)</a:t>
                      </a:r>
                      <a:endParaRPr lang="en-US" sz="2000" b="1" dirty="0">
                        <a:solidFill>
                          <a:srgbClr val="00523C"/>
                        </a:solidFill>
                      </a:endParaRPr>
                    </a:p>
                  </a:txBody>
                  <a:tcPr marL="0" marR="0" marT="0" marB="82296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58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/>
                        <a:t>58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 err="1"/>
                        <a:t>Dann</a:t>
                      </a:r>
                      <a:endParaRPr lang="en-US" sz="2000" b="1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AC1F2D"/>
                          </a:solidFill>
                        </a:rPr>
                        <a:t>All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AC1F2D"/>
                          </a:solidFill>
                        </a:rPr>
                        <a:t>3,965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AC1F2D"/>
                          </a:solidFill>
                        </a:rPr>
                        <a:t>4,823</a:t>
                      </a:r>
                    </a:p>
                  </a:txBody>
                  <a:tcPr marL="0" marR="4480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AC1F2D"/>
                          </a:solidFill>
                        </a:rPr>
                        <a:t>$5 million AFRI grant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 descr="MSU_feed_inta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5227" y="1660714"/>
            <a:ext cx="1828800" cy="12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39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changes across time</a:t>
            </a:r>
          </a:p>
        </p:txBody>
      </p:sp>
      <p:graphicFrame>
        <p:nvGraphicFramePr>
          <p:cNvPr id="3" name="Group 145"/>
          <p:cNvGraphicFramePr>
            <a:graphicFrameLocks/>
          </p:cNvGraphicFramePr>
          <p:nvPr>
            <p:extLst/>
          </p:nvPr>
        </p:nvGraphicFramePr>
        <p:xfrm>
          <a:off x="372050" y="922058"/>
          <a:ext cx="8369572" cy="3692906"/>
        </p:xfrm>
        <a:graphic>
          <a:graphicData uri="http://schemas.openxmlformats.org/drawingml/2006/table">
            <a:tbl>
              <a:tblPr/>
              <a:tblGrid>
                <a:gridCol w="975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16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65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Trait</a:t>
                      </a:r>
                    </a:p>
                  </a:txBody>
                  <a:tcPr marL="0" marR="0" marT="0" marB="3429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Relative emphasis on traits (%)</a:t>
                      </a:r>
                    </a:p>
                  </a:txBody>
                  <a:tcPr marL="0" marR="0" marT="0" marB="18288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Humnst777 BT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PD$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1971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MFP$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1976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1994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2000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2003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2006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cs typeface="Trebuchet MS"/>
                        </a:rPr>
                        <a:t>2014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63F"/>
                          </a:solidFill>
                          <a:effectLst/>
                          <a:latin typeface="+mn-lt"/>
                          <a:cs typeface="Trebuchet MS"/>
                        </a:rPr>
                        <a:t>2017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63F"/>
                          </a:solidFill>
                          <a:effectLst/>
                          <a:latin typeface="+mn-lt"/>
                          <a:cs typeface="Trebuchet MS"/>
                        </a:rPr>
                        <a:t>2018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Milk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0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0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AC1F2D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Fat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24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27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Protein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36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33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20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18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17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PL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20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13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12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SCS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AC1F2D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BWC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AC1F2D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UC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8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FLC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4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3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DPR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9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CA$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6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5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HCR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1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CCR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LIV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7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4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Health$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rebuchet MS"/>
                        </a:rPr>
                        <a:t>…</a:t>
                      </a:r>
                    </a:p>
                  </a:txBody>
                  <a:tcPr marL="0" marR="22860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C1F2D"/>
                          </a:solidFill>
                          <a:effectLst/>
                          <a:latin typeface="+mn-lt"/>
                          <a:cs typeface="Trebuchet MS"/>
                        </a:rPr>
                        <a:t>2</a:t>
                      </a:r>
                    </a:p>
                  </a:txBody>
                  <a:tcPr marL="0" marR="301752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254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77743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intake economic 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3072731"/>
            <a:ext cx="8064896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6213" indent="-176213">
              <a:lnSpc>
                <a:spcPts val="2000"/>
              </a:lnSpc>
              <a:spcAft>
                <a:spcPts val="2400"/>
              </a:spcAft>
              <a:buFont typeface="Symbol" pitchFamily="18" charset="2"/>
              <a:buChar char="·"/>
            </a:pPr>
            <a:r>
              <a:rPr lang="en-US" b="1" dirty="0"/>
              <a:t>NM$ has accounted for feed intake indirectly by subtracting feed costs correlated with yield since 1994 and BWC since 2000 </a:t>
            </a:r>
            <a:r>
              <a:rPr lang="en-US" b="1" dirty="0">
                <a:solidFill>
                  <a:srgbClr val="AC1F2D"/>
                </a:solidFill>
              </a:rPr>
              <a:t>(BWC is </a:t>
            </a:r>
            <a:r>
              <a:rPr lang="en-US" b="1" dirty="0">
                <a:solidFill>
                  <a:srgbClr val="AC1F2D"/>
                </a:solidFill>
                <a:cs typeface="Trebuchet MS"/>
              </a:rPr>
              <a:t>–</a:t>
            </a:r>
            <a:r>
              <a:rPr lang="en-US" b="1" dirty="0">
                <a:solidFill>
                  <a:srgbClr val="AC1F2D"/>
                </a:solidFill>
              </a:rPr>
              <a:t>6% of NM$)</a:t>
            </a:r>
          </a:p>
          <a:p>
            <a:pPr marL="176213" indent="-176213">
              <a:lnSpc>
                <a:spcPts val="2000"/>
              </a:lnSpc>
              <a:buFont typeface="Symbol" pitchFamily="18" charset="2"/>
              <a:buChar char="·"/>
            </a:pPr>
            <a:r>
              <a:rPr lang="en-US" b="1" dirty="0"/>
              <a:t>RFI measures if cow ate more or less feed than expected from her yield and body weight </a:t>
            </a:r>
            <a:r>
              <a:rPr lang="en-US" b="1" dirty="0">
                <a:solidFill>
                  <a:srgbClr val="AC1F2D"/>
                </a:solidFill>
              </a:rPr>
              <a:t>(RFI independent of traits already included in NM$)</a:t>
            </a:r>
            <a:endParaRPr lang="en-US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7724" y="949517"/>
          <a:ext cx="7824394" cy="163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2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565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</a:rPr>
                        <a:t>Statistic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</a:rPr>
                        <a:t>Milk production</a:t>
                      </a:r>
                    </a:p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</a:rPr>
                        <a:t>(3.5% fat, 3.0%</a:t>
                      </a:r>
                      <a:r>
                        <a:rPr lang="en-US" sz="1800" b="1" baseline="0" dirty="0">
                          <a:solidFill>
                            <a:srgbClr val="244270"/>
                          </a:solidFill>
                        </a:rPr>
                        <a:t> protein)</a:t>
                      </a:r>
                      <a:endParaRPr lang="en-US" sz="1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</a:rPr>
                        <a:t>Body weight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</a:rPr>
                        <a:t>Residual feed</a:t>
                      </a:r>
                    </a:p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en-US" sz="1800" b="1" dirty="0">
                          <a:solidFill>
                            <a:srgbClr val="244270"/>
                          </a:solidFill>
                        </a:rPr>
                        <a:t>intake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(RFI)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8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Lifetime income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$12,000</a:t>
                      </a:r>
                    </a:p>
                  </a:txBody>
                  <a:tcPr marL="0" marR="77724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$1,200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…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88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Correlated feed cost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</a:t>
                      </a: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$5,500</a:t>
                      </a:r>
                    </a:p>
                  </a:txBody>
                  <a:tcPr marL="0" marR="7772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</a:t>
                      </a: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$1,900</a:t>
                      </a: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…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88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Net value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$6,500</a:t>
                      </a:r>
                    </a:p>
                  </a:txBody>
                  <a:tcPr marL="0" marR="7772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–$700</a:t>
                      </a:r>
                      <a:endParaRPr lang="en-US" sz="1800" b="1" dirty="0">
                        <a:solidFill>
                          <a:srgbClr val="001A13"/>
                        </a:solidFill>
                      </a:endParaRPr>
                    </a:p>
                  </a:txBody>
                  <a:tcPr marL="0" marR="54864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…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93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Relative value</a:t>
                      </a:r>
                      <a:r>
                        <a:rPr lang="en-US" sz="1800" b="1" baseline="0" dirty="0">
                          <a:solidFill>
                            <a:srgbClr val="001A13"/>
                          </a:solidFill>
                        </a:rPr>
                        <a:t> </a:t>
                      </a:r>
                      <a:r>
                        <a:rPr lang="en-US" sz="1800" b="1" baseline="0" dirty="0">
                          <a:solidFill>
                            <a:srgbClr val="244270"/>
                          </a:solidFill>
                        </a:rPr>
                        <a:t>(% of NM$)</a:t>
                      </a:r>
                      <a:endParaRPr lang="en-US" sz="1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800" b="1" dirty="0">
                          <a:solidFill>
                            <a:srgbClr val="001A13"/>
                          </a:solidFill>
                        </a:rPr>
                        <a:t>36%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–6%</a:t>
                      </a:r>
                      <a:endParaRPr lang="en-US" sz="1800" b="1" dirty="0">
                        <a:solidFill>
                          <a:srgbClr val="001A13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/>
                        </a:rPr>
                        <a:t>–16%</a:t>
                      </a:r>
                      <a:endParaRPr lang="en-US" sz="1800" b="1" dirty="0">
                        <a:solidFill>
                          <a:srgbClr val="001A13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3213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 reliability by animal group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59418749"/>
              </p:ext>
            </p:extLst>
          </p:nvPr>
        </p:nvGraphicFramePr>
        <p:xfrm>
          <a:off x="365125" y="791322"/>
          <a:ext cx="7406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 rowSpan="2"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200" b="1" dirty="0">
                          <a:solidFill>
                            <a:srgbClr val="244270"/>
                          </a:solidFill>
                        </a:rPr>
                        <a:t>Animal group</a:t>
                      </a: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200" b="1" dirty="0">
                          <a:solidFill>
                            <a:srgbClr val="244270"/>
                          </a:solidFill>
                        </a:rPr>
                        <a:t>RFI REL (%)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2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endParaRPr lang="en-US" sz="22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200" b="1" dirty="0">
                          <a:solidFill>
                            <a:srgbClr val="244270"/>
                          </a:solidFill>
                        </a:rPr>
                        <a:t>Traditional</a:t>
                      </a:r>
                    </a:p>
                  </a:txBody>
                  <a:tcPr marL="0" marR="0" marT="0" marB="0" anchor="b"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2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b"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200" b="1" dirty="0">
                          <a:solidFill>
                            <a:srgbClr val="244270"/>
                          </a:solidFill>
                        </a:rPr>
                        <a:t>Genomic</a:t>
                      </a:r>
                    </a:p>
                  </a:txBody>
                  <a:tcPr marL="0" marR="0" marT="0" marB="0" anchor="b">
                    <a:lnT w="1905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3,965 </a:t>
                      </a:r>
                      <a:r>
                        <a:rPr lang="en-US" sz="2200" b="1" dirty="0">
                          <a:solidFill>
                            <a:srgbClr val="AC1F2D"/>
                          </a:solidFill>
                        </a:rPr>
                        <a:t>cows</a:t>
                      </a:r>
                      <a:r>
                        <a:rPr lang="en-US" sz="2200" b="1" dirty="0"/>
                        <a:t> with RFI phenotypes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30</a:t>
                      </a:r>
                    </a:p>
                  </a:txBody>
                  <a:tcPr marL="0" marR="5029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34</a:t>
                      </a:r>
                    </a:p>
                  </a:txBody>
                  <a:tcPr marL="0" marR="4572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Top 10 </a:t>
                      </a:r>
                      <a:r>
                        <a:rPr lang="en-US" sz="2200" b="1" dirty="0">
                          <a:solidFill>
                            <a:srgbClr val="AC1F2D"/>
                          </a:solidFill>
                        </a:rPr>
                        <a:t>sires</a:t>
                      </a:r>
                      <a:r>
                        <a:rPr lang="en-US" sz="2200" b="1" dirty="0"/>
                        <a:t> with most RFI daughters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78</a:t>
                      </a:r>
                    </a:p>
                  </a:txBody>
                  <a:tcPr marL="0" marR="5029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85</a:t>
                      </a:r>
                    </a:p>
                  </a:txBody>
                  <a:tcPr marL="0" marR="4572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Top 100 NM$ </a:t>
                      </a:r>
                      <a:r>
                        <a:rPr lang="en-US" sz="2200" b="1" dirty="0">
                          <a:solidFill>
                            <a:srgbClr val="AC1F2D"/>
                          </a:solidFill>
                        </a:rPr>
                        <a:t>progeny-tested</a:t>
                      </a:r>
                      <a:r>
                        <a:rPr lang="en-US" sz="2200" b="1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sires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8</a:t>
                      </a:r>
                    </a:p>
                  </a:txBody>
                  <a:tcPr marL="0" marR="5029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16</a:t>
                      </a:r>
                    </a:p>
                  </a:txBody>
                  <a:tcPr marL="0" marR="4572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Top 100 NM$ </a:t>
                      </a:r>
                      <a:r>
                        <a:rPr lang="en-US" sz="2200" b="1" dirty="0">
                          <a:solidFill>
                            <a:srgbClr val="AC1F2D"/>
                          </a:solidFill>
                        </a:rPr>
                        <a:t>young bulls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3</a:t>
                      </a:r>
                    </a:p>
                  </a:txBody>
                  <a:tcPr marL="0" marR="5029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200" b="1" dirty="0"/>
                        <a:t>12</a:t>
                      </a:r>
                    </a:p>
                  </a:txBody>
                  <a:tcPr marL="0" marR="4572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5029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4572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5029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endParaRPr lang="en-US" sz="2200" b="1" dirty="0"/>
                    </a:p>
                  </a:txBody>
                  <a:tcPr marL="0" marR="45720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170" name="Picture 2" descr="d1526-1.jpg (2700Ã179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980" y="3260708"/>
            <a:ext cx="1924516" cy="12801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84192" y="4417757"/>
            <a:ext cx="261032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 algn="r"/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Photo: 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USDA, ARS Image Gallery, D1526-1 (Peggy </a:t>
            </a:r>
            <a:r>
              <a:rPr lang="en-US" sz="800" b="1" dirty="0" err="1">
                <a:solidFill>
                  <a:srgbClr val="244270"/>
                </a:solidFill>
                <a:effectLst/>
                <a:cs typeface="Calibri" pitchFamily="34" charset="0"/>
              </a:rPr>
              <a:t>Kreb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66808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 intake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600"/>
              </a:lnSpc>
              <a:spcAft>
                <a:spcPts val="2400"/>
              </a:spcAft>
            </a:pPr>
            <a:r>
              <a:rPr lang="en-US" sz="2200" dirty="0"/>
              <a:t>Producers and researchers have always wanted to measure and select for feed efficiency</a:t>
            </a:r>
          </a:p>
          <a:p>
            <a:pPr>
              <a:lnSpc>
                <a:spcPts val="2600"/>
              </a:lnSpc>
              <a:spcAft>
                <a:spcPts val="2400"/>
              </a:spcAft>
            </a:pPr>
            <a:r>
              <a:rPr lang="en-US" sz="2200" dirty="0"/>
              <a:t>RFI could get </a:t>
            </a:r>
            <a:r>
              <a:rPr lang="en-US" sz="2200" dirty="0">
                <a:solidFill>
                  <a:srgbClr val="AC1F2D"/>
                </a:solidFill>
                <a:sym typeface="Symbol"/>
              </a:rPr>
              <a:t></a:t>
            </a:r>
            <a:r>
              <a:rPr lang="en-US" sz="2200" dirty="0">
                <a:solidFill>
                  <a:srgbClr val="AC1F2D"/>
                </a:solidFill>
              </a:rPr>
              <a:t>16%</a:t>
            </a:r>
            <a:r>
              <a:rPr lang="en-US" sz="2200" dirty="0"/>
              <a:t> of relative emphasis in NM$, but low reliability of </a:t>
            </a:r>
            <a:r>
              <a:rPr lang="en-US" sz="2200" dirty="0">
                <a:solidFill>
                  <a:srgbClr val="AC1F2D"/>
                </a:solidFill>
                <a:sym typeface="Symbol"/>
              </a:rPr>
              <a:t></a:t>
            </a:r>
            <a:r>
              <a:rPr lang="en-US" sz="2200" dirty="0">
                <a:solidFill>
                  <a:srgbClr val="AC1F2D"/>
                </a:solidFill>
              </a:rPr>
              <a:t>12%</a:t>
            </a:r>
            <a:r>
              <a:rPr lang="en-US" sz="2200" dirty="0"/>
              <a:t> for young animals will limit progress</a:t>
            </a:r>
          </a:p>
          <a:p>
            <a:pPr>
              <a:lnSpc>
                <a:spcPts val="2600"/>
              </a:lnSpc>
              <a:spcAft>
                <a:spcPts val="2400"/>
              </a:spcAft>
            </a:pPr>
            <a:r>
              <a:rPr lang="en-US" sz="2200" dirty="0"/>
              <a:t>Higher reliability will require more research herds or international cooperation</a:t>
            </a:r>
          </a:p>
          <a:p>
            <a:pPr>
              <a:lnSpc>
                <a:spcPts val="2600"/>
              </a:lnSpc>
              <a:spcAft>
                <a:spcPts val="2400"/>
              </a:spcAft>
            </a:pPr>
            <a:r>
              <a:rPr lang="en-US" sz="2200" dirty="0"/>
              <a:t>Genomics can multiply feed intake information from a few herds to thousands of other herds</a:t>
            </a:r>
          </a:p>
        </p:txBody>
      </p:sp>
    </p:spTree>
    <p:extLst>
      <p:ext uri="{BB962C8B-B14F-4D97-AF65-F5344CB8AC3E}">
        <p14:creationId xmlns:p14="http://schemas.microsoft.com/office/powerpoint/2010/main" val="229683680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D81B-F65C-4B29-947F-4FAC997F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Heat tolerance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29CAD-6D16-4D9F-B4A0-153FDA0B69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33363" indent="-233363">
              <a:lnSpc>
                <a:spcPts val="2200"/>
              </a:lnSpc>
              <a:spcAft>
                <a:spcPts val="600"/>
              </a:spcAft>
            </a:pPr>
            <a:r>
              <a:rPr lang="en-US" sz="2000" dirty="0"/>
              <a:t>Genetic rankings may change if daughter climates differ</a:t>
            </a:r>
          </a:p>
          <a:p>
            <a:pPr marL="512763" lvl="1" indent="-223838">
              <a:lnSpc>
                <a:spcPts val="2200"/>
              </a:lnSpc>
              <a:spcAft>
                <a:spcPts val="600"/>
              </a:spcAft>
            </a:pPr>
            <a:r>
              <a:rPr lang="en-US" sz="2000" dirty="0">
                <a:solidFill>
                  <a:srgbClr val="AC1F2D"/>
                </a:solidFill>
              </a:rPr>
              <a:t>Bull A</a:t>
            </a:r>
            <a:r>
              <a:rPr lang="en-US" sz="2000" dirty="0"/>
              <a:t> better than </a:t>
            </a:r>
            <a:r>
              <a:rPr lang="en-US" sz="2000" dirty="0">
                <a:solidFill>
                  <a:srgbClr val="244270"/>
                </a:solidFill>
              </a:rPr>
              <a:t>bull B</a:t>
            </a:r>
            <a:r>
              <a:rPr lang="en-US" sz="2000" dirty="0"/>
              <a:t> in </a:t>
            </a:r>
            <a:r>
              <a:rPr lang="en-US" sz="2000" dirty="0">
                <a:solidFill>
                  <a:srgbClr val="244270"/>
                </a:solidFill>
              </a:rPr>
              <a:t>Wisconsin</a:t>
            </a:r>
          </a:p>
          <a:p>
            <a:pPr marL="512763" lvl="1" indent="-223838">
              <a:lnSpc>
                <a:spcPts val="2200"/>
              </a:lnSpc>
              <a:spcAft>
                <a:spcPts val="3000"/>
              </a:spcAft>
            </a:pPr>
            <a:r>
              <a:rPr lang="en-US" sz="2000" dirty="0">
                <a:solidFill>
                  <a:srgbClr val="244270"/>
                </a:solidFill>
              </a:rPr>
              <a:t>Bull B</a:t>
            </a:r>
            <a:r>
              <a:rPr lang="en-US" sz="2000" dirty="0"/>
              <a:t> better than </a:t>
            </a:r>
            <a:r>
              <a:rPr lang="en-US" sz="2000" dirty="0">
                <a:solidFill>
                  <a:srgbClr val="AC1F2D"/>
                </a:solidFill>
              </a:rPr>
              <a:t>bull A</a:t>
            </a:r>
            <a:r>
              <a:rPr lang="en-US" sz="2000" dirty="0"/>
              <a:t> in</a:t>
            </a:r>
            <a:r>
              <a:rPr lang="en-US" sz="2000" dirty="0">
                <a:solidFill>
                  <a:srgbClr val="AC1F2D"/>
                </a:solidFill>
              </a:rPr>
              <a:t> Florida</a:t>
            </a:r>
          </a:p>
          <a:p>
            <a:pPr marL="233363" indent="-233363">
              <a:lnSpc>
                <a:spcPts val="2200"/>
              </a:lnSpc>
              <a:spcAft>
                <a:spcPts val="600"/>
              </a:spcAft>
            </a:pPr>
            <a:r>
              <a:rPr lang="en-US" sz="2000" dirty="0"/>
              <a:t>Tested using 79 million lactations of 40 million U.S. cows</a:t>
            </a:r>
          </a:p>
          <a:p>
            <a:pPr marL="512763" lvl="1" indent="-231775">
              <a:lnSpc>
                <a:spcPts val="2200"/>
              </a:lnSpc>
              <a:spcAft>
                <a:spcPts val="600"/>
              </a:spcAft>
            </a:pPr>
            <a:r>
              <a:rPr lang="en-US" sz="2000" dirty="0"/>
              <a:t>Differences in yield traits were significant, but small</a:t>
            </a:r>
          </a:p>
          <a:p>
            <a:pPr marL="512763" lvl="1" indent="-231775">
              <a:lnSpc>
                <a:spcPts val="2200"/>
              </a:lnSpc>
              <a:spcAft>
                <a:spcPts val="600"/>
              </a:spcAft>
            </a:pPr>
            <a:r>
              <a:rPr lang="en-US" sz="2000" dirty="0"/>
              <a:t>Few differences found for SCS, longevity, and fertility</a:t>
            </a:r>
          </a:p>
          <a:p>
            <a:pPr marL="512763" lvl="1" indent="-231775">
              <a:lnSpc>
                <a:spcPts val="2200"/>
              </a:lnSpc>
              <a:spcAft>
                <a:spcPts val="3000"/>
              </a:spcAft>
            </a:pPr>
            <a:r>
              <a:rPr lang="en-US" sz="2000" dirty="0"/>
              <a:t>Predict foreign data slightly better </a:t>
            </a:r>
            <a:r>
              <a:rPr lang="en-US" sz="2000" dirty="0">
                <a:solidFill>
                  <a:srgbClr val="244270"/>
                </a:solidFill>
              </a:rPr>
              <a:t>(Canada is more like Wisconsin)</a:t>
            </a:r>
          </a:p>
          <a:p>
            <a:pPr marL="168275" indent="-168275">
              <a:lnSpc>
                <a:spcPts val="2200"/>
              </a:lnSpc>
            </a:pPr>
            <a:r>
              <a:rPr lang="en-US" sz="2000" dirty="0"/>
              <a:t> Little cost of evaluating heat tolerance for yield traits</a:t>
            </a:r>
          </a:p>
        </p:txBody>
      </p:sp>
      <p:pic>
        <p:nvPicPr>
          <p:cNvPr id="8" name="Picture 7" descr="WI-FL-Canad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1523" y="1213685"/>
            <a:ext cx="2011680" cy="13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2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trend for NM$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244305" y="781777"/>
          <a:ext cx="8490621" cy="395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71348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dirty="0"/>
              <a:t>Genomic selection is very successful </a:t>
            </a:r>
          </a:p>
          <a:p>
            <a:pPr lvl="1">
              <a:lnSpc>
                <a:spcPts val="2400"/>
              </a:lnSpc>
              <a:spcAft>
                <a:spcPts val="900"/>
              </a:spcAft>
            </a:pPr>
            <a:r>
              <a:rPr lang="en-US" dirty="0"/>
              <a:t>For previously recorded traits with large databases</a:t>
            </a:r>
          </a:p>
          <a:p>
            <a:pPr lvl="1">
              <a:lnSpc>
                <a:spcPts val="2400"/>
              </a:lnSpc>
              <a:spcAft>
                <a:spcPts val="2400"/>
              </a:spcAft>
            </a:pPr>
            <a:r>
              <a:rPr lang="en-US" dirty="0"/>
              <a:t>Gives accurate selection for new, less heritable traits</a:t>
            </a:r>
          </a:p>
          <a:p>
            <a:pPr>
              <a:lnSpc>
                <a:spcPts val="2400"/>
              </a:lnSpc>
            </a:pPr>
            <a:r>
              <a:rPr lang="en-US" dirty="0"/>
              <a:t>Selection index should avoid double-counting costs</a:t>
            </a:r>
          </a:p>
          <a:p>
            <a:pPr lvl="1">
              <a:lnSpc>
                <a:spcPts val="2400"/>
              </a:lnSpc>
            </a:pPr>
            <a:r>
              <a:rPr lang="en-US" dirty="0"/>
              <a:t>Sick cows have lower yield, fertility, and productive life, and those traits already account for most of the expense </a:t>
            </a:r>
          </a:p>
          <a:p>
            <a:pPr lvl="1">
              <a:lnSpc>
                <a:spcPts val="2400"/>
              </a:lnSpc>
              <a:spcAft>
                <a:spcPts val="2400"/>
              </a:spcAft>
            </a:pPr>
            <a:r>
              <a:rPr lang="en-US" dirty="0"/>
              <a:t>Treatment costs are smaller, and are included in NM$</a:t>
            </a:r>
          </a:p>
          <a:p>
            <a:pPr>
              <a:lnSpc>
                <a:spcPts val="2400"/>
              </a:lnSpc>
            </a:pPr>
            <a:r>
              <a:rPr lang="en-US" dirty="0">
                <a:solidFill>
                  <a:srgbClr val="AC1F2D"/>
                </a:solidFill>
              </a:rPr>
              <a:t>Genetic gains are cumulative; progress is permanent</a:t>
            </a:r>
          </a:p>
        </p:txBody>
      </p:sp>
    </p:spTree>
    <p:extLst>
      <p:ext uri="{BB962C8B-B14F-4D97-AF65-F5344CB8AC3E}">
        <p14:creationId xmlns:p14="http://schemas.microsoft.com/office/powerpoint/2010/main" val="17478545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Acknowledgments &amp; disclaimers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30188" indent="-230188">
              <a:lnSpc>
                <a:spcPts val="2000"/>
              </a:lnSpc>
              <a:spcAft>
                <a:spcPts val="2100"/>
              </a:spcAft>
            </a:pPr>
            <a:r>
              <a:rPr lang="en-US" sz="1900" dirty="0"/>
              <a:t>USDA-ARS project 8042-31000-002-00-D, “Improving Dairy Animals by Increasing Accuracy of Genomic Prediction, Evaluating New Traits, and Redefining Selection Goals” </a:t>
            </a:r>
            <a:r>
              <a:rPr lang="en-US" sz="1900" dirty="0">
                <a:solidFill>
                  <a:srgbClr val="244270"/>
                </a:solidFill>
              </a:rPr>
              <a:t>(AGIL funding)</a:t>
            </a:r>
          </a:p>
          <a:p>
            <a:pPr marL="230188" indent="-230188">
              <a:lnSpc>
                <a:spcPts val="2000"/>
              </a:lnSpc>
              <a:spcAft>
                <a:spcPts val="2100"/>
              </a:spcAft>
            </a:pPr>
            <a:r>
              <a:rPr lang="en-US" sz="1900" dirty="0">
                <a:solidFill>
                  <a:srgbClr val="000000"/>
                </a:solidFill>
              </a:rPr>
              <a:t>CDCB and its i</a:t>
            </a:r>
            <a:r>
              <a:rPr lang="en-US" sz="1900" dirty="0"/>
              <a:t>ndustry suppliers for data</a:t>
            </a:r>
          </a:p>
          <a:p>
            <a:pPr marL="230188" indent="-230188">
              <a:lnSpc>
                <a:spcPts val="2000"/>
              </a:lnSpc>
              <a:spcAft>
                <a:spcPts val="2100"/>
              </a:spcAft>
            </a:pPr>
            <a:r>
              <a:rPr lang="en-US" sz="1900" dirty="0"/>
              <a:t>Agriculture and Food Research Initiative Competitive Grant #2011-68004-30340 from USDA National Institute of Food and Agriculture</a:t>
            </a:r>
            <a:r>
              <a:rPr lang="en-US" sz="1900" dirty="0">
                <a:solidFill>
                  <a:srgbClr val="244270"/>
                </a:solidFill>
              </a:rPr>
              <a:t> (feed intake funding)</a:t>
            </a:r>
          </a:p>
          <a:p>
            <a:pPr marL="230188" indent="-230188">
              <a:lnSpc>
                <a:spcPts val="2000"/>
              </a:lnSpc>
              <a:spcAft>
                <a:spcPts val="2100"/>
              </a:spcAft>
            </a:pPr>
            <a:r>
              <a:rPr lang="en-US" sz="1900" dirty="0"/>
              <a:t>USDA is an equal opportunity provider and employer </a:t>
            </a:r>
          </a:p>
          <a:p>
            <a:pPr marL="230188" indent="-230188">
              <a:lnSpc>
                <a:spcPts val="2000"/>
              </a:lnSpc>
              <a:spcAft>
                <a:spcPts val="2100"/>
              </a:spcAft>
            </a:pPr>
            <a:r>
              <a:rPr lang="en-US" sz="1900" dirty="0"/>
              <a:t>Mention of trade names or commercial products in this presentation is solely for the purpose of providing specific information and does not imply recommendation or endorsement by USDA</a:t>
            </a:r>
          </a:p>
          <a:p>
            <a:pPr>
              <a:lnSpc>
                <a:spcPts val="2000"/>
              </a:lnSpc>
              <a:spcAft>
                <a:spcPts val="2100"/>
              </a:spcAft>
            </a:pPr>
            <a:endParaRPr lang="en-US" sz="1900" dirty="0">
              <a:solidFill>
                <a:srgbClr val="00563F"/>
              </a:solidFill>
            </a:endParaRPr>
          </a:p>
          <a:p>
            <a:pPr>
              <a:lnSpc>
                <a:spcPts val="2000"/>
              </a:lnSpc>
              <a:spcAft>
                <a:spcPts val="2100"/>
              </a:spcAft>
            </a:pPr>
            <a:endParaRPr lang="en-US" sz="1900" dirty="0"/>
          </a:p>
          <a:p>
            <a:pPr>
              <a:lnSpc>
                <a:spcPts val="2000"/>
              </a:lnSpc>
              <a:spcAft>
                <a:spcPts val="2100"/>
              </a:spcAft>
            </a:pPr>
            <a:endParaRPr lang="en-US" sz="1900" dirty="0"/>
          </a:p>
          <a:p>
            <a:pPr>
              <a:lnSpc>
                <a:spcPts val="2000"/>
              </a:lnSpc>
              <a:spcAft>
                <a:spcPts val="2100"/>
              </a:spcAft>
            </a:pPr>
            <a:endParaRPr lang="en-US" sz="1900" dirty="0"/>
          </a:p>
          <a:p>
            <a:pPr>
              <a:lnSpc>
                <a:spcPts val="2000"/>
              </a:lnSpc>
              <a:spcAft>
                <a:spcPts val="2100"/>
              </a:spcAft>
            </a:pPr>
            <a:endParaRPr lang="en-US" sz="1900" dirty="0"/>
          </a:p>
        </p:txBody>
      </p:sp>
      <p:pic>
        <p:nvPicPr>
          <p:cNvPr id="4" name="Picture 3" descr="CDCB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3546" y="1918782"/>
            <a:ext cx="914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858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rossbred.jpg"/>
          <p:cNvPicPr>
            <a:picLocks noChangeAspect="1"/>
          </p:cNvPicPr>
          <p:nvPr/>
        </p:nvPicPr>
        <p:blipFill>
          <a:blip r:embed="rId3" cstate="print"/>
          <a:srcRect t="18592" b="13369"/>
          <a:stretch>
            <a:fillRect/>
          </a:stretch>
        </p:blipFill>
        <p:spPr>
          <a:xfrm>
            <a:off x="0" y="637731"/>
            <a:ext cx="9144000" cy="4108272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18542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1" y="2590527"/>
            <a:ext cx="5105400" cy="1200778"/>
          </a:xfrm>
          <a:prstGeom prst="rect">
            <a:avLst/>
          </a:prstGeom>
          <a:solidFill>
            <a:srgbClr val="9EBC8A">
              <a:alpha val="40000"/>
            </a:srgbClr>
          </a:solidFill>
          <a:ln w="6350">
            <a:noFill/>
          </a:ln>
          <a:effectLst>
            <a:softEdge rad="1270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400" b="1" dirty="0">
                <a:ln w="12700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rgbClr val="001A13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3600"/>
              </a:lnSpc>
            </a:pPr>
            <a:r>
              <a:rPr lang="en-US" sz="3400" b="1" dirty="0">
                <a:ln w="12700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rgbClr val="001A13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400" b="1" spc="100" dirty="0">
                <a:ln w="12700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rgbClr val="001A13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400" b="1" spc="-150" dirty="0">
                <a:ln w="12700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rgbClr val="001A13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400" b="1" dirty="0">
                <a:ln w="12700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rgbClr val="001A13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/aipl.arsusda.gov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976" y="4781093"/>
            <a:ext cx="261032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"/>
            <a:r>
              <a:rPr lang="en-US" sz="800" b="1" i="1" dirty="0">
                <a:solidFill>
                  <a:srgbClr val="00523C"/>
                </a:solidFill>
                <a:effectLst/>
                <a:cs typeface="Calibri" pitchFamily="34" charset="0"/>
              </a:rPr>
              <a:t>Photo: </a:t>
            </a:r>
            <a:r>
              <a:rPr lang="en-US" sz="800" b="1" dirty="0">
                <a:solidFill>
                  <a:srgbClr val="244270"/>
                </a:solidFill>
                <a:effectLst/>
                <a:cs typeface="Calibri" pitchFamily="34" charset="0"/>
              </a:rPr>
              <a:t>USDA, ARS Image Gallery, K8587-14 (Bob Nichols)</a:t>
            </a:r>
          </a:p>
        </p:txBody>
      </p:sp>
    </p:spTree>
    <p:extLst>
      <p:ext uri="{BB962C8B-B14F-4D97-AF65-F5344CB8AC3E}">
        <p14:creationId xmlns:p14="http://schemas.microsoft.com/office/powerpoint/2010/main" val="45397908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CDCB health trait data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1353463"/>
              </p:ext>
            </p:extLst>
          </p:nvPr>
        </p:nvGraphicFramePr>
        <p:xfrm>
          <a:off x="400026" y="1006475"/>
          <a:ext cx="8346105" cy="2382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7198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Health event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Records*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(no.)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Cows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(no.)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Herds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(no.)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Incidence per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0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lactation (%)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Milk fever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919,719</a:t>
                      </a:r>
                    </a:p>
                  </a:txBody>
                  <a:tcPr marL="0" marR="25603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581,210</a:t>
                      </a:r>
                    </a:p>
                  </a:txBody>
                  <a:tcPr marL="0" marR="246888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672</a:t>
                      </a:r>
                    </a:p>
                  </a:txBody>
                  <a:tcPr marL="0" marR="310896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1.2</a:t>
                      </a:r>
                    </a:p>
                  </a:txBody>
                  <a:tcPr marL="0" marR="6400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Displaced abomasum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1,677,144</a:t>
                      </a:r>
                    </a:p>
                  </a:txBody>
                  <a:tcPr marL="0" marR="2560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984,055</a:t>
                      </a:r>
                    </a:p>
                  </a:txBody>
                  <a:tcPr marL="0" marR="2468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1,084</a:t>
                      </a:r>
                    </a:p>
                  </a:txBody>
                  <a:tcPr marL="0" marR="3108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1.8</a:t>
                      </a:r>
                    </a:p>
                  </a:txBody>
                  <a:tcPr marL="0" marR="6400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Ketosis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1,171,915</a:t>
                      </a:r>
                    </a:p>
                  </a:txBody>
                  <a:tcPr marL="0" marR="2560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702,729</a:t>
                      </a:r>
                    </a:p>
                  </a:txBody>
                  <a:tcPr marL="0" marR="2468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760</a:t>
                      </a:r>
                    </a:p>
                  </a:txBody>
                  <a:tcPr marL="0" marR="3108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3.9</a:t>
                      </a:r>
                    </a:p>
                  </a:txBody>
                  <a:tcPr marL="0" marR="6400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Mastitis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2,000,579</a:t>
                      </a:r>
                    </a:p>
                  </a:txBody>
                  <a:tcPr marL="0" marR="2560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1,151,722</a:t>
                      </a:r>
                    </a:p>
                  </a:txBody>
                  <a:tcPr marL="0" marR="2468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1,529</a:t>
                      </a:r>
                    </a:p>
                  </a:txBody>
                  <a:tcPr marL="0" marR="3108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10.6</a:t>
                      </a:r>
                    </a:p>
                  </a:txBody>
                  <a:tcPr marL="0" marR="6400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Metritis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1,650,656</a:t>
                      </a:r>
                    </a:p>
                  </a:txBody>
                  <a:tcPr marL="0" marR="2560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959,433</a:t>
                      </a:r>
                    </a:p>
                  </a:txBody>
                  <a:tcPr marL="0" marR="2468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1,096</a:t>
                      </a:r>
                    </a:p>
                  </a:txBody>
                  <a:tcPr marL="0" marR="3108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6.5</a:t>
                      </a:r>
                    </a:p>
                  </a:txBody>
                  <a:tcPr marL="0" marR="6400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Retained placenta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1,831,887</a:t>
                      </a:r>
                    </a:p>
                  </a:txBody>
                  <a:tcPr marL="0" marR="2560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1,069,056</a:t>
                      </a:r>
                    </a:p>
                  </a:txBody>
                  <a:tcPr marL="0" marR="2468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1,202</a:t>
                      </a:r>
                    </a:p>
                  </a:txBody>
                  <a:tcPr marL="0" marR="3108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</a:pPr>
                      <a:r>
                        <a:rPr lang="en-US" sz="2000" b="1" dirty="0">
                          <a:latin typeface="+mn-lt"/>
                          <a:cs typeface="Arial"/>
                        </a:rPr>
                        <a:t>3.1</a:t>
                      </a:r>
                    </a:p>
                  </a:txBody>
                  <a:tcPr marL="0" marR="6400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74488B-FC4C-4F44-93B9-F7EEA82E68D1}"/>
              </a:ext>
            </a:extLst>
          </p:cNvPr>
          <p:cNvSpPr txBox="1"/>
          <p:nvPr/>
        </p:nvSpPr>
        <p:spPr>
          <a:xfrm>
            <a:off x="307194" y="3654293"/>
            <a:ext cx="49879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rgbClr val="244270"/>
                </a:solidFill>
                <a:latin typeface="Calibri" pitchFamily="34" charset="0"/>
                <a:cs typeface="Arial" panose="020B0604020202020204" pitchFamily="34" charset="0"/>
              </a:rPr>
              <a:t>*Records used in CDCB evaluation as of August 2018</a:t>
            </a:r>
          </a:p>
        </p:txBody>
      </p:sp>
      <p:pic>
        <p:nvPicPr>
          <p:cNvPr id="12" name="Picture 11" descr="CDCB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3027" y="3868605"/>
            <a:ext cx="1828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70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data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Minimum and maximum incidence constraints in place for herd-year reporting</a:t>
            </a:r>
          </a:p>
          <a:p>
            <a:pPr>
              <a:spcAft>
                <a:spcPts val="1800"/>
              </a:spcAft>
            </a:pPr>
            <a:r>
              <a:rPr lang="en-US" dirty="0"/>
              <a:t>Events must occur within specified time frame after calving </a:t>
            </a:r>
            <a:r>
              <a:rPr lang="en-US" dirty="0">
                <a:solidFill>
                  <a:srgbClr val="244270"/>
                </a:solidFill>
              </a:rPr>
              <a:t>(e.g., retained placenta must occur within 10 days of calving)</a:t>
            </a:r>
          </a:p>
          <a:p>
            <a:pPr>
              <a:spcAft>
                <a:spcPts val="1800"/>
              </a:spcAft>
            </a:pPr>
            <a:r>
              <a:rPr lang="en-US" dirty="0"/>
              <a:t>Holstein cows with acceptable ID</a:t>
            </a:r>
          </a:p>
          <a:p>
            <a:pPr>
              <a:spcAft>
                <a:spcPts val="1800"/>
              </a:spcAft>
            </a:pPr>
            <a:r>
              <a:rPr lang="en-US" dirty="0"/>
              <a:t>Lactations 1 through 5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DHI</a:t>
            </a:r>
            <a:r>
              <a:rPr lang="en-US" dirty="0"/>
              <a:t> translates the many different ways that farmers code the same health events into a common format for </a:t>
            </a:r>
            <a:r>
              <a:rPr lang="en-US" dirty="0">
                <a:solidFill>
                  <a:srgbClr val="00523C"/>
                </a:solidFill>
              </a:rPr>
              <a:t>CDCB</a:t>
            </a:r>
          </a:p>
        </p:txBody>
      </p:sp>
    </p:spTree>
    <p:extLst>
      <p:ext uri="{BB962C8B-B14F-4D97-AF65-F5344CB8AC3E}">
        <p14:creationId xmlns:p14="http://schemas.microsoft.com/office/powerpoint/2010/main" val="19701537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security at CDCB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Security of raw data is of utmost importance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Several levels of IT security in place</a:t>
            </a:r>
          </a:p>
          <a:p>
            <a:r>
              <a:rPr lang="en-US" dirty="0"/>
              <a:t>PTAs published by CDCB are based on data contributed to cooperator database</a:t>
            </a:r>
          </a:p>
          <a:p>
            <a:pPr lvl="1"/>
            <a:r>
              <a:rPr lang="en-US" dirty="0"/>
              <a:t>Raw data or related information never released to 3rd parties</a:t>
            </a:r>
          </a:p>
          <a:p>
            <a:pPr lvl="1"/>
            <a:r>
              <a:rPr lang="en-US" dirty="0"/>
              <a:t>Health records stored at CDCB </a:t>
            </a:r>
            <a:r>
              <a:rPr lang="en-US" dirty="0">
                <a:solidFill>
                  <a:srgbClr val="AC1F2D"/>
                </a:solidFill>
              </a:rPr>
              <a:t>(not at USDA)</a:t>
            </a:r>
          </a:p>
          <a:p>
            <a:pPr lvl="1"/>
            <a:r>
              <a:rPr lang="en-US" dirty="0"/>
              <a:t>Herd-based statistics not published</a:t>
            </a:r>
          </a:p>
          <a:p>
            <a:endParaRPr lang="en-US" dirty="0"/>
          </a:p>
        </p:txBody>
      </p:sp>
      <p:pic>
        <p:nvPicPr>
          <p:cNvPr id="46082" name="Picture 2" descr="computer, hand, keyboard, technology, chain, cas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046" y="3362191"/>
            <a:ext cx="18288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4324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trait heritability, repeatability*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4636" y="3935897"/>
            <a:ext cx="70080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244270"/>
                </a:solidFill>
              </a:rPr>
              <a:t>*Percentages of variance on observed scale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1353463"/>
              </p:ext>
            </p:extLst>
          </p:nvPr>
        </p:nvGraphicFramePr>
        <p:xfrm>
          <a:off x="400026" y="1006475"/>
          <a:ext cx="6628988" cy="267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6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8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7198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4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Health event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4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Heritability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4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(%)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4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Repeatability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(%)</a:t>
                      </a:r>
                    </a:p>
                  </a:txBody>
                  <a:tcPr marL="22860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Milk fever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0.6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3.1</a:t>
                      </a:r>
                    </a:p>
                  </a:txBody>
                  <a:tcPr marL="22860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Displaced abomasum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1.1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1.2</a:t>
                      </a:r>
                    </a:p>
                  </a:txBody>
                  <a:tcPr marL="2286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Ketosis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1.2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4.5</a:t>
                      </a:r>
                    </a:p>
                  </a:txBody>
                  <a:tcPr marL="2286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Mastitis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3.1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8.6</a:t>
                      </a:r>
                    </a:p>
                  </a:txBody>
                  <a:tcPr marL="2286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Metritis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1.4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5.3</a:t>
                      </a:r>
                    </a:p>
                  </a:txBody>
                  <a:tcPr marL="2286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Retained placenta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1.0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dirty="0">
                          <a:latin typeface="+mn-lt"/>
                          <a:cs typeface="Arial"/>
                        </a:rPr>
                        <a:t>3.6</a:t>
                      </a:r>
                    </a:p>
                  </a:txBody>
                  <a:tcPr marL="2286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93783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</a:t>
            </a:r>
            <a:r>
              <a:rPr lang="en-US" dirty="0">
                <a:solidFill>
                  <a:srgbClr val="FFFF00"/>
                </a:solidFill>
              </a:rPr>
              <a:t>(REL)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001520"/>
              </p:ext>
            </p:extLst>
          </p:nvPr>
        </p:nvGraphicFramePr>
        <p:xfrm>
          <a:off x="365126" y="1013456"/>
          <a:ext cx="8275320" cy="294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Proven bulls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Young animals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Health event</a:t>
                      </a: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Traditional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REL (%)</a:t>
                      </a: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Genomic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REL (%)</a:t>
                      </a: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Traditional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REL (%)</a:t>
                      </a: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endParaRPr lang="en-US" sz="2300" b="1" dirty="0">
                        <a:solidFill>
                          <a:srgbClr val="24427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Genomic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2300" b="1" dirty="0">
                          <a:solidFill>
                            <a:srgbClr val="244270"/>
                          </a:solidFill>
                          <a:latin typeface="+mn-lt"/>
                          <a:cs typeface="Arial"/>
                        </a:rPr>
                        <a:t>REL (%)</a:t>
                      </a:r>
                    </a:p>
                  </a:txBody>
                  <a:tcPr marL="0" marR="0" marT="6400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600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Milk fever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28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50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10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41</a:t>
                      </a:r>
                    </a:p>
                  </a:txBody>
                  <a:tcPr marL="0" marR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600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Displaced abomasum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36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58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48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600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Ketosis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34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55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45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600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Mastitis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45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69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60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600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Metritis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37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60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50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600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Retained placenta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36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58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endParaRPr lang="en-US" sz="2300" b="1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300" b="1" dirty="0">
                          <a:latin typeface="+mn-lt"/>
                          <a:cs typeface="Arial"/>
                        </a:rPr>
                        <a:t>48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6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of trait PTAs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sz="2300" dirty="0"/>
              <a:t>Initially available only for Holsteins</a:t>
            </a:r>
          </a:p>
          <a:p>
            <a:pPr lvl="1">
              <a:lnSpc>
                <a:spcPts val="2400"/>
              </a:lnSpc>
              <a:spcAft>
                <a:spcPts val="2400"/>
              </a:spcAft>
            </a:pPr>
            <a:r>
              <a:rPr lang="en-US" sz="2300" dirty="0"/>
              <a:t>Need more data to evaluate other breeds</a:t>
            </a:r>
          </a:p>
          <a:p>
            <a:pPr>
              <a:lnSpc>
                <a:spcPts val="2400"/>
              </a:lnSpc>
            </a:pPr>
            <a:r>
              <a:rPr lang="en-US" sz="2300" dirty="0"/>
              <a:t>Health$ composite included in NM$ but not published separately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sz="2300" dirty="0"/>
              <a:t>Health PTAs defined as disease </a:t>
            </a:r>
            <a:r>
              <a:rPr lang="en-US" sz="2300" dirty="0">
                <a:solidFill>
                  <a:srgbClr val="244270"/>
                </a:solidFill>
              </a:rPr>
              <a:t>resistance</a:t>
            </a:r>
          </a:p>
          <a:p>
            <a:pPr lvl="1">
              <a:lnSpc>
                <a:spcPts val="2400"/>
              </a:lnSpc>
              <a:spcAft>
                <a:spcPts val="600"/>
              </a:spcAft>
            </a:pPr>
            <a:r>
              <a:rPr lang="en-US" sz="2300" dirty="0"/>
              <a:t>Positive numbers favorable</a:t>
            </a:r>
          </a:p>
          <a:p>
            <a:pPr lvl="1">
              <a:lnSpc>
                <a:spcPts val="2400"/>
              </a:lnSpc>
              <a:spcAft>
                <a:spcPts val="2400"/>
              </a:spcAft>
            </a:pPr>
            <a:r>
              <a:rPr lang="en-US" sz="2300" dirty="0"/>
              <a:t>Mastitis </a:t>
            </a:r>
            <a:r>
              <a:rPr lang="en-US" sz="2300" dirty="0">
                <a:solidFill>
                  <a:srgbClr val="244270"/>
                </a:solidFill>
              </a:rPr>
              <a:t>resistance</a:t>
            </a:r>
            <a:r>
              <a:rPr lang="en-US" sz="2300" dirty="0"/>
              <a:t>, ketosis </a:t>
            </a:r>
            <a:r>
              <a:rPr lang="en-US" sz="2300" dirty="0">
                <a:solidFill>
                  <a:srgbClr val="244270"/>
                </a:solidFill>
              </a:rPr>
              <a:t>resistance</a:t>
            </a:r>
            <a:r>
              <a:rPr lang="en-US" sz="2300" dirty="0"/>
              <a:t>, etc.</a:t>
            </a:r>
          </a:p>
          <a:p>
            <a:pPr>
              <a:lnSpc>
                <a:spcPts val="2400"/>
              </a:lnSpc>
              <a:spcAft>
                <a:spcPts val="2400"/>
              </a:spcAft>
            </a:pPr>
            <a:r>
              <a:rPr lang="en-US" sz="2300" dirty="0"/>
              <a:t>PTAs presented as percentage points of </a:t>
            </a:r>
            <a:r>
              <a:rPr lang="en-US" sz="2300" dirty="0">
                <a:solidFill>
                  <a:srgbClr val="244270"/>
                </a:solidFill>
              </a:rPr>
              <a:t>resistance</a:t>
            </a:r>
            <a:r>
              <a:rPr lang="en-US" sz="2300" dirty="0"/>
              <a:t> above or below breed average</a:t>
            </a:r>
          </a:p>
        </p:txBody>
      </p:sp>
    </p:spTree>
    <p:extLst>
      <p:ext uri="{BB962C8B-B14F-4D97-AF65-F5344CB8AC3E}">
        <p14:creationId xmlns:p14="http://schemas.microsoft.com/office/powerpoint/2010/main" val="211077318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63374</TotalTime>
  <Words>2584</Words>
  <Application>Microsoft Office PowerPoint</Application>
  <PresentationFormat>On-screen Show (16:9)</PresentationFormat>
  <Paragraphs>828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Symbol</vt:lpstr>
      <vt:lpstr>Monotype Sorts</vt:lpstr>
      <vt:lpstr>Trebuchet MS</vt:lpstr>
      <vt:lpstr>ＭＳ Ｐゴシック</vt:lpstr>
      <vt:lpstr>Arial</vt:lpstr>
      <vt:lpstr>Cambria</vt:lpstr>
      <vt:lpstr>Calibri</vt:lpstr>
      <vt:lpstr>AIP-2017 16-9 Slide Master</vt:lpstr>
      <vt:lpstr>Improved genomic selection for health and other traits</vt:lpstr>
      <vt:lpstr>Topics</vt:lpstr>
      <vt:lpstr>Index changes across time</vt:lpstr>
      <vt:lpstr>CDCB health trait data</vt:lpstr>
      <vt:lpstr>Health data editing</vt:lpstr>
      <vt:lpstr>Data security at CDCB</vt:lpstr>
      <vt:lpstr>Health trait heritability, repeatability*</vt:lpstr>
      <vt:lpstr>Reliability (REL)</vt:lpstr>
      <vt:lpstr>Presentation of trait PTAs</vt:lpstr>
      <vt:lpstr>Example bulls</vt:lpstr>
      <vt:lpstr>Correlations among health trait PTAs</vt:lpstr>
      <vt:lpstr>Economic considerations</vt:lpstr>
      <vt:lpstr>Lactation curve with abnormal test (or sick day)</vt:lpstr>
      <vt:lpstr>Economic adjustments for sick days</vt:lpstr>
      <vt:lpstr>Economic weights</vt:lpstr>
      <vt:lpstr>Genetic correlations with Health$*</vt:lpstr>
      <vt:lpstr>August 2018 NM$ revision</vt:lpstr>
      <vt:lpstr>Relative trait emphasis (%) in 4 merit indexes</vt:lpstr>
      <vt:lpstr>Future adjustments for health traits</vt:lpstr>
      <vt:lpstr>Mastitis evaluations from Interbull</vt:lpstr>
      <vt:lpstr>What do others include in their index?</vt:lpstr>
      <vt:lpstr>No emphasis better than too much emphasis</vt:lpstr>
      <vt:lpstr>Relative weighting in NM$ and DWP$</vt:lpstr>
      <vt:lpstr>Extra progress from adding more traits</vt:lpstr>
      <vt:lpstr>Missing traits</vt:lpstr>
      <vt:lpstr>Past and possible future traits evaluated in the U.S.</vt:lpstr>
      <vt:lpstr>Why select for low-heritability traits?</vt:lpstr>
      <vt:lpstr>Age at first calving (AFC)</vt:lpstr>
      <vt:lpstr>Feed intake data</vt:lpstr>
      <vt:lpstr>Feed intake economic value</vt:lpstr>
      <vt:lpstr>RFI reliability by animal group</vt:lpstr>
      <vt:lpstr>Feed intake summary</vt:lpstr>
      <vt:lpstr>Heat tolerance</vt:lpstr>
      <vt:lpstr>Genetic trend for NM$</vt:lpstr>
      <vt:lpstr>Conclusions</vt:lpstr>
      <vt:lpstr>Acknowledgments &amp; disclaimers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Vanraden, Paul</cp:lastModifiedBy>
  <cp:revision>506</cp:revision>
  <dcterms:created xsi:type="dcterms:W3CDTF">2017-04-14T13:19:57Z</dcterms:created>
  <dcterms:modified xsi:type="dcterms:W3CDTF">2018-10-01T13:32:05Z</dcterms:modified>
</cp:coreProperties>
</file>