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13" r:id="rId3"/>
    <p:sldId id="314" r:id="rId4"/>
    <p:sldId id="315" r:id="rId5"/>
    <p:sldId id="259" r:id="rId6"/>
    <p:sldId id="260" r:id="rId7"/>
    <p:sldId id="262" r:id="rId8"/>
    <p:sldId id="321" r:id="rId9"/>
    <p:sldId id="329" r:id="rId10"/>
    <p:sldId id="322" r:id="rId11"/>
    <p:sldId id="323" r:id="rId12"/>
    <p:sldId id="324" r:id="rId13"/>
    <p:sldId id="326" r:id="rId14"/>
    <p:sldId id="327" r:id="rId15"/>
    <p:sldId id="325" r:id="rId16"/>
    <p:sldId id="328" r:id="rId17"/>
    <p:sldId id="317" r:id="rId18"/>
    <p:sldId id="318" r:id="rId19"/>
    <p:sldId id="330" r:id="rId20"/>
    <p:sldId id="265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4"/>
    <p:restoredTop sz="95739" autoAdjust="0"/>
  </p:normalViewPr>
  <p:slideViewPr>
    <p:cSldViewPr snapToGrid="0" snapToObjects="1">
      <p:cViewPr varScale="1">
        <p:scale>
          <a:sx n="66" d="100"/>
          <a:sy n="66" d="100"/>
        </p:scale>
        <p:origin x="-46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suda\Desktop\ADSA2017\mtPTA_genetic_trend_MIL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2"/>
          <c:order val="0"/>
          <c:tx>
            <c:strRef>
              <c:f>[mtPTA_genetic_trend_MILK.xlsx]Sheet2!$C$18</c:f>
              <c:strCache>
                <c:ptCount val="1"/>
                <c:pt idx="0">
                  <c:v>TradPTA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circle"/>
            <c:size val="6"/>
            <c:spPr>
              <a:solidFill>
                <a:srgbClr val="FF0000"/>
              </a:solidFill>
            </c:spPr>
          </c:marker>
          <c:cat>
            <c:numRef>
              <c:f>[mtPTA_genetic_trend_MILK.xlsx]Sheet2!$A$19:$A$25</c:f>
              <c:numCache>
                <c:formatCode>General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</c:numCache>
            </c:numRef>
          </c:cat>
          <c:val>
            <c:numRef>
              <c:f>[mtPTA_genetic_trend_MILK.xlsx]Sheet2!$C$19:$C$25</c:f>
              <c:numCache>
                <c:formatCode>General</c:formatCode>
                <c:ptCount val="7"/>
                <c:pt idx="0">
                  <c:v>-115</c:v>
                </c:pt>
                <c:pt idx="1">
                  <c:v>-30</c:v>
                </c:pt>
                <c:pt idx="2">
                  <c:v>-51</c:v>
                </c:pt>
                <c:pt idx="3">
                  <c:v>21</c:v>
                </c:pt>
                <c:pt idx="4">
                  <c:v>118.4</c:v>
                </c:pt>
                <c:pt idx="5">
                  <c:v>166.8</c:v>
                </c:pt>
                <c:pt idx="6">
                  <c:v>212.5</c:v>
                </c:pt>
              </c:numCache>
            </c:numRef>
          </c:val>
        </c:ser>
        <c:ser>
          <c:idx val="4"/>
          <c:order val="1"/>
          <c:tx>
            <c:strRef>
              <c:f>[mtPTA_genetic_trend_MILK.xlsx]Sheet2!$E$18</c:f>
              <c:strCache>
                <c:ptCount val="1"/>
                <c:pt idx="0">
                  <c:v>Unadjusted PTA</c:v>
                </c:pt>
              </c:strCache>
            </c:strRef>
          </c:tx>
          <c:spPr>
            <a:ln w="31750">
              <a:solidFill>
                <a:srgbClr val="00B050"/>
              </a:solidFill>
            </a:ln>
          </c:spPr>
          <c:marker>
            <c:symbol val="circle"/>
            <c:size val="6"/>
            <c:spPr>
              <a:solidFill>
                <a:srgbClr val="00B050"/>
              </a:solidFill>
            </c:spPr>
          </c:marker>
          <c:cat>
            <c:numRef>
              <c:f>[mtPTA_genetic_trend_MILK.xlsx]Sheet2!$A$19:$A$25</c:f>
              <c:numCache>
                <c:formatCode>General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</c:numCache>
            </c:numRef>
          </c:cat>
          <c:val>
            <c:numRef>
              <c:f>[mtPTA_genetic_trend_MILK.xlsx]Sheet2!$E$19:$E$25</c:f>
              <c:numCache>
                <c:formatCode>General</c:formatCode>
                <c:ptCount val="7"/>
                <c:pt idx="0">
                  <c:v>71.8</c:v>
                </c:pt>
                <c:pt idx="1">
                  <c:v>142.80000000000001</c:v>
                </c:pt>
                <c:pt idx="2">
                  <c:v>117.1</c:v>
                </c:pt>
                <c:pt idx="3">
                  <c:v>174.3</c:v>
                </c:pt>
                <c:pt idx="4">
                  <c:v>251.3</c:v>
                </c:pt>
                <c:pt idx="5">
                  <c:v>267.7</c:v>
                </c:pt>
                <c:pt idx="6">
                  <c:v>286.8</c:v>
                </c:pt>
              </c:numCache>
            </c:numRef>
          </c:val>
        </c:ser>
        <c:dLbls/>
        <c:marker val="1"/>
        <c:axId val="40614528"/>
        <c:axId val="40882176"/>
      </c:lineChart>
      <c:catAx>
        <c:axId val="40614528"/>
        <c:scaling>
          <c:orientation val="minMax"/>
        </c:scaling>
        <c:axPos val="b"/>
        <c:numFmt formatCode="General" sourceLinked="1"/>
        <c:majorTickMark val="none"/>
        <c:tickLblPos val="low"/>
        <c:txPr>
          <a:bodyPr anchor="ctr" anchorCtr="1"/>
          <a:lstStyle/>
          <a:p>
            <a:pPr>
              <a:defRPr lang="ja-JP" sz="1500" baseline="0"/>
            </a:pPr>
            <a:endParaRPr lang="en-US"/>
          </a:p>
        </c:txPr>
        <c:crossAx val="40882176"/>
        <c:crosses val="autoZero"/>
        <c:auto val="1"/>
        <c:lblAlgn val="ctr"/>
        <c:lblOffset val="100"/>
        <c:tickLblSkip val="2"/>
        <c:tickMarkSkip val="2"/>
      </c:catAx>
      <c:valAx>
        <c:axId val="4088217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ja-JP" sz="1500" baseline="0"/>
            </a:pPr>
            <a:endParaRPr lang="en-US"/>
          </a:p>
        </c:txPr>
        <c:crossAx val="40614528"/>
        <c:crosses val="autoZero"/>
        <c:crossBetween val="midCat"/>
        <c:majorUnit val="100"/>
      </c:valAx>
    </c:plotArea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A435C92-9E84-47DE-AC48-0BEC131FEB49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AD8E8B-DB50-47E6-909B-0FF52C095C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3592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4058401-48C1-E149-8D89-E70239AAF94A}" type="datetimeFigureOut">
              <a:rPr lang="en-US" smtClean="0"/>
              <a:pPr/>
              <a:t>6/23/2017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B74AFD-6ACF-FD41-A8E9-D4F81208D2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2799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4AFD-6ACF-FD41-A8E9-D4F81208D2D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5487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1EC58-295B-4828-9E5C-3FB00DB943E3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927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31FD-3C92-449F-B7BD-9C4AC895FD82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48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87A2C-2B2C-4110-8C5A-41348029C57D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75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265A-3006-4AD5-9240-F4F4173AAE91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388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EE58-B3F9-4C4E-A74A-E6B32A64BD1E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8023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A173-23C4-4CBF-971C-51DA482D93F9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8081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F23E-D371-441F-B394-9AA77C22B130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4486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4FE23-A355-4670-AD08-6C0A7FC2D7AC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475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36A8B-8B7B-4D32-8B02-4E18D0BB5A0C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8696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5FE8-05BD-4EE0-BF28-A5E6FA69C4C9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111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6805-D473-4059-8AFB-DD7CF07F505D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068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C8B6F-20C6-4E63-9790-DAEABBA11A09}" type="datetime1">
              <a:rPr lang="en-US" smtClean="0"/>
              <a:pPr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smtClean="0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10CF6-2F47-CB4A-926F-AE4EE268A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45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sz="4800" dirty="0"/>
              <a:t>Genetic trends from single-step GBLUP and traditional BLUP for production traits in US Holstein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35715"/>
          </a:xfrm>
        </p:spPr>
        <p:txBody>
          <a:bodyPr/>
          <a:lstStyle/>
          <a:p>
            <a:r>
              <a:rPr lang="en-US" dirty="0" smtClean="0"/>
              <a:t>Y. Masuda</a:t>
            </a:r>
            <a:r>
              <a:rPr lang="en-US" baseline="30000" dirty="0" smtClean="0"/>
              <a:t>1</a:t>
            </a:r>
            <a:r>
              <a:rPr lang="en-US" dirty="0" smtClean="0"/>
              <a:t>, I. Misztal</a:t>
            </a:r>
            <a:r>
              <a:rPr lang="en-US" altLang="ja-JP" baseline="30000" dirty="0"/>
              <a:t>1</a:t>
            </a:r>
            <a:r>
              <a:rPr lang="en-US" dirty="0" smtClean="0"/>
              <a:t>, P. M. VanRaden</a:t>
            </a:r>
            <a:r>
              <a:rPr lang="en-US" altLang="ja-JP" baseline="30000" dirty="0" smtClean="0"/>
              <a:t>2</a:t>
            </a:r>
            <a:r>
              <a:rPr lang="en-US" dirty="0" smtClean="0"/>
              <a:t>, and T. J. Lawlor</a:t>
            </a:r>
            <a:r>
              <a:rPr lang="en-US" altLang="ja-JP" baseline="30000" dirty="0" smtClean="0"/>
              <a:t>3</a:t>
            </a:r>
            <a:endParaRPr lang="en-US" dirty="0" smtClean="0"/>
          </a:p>
          <a:p>
            <a:r>
              <a:rPr lang="en-US" dirty="0" smtClean="0"/>
              <a:t>1 University of Georgia, USA</a:t>
            </a:r>
            <a:br>
              <a:rPr lang="en-US" dirty="0" smtClean="0"/>
            </a:br>
            <a:r>
              <a:rPr lang="en-US" dirty="0" smtClean="0"/>
              <a:t>2 AGIL, USDA, USA</a:t>
            </a:r>
            <a:br>
              <a:rPr lang="en-US" dirty="0" smtClean="0"/>
            </a:br>
            <a:r>
              <a:rPr lang="en-US" dirty="0" smtClean="0"/>
              <a:t>3 Holstein Association USA, Inc., USA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ADSA 2017 Annual Meeting, June 25-28, Pittsburgh, PA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628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2566550" y="504825"/>
            <a:ext cx="6438900" cy="6400800"/>
            <a:chOff x="1512" y="318"/>
            <a:chExt cx="4056" cy="4032"/>
          </a:xfrm>
        </p:grpSpPr>
        <p:sp>
          <p:nvSpPr>
            <p:cNvPr id="4" name="AutoShape 4"/>
            <p:cNvSpPr>
              <a:spLocks noChangeAspect="1" noChangeArrowheads="1" noTextEdit="1"/>
            </p:cNvSpPr>
            <p:nvPr/>
          </p:nvSpPr>
          <p:spPr bwMode="auto">
            <a:xfrm>
              <a:off x="1512" y="318"/>
              <a:ext cx="4038" cy="4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5" name="Group 206"/>
            <p:cNvGrpSpPr>
              <a:grpSpLocks/>
            </p:cNvGrpSpPr>
            <p:nvPr/>
          </p:nvGrpSpPr>
          <p:grpSpPr bwMode="auto">
            <a:xfrm>
              <a:off x="1512" y="786"/>
              <a:ext cx="4056" cy="3474"/>
              <a:chOff x="1512" y="786"/>
              <a:chExt cx="4056" cy="3474"/>
            </a:xfrm>
          </p:grpSpPr>
          <p:sp>
            <p:nvSpPr>
              <p:cNvPr id="2054" name="Rectangle 6"/>
              <p:cNvSpPr>
                <a:spLocks noChangeArrowheads="1"/>
              </p:cNvSpPr>
              <p:nvPr/>
            </p:nvSpPr>
            <p:spPr bwMode="auto">
              <a:xfrm>
                <a:off x="2107" y="3756"/>
                <a:ext cx="120" cy="12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55" name="Rectangle 7"/>
              <p:cNvSpPr>
                <a:spLocks noChangeArrowheads="1"/>
              </p:cNvSpPr>
              <p:nvPr/>
            </p:nvSpPr>
            <p:spPr bwMode="auto">
              <a:xfrm>
                <a:off x="2107" y="3756"/>
                <a:ext cx="120" cy="12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56" name="Rectangle 8"/>
              <p:cNvSpPr>
                <a:spLocks noChangeArrowheads="1"/>
              </p:cNvSpPr>
              <p:nvPr/>
            </p:nvSpPr>
            <p:spPr bwMode="auto">
              <a:xfrm>
                <a:off x="2353" y="3756"/>
                <a:ext cx="120" cy="12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57" name="Rectangle 9"/>
              <p:cNvSpPr>
                <a:spLocks noChangeArrowheads="1"/>
              </p:cNvSpPr>
              <p:nvPr/>
            </p:nvSpPr>
            <p:spPr bwMode="auto">
              <a:xfrm>
                <a:off x="2353" y="3756"/>
                <a:ext cx="120" cy="12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58" name="Rectangle 10"/>
              <p:cNvSpPr>
                <a:spLocks noChangeArrowheads="1"/>
              </p:cNvSpPr>
              <p:nvPr/>
            </p:nvSpPr>
            <p:spPr bwMode="auto">
              <a:xfrm>
                <a:off x="2600" y="3750"/>
                <a:ext cx="120" cy="18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59" name="Rectangle 11"/>
              <p:cNvSpPr>
                <a:spLocks noChangeArrowheads="1"/>
              </p:cNvSpPr>
              <p:nvPr/>
            </p:nvSpPr>
            <p:spPr bwMode="auto">
              <a:xfrm>
                <a:off x="2600" y="3750"/>
                <a:ext cx="120" cy="18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0" name="Rectangle 12"/>
              <p:cNvSpPr>
                <a:spLocks noChangeArrowheads="1"/>
              </p:cNvSpPr>
              <p:nvPr/>
            </p:nvSpPr>
            <p:spPr bwMode="auto">
              <a:xfrm>
                <a:off x="2846" y="3744"/>
                <a:ext cx="120" cy="24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1" name="Rectangle 13"/>
              <p:cNvSpPr>
                <a:spLocks noChangeArrowheads="1"/>
              </p:cNvSpPr>
              <p:nvPr/>
            </p:nvSpPr>
            <p:spPr bwMode="auto">
              <a:xfrm>
                <a:off x="2846" y="3744"/>
                <a:ext cx="120" cy="24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2" name="Rectangle 14"/>
              <p:cNvSpPr>
                <a:spLocks noChangeArrowheads="1"/>
              </p:cNvSpPr>
              <p:nvPr/>
            </p:nvSpPr>
            <p:spPr bwMode="auto">
              <a:xfrm>
                <a:off x="3092" y="3714"/>
                <a:ext cx="121" cy="54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3" name="Rectangle 15"/>
              <p:cNvSpPr>
                <a:spLocks noChangeArrowheads="1"/>
              </p:cNvSpPr>
              <p:nvPr/>
            </p:nvSpPr>
            <p:spPr bwMode="auto">
              <a:xfrm>
                <a:off x="3092" y="3714"/>
                <a:ext cx="121" cy="54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4" name="Rectangle 16"/>
              <p:cNvSpPr>
                <a:spLocks noChangeArrowheads="1"/>
              </p:cNvSpPr>
              <p:nvPr/>
            </p:nvSpPr>
            <p:spPr bwMode="auto">
              <a:xfrm>
                <a:off x="3339" y="3702"/>
                <a:ext cx="120" cy="66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>
                <a:off x="3339" y="3702"/>
                <a:ext cx="120" cy="66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>
                <a:off x="3585" y="3678"/>
                <a:ext cx="120" cy="90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>
                <a:off x="3585" y="3678"/>
                <a:ext cx="120" cy="90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>
                <a:off x="3831" y="3648"/>
                <a:ext cx="121" cy="120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>
                <a:off x="3831" y="3648"/>
                <a:ext cx="121" cy="120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>
                <a:off x="4078" y="3570"/>
                <a:ext cx="126" cy="198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>
                <a:off x="4078" y="3570"/>
                <a:ext cx="126" cy="198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>
                <a:off x="4324" y="3438"/>
                <a:ext cx="126" cy="330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>
                <a:off x="4324" y="3438"/>
                <a:ext cx="126" cy="330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>
                <a:off x="4571" y="3192"/>
                <a:ext cx="126" cy="576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>
                <a:off x="4571" y="3192"/>
                <a:ext cx="126" cy="576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/>
            </p:nvSpPr>
            <p:spPr bwMode="auto">
              <a:xfrm>
                <a:off x="4817" y="2730"/>
                <a:ext cx="126" cy="1038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>
                <a:off x="4817" y="2730"/>
                <a:ext cx="126" cy="1038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/>
            </p:nvSpPr>
            <p:spPr bwMode="auto">
              <a:xfrm>
                <a:off x="5063" y="2274"/>
                <a:ext cx="126" cy="1494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>
                <a:off x="5063" y="2274"/>
                <a:ext cx="126" cy="1494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0" name="Line 32"/>
              <p:cNvSpPr>
                <a:spLocks noChangeShapeType="1"/>
              </p:cNvSpPr>
              <p:nvPr/>
            </p:nvSpPr>
            <p:spPr bwMode="auto">
              <a:xfrm flipV="1">
                <a:off x="5310" y="1248"/>
                <a:ext cx="0" cy="252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1" name="Line 33"/>
              <p:cNvSpPr>
                <a:spLocks noChangeShapeType="1"/>
              </p:cNvSpPr>
              <p:nvPr/>
            </p:nvSpPr>
            <p:spPr bwMode="auto">
              <a:xfrm>
                <a:off x="5310" y="3768"/>
                <a:ext cx="6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2" name="Line 34"/>
              <p:cNvSpPr>
                <a:spLocks noChangeShapeType="1"/>
              </p:cNvSpPr>
              <p:nvPr/>
            </p:nvSpPr>
            <p:spPr bwMode="auto">
              <a:xfrm>
                <a:off x="5310" y="3138"/>
                <a:ext cx="6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3" name="Line 35"/>
              <p:cNvSpPr>
                <a:spLocks noChangeShapeType="1"/>
              </p:cNvSpPr>
              <p:nvPr/>
            </p:nvSpPr>
            <p:spPr bwMode="auto">
              <a:xfrm>
                <a:off x="5310" y="2508"/>
                <a:ext cx="6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4" name="Line 36"/>
              <p:cNvSpPr>
                <a:spLocks noChangeShapeType="1"/>
              </p:cNvSpPr>
              <p:nvPr/>
            </p:nvSpPr>
            <p:spPr bwMode="auto">
              <a:xfrm>
                <a:off x="5310" y="1878"/>
                <a:ext cx="6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5" name="Line 37"/>
              <p:cNvSpPr>
                <a:spLocks noChangeShapeType="1"/>
              </p:cNvSpPr>
              <p:nvPr/>
            </p:nvSpPr>
            <p:spPr bwMode="auto">
              <a:xfrm>
                <a:off x="5310" y="1248"/>
                <a:ext cx="6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6" name="Rectangle 38"/>
              <p:cNvSpPr>
                <a:spLocks noChangeArrowheads="1"/>
              </p:cNvSpPr>
              <p:nvPr/>
            </p:nvSpPr>
            <p:spPr bwMode="auto">
              <a:xfrm rot="16200000">
                <a:off x="5454" y="3701"/>
                <a:ext cx="96" cy="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087" name="Rectangle 39"/>
              <p:cNvSpPr>
                <a:spLocks noChangeArrowheads="1"/>
              </p:cNvSpPr>
              <p:nvPr/>
            </p:nvSpPr>
            <p:spPr bwMode="auto">
              <a:xfrm rot="16200000">
                <a:off x="5349" y="3071"/>
                <a:ext cx="306" cy="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088" name="Rectangle 40"/>
              <p:cNvSpPr>
                <a:spLocks noChangeArrowheads="1"/>
              </p:cNvSpPr>
              <p:nvPr/>
            </p:nvSpPr>
            <p:spPr bwMode="auto">
              <a:xfrm rot="16200000">
                <a:off x="5349" y="2442"/>
                <a:ext cx="306" cy="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40000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089" name="Rectangle 41"/>
              <p:cNvSpPr>
                <a:spLocks noChangeArrowheads="1"/>
              </p:cNvSpPr>
              <p:nvPr/>
            </p:nvSpPr>
            <p:spPr bwMode="auto">
              <a:xfrm rot="16200000">
                <a:off x="5349" y="1811"/>
                <a:ext cx="306" cy="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60000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090" name="Rectangle 42"/>
              <p:cNvSpPr>
                <a:spLocks noChangeArrowheads="1"/>
              </p:cNvSpPr>
              <p:nvPr/>
            </p:nvSpPr>
            <p:spPr bwMode="auto">
              <a:xfrm rot="16200000">
                <a:off x="5349" y="1181"/>
                <a:ext cx="306" cy="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80000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091" name="Line 43"/>
              <p:cNvSpPr>
                <a:spLocks noChangeShapeType="1"/>
              </p:cNvSpPr>
              <p:nvPr/>
            </p:nvSpPr>
            <p:spPr bwMode="auto">
              <a:xfrm>
                <a:off x="2107" y="3768"/>
                <a:ext cx="3082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2" name="Line 44"/>
              <p:cNvSpPr>
                <a:spLocks noChangeShapeType="1"/>
              </p:cNvSpPr>
              <p:nvPr/>
            </p:nvSpPr>
            <p:spPr bwMode="auto">
              <a:xfrm>
                <a:off x="2107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3" name="Line 45"/>
              <p:cNvSpPr>
                <a:spLocks noChangeShapeType="1"/>
              </p:cNvSpPr>
              <p:nvPr/>
            </p:nvSpPr>
            <p:spPr bwMode="auto">
              <a:xfrm>
                <a:off x="2618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4" name="Line 46"/>
              <p:cNvSpPr>
                <a:spLocks noChangeShapeType="1"/>
              </p:cNvSpPr>
              <p:nvPr/>
            </p:nvSpPr>
            <p:spPr bwMode="auto">
              <a:xfrm>
                <a:off x="3134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5" name="Line 47"/>
              <p:cNvSpPr>
                <a:spLocks noChangeShapeType="1"/>
              </p:cNvSpPr>
              <p:nvPr/>
            </p:nvSpPr>
            <p:spPr bwMode="auto">
              <a:xfrm>
                <a:off x="3645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6" name="Line 48"/>
              <p:cNvSpPr>
                <a:spLocks noChangeShapeType="1"/>
              </p:cNvSpPr>
              <p:nvPr/>
            </p:nvSpPr>
            <p:spPr bwMode="auto">
              <a:xfrm>
                <a:off x="4162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7" name="Line 49"/>
              <p:cNvSpPr>
                <a:spLocks noChangeShapeType="1"/>
              </p:cNvSpPr>
              <p:nvPr/>
            </p:nvSpPr>
            <p:spPr bwMode="auto">
              <a:xfrm>
                <a:off x="4673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8" name="Line 50"/>
              <p:cNvSpPr>
                <a:spLocks noChangeShapeType="1"/>
              </p:cNvSpPr>
              <p:nvPr/>
            </p:nvSpPr>
            <p:spPr bwMode="auto">
              <a:xfrm>
                <a:off x="5189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9" name="Rectangle 51"/>
              <p:cNvSpPr>
                <a:spLocks noChangeArrowheads="1"/>
              </p:cNvSpPr>
              <p:nvPr/>
            </p:nvSpPr>
            <p:spPr bwMode="auto">
              <a:xfrm>
                <a:off x="1945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0" name="Rectangle 52"/>
              <p:cNvSpPr>
                <a:spLocks noChangeArrowheads="1"/>
              </p:cNvSpPr>
              <p:nvPr/>
            </p:nvSpPr>
            <p:spPr bwMode="auto">
              <a:xfrm>
                <a:off x="2456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1" name="Rectangle 53"/>
              <p:cNvSpPr>
                <a:spLocks noChangeArrowheads="1"/>
              </p:cNvSpPr>
              <p:nvPr/>
            </p:nvSpPr>
            <p:spPr bwMode="auto">
              <a:xfrm>
                <a:off x="2972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2" name="Rectangle 54"/>
              <p:cNvSpPr>
                <a:spLocks noChangeArrowheads="1"/>
              </p:cNvSpPr>
              <p:nvPr/>
            </p:nvSpPr>
            <p:spPr bwMode="auto">
              <a:xfrm>
                <a:off x="3483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2006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3" name="Rectangle 55"/>
              <p:cNvSpPr>
                <a:spLocks noChangeArrowheads="1"/>
              </p:cNvSpPr>
              <p:nvPr/>
            </p:nvSpPr>
            <p:spPr bwMode="auto">
              <a:xfrm>
                <a:off x="4000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4" name="Rectangle 56"/>
              <p:cNvSpPr>
                <a:spLocks noChangeArrowheads="1"/>
              </p:cNvSpPr>
              <p:nvPr/>
            </p:nvSpPr>
            <p:spPr bwMode="auto">
              <a:xfrm>
                <a:off x="4511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5" name="Rectangle 57"/>
              <p:cNvSpPr>
                <a:spLocks noChangeArrowheads="1"/>
              </p:cNvSpPr>
              <p:nvPr/>
            </p:nvSpPr>
            <p:spPr bwMode="auto">
              <a:xfrm>
                <a:off x="5027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6" name="Line 58"/>
              <p:cNvSpPr>
                <a:spLocks noChangeShapeType="1"/>
              </p:cNvSpPr>
              <p:nvPr/>
            </p:nvSpPr>
            <p:spPr bwMode="auto">
              <a:xfrm flipV="1">
                <a:off x="1981" y="1374"/>
                <a:ext cx="0" cy="1998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07" name="Line 59"/>
              <p:cNvSpPr>
                <a:spLocks noChangeShapeType="1"/>
              </p:cNvSpPr>
              <p:nvPr/>
            </p:nvSpPr>
            <p:spPr bwMode="auto">
              <a:xfrm flipH="1">
                <a:off x="1927" y="3372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08" name="Line 60"/>
              <p:cNvSpPr>
                <a:spLocks noChangeShapeType="1"/>
              </p:cNvSpPr>
              <p:nvPr/>
            </p:nvSpPr>
            <p:spPr bwMode="auto">
              <a:xfrm flipH="1">
                <a:off x="1927" y="270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09" name="Line 61"/>
              <p:cNvSpPr>
                <a:spLocks noChangeShapeType="1"/>
              </p:cNvSpPr>
              <p:nvPr/>
            </p:nvSpPr>
            <p:spPr bwMode="auto">
              <a:xfrm flipH="1">
                <a:off x="1927" y="2040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10" name="Line 62"/>
              <p:cNvSpPr>
                <a:spLocks noChangeShapeType="1"/>
              </p:cNvSpPr>
              <p:nvPr/>
            </p:nvSpPr>
            <p:spPr bwMode="auto">
              <a:xfrm flipH="1">
                <a:off x="1927" y="137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11" name="Rectangle 63"/>
              <p:cNvSpPr>
                <a:spLocks noChangeArrowheads="1"/>
              </p:cNvSpPr>
              <p:nvPr/>
            </p:nvSpPr>
            <p:spPr bwMode="auto">
              <a:xfrm rot="16200000">
                <a:off x="1738" y="3294"/>
                <a:ext cx="16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2" name="Rectangle 64"/>
              <p:cNvSpPr>
                <a:spLocks noChangeArrowheads="1"/>
              </p:cNvSpPr>
              <p:nvPr/>
            </p:nvSpPr>
            <p:spPr bwMode="auto">
              <a:xfrm rot="16200000">
                <a:off x="1759" y="2627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3" name="Rectangle 65"/>
              <p:cNvSpPr>
                <a:spLocks noChangeArrowheads="1"/>
              </p:cNvSpPr>
              <p:nvPr/>
            </p:nvSpPr>
            <p:spPr bwMode="auto">
              <a:xfrm rot="16200000">
                <a:off x="1759" y="1962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4" name="Rectangle 66"/>
              <p:cNvSpPr>
                <a:spLocks noChangeArrowheads="1"/>
              </p:cNvSpPr>
              <p:nvPr/>
            </p:nvSpPr>
            <p:spPr bwMode="auto">
              <a:xfrm rot="16200000">
                <a:off x="1726" y="1295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5" name="Freeform 67"/>
              <p:cNvSpPr>
                <a:spLocks/>
              </p:cNvSpPr>
              <p:nvPr/>
            </p:nvSpPr>
            <p:spPr bwMode="auto">
              <a:xfrm>
                <a:off x="1981" y="786"/>
                <a:ext cx="3329" cy="2982"/>
              </a:xfrm>
              <a:custGeom>
                <a:avLst/>
                <a:gdLst>
                  <a:gd name="T0" fmla="*/ 0 w 554"/>
                  <a:gd name="T1" fmla="*/ 0 h 497"/>
                  <a:gd name="T2" fmla="*/ 0 w 554"/>
                  <a:gd name="T3" fmla="*/ 497 h 497"/>
                  <a:gd name="T4" fmla="*/ 554 w 554"/>
                  <a:gd name="T5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4" h="497">
                    <a:moveTo>
                      <a:pt x="0" y="0"/>
                    </a:moveTo>
                    <a:lnTo>
                      <a:pt x="0" y="497"/>
                    </a:lnTo>
                    <a:lnTo>
                      <a:pt x="554" y="497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16" name="Rectangle 68"/>
              <p:cNvSpPr>
                <a:spLocks noChangeArrowheads="1"/>
              </p:cNvSpPr>
              <p:nvPr/>
            </p:nvSpPr>
            <p:spPr bwMode="auto">
              <a:xfrm>
                <a:off x="3285" y="4104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7" name="Rectangle 69"/>
              <p:cNvSpPr>
                <a:spLocks noChangeArrowheads="1"/>
              </p:cNvSpPr>
              <p:nvPr/>
            </p:nvSpPr>
            <p:spPr bwMode="auto">
              <a:xfrm rot="16200000">
                <a:off x="1326" y="2196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8" name="Rectangle 70"/>
              <p:cNvSpPr>
                <a:spLocks noChangeArrowheads="1"/>
              </p:cNvSpPr>
              <p:nvPr/>
            </p:nvSpPr>
            <p:spPr bwMode="auto">
              <a:xfrm>
                <a:off x="2101" y="220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19" name="Rectangle 71"/>
              <p:cNvSpPr>
                <a:spLocks noChangeArrowheads="1"/>
              </p:cNvSpPr>
              <p:nvPr/>
            </p:nvSpPr>
            <p:spPr bwMode="auto">
              <a:xfrm>
                <a:off x="2101" y="225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0" name="Rectangle 72"/>
              <p:cNvSpPr>
                <a:spLocks noChangeArrowheads="1"/>
              </p:cNvSpPr>
              <p:nvPr/>
            </p:nvSpPr>
            <p:spPr bwMode="auto">
              <a:xfrm>
                <a:off x="2089" y="220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1" name="Rectangle 73"/>
              <p:cNvSpPr>
                <a:spLocks noChangeArrowheads="1"/>
              </p:cNvSpPr>
              <p:nvPr/>
            </p:nvSpPr>
            <p:spPr bwMode="auto">
              <a:xfrm>
                <a:off x="2089" y="223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2" name="Rectangle 74"/>
              <p:cNvSpPr>
                <a:spLocks noChangeArrowheads="1"/>
              </p:cNvSpPr>
              <p:nvPr/>
            </p:nvSpPr>
            <p:spPr bwMode="auto">
              <a:xfrm>
                <a:off x="2083" y="222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3" name="Rectangle 75"/>
              <p:cNvSpPr>
                <a:spLocks noChangeArrowheads="1"/>
              </p:cNvSpPr>
              <p:nvPr/>
            </p:nvSpPr>
            <p:spPr bwMode="auto">
              <a:xfrm>
                <a:off x="2083" y="223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4" name="Rectangle 76"/>
              <p:cNvSpPr>
                <a:spLocks noChangeArrowheads="1"/>
              </p:cNvSpPr>
              <p:nvPr/>
            </p:nvSpPr>
            <p:spPr bwMode="auto">
              <a:xfrm>
                <a:off x="2083" y="222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5" name="Rectangle 77"/>
              <p:cNvSpPr>
                <a:spLocks noChangeArrowheads="1"/>
              </p:cNvSpPr>
              <p:nvPr/>
            </p:nvSpPr>
            <p:spPr bwMode="auto">
              <a:xfrm>
                <a:off x="2083" y="222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6" name="Oval 78"/>
              <p:cNvSpPr>
                <a:spLocks noChangeArrowheads="1"/>
              </p:cNvSpPr>
              <p:nvPr/>
            </p:nvSpPr>
            <p:spPr bwMode="auto">
              <a:xfrm>
                <a:off x="2083" y="220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7" name="Rectangle 79"/>
              <p:cNvSpPr>
                <a:spLocks noChangeArrowheads="1"/>
              </p:cNvSpPr>
              <p:nvPr/>
            </p:nvSpPr>
            <p:spPr bwMode="auto">
              <a:xfrm>
                <a:off x="2353" y="187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8" name="Rectangle 80"/>
              <p:cNvSpPr>
                <a:spLocks noChangeArrowheads="1"/>
              </p:cNvSpPr>
              <p:nvPr/>
            </p:nvSpPr>
            <p:spPr bwMode="auto">
              <a:xfrm>
                <a:off x="2353" y="192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9" name="Rectangle 81"/>
              <p:cNvSpPr>
                <a:spLocks noChangeArrowheads="1"/>
              </p:cNvSpPr>
              <p:nvPr/>
            </p:nvSpPr>
            <p:spPr bwMode="auto">
              <a:xfrm>
                <a:off x="2341" y="188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0" name="Rectangle 82"/>
              <p:cNvSpPr>
                <a:spLocks noChangeArrowheads="1"/>
              </p:cNvSpPr>
              <p:nvPr/>
            </p:nvSpPr>
            <p:spPr bwMode="auto">
              <a:xfrm>
                <a:off x="2341" y="191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1" name="Rectangle 83"/>
              <p:cNvSpPr>
                <a:spLocks noChangeArrowheads="1"/>
              </p:cNvSpPr>
              <p:nvPr/>
            </p:nvSpPr>
            <p:spPr bwMode="auto">
              <a:xfrm>
                <a:off x="2335" y="189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2" name="Rectangle 84"/>
              <p:cNvSpPr>
                <a:spLocks noChangeArrowheads="1"/>
              </p:cNvSpPr>
              <p:nvPr/>
            </p:nvSpPr>
            <p:spPr bwMode="auto">
              <a:xfrm>
                <a:off x="2335" y="190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3" name="Rectangle 85"/>
              <p:cNvSpPr>
                <a:spLocks noChangeArrowheads="1"/>
              </p:cNvSpPr>
              <p:nvPr/>
            </p:nvSpPr>
            <p:spPr bwMode="auto">
              <a:xfrm>
                <a:off x="2335" y="19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4" name="Rectangle 86"/>
              <p:cNvSpPr>
                <a:spLocks noChangeArrowheads="1"/>
              </p:cNvSpPr>
              <p:nvPr/>
            </p:nvSpPr>
            <p:spPr bwMode="auto">
              <a:xfrm>
                <a:off x="2335" y="19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5" name="Oval 87"/>
              <p:cNvSpPr>
                <a:spLocks noChangeArrowheads="1"/>
              </p:cNvSpPr>
              <p:nvPr/>
            </p:nvSpPr>
            <p:spPr bwMode="auto">
              <a:xfrm>
                <a:off x="2335" y="187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6" name="Rectangle 88"/>
              <p:cNvSpPr>
                <a:spLocks noChangeArrowheads="1"/>
              </p:cNvSpPr>
              <p:nvPr/>
            </p:nvSpPr>
            <p:spPr bwMode="auto">
              <a:xfrm>
                <a:off x="2612" y="207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7" name="Rectangle 89"/>
              <p:cNvSpPr>
                <a:spLocks noChangeArrowheads="1"/>
              </p:cNvSpPr>
              <p:nvPr/>
            </p:nvSpPr>
            <p:spPr bwMode="auto">
              <a:xfrm>
                <a:off x="2612" y="212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8" name="Rectangle 90"/>
              <p:cNvSpPr>
                <a:spLocks noChangeArrowheads="1"/>
              </p:cNvSpPr>
              <p:nvPr/>
            </p:nvSpPr>
            <p:spPr bwMode="auto">
              <a:xfrm>
                <a:off x="2600" y="208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9" name="Rectangle 91"/>
              <p:cNvSpPr>
                <a:spLocks noChangeArrowheads="1"/>
              </p:cNvSpPr>
              <p:nvPr/>
            </p:nvSpPr>
            <p:spPr bwMode="auto">
              <a:xfrm>
                <a:off x="2600" y="211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0" name="Rectangle 92"/>
              <p:cNvSpPr>
                <a:spLocks noChangeArrowheads="1"/>
              </p:cNvSpPr>
              <p:nvPr/>
            </p:nvSpPr>
            <p:spPr bwMode="auto">
              <a:xfrm>
                <a:off x="2594" y="209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1" name="Rectangle 93"/>
              <p:cNvSpPr>
                <a:spLocks noChangeArrowheads="1"/>
              </p:cNvSpPr>
              <p:nvPr/>
            </p:nvSpPr>
            <p:spPr bwMode="auto">
              <a:xfrm>
                <a:off x="2594" y="210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2" name="Rectangle 94"/>
              <p:cNvSpPr>
                <a:spLocks noChangeArrowheads="1"/>
              </p:cNvSpPr>
              <p:nvPr/>
            </p:nvSpPr>
            <p:spPr bwMode="auto">
              <a:xfrm>
                <a:off x="2594" y="210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3" name="Rectangle 95"/>
              <p:cNvSpPr>
                <a:spLocks noChangeArrowheads="1"/>
              </p:cNvSpPr>
              <p:nvPr/>
            </p:nvSpPr>
            <p:spPr bwMode="auto">
              <a:xfrm>
                <a:off x="2594" y="210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4" name="Oval 96"/>
              <p:cNvSpPr>
                <a:spLocks noChangeArrowheads="1"/>
              </p:cNvSpPr>
              <p:nvPr/>
            </p:nvSpPr>
            <p:spPr bwMode="auto">
              <a:xfrm>
                <a:off x="2594" y="207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5" name="Rectangle 97"/>
              <p:cNvSpPr>
                <a:spLocks noChangeArrowheads="1"/>
              </p:cNvSpPr>
              <p:nvPr/>
            </p:nvSpPr>
            <p:spPr bwMode="auto">
              <a:xfrm>
                <a:off x="2870" y="201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6" name="Rectangle 98"/>
              <p:cNvSpPr>
                <a:spLocks noChangeArrowheads="1"/>
              </p:cNvSpPr>
              <p:nvPr/>
            </p:nvSpPr>
            <p:spPr bwMode="auto">
              <a:xfrm>
                <a:off x="2870" y="205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7" name="Rectangle 99"/>
              <p:cNvSpPr>
                <a:spLocks noChangeArrowheads="1"/>
              </p:cNvSpPr>
              <p:nvPr/>
            </p:nvSpPr>
            <p:spPr bwMode="auto">
              <a:xfrm>
                <a:off x="2858" y="201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8" name="Rectangle 100"/>
              <p:cNvSpPr>
                <a:spLocks noChangeArrowheads="1"/>
              </p:cNvSpPr>
              <p:nvPr/>
            </p:nvSpPr>
            <p:spPr bwMode="auto">
              <a:xfrm>
                <a:off x="2858" y="204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9" name="Rectangle 101"/>
              <p:cNvSpPr>
                <a:spLocks noChangeArrowheads="1"/>
              </p:cNvSpPr>
              <p:nvPr/>
            </p:nvSpPr>
            <p:spPr bwMode="auto">
              <a:xfrm>
                <a:off x="2852" y="202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0" name="Rectangle 102"/>
              <p:cNvSpPr>
                <a:spLocks noChangeArrowheads="1"/>
              </p:cNvSpPr>
              <p:nvPr/>
            </p:nvSpPr>
            <p:spPr bwMode="auto">
              <a:xfrm>
                <a:off x="2852" y="204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1" name="Rectangle 103"/>
              <p:cNvSpPr>
                <a:spLocks noChangeArrowheads="1"/>
              </p:cNvSpPr>
              <p:nvPr/>
            </p:nvSpPr>
            <p:spPr bwMode="auto">
              <a:xfrm>
                <a:off x="2852" y="203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2" name="Rectangle 104"/>
              <p:cNvSpPr>
                <a:spLocks noChangeArrowheads="1"/>
              </p:cNvSpPr>
              <p:nvPr/>
            </p:nvSpPr>
            <p:spPr bwMode="auto">
              <a:xfrm>
                <a:off x="2852" y="203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3" name="Oval 105"/>
              <p:cNvSpPr>
                <a:spLocks noChangeArrowheads="1"/>
              </p:cNvSpPr>
              <p:nvPr/>
            </p:nvSpPr>
            <p:spPr bwMode="auto">
              <a:xfrm>
                <a:off x="2852" y="201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4" name="Rectangle 106"/>
              <p:cNvSpPr>
                <a:spLocks noChangeArrowheads="1"/>
              </p:cNvSpPr>
              <p:nvPr/>
            </p:nvSpPr>
            <p:spPr bwMode="auto">
              <a:xfrm>
                <a:off x="3128" y="181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5" name="Rectangle 107"/>
              <p:cNvSpPr>
                <a:spLocks noChangeArrowheads="1"/>
              </p:cNvSpPr>
              <p:nvPr/>
            </p:nvSpPr>
            <p:spPr bwMode="auto">
              <a:xfrm>
                <a:off x="3128" y="186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6" name="Rectangle 108"/>
              <p:cNvSpPr>
                <a:spLocks noChangeArrowheads="1"/>
              </p:cNvSpPr>
              <p:nvPr/>
            </p:nvSpPr>
            <p:spPr bwMode="auto">
              <a:xfrm>
                <a:off x="3116" y="181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7" name="Rectangle 109"/>
              <p:cNvSpPr>
                <a:spLocks noChangeArrowheads="1"/>
              </p:cNvSpPr>
              <p:nvPr/>
            </p:nvSpPr>
            <p:spPr bwMode="auto">
              <a:xfrm>
                <a:off x="3116" y="184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8" name="Rectangle 110"/>
              <p:cNvSpPr>
                <a:spLocks noChangeArrowheads="1"/>
              </p:cNvSpPr>
              <p:nvPr/>
            </p:nvSpPr>
            <p:spPr bwMode="auto">
              <a:xfrm>
                <a:off x="3110" y="183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9" name="Rectangle 111"/>
              <p:cNvSpPr>
                <a:spLocks noChangeArrowheads="1"/>
              </p:cNvSpPr>
              <p:nvPr/>
            </p:nvSpPr>
            <p:spPr bwMode="auto">
              <a:xfrm>
                <a:off x="3110" y="184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0" name="Rectangle 112"/>
              <p:cNvSpPr>
                <a:spLocks noChangeArrowheads="1"/>
              </p:cNvSpPr>
              <p:nvPr/>
            </p:nvSpPr>
            <p:spPr bwMode="auto">
              <a:xfrm>
                <a:off x="3110" y="183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1" name="Rectangle 113"/>
              <p:cNvSpPr>
                <a:spLocks noChangeArrowheads="1"/>
              </p:cNvSpPr>
              <p:nvPr/>
            </p:nvSpPr>
            <p:spPr bwMode="auto">
              <a:xfrm>
                <a:off x="3110" y="183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2" name="Oval 114"/>
              <p:cNvSpPr>
                <a:spLocks noChangeArrowheads="1"/>
              </p:cNvSpPr>
              <p:nvPr/>
            </p:nvSpPr>
            <p:spPr bwMode="auto">
              <a:xfrm>
                <a:off x="3110" y="181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3" name="Rectangle 115"/>
              <p:cNvSpPr>
                <a:spLocks noChangeArrowheads="1"/>
              </p:cNvSpPr>
              <p:nvPr/>
            </p:nvSpPr>
            <p:spPr bwMode="auto">
              <a:xfrm>
                <a:off x="3381" y="170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4" name="Rectangle 116"/>
              <p:cNvSpPr>
                <a:spLocks noChangeArrowheads="1"/>
              </p:cNvSpPr>
              <p:nvPr/>
            </p:nvSpPr>
            <p:spPr bwMode="auto">
              <a:xfrm>
                <a:off x="3381" y="175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5" name="Rectangle 117"/>
              <p:cNvSpPr>
                <a:spLocks noChangeArrowheads="1"/>
              </p:cNvSpPr>
              <p:nvPr/>
            </p:nvSpPr>
            <p:spPr bwMode="auto">
              <a:xfrm>
                <a:off x="3369" y="171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6" name="Rectangle 118"/>
              <p:cNvSpPr>
                <a:spLocks noChangeArrowheads="1"/>
              </p:cNvSpPr>
              <p:nvPr/>
            </p:nvSpPr>
            <p:spPr bwMode="auto">
              <a:xfrm>
                <a:off x="3369" y="174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7" name="Rectangle 119"/>
              <p:cNvSpPr>
                <a:spLocks noChangeArrowheads="1"/>
              </p:cNvSpPr>
              <p:nvPr/>
            </p:nvSpPr>
            <p:spPr bwMode="auto">
              <a:xfrm>
                <a:off x="3363" y="172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8" name="Rectangle 120"/>
              <p:cNvSpPr>
                <a:spLocks noChangeArrowheads="1"/>
              </p:cNvSpPr>
              <p:nvPr/>
            </p:nvSpPr>
            <p:spPr bwMode="auto">
              <a:xfrm>
                <a:off x="3363" y="173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9" name="Rectangle 121"/>
              <p:cNvSpPr>
                <a:spLocks noChangeArrowheads="1"/>
              </p:cNvSpPr>
              <p:nvPr/>
            </p:nvSpPr>
            <p:spPr bwMode="auto">
              <a:xfrm>
                <a:off x="3363" y="172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0" name="Rectangle 122"/>
              <p:cNvSpPr>
                <a:spLocks noChangeArrowheads="1"/>
              </p:cNvSpPr>
              <p:nvPr/>
            </p:nvSpPr>
            <p:spPr bwMode="auto">
              <a:xfrm>
                <a:off x="3363" y="172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1" name="Oval 123"/>
              <p:cNvSpPr>
                <a:spLocks noChangeArrowheads="1"/>
              </p:cNvSpPr>
              <p:nvPr/>
            </p:nvSpPr>
            <p:spPr bwMode="auto">
              <a:xfrm>
                <a:off x="3363" y="170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2" name="Rectangle 124"/>
              <p:cNvSpPr>
                <a:spLocks noChangeArrowheads="1"/>
              </p:cNvSpPr>
              <p:nvPr/>
            </p:nvSpPr>
            <p:spPr bwMode="auto">
              <a:xfrm>
                <a:off x="3639" y="157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3" name="Rectangle 125"/>
              <p:cNvSpPr>
                <a:spLocks noChangeArrowheads="1"/>
              </p:cNvSpPr>
              <p:nvPr/>
            </p:nvSpPr>
            <p:spPr bwMode="auto">
              <a:xfrm>
                <a:off x="3639" y="162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4" name="Rectangle 126"/>
              <p:cNvSpPr>
                <a:spLocks noChangeArrowheads="1"/>
              </p:cNvSpPr>
              <p:nvPr/>
            </p:nvSpPr>
            <p:spPr bwMode="auto">
              <a:xfrm>
                <a:off x="3627" y="158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5" name="Rectangle 127"/>
              <p:cNvSpPr>
                <a:spLocks noChangeArrowheads="1"/>
              </p:cNvSpPr>
              <p:nvPr/>
            </p:nvSpPr>
            <p:spPr bwMode="auto">
              <a:xfrm>
                <a:off x="3627" y="161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6" name="Rectangle 128"/>
              <p:cNvSpPr>
                <a:spLocks noChangeArrowheads="1"/>
              </p:cNvSpPr>
              <p:nvPr/>
            </p:nvSpPr>
            <p:spPr bwMode="auto">
              <a:xfrm>
                <a:off x="3621" y="159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7" name="Rectangle 129"/>
              <p:cNvSpPr>
                <a:spLocks noChangeArrowheads="1"/>
              </p:cNvSpPr>
              <p:nvPr/>
            </p:nvSpPr>
            <p:spPr bwMode="auto">
              <a:xfrm>
                <a:off x="3621" y="160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8" name="Rectangle 130"/>
              <p:cNvSpPr>
                <a:spLocks noChangeArrowheads="1"/>
              </p:cNvSpPr>
              <p:nvPr/>
            </p:nvSpPr>
            <p:spPr bwMode="auto">
              <a:xfrm>
                <a:off x="3621" y="16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9" name="Rectangle 131"/>
              <p:cNvSpPr>
                <a:spLocks noChangeArrowheads="1"/>
              </p:cNvSpPr>
              <p:nvPr/>
            </p:nvSpPr>
            <p:spPr bwMode="auto">
              <a:xfrm>
                <a:off x="3621" y="16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0" name="Oval 132"/>
              <p:cNvSpPr>
                <a:spLocks noChangeArrowheads="1"/>
              </p:cNvSpPr>
              <p:nvPr/>
            </p:nvSpPr>
            <p:spPr bwMode="auto">
              <a:xfrm>
                <a:off x="3621" y="157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1" name="Rectangle 133"/>
              <p:cNvSpPr>
                <a:spLocks noChangeArrowheads="1"/>
              </p:cNvSpPr>
              <p:nvPr/>
            </p:nvSpPr>
            <p:spPr bwMode="auto">
              <a:xfrm>
                <a:off x="3898" y="154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2" name="Rectangle 134"/>
              <p:cNvSpPr>
                <a:spLocks noChangeArrowheads="1"/>
              </p:cNvSpPr>
              <p:nvPr/>
            </p:nvSpPr>
            <p:spPr bwMode="auto">
              <a:xfrm>
                <a:off x="3898" y="159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3" name="Rectangle 135"/>
              <p:cNvSpPr>
                <a:spLocks noChangeArrowheads="1"/>
              </p:cNvSpPr>
              <p:nvPr/>
            </p:nvSpPr>
            <p:spPr bwMode="auto">
              <a:xfrm>
                <a:off x="3886" y="155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4" name="Rectangle 136"/>
              <p:cNvSpPr>
                <a:spLocks noChangeArrowheads="1"/>
              </p:cNvSpPr>
              <p:nvPr/>
            </p:nvSpPr>
            <p:spPr bwMode="auto">
              <a:xfrm>
                <a:off x="3886" y="158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5" name="Rectangle 137"/>
              <p:cNvSpPr>
                <a:spLocks noChangeArrowheads="1"/>
              </p:cNvSpPr>
              <p:nvPr/>
            </p:nvSpPr>
            <p:spPr bwMode="auto">
              <a:xfrm>
                <a:off x="3880" y="156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6" name="Rectangle 138"/>
              <p:cNvSpPr>
                <a:spLocks noChangeArrowheads="1"/>
              </p:cNvSpPr>
              <p:nvPr/>
            </p:nvSpPr>
            <p:spPr bwMode="auto">
              <a:xfrm>
                <a:off x="3880" y="157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7" name="Rectangle 139"/>
              <p:cNvSpPr>
                <a:spLocks noChangeArrowheads="1"/>
              </p:cNvSpPr>
              <p:nvPr/>
            </p:nvSpPr>
            <p:spPr bwMode="auto">
              <a:xfrm>
                <a:off x="3880" y="157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8" name="Rectangle 140"/>
              <p:cNvSpPr>
                <a:spLocks noChangeArrowheads="1"/>
              </p:cNvSpPr>
              <p:nvPr/>
            </p:nvSpPr>
            <p:spPr bwMode="auto">
              <a:xfrm>
                <a:off x="3880" y="157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9" name="Oval 141"/>
              <p:cNvSpPr>
                <a:spLocks noChangeArrowheads="1"/>
              </p:cNvSpPr>
              <p:nvPr/>
            </p:nvSpPr>
            <p:spPr bwMode="auto">
              <a:xfrm>
                <a:off x="3880" y="154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0" name="Rectangle 142"/>
              <p:cNvSpPr>
                <a:spLocks noChangeArrowheads="1"/>
              </p:cNvSpPr>
              <p:nvPr/>
            </p:nvSpPr>
            <p:spPr bwMode="auto">
              <a:xfrm>
                <a:off x="4156" y="154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1" name="Rectangle 143"/>
              <p:cNvSpPr>
                <a:spLocks noChangeArrowheads="1"/>
              </p:cNvSpPr>
              <p:nvPr/>
            </p:nvSpPr>
            <p:spPr bwMode="auto">
              <a:xfrm>
                <a:off x="4156" y="159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2" name="Rectangle 144"/>
              <p:cNvSpPr>
                <a:spLocks noChangeArrowheads="1"/>
              </p:cNvSpPr>
              <p:nvPr/>
            </p:nvSpPr>
            <p:spPr bwMode="auto">
              <a:xfrm>
                <a:off x="4144" y="155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3" name="Rectangle 145"/>
              <p:cNvSpPr>
                <a:spLocks noChangeArrowheads="1"/>
              </p:cNvSpPr>
              <p:nvPr/>
            </p:nvSpPr>
            <p:spPr bwMode="auto">
              <a:xfrm>
                <a:off x="4144" y="158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4" name="Rectangle 146"/>
              <p:cNvSpPr>
                <a:spLocks noChangeArrowheads="1"/>
              </p:cNvSpPr>
              <p:nvPr/>
            </p:nvSpPr>
            <p:spPr bwMode="auto">
              <a:xfrm>
                <a:off x="4138" y="156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5" name="Rectangle 147"/>
              <p:cNvSpPr>
                <a:spLocks noChangeArrowheads="1"/>
              </p:cNvSpPr>
              <p:nvPr/>
            </p:nvSpPr>
            <p:spPr bwMode="auto">
              <a:xfrm>
                <a:off x="4138" y="157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6" name="Rectangle 148"/>
              <p:cNvSpPr>
                <a:spLocks noChangeArrowheads="1"/>
              </p:cNvSpPr>
              <p:nvPr/>
            </p:nvSpPr>
            <p:spPr bwMode="auto">
              <a:xfrm>
                <a:off x="4138" y="157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7" name="Rectangle 149"/>
              <p:cNvSpPr>
                <a:spLocks noChangeArrowheads="1"/>
              </p:cNvSpPr>
              <p:nvPr/>
            </p:nvSpPr>
            <p:spPr bwMode="auto">
              <a:xfrm>
                <a:off x="4138" y="157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8" name="Oval 150"/>
              <p:cNvSpPr>
                <a:spLocks noChangeArrowheads="1"/>
              </p:cNvSpPr>
              <p:nvPr/>
            </p:nvSpPr>
            <p:spPr bwMode="auto">
              <a:xfrm>
                <a:off x="4138" y="154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9" name="Rectangle 151"/>
              <p:cNvSpPr>
                <a:spLocks noChangeArrowheads="1"/>
              </p:cNvSpPr>
              <p:nvPr/>
            </p:nvSpPr>
            <p:spPr bwMode="auto">
              <a:xfrm>
                <a:off x="4408" y="143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0" name="Rectangle 152"/>
              <p:cNvSpPr>
                <a:spLocks noChangeArrowheads="1"/>
              </p:cNvSpPr>
              <p:nvPr/>
            </p:nvSpPr>
            <p:spPr bwMode="auto">
              <a:xfrm>
                <a:off x="4408" y="148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1" name="Rectangle 153"/>
              <p:cNvSpPr>
                <a:spLocks noChangeArrowheads="1"/>
              </p:cNvSpPr>
              <p:nvPr/>
            </p:nvSpPr>
            <p:spPr bwMode="auto">
              <a:xfrm>
                <a:off x="4396" y="144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2" name="Rectangle 154"/>
              <p:cNvSpPr>
                <a:spLocks noChangeArrowheads="1"/>
              </p:cNvSpPr>
              <p:nvPr/>
            </p:nvSpPr>
            <p:spPr bwMode="auto">
              <a:xfrm>
                <a:off x="4396" y="147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3" name="Rectangle 155"/>
              <p:cNvSpPr>
                <a:spLocks noChangeArrowheads="1"/>
              </p:cNvSpPr>
              <p:nvPr/>
            </p:nvSpPr>
            <p:spPr bwMode="auto">
              <a:xfrm>
                <a:off x="4390" y="145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4" name="Rectangle 156"/>
              <p:cNvSpPr>
                <a:spLocks noChangeArrowheads="1"/>
              </p:cNvSpPr>
              <p:nvPr/>
            </p:nvSpPr>
            <p:spPr bwMode="auto">
              <a:xfrm>
                <a:off x="4390" y="146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5" name="Rectangle 157"/>
              <p:cNvSpPr>
                <a:spLocks noChangeArrowheads="1"/>
              </p:cNvSpPr>
              <p:nvPr/>
            </p:nvSpPr>
            <p:spPr bwMode="auto">
              <a:xfrm>
                <a:off x="4390" y="145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6" name="Rectangle 158"/>
              <p:cNvSpPr>
                <a:spLocks noChangeArrowheads="1"/>
              </p:cNvSpPr>
              <p:nvPr/>
            </p:nvSpPr>
            <p:spPr bwMode="auto">
              <a:xfrm>
                <a:off x="4390" y="145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7" name="Oval 159"/>
              <p:cNvSpPr>
                <a:spLocks noChangeArrowheads="1"/>
              </p:cNvSpPr>
              <p:nvPr/>
            </p:nvSpPr>
            <p:spPr bwMode="auto">
              <a:xfrm>
                <a:off x="4390" y="143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8" name="Rectangle 160"/>
              <p:cNvSpPr>
                <a:spLocks noChangeArrowheads="1"/>
              </p:cNvSpPr>
              <p:nvPr/>
            </p:nvSpPr>
            <p:spPr bwMode="auto">
              <a:xfrm>
                <a:off x="4667" y="122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9" name="Rectangle 161"/>
              <p:cNvSpPr>
                <a:spLocks noChangeArrowheads="1"/>
              </p:cNvSpPr>
              <p:nvPr/>
            </p:nvSpPr>
            <p:spPr bwMode="auto">
              <a:xfrm>
                <a:off x="4667" y="127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0" name="Rectangle 162"/>
              <p:cNvSpPr>
                <a:spLocks noChangeArrowheads="1"/>
              </p:cNvSpPr>
              <p:nvPr/>
            </p:nvSpPr>
            <p:spPr bwMode="auto">
              <a:xfrm>
                <a:off x="4655" y="123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1" name="Rectangle 163"/>
              <p:cNvSpPr>
                <a:spLocks noChangeArrowheads="1"/>
              </p:cNvSpPr>
              <p:nvPr/>
            </p:nvSpPr>
            <p:spPr bwMode="auto">
              <a:xfrm>
                <a:off x="4655" y="126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2" name="Rectangle 164"/>
              <p:cNvSpPr>
                <a:spLocks noChangeArrowheads="1"/>
              </p:cNvSpPr>
              <p:nvPr/>
            </p:nvSpPr>
            <p:spPr bwMode="auto">
              <a:xfrm>
                <a:off x="4649" y="124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3" name="Rectangle 165"/>
              <p:cNvSpPr>
                <a:spLocks noChangeArrowheads="1"/>
              </p:cNvSpPr>
              <p:nvPr/>
            </p:nvSpPr>
            <p:spPr bwMode="auto">
              <a:xfrm>
                <a:off x="4649" y="125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4" name="Rectangle 166"/>
              <p:cNvSpPr>
                <a:spLocks noChangeArrowheads="1"/>
              </p:cNvSpPr>
              <p:nvPr/>
            </p:nvSpPr>
            <p:spPr bwMode="auto">
              <a:xfrm>
                <a:off x="4649" y="124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5" name="Rectangle 167"/>
              <p:cNvSpPr>
                <a:spLocks noChangeArrowheads="1"/>
              </p:cNvSpPr>
              <p:nvPr/>
            </p:nvSpPr>
            <p:spPr bwMode="auto">
              <a:xfrm>
                <a:off x="4649" y="124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6" name="Oval 168"/>
              <p:cNvSpPr>
                <a:spLocks noChangeArrowheads="1"/>
              </p:cNvSpPr>
              <p:nvPr/>
            </p:nvSpPr>
            <p:spPr bwMode="auto">
              <a:xfrm>
                <a:off x="4649" y="122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7" name="Rectangle 169"/>
              <p:cNvSpPr>
                <a:spLocks noChangeArrowheads="1"/>
              </p:cNvSpPr>
              <p:nvPr/>
            </p:nvSpPr>
            <p:spPr bwMode="auto">
              <a:xfrm>
                <a:off x="4925" y="128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8" name="Rectangle 170"/>
              <p:cNvSpPr>
                <a:spLocks noChangeArrowheads="1"/>
              </p:cNvSpPr>
              <p:nvPr/>
            </p:nvSpPr>
            <p:spPr bwMode="auto">
              <a:xfrm>
                <a:off x="4925" y="133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9" name="Rectangle 171"/>
              <p:cNvSpPr>
                <a:spLocks noChangeArrowheads="1"/>
              </p:cNvSpPr>
              <p:nvPr/>
            </p:nvSpPr>
            <p:spPr bwMode="auto">
              <a:xfrm>
                <a:off x="4913" y="129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0" name="Rectangle 172"/>
              <p:cNvSpPr>
                <a:spLocks noChangeArrowheads="1"/>
              </p:cNvSpPr>
              <p:nvPr/>
            </p:nvSpPr>
            <p:spPr bwMode="auto">
              <a:xfrm>
                <a:off x="4913" y="132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1" name="Rectangle 173"/>
              <p:cNvSpPr>
                <a:spLocks noChangeArrowheads="1"/>
              </p:cNvSpPr>
              <p:nvPr/>
            </p:nvSpPr>
            <p:spPr bwMode="auto">
              <a:xfrm>
                <a:off x="4907" y="13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2" name="Rectangle 174"/>
              <p:cNvSpPr>
                <a:spLocks noChangeArrowheads="1"/>
              </p:cNvSpPr>
              <p:nvPr/>
            </p:nvSpPr>
            <p:spPr bwMode="auto">
              <a:xfrm>
                <a:off x="4907" y="131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3" name="Rectangle 175"/>
              <p:cNvSpPr>
                <a:spLocks noChangeArrowheads="1"/>
              </p:cNvSpPr>
              <p:nvPr/>
            </p:nvSpPr>
            <p:spPr bwMode="auto">
              <a:xfrm>
                <a:off x="4907" y="130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4" name="Rectangle 176"/>
              <p:cNvSpPr>
                <a:spLocks noChangeArrowheads="1"/>
              </p:cNvSpPr>
              <p:nvPr/>
            </p:nvSpPr>
            <p:spPr bwMode="auto">
              <a:xfrm>
                <a:off x="4907" y="130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5" name="Oval 177"/>
              <p:cNvSpPr>
                <a:spLocks noChangeArrowheads="1"/>
              </p:cNvSpPr>
              <p:nvPr/>
            </p:nvSpPr>
            <p:spPr bwMode="auto">
              <a:xfrm>
                <a:off x="4907" y="128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6" name="Rectangle 178"/>
              <p:cNvSpPr>
                <a:spLocks noChangeArrowheads="1"/>
              </p:cNvSpPr>
              <p:nvPr/>
            </p:nvSpPr>
            <p:spPr bwMode="auto">
              <a:xfrm>
                <a:off x="5183" y="123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7" name="Rectangle 179"/>
              <p:cNvSpPr>
                <a:spLocks noChangeArrowheads="1"/>
              </p:cNvSpPr>
              <p:nvPr/>
            </p:nvSpPr>
            <p:spPr bwMode="auto">
              <a:xfrm>
                <a:off x="5183" y="128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8" name="Rectangle 180"/>
              <p:cNvSpPr>
                <a:spLocks noChangeArrowheads="1"/>
              </p:cNvSpPr>
              <p:nvPr/>
            </p:nvSpPr>
            <p:spPr bwMode="auto">
              <a:xfrm>
                <a:off x="5171" y="1242"/>
                <a:ext cx="43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9" name="Rectangle 181"/>
              <p:cNvSpPr>
                <a:spLocks noChangeArrowheads="1"/>
              </p:cNvSpPr>
              <p:nvPr/>
            </p:nvSpPr>
            <p:spPr bwMode="auto">
              <a:xfrm>
                <a:off x="5171" y="1272"/>
                <a:ext cx="43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0" name="Rectangle 182"/>
              <p:cNvSpPr>
                <a:spLocks noChangeArrowheads="1"/>
              </p:cNvSpPr>
              <p:nvPr/>
            </p:nvSpPr>
            <p:spPr bwMode="auto">
              <a:xfrm>
                <a:off x="5165" y="1254"/>
                <a:ext cx="55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1" name="Rectangle 183"/>
              <p:cNvSpPr>
                <a:spLocks noChangeArrowheads="1"/>
              </p:cNvSpPr>
              <p:nvPr/>
            </p:nvSpPr>
            <p:spPr bwMode="auto">
              <a:xfrm>
                <a:off x="5165" y="1266"/>
                <a:ext cx="55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2" name="Rectangle 184"/>
              <p:cNvSpPr>
                <a:spLocks noChangeArrowheads="1"/>
              </p:cNvSpPr>
              <p:nvPr/>
            </p:nvSpPr>
            <p:spPr bwMode="auto">
              <a:xfrm>
                <a:off x="5165" y="1260"/>
                <a:ext cx="55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3" name="Rectangle 185"/>
              <p:cNvSpPr>
                <a:spLocks noChangeArrowheads="1"/>
              </p:cNvSpPr>
              <p:nvPr/>
            </p:nvSpPr>
            <p:spPr bwMode="auto">
              <a:xfrm>
                <a:off x="5165" y="1260"/>
                <a:ext cx="55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4" name="Oval 186"/>
              <p:cNvSpPr>
                <a:spLocks noChangeArrowheads="1"/>
              </p:cNvSpPr>
              <p:nvPr/>
            </p:nvSpPr>
            <p:spPr bwMode="auto">
              <a:xfrm>
                <a:off x="5165" y="1236"/>
                <a:ext cx="49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5" name="Freeform 187"/>
              <p:cNvSpPr>
                <a:spLocks/>
              </p:cNvSpPr>
              <p:nvPr/>
            </p:nvSpPr>
            <p:spPr bwMode="auto">
              <a:xfrm>
                <a:off x="2107" y="1248"/>
                <a:ext cx="3082" cy="978"/>
              </a:xfrm>
              <a:custGeom>
                <a:avLst/>
                <a:gdLst>
                  <a:gd name="T0" fmla="*/ 0 w 513"/>
                  <a:gd name="T1" fmla="*/ 163 h 163"/>
                  <a:gd name="T2" fmla="*/ 42 w 513"/>
                  <a:gd name="T3" fmla="*/ 109 h 163"/>
                  <a:gd name="T4" fmla="*/ 85 w 513"/>
                  <a:gd name="T5" fmla="*/ 142 h 163"/>
                  <a:gd name="T6" fmla="*/ 128 w 513"/>
                  <a:gd name="T7" fmla="*/ 131 h 163"/>
                  <a:gd name="T8" fmla="*/ 171 w 513"/>
                  <a:gd name="T9" fmla="*/ 98 h 163"/>
                  <a:gd name="T10" fmla="*/ 213 w 513"/>
                  <a:gd name="T11" fmla="*/ 80 h 163"/>
                  <a:gd name="T12" fmla="*/ 256 w 513"/>
                  <a:gd name="T13" fmla="*/ 59 h 163"/>
                  <a:gd name="T14" fmla="*/ 299 w 513"/>
                  <a:gd name="T15" fmla="*/ 54 h 163"/>
                  <a:gd name="T16" fmla="*/ 342 w 513"/>
                  <a:gd name="T17" fmla="*/ 54 h 163"/>
                  <a:gd name="T18" fmla="*/ 384 w 513"/>
                  <a:gd name="T19" fmla="*/ 35 h 163"/>
                  <a:gd name="T20" fmla="*/ 427 w 513"/>
                  <a:gd name="T21" fmla="*/ 0 h 163"/>
                  <a:gd name="T22" fmla="*/ 470 w 513"/>
                  <a:gd name="T23" fmla="*/ 10 h 163"/>
                  <a:gd name="T24" fmla="*/ 513 w 513"/>
                  <a:gd name="T25" fmla="*/ 2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13" h="163">
                    <a:moveTo>
                      <a:pt x="0" y="163"/>
                    </a:moveTo>
                    <a:lnTo>
                      <a:pt x="42" y="109"/>
                    </a:lnTo>
                    <a:lnTo>
                      <a:pt x="85" y="142"/>
                    </a:lnTo>
                    <a:lnTo>
                      <a:pt x="128" y="131"/>
                    </a:lnTo>
                    <a:lnTo>
                      <a:pt x="171" y="98"/>
                    </a:lnTo>
                    <a:lnTo>
                      <a:pt x="213" y="80"/>
                    </a:lnTo>
                    <a:lnTo>
                      <a:pt x="256" y="59"/>
                    </a:lnTo>
                    <a:lnTo>
                      <a:pt x="299" y="54"/>
                    </a:lnTo>
                    <a:lnTo>
                      <a:pt x="342" y="54"/>
                    </a:lnTo>
                    <a:lnTo>
                      <a:pt x="384" y="35"/>
                    </a:lnTo>
                    <a:lnTo>
                      <a:pt x="427" y="0"/>
                    </a:lnTo>
                    <a:lnTo>
                      <a:pt x="470" y="10"/>
                    </a:lnTo>
                    <a:lnTo>
                      <a:pt x="513" y="2"/>
                    </a:lnTo>
                  </a:path>
                </a:pathLst>
              </a:custGeom>
              <a:noFill/>
              <a:ln w="19050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6" name="Rectangle 188"/>
              <p:cNvSpPr>
                <a:spLocks noChangeArrowheads="1"/>
              </p:cNvSpPr>
              <p:nvPr/>
            </p:nvSpPr>
            <p:spPr bwMode="auto">
              <a:xfrm>
                <a:off x="2077" y="2244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7" name="Rectangle 189"/>
              <p:cNvSpPr>
                <a:spLocks noChangeArrowheads="1"/>
              </p:cNvSpPr>
              <p:nvPr/>
            </p:nvSpPr>
            <p:spPr bwMode="auto">
              <a:xfrm>
                <a:off x="2335" y="1842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8" name="Rectangle 190"/>
              <p:cNvSpPr>
                <a:spLocks noChangeArrowheads="1"/>
              </p:cNvSpPr>
              <p:nvPr/>
            </p:nvSpPr>
            <p:spPr bwMode="auto">
              <a:xfrm>
                <a:off x="2594" y="2070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9" name="Rectangle 191"/>
              <p:cNvSpPr>
                <a:spLocks noChangeArrowheads="1"/>
              </p:cNvSpPr>
              <p:nvPr/>
            </p:nvSpPr>
            <p:spPr bwMode="auto">
              <a:xfrm>
                <a:off x="2852" y="1974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0" name="Rectangle 192"/>
              <p:cNvSpPr>
                <a:spLocks noChangeArrowheads="1"/>
              </p:cNvSpPr>
              <p:nvPr/>
            </p:nvSpPr>
            <p:spPr bwMode="auto">
              <a:xfrm>
                <a:off x="3104" y="1764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1" name="Rectangle 193"/>
              <p:cNvSpPr>
                <a:spLocks noChangeArrowheads="1"/>
              </p:cNvSpPr>
              <p:nvPr/>
            </p:nvSpPr>
            <p:spPr bwMode="auto">
              <a:xfrm>
                <a:off x="3363" y="1650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2" name="Rectangle 194"/>
              <p:cNvSpPr>
                <a:spLocks noChangeArrowheads="1"/>
              </p:cNvSpPr>
              <p:nvPr/>
            </p:nvSpPr>
            <p:spPr bwMode="auto">
              <a:xfrm>
                <a:off x="3621" y="1512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3" name="Rectangle 195"/>
              <p:cNvSpPr>
                <a:spLocks noChangeArrowheads="1"/>
              </p:cNvSpPr>
              <p:nvPr/>
            </p:nvSpPr>
            <p:spPr bwMode="auto">
              <a:xfrm>
                <a:off x="3880" y="1446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4" name="Rectangle 196"/>
              <p:cNvSpPr>
                <a:spLocks noChangeArrowheads="1"/>
              </p:cNvSpPr>
              <p:nvPr/>
            </p:nvSpPr>
            <p:spPr bwMode="auto">
              <a:xfrm>
                <a:off x="4132" y="1410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5" name="Rectangle 197"/>
              <p:cNvSpPr>
                <a:spLocks noChangeArrowheads="1"/>
              </p:cNvSpPr>
              <p:nvPr/>
            </p:nvSpPr>
            <p:spPr bwMode="auto">
              <a:xfrm>
                <a:off x="4390" y="1326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6" name="Rectangle 198"/>
              <p:cNvSpPr>
                <a:spLocks noChangeArrowheads="1"/>
              </p:cNvSpPr>
              <p:nvPr/>
            </p:nvSpPr>
            <p:spPr bwMode="auto">
              <a:xfrm>
                <a:off x="4649" y="1044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7" name="Rectangle 199"/>
              <p:cNvSpPr>
                <a:spLocks noChangeArrowheads="1"/>
              </p:cNvSpPr>
              <p:nvPr/>
            </p:nvSpPr>
            <p:spPr bwMode="auto">
              <a:xfrm>
                <a:off x="4907" y="990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8" name="Rectangle 200"/>
              <p:cNvSpPr>
                <a:spLocks noChangeArrowheads="1"/>
              </p:cNvSpPr>
              <p:nvPr/>
            </p:nvSpPr>
            <p:spPr bwMode="auto">
              <a:xfrm>
                <a:off x="5159" y="870"/>
                <a:ext cx="55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9" name="Freeform 201"/>
              <p:cNvSpPr>
                <a:spLocks/>
              </p:cNvSpPr>
              <p:nvPr/>
            </p:nvSpPr>
            <p:spPr bwMode="auto">
              <a:xfrm>
                <a:off x="2107" y="900"/>
                <a:ext cx="3082" cy="1374"/>
              </a:xfrm>
              <a:custGeom>
                <a:avLst/>
                <a:gdLst>
                  <a:gd name="T0" fmla="*/ 0 w 513"/>
                  <a:gd name="T1" fmla="*/ 229 h 229"/>
                  <a:gd name="T2" fmla="*/ 42 w 513"/>
                  <a:gd name="T3" fmla="*/ 162 h 229"/>
                  <a:gd name="T4" fmla="*/ 85 w 513"/>
                  <a:gd name="T5" fmla="*/ 200 h 229"/>
                  <a:gd name="T6" fmla="*/ 128 w 513"/>
                  <a:gd name="T7" fmla="*/ 184 h 229"/>
                  <a:gd name="T8" fmla="*/ 171 w 513"/>
                  <a:gd name="T9" fmla="*/ 148 h 229"/>
                  <a:gd name="T10" fmla="*/ 213 w 513"/>
                  <a:gd name="T11" fmla="*/ 129 h 229"/>
                  <a:gd name="T12" fmla="*/ 256 w 513"/>
                  <a:gd name="T13" fmla="*/ 106 h 229"/>
                  <a:gd name="T14" fmla="*/ 299 w 513"/>
                  <a:gd name="T15" fmla="*/ 95 h 229"/>
                  <a:gd name="T16" fmla="*/ 342 w 513"/>
                  <a:gd name="T17" fmla="*/ 89 h 229"/>
                  <a:gd name="T18" fmla="*/ 384 w 513"/>
                  <a:gd name="T19" fmla="*/ 76 h 229"/>
                  <a:gd name="T20" fmla="*/ 427 w 513"/>
                  <a:gd name="T21" fmla="*/ 28 h 229"/>
                  <a:gd name="T22" fmla="*/ 470 w 513"/>
                  <a:gd name="T23" fmla="*/ 20 h 229"/>
                  <a:gd name="T24" fmla="*/ 513 w 513"/>
                  <a:gd name="T25" fmla="*/ 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13" h="229">
                    <a:moveTo>
                      <a:pt x="0" y="229"/>
                    </a:moveTo>
                    <a:lnTo>
                      <a:pt x="42" y="162"/>
                    </a:lnTo>
                    <a:lnTo>
                      <a:pt x="85" y="200"/>
                    </a:lnTo>
                    <a:lnTo>
                      <a:pt x="128" y="184"/>
                    </a:lnTo>
                    <a:lnTo>
                      <a:pt x="171" y="148"/>
                    </a:lnTo>
                    <a:lnTo>
                      <a:pt x="213" y="129"/>
                    </a:lnTo>
                    <a:lnTo>
                      <a:pt x="256" y="106"/>
                    </a:lnTo>
                    <a:lnTo>
                      <a:pt x="299" y="95"/>
                    </a:lnTo>
                    <a:lnTo>
                      <a:pt x="342" y="89"/>
                    </a:lnTo>
                    <a:lnTo>
                      <a:pt x="384" y="76"/>
                    </a:lnTo>
                    <a:lnTo>
                      <a:pt x="427" y="28"/>
                    </a:lnTo>
                    <a:lnTo>
                      <a:pt x="470" y="20"/>
                    </a:lnTo>
                    <a:lnTo>
                      <a:pt x="513" y="0"/>
                    </a:lnTo>
                  </a:path>
                </a:pathLst>
              </a:custGeom>
              <a:noFill/>
              <a:ln w="19050" cap="rnd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50" name="Rectangle 202"/>
              <p:cNvSpPr>
                <a:spLocks noChangeArrowheads="1"/>
              </p:cNvSpPr>
              <p:nvPr/>
            </p:nvSpPr>
            <p:spPr bwMode="auto">
              <a:xfrm>
                <a:off x="2077" y="3624"/>
                <a:ext cx="5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51" name="Rectangle 203"/>
              <p:cNvSpPr>
                <a:spLocks noChangeArrowheads="1"/>
              </p:cNvSpPr>
              <p:nvPr/>
            </p:nvSpPr>
            <p:spPr bwMode="auto">
              <a:xfrm>
                <a:off x="2335" y="3450"/>
                <a:ext cx="54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52" name="Rectangle 204"/>
              <p:cNvSpPr>
                <a:spLocks noChangeArrowheads="1"/>
              </p:cNvSpPr>
              <p:nvPr/>
            </p:nvSpPr>
            <p:spPr bwMode="auto">
              <a:xfrm>
                <a:off x="2594" y="3282"/>
                <a:ext cx="5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53" name="Rectangle 205"/>
              <p:cNvSpPr>
                <a:spLocks noChangeArrowheads="1"/>
              </p:cNvSpPr>
              <p:nvPr/>
            </p:nvSpPr>
            <p:spPr bwMode="auto">
              <a:xfrm>
                <a:off x="2852" y="3144"/>
                <a:ext cx="48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6" name="Rectangle 207"/>
            <p:cNvSpPr>
              <a:spLocks noChangeArrowheads="1"/>
            </p:cNvSpPr>
            <p:nvPr/>
          </p:nvSpPr>
          <p:spPr bwMode="auto">
            <a:xfrm>
              <a:off x="3104" y="3006"/>
              <a:ext cx="54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Rectangle 208"/>
            <p:cNvSpPr>
              <a:spLocks noChangeArrowheads="1"/>
            </p:cNvSpPr>
            <p:nvPr/>
          </p:nvSpPr>
          <p:spPr bwMode="auto">
            <a:xfrm>
              <a:off x="3363" y="2892"/>
              <a:ext cx="54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Rectangle 209"/>
            <p:cNvSpPr>
              <a:spLocks noChangeArrowheads="1"/>
            </p:cNvSpPr>
            <p:nvPr/>
          </p:nvSpPr>
          <p:spPr bwMode="auto">
            <a:xfrm>
              <a:off x="3621" y="2724"/>
              <a:ext cx="54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Rectangle 210"/>
            <p:cNvSpPr>
              <a:spLocks noChangeArrowheads="1"/>
            </p:cNvSpPr>
            <p:nvPr/>
          </p:nvSpPr>
          <p:spPr bwMode="auto">
            <a:xfrm>
              <a:off x="3880" y="2580"/>
              <a:ext cx="48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Rectangle 211"/>
            <p:cNvSpPr>
              <a:spLocks noChangeArrowheads="1"/>
            </p:cNvSpPr>
            <p:nvPr/>
          </p:nvSpPr>
          <p:spPr bwMode="auto">
            <a:xfrm>
              <a:off x="4132" y="2484"/>
              <a:ext cx="54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Rectangle 212"/>
            <p:cNvSpPr>
              <a:spLocks noChangeArrowheads="1"/>
            </p:cNvSpPr>
            <p:nvPr/>
          </p:nvSpPr>
          <p:spPr bwMode="auto">
            <a:xfrm>
              <a:off x="4390" y="2382"/>
              <a:ext cx="54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Rectangle 213"/>
            <p:cNvSpPr>
              <a:spLocks noChangeArrowheads="1"/>
            </p:cNvSpPr>
            <p:nvPr/>
          </p:nvSpPr>
          <p:spPr bwMode="auto">
            <a:xfrm>
              <a:off x="4649" y="2214"/>
              <a:ext cx="48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Rectangle 214"/>
            <p:cNvSpPr>
              <a:spLocks noChangeArrowheads="1"/>
            </p:cNvSpPr>
            <p:nvPr/>
          </p:nvSpPr>
          <p:spPr bwMode="auto">
            <a:xfrm>
              <a:off x="4907" y="2088"/>
              <a:ext cx="48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Rectangle 215"/>
            <p:cNvSpPr>
              <a:spLocks noChangeArrowheads="1"/>
            </p:cNvSpPr>
            <p:nvPr/>
          </p:nvSpPr>
          <p:spPr bwMode="auto">
            <a:xfrm>
              <a:off x="5159" y="1920"/>
              <a:ext cx="55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216"/>
            <p:cNvSpPr>
              <a:spLocks noEditPoints="1"/>
            </p:cNvSpPr>
            <p:nvPr/>
          </p:nvSpPr>
          <p:spPr bwMode="auto">
            <a:xfrm>
              <a:off x="2119" y="1944"/>
              <a:ext cx="3070" cy="1698"/>
            </a:xfrm>
            <a:custGeom>
              <a:avLst/>
              <a:gdLst>
                <a:gd name="T0" fmla="*/ 7 w 511"/>
                <a:gd name="T1" fmla="*/ 278 h 283"/>
                <a:gd name="T2" fmla="*/ 20 w 511"/>
                <a:gd name="T3" fmla="*/ 269 h 283"/>
                <a:gd name="T4" fmla="*/ 30 w 511"/>
                <a:gd name="T5" fmla="*/ 262 h 283"/>
                <a:gd name="T6" fmla="*/ 42 w 511"/>
                <a:gd name="T7" fmla="*/ 254 h 283"/>
                <a:gd name="T8" fmla="*/ 52 w 511"/>
                <a:gd name="T9" fmla="*/ 247 h 283"/>
                <a:gd name="T10" fmla="*/ 66 w 511"/>
                <a:gd name="T11" fmla="*/ 239 h 283"/>
                <a:gd name="T12" fmla="*/ 76 w 511"/>
                <a:gd name="T13" fmla="*/ 232 h 283"/>
                <a:gd name="T14" fmla="*/ 83 w 511"/>
                <a:gd name="T15" fmla="*/ 228 h 283"/>
                <a:gd name="T16" fmla="*/ 97 w 511"/>
                <a:gd name="T17" fmla="*/ 220 h 283"/>
                <a:gd name="T18" fmla="*/ 107 w 511"/>
                <a:gd name="T19" fmla="*/ 215 h 283"/>
                <a:gd name="T20" fmla="*/ 121 w 511"/>
                <a:gd name="T21" fmla="*/ 207 h 283"/>
                <a:gd name="T22" fmla="*/ 130 w 511"/>
                <a:gd name="T23" fmla="*/ 202 h 283"/>
                <a:gd name="T24" fmla="*/ 144 w 511"/>
                <a:gd name="T25" fmla="*/ 194 h 283"/>
                <a:gd name="T26" fmla="*/ 154 w 511"/>
                <a:gd name="T27" fmla="*/ 189 h 283"/>
                <a:gd name="T28" fmla="*/ 168 w 511"/>
                <a:gd name="T29" fmla="*/ 182 h 283"/>
                <a:gd name="T30" fmla="*/ 175 w 511"/>
                <a:gd name="T31" fmla="*/ 178 h 283"/>
                <a:gd name="T32" fmla="*/ 185 w 511"/>
                <a:gd name="T33" fmla="*/ 174 h 283"/>
                <a:gd name="T34" fmla="*/ 199 w 511"/>
                <a:gd name="T35" fmla="*/ 167 h 283"/>
                <a:gd name="T36" fmla="*/ 209 w 511"/>
                <a:gd name="T37" fmla="*/ 163 h 283"/>
                <a:gd name="T38" fmla="*/ 223 w 511"/>
                <a:gd name="T39" fmla="*/ 154 h 283"/>
                <a:gd name="T40" fmla="*/ 233 w 511"/>
                <a:gd name="T41" fmla="*/ 148 h 283"/>
                <a:gd name="T42" fmla="*/ 247 w 511"/>
                <a:gd name="T43" fmla="*/ 139 h 283"/>
                <a:gd name="T44" fmla="*/ 256 w 511"/>
                <a:gd name="T45" fmla="*/ 134 h 283"/>
                <a:gd name="T46" fmla="*/ 270 w 511"/>
                <a:gd name="T47" fmla="*/ 126 h 283"/>
                <a:gd name="T48" fmla="*/ 280 w 511"/>
                <a:gd name="T49" fmla="*/ 120 h 283"/>
                <a:gd name="T50" fmla="*/ 294 w 511"/>
                <a:gd name="T51" fmla="*/ 112 h 283"/>
                <a:gd name="T52" fmla="*/ 304 w 511"/>
                <a:gd name="T53" fmla="*/ 107 h 283"/>
                <a:gd name="T54" fmla="*/ 318 w 511"/>
                <a:gd name="T55" fmla="*/ 102 h 283"/>
                <a:gd name="T56" fmla="*/ 328 w 511"/>
                <a:gd name="T57" fmla="*/ 98 h 283"/>
                <a:gd name="T58" fmla="*/ 342 w 511"/>
                <a:gd name="T59" fmla="*/ 93 h 283"/>
                <a:gd name="T60" fmla="*/ 352 w 511"/>
                <a:gd name="T61" fmla="*/ 89 h 283"/>
                <a:gd name="T62" fmla="*/ 366 w 511"/>
                <a:gd name="T63" fmla="*/ 83 h 283"/>
                <a:gd name="T64" fmla="*/ 376 w 511"/>
                <a:gd name="T65" fmla="*/ 79 h 283"/>
                <a:gd name="T66" fmla="*/ 389 w 511"/>
                <a:gd name="T67" fmla="*/ 72 h 283"/>
                <a:gd name="T68" fmla="*/ 399 w 511"/>
                <a:gd name="T69" fmla="*/ 66 h 283"/>
                <a:gd name="T70" fmla="*/ 412 w 511"/>
                <a:gd name="T71" fmla="*/ 57 h 283"/>
                <a:gd name="T72" fmla="*/ 422 w 511"/>
                <a:gd name="T73" fmla="*/ 51 h 283"/>
                <a:gd name="T74" fmla="*/ 435 w 511"/>
                <a:gd name="T75" fmla="*/ 44 h 283"/>
                <a:gd name="T76" fmla="*/ 445 w 511"/>
                <a:gd name="T77" fmla="*/ 39 h 283"/>
                <a:gd name="T78" fmla="*/ 459 w 511"/>
                <a:gd name="T79" fmla="*/ 32 h 283"/>
                <a:gd name="T80" fmla="*/ 468 w 511"/>
                <a:gd name="T81" fmla="*/ 28 h 283"/>
                <a:gd name="T82" fmla="*/ 477 w 511"/>
                <a:gd name="T83" fmla="*/ 22 h 283"/>
                <a:gd name="T84" fmla="*/ 491 w 511"/>
                <a:gd name="T85" fmla="*/ 13 h 283"/>
                <a:gd name="T86" fmla="*/ 500 w 511"/>
                <a:gd name="T87" fmla="*/ 7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11" h="283">
                  <a:moveTo>
                    <a:pt x="5" y="279"/>
                  </a:moveTo>
                  <a:lnTo>
                    <a:pt x="7" y="278"/>
                  </a:lnTo>
                  <a:moveTo>
                    <a:pt x="12" y="274"/>
                  </a:moveTo>
                  <a:lnTo>
                    <a:pt x="14" y="273"/>
                  </a:lnTo>
                  <a:moveTo>
                    <a:pt x="20" y="269"/>
                  </a:moveTo>
                  <a:lnTo>
                    <a:pt x="22" y="267"/>
                  </a:lnTo>
                  <a:moveTo>
                    <a:pt x="28" y="263"/>
                  </a:moveTo>
                  <a:lnTo>
                    <a:pt x="30" y="262"/>
                  </a:lnTo>
                  <a:moveTo>
                    <a:pt x="35" y="258"/>
                  </a:moveTo>
                  <a:lnTo>
                    <a:pt x="37" y="257"/>
                  </a:lnTo>
                  <a:moveTo>
                    <a:pt x="42" y="254"/>
                  </a:moveTo>
                  <a:lnTo>
                    <a:pt x="44" y="252"/>
                  </a:lnTo>
                  <a:moveTo>
                    <a:pt x="50" y="249"/>
                  </a:moveTo>
                  <a:lnTo>
                    <a:pt x="52" y="247"/>
                  </a:lnTo>
                  <a:moveTo>
                    <a:pt x="58" y="244"/>
                  </a:moveTo>
                  <a:lnTo>
                    <a:pt x="60" y="242"/>
                  </a:lnTo>
                  <a:moveTo>
                    <a:pt x="66" y="239"/>
                  </a:moveTo>
                  <a:lnTo>
                    <a:pt x="68" y="237"/>
                  </a:lnTo>
                  <a:moveTo>
                    <a:pt x="74" y="234"/>
                  </a:moveTo>
                  <a:lnTo>
                    <a:pt x="76" y="232"/>
                  </a:lnTo>
                  <a:moveTo>
                    <a:pt x="82" y="229"/>
                  </a:moveTo>
                  <a:lnTo>
                    <a:pt x="83" y="228"/>
                  </a:lnTo>
                  <a:lnTo>
                    <a:pt x="83" y="228"/>
                  </a:lnTo>
                  <a:moveTo>
                    <a:pt x="89" y="225"/>
                  </a:moveTo>
                  <a:lnTo>
                    <a:pt x="91" y="224"/>
                  </a:lnTo>
                  <a:moveTo>
                    <a:pt x="97" y="220"/>
                  </a:moveTo>
                  <a:lnTo>
                    <a:pt x="99" y="219"/>
                  </a:lnTo>
                  <a:moveTo>
                    <a:pt x="105" y="216"/>
                  </a:moveTo>
                  <a:lnTo>
                    <a:pt x="107" y="215"/>
                  </a:lnTo>
                  <a:moveTo>
                    <a:pt x="113" y="211"/>
                  </a:moveTo>
                  <a:lnTo>
                    <a:pt x="115" y="210"/>
                  </a:lnTo>
                  <a:moveTo>
                    <a:pt x="121" y="207"/>
                  </a:moveTo>
                  <a:lnTo>
                    <a:pt x="123" y="206"/>
                  </a:lnTo>
                  <a:moveTo>
                    <a:pt x="128" y="203"/>
                  </a:moveTo>
                  <a:lnTo>
                    <a:pt x="130" y="202"/>
                  </a:lnTo>
                  <a:moveTo>
                    <a:pt x="136" y="199"/>
                  </a:moveTo>
                  <a:lnTo>
                    <a:pt x="138" y="198"/>
                  </a:lnTo>
                  <a:moveTo>
                    <a:pt x="144" y="194"/>
                  </a:moveTo>
                  <a:lnTo>
                    <a:pt x="146" y="193"/>
                  </a:lnTo>
                  <a:moveTo>
                    <a:pt x="152" y="190"/>
                  </a:moveTo>
                  <a:lnTo>
                    <a:pt x="154" y="189"/>
                  </a:lnTo>
                  <a:moveTo>
                    <a:pt x="160" y="186"/>
                  </a:moveTo>
                  <a:lnTo>
                    <a:pt x="162" y="185"/>
                  </a:lnTo>
                  <a:moveTo>
                    <a:pt x="168" y="182"/>
                  </a:moveTo>
                  <a:lnTo>
                    <a:pt x="169" y="181"/>
                  </a:lnTo>
                  <a:lnTo>
                    <a:pt x="169" y="181"/>
                  </a:lnTo>
                  <a:moveTo>
                    <a:pt x="175" y="178"/>
                  </a:moveTo>
                  <a:lnTo>
                    <a:pt x="177" y="177"/>
                  </a:lnTo>
                  <a:moveTo>
                    <a:pt x="183" y="175"/>
                  </a:moveTo>
                  <a:lnTo>
                    <a:pt x="185" y="174"/>
                  </a:lnTo>
                  <a:moveTo>
                    <a:pt x="191" y="171"/>
                  </a:moveTo>
                  <a:lnTo>
                    <a:pt x="193" y="170"/>
                  </a:lnTo>
                  <a:moveTo>
                    <a:pt x="199" y="167"/>
                  </a:moveTo>
                  <a:lnTo>
                    <a:pt x="201" y="167"/>
                  </a:lnTo>
                  <a:moveTo>
                    <a:pt x="207" y="164"/>
                  </a:moveTo>
                  <a:lnTo>
                    <a:pt x="209" y="163"/>
                  </a:lnTo>
                  <a:moveTo>
                    <a:pt x="215" y="159"/>
                  </a:moveTo>
                  <a:lnTo>
                    <a:pt x="217" y="158"/>
                  </a:lnTo>
                  <a:moveTo>
                    <a:pt x="223" y="154"/>
                  </a:moveTo>
                  <a:lnTo>
                    <a:pt x="225" y="153"/>
                  </a:lnTo>
                  <a:moveTo>
                    <a:pt x="231" y="149"/>
                  </a:moveTo>
                  <a:lnTo>
                    <a:pt x="233" y="148"/>
                  </a:lnTo>
                  <a:moveTo>
                    <a:pt x="239" y="144"/>
                  </a:moveTo>
                  <a:lnTo>
                    <a:pt x="241" y="143"/>
                  </a:lnTo>
                  <a:moveTo>
                    <a:pt x="247" y="139"/>
                  </a:moveTo>
                  <a:lnTo>
                    <a:pt x="249" y="138"/>
                  </a:lnTo>
                  <a:moveTo>
                    <a:pt x="254" y="135"/>
                  </a:moveTo>
                  <a:lnTo>
                    <a:pt x="256" y="134"/>
                  </a:lnTo>
                  <a:moveTo>
                    <a:pt x="262" y="130"/>
                  </a:moveTo>
                  <a:lnTo>
                    <a:pt x="264" y="129"/>
                  </a:lnTo>
                  <a:moveTo>
                    <a:pt x="270" y="126"/>
                  </a:moveTo>
                  <a:lnTo>
                    <a:pt x="272" y="125"/>
                  </a:lnTo>
                  <a:moveTo>
                    <a:pt x="278" y="121"/>
                  </a:moveTo>
                  <a:lnTo>
                    <a:pt x="280" y="120"/>
                  </a:lnTo>
                  <a:moveTo>
                    <a:pt x="286" y="116"/>
                  </a:moveTo>
                  <a:lnTo>
                    <a:pt x="288" y="115"/>
                  </a:lnTo>
                  <a:moveTo>
                    <a:pt x="294" y="112"/>
                  </a:moveTo>
                  <a:lnTo>
                    <a:pt x="296" y="111"/>
                  </a:lnTo>
                  <a:moveTo>
                    <a:pt x="302" y="108"/>
                  </a:moveTo>
                  <a:lnTo>
                    <a:pt x="304" y="107"/>
                  </a:lnTo>
                  <a:moveTo>
                    <a:pt x="310" y="105"/>
                  </a:moveTo>
                  <a:lnTo>
                    <a:pt x="312" y="104"/>
                  </a:lnTo>
                  <a:moveTo>
                    <a:pt x="318" y="102"/>
                  </a:moveTo>
                  <a:lnTo>
                    <a:pt x="320" y="101"/>
                  </a:lnTo>
                  <a:moveTo>
                    <a:pt x="326" y="99"/>
                  </a:moveTo>
                  <a:lnTo>
                    <a:pt x="328" y="98"/>
                  </a:lnTo>
                  <a:moveTo>
                    <a:pt x="334" y="96"/>
                  </a:moveTo>
                  <a:lnTo>
                    <a:pt x="336" y="95"/>
                  </a:lnTo>
                  <a:moveTo>
                    <a:pt x="342" y="93"/>
                  </a:moveTo>
                  <a:lnTo>
                    <a:pt x="344" y="92"/>
                  </a:lnTo>
                  <a:moveTo>
                    <a:pt x="350" y="90"/>
                  </a:moveTo>
                  <a:lnTo>
                    <a:pt x="352" y="89"/>
                  </a:lnTo>
                  <a:moveTo>
                    <a:pt x="358" y="87"/>
                  </a:moveTo>
                  <a:lnTo>
                    <a:pt x="360" y="86"/>
                  </a:lnTo>
                  <a:moveTo>
                    <a:pt x="366" y="83"/>
                  </a:moveTo>
                  <a:lnTo>
                    <a:pt x="368" y="83"/>
                  </a:lnTo>
                  <a:moveTo>
                    <a:pt x="374" y="80"/>
                  </a:moveTo>
                  <a:lnTo>
                    <a:pt x="376" y="79"/>
                  </a:lnTo>
                  <a:moveTo>
                    <a:pt x="382" y="77"/>
                  </a:moveTo>
                  <a:lnTo>
                    <a:pt x="384" y="76"/>
                  </a:lnTo>
                  <a:moveTo>
                    <a:pt x="389" y="72"/>
                  </a:moveTo>
                  <a:lnTo>
                    <a:pt x="391" y="71"/>
                  </a:lnTo>
                  <a:moveTo>
                    <a:pt x="397" y="67"/>
                  </a:moveTo>
                  <a:lnTo>
                    <a:pt x="399" y="66"/>
                  </a:lnTo>
                  <a:moveTo>
                    <a:pt x="405" y="62"/>
                  </a:moveTo>
                  <a:lnTo>
                    <a:pt x="407" y="61"/>
                  </a:lnTo>
                  <a:moveTo>
                    <a:pt x="412" y="57"/>
                  </a:moveTo>
                  <a:lnTo>
                    <a:pt x="414" y="56"/>
                  </a:lnTo>
                  <a:moveTo>
                    <a:pt x="420" y="52"/>
                  </a:moveTo>
                  <a:lnTo>
                    <a:pt x="422" y="51"/>
                  </a:lnTo>
                  <a:moveTo>
                    <a:pt x="427" y="48"/>
                  </a:moveTo>
                  <a:lnTo>
                    <a:pt x="429" y="47"/>
                  </a:lnTo>
                  <a:moveTo>
                    <a:pt x="435" y="44"/>
                  </a:moveTo>
                  <a:lnTo>
                    <a:pt x="437" y="43"/>
                  </a:lnTo>
                  <a:moveTo>
                    <a:pt x="443" y="40"/>
                  </a:moveTo>
                  <a:lnTo>
                    <a:pt x="445" y="39"/>
                  </a:lnTo>
                  <a:moveTo>
                    <a:pt x="451" y="36"/>
                  </a:moveTo>
                  <a:lnTo>
                    <a:pt x="453" y="35"/>
                  </a:lnTo>
                  <a:moveTo>
                    <a:pt x="459" y="32"/>
                  </a:moveTo>
                  <a:lnTo>
                    <a:pt x="461" y="31"/>
                  </a:lnTo>
                  <a:moveTo>
                    <a:pt x="467" y="28"/>
                  </a:moveTo>
                  <a:lnTo>
                    <a:pt x="468" y="28"/>
                  </a:lnTo>
                  <a:lnTo>
                    <a:pt x="469" y="27"/>
                  </a:lnTo>
                  <a:moveTo>
                    <a:pt x="475" y="23"/>
                  </a:moveTo>
                  <a:lnTo>
                    <a:pt x="477" y="22"/>
                  </a:lnTo>
                  <a:moveTo>
                    <a:pt x="483" y="18"/>
                  </a:moveTo>
                  <a:lnTo>
                    <a:pt x="485" y="17"/>
                  </a:lnTo>
                  <a:moveTo>
                    <a:pt x="491" y="13"/>
                  </a:moveTo>
                  <a:lnTo>
                    <a:pt x="493" y="12"/>
                  </a:lnTo>
                  <a:moveTo>
                    <a:pt x="498" y="8"/>
                  </a:moveTo>
                  <a:lnTo>
                    <a:pt x="500" y="7"/>
                  </a:lnTo>
                  <a:moveTo>
                    <a:pt x="506" y="3"/>
                  </a:moveTo>
                  <a:lnTo>
                    <a:pt x="508" y="2"/>
                  </a:lnTo>
                </a:path>
              </a:pathLst>
            </a:cu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Rectangle 217"/>
            <p:cNvSpPr>
              <a:spLocks noChangeArrowheads="1"/>
            </p:cNvSpPr>
            <p:nvPr/>
          </p:nvSpPr>
          <p:spPr bwMode="auto">
            <a:xfrm>
              <a:off x="2077" y="3630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Rectangle 218"/>
            <p:cNvSpPr>
              <a:spLocks noChangeArrowheads="1"/>
            </p:cNvSpPr>
            <p:nvPr/>
          </p:nvSpPr>
          <p:spPr bwMode="auto">
            <a:xfrm>
              <a:off x="2335" y="3456"/>
              <a:ext cx="54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Rectangle 219"/>
            <p:cNvSpPr>
              <a:spLocks noChangeArrowheads="1"/>
            </p:cNvSpPr>
            <p:nvPr/>
          </p:nvSpPr>
          <p:spPr bwMode="auto">
            <a:xfrm>
              <a:off x="2594" y="3288"/>
              <a:ext cx="54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Rectangle 220"/>
            <p:cNvSpPr>
              <a:spLocks noChangeArrowheads="1"/>
            </p:cNvSpPr>
            <p:nvPr/>
          </p:nvSpPr>
          <p:spPr bwMode="auto">
            <a:xfrm>
              <a:off x="2852" y="3150"/>
              <a:ext cx="48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Rectangle 221"/>
            <p:cNvSpPr>
              <a:spLocks noChangeArrowheads="1"/>
            </p:cNvSpPr>
            <p:nvPr/>
          </p:nvSpPr>
          <p:spPr bwMode="auto">
            <a:xfrm>
              <a:off x="3104" y="3006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Rectangle 222"/>
            <p:cNvSpPr>
              <a:spLocks noChangeArrowheads="1"/>
            </p:cNvSpPr>
            <p:nvPr/>
          </p:nvSpPr>
          <p:spPr bwMode="auto">
            <a:xfrm>
              <a:off x="3363" y="2892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Rectangle 223"/>
            <p:cNvSpPr>
              <a:spLocks noChangeArrowheads="1"/>
            </p:cNvSpPr>
            <p:nvPr/>
          </p:nvSpPr>
          <p:spPr bwMode="auto">
            <a:xfrm>
              <a:off x="3621" y="2730"/>
              <a:ext cx="54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Rectangle 224"/>
            <p:cNvSpPr>
              <a:spLocks noChangeArrowheads="1"/>
            </p:cNvSpPr>
            <p:nvPr/>
          </p:nvSpPr>
          <p:spPr bwMode="auto">
            <a:xfrm>
              <a:off x="3880" y="2580"/>
              <a:ext cx="48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Rectangle 225"/>
            <p:cNvSpPr>
              <a:spLocks noChangeArrowheads="1"/>
            </p:cNvSpPr>
            <p:nvPr/>
          </p:nvSpPr>
          <p:spPr bwMode="auto">
            <a:xfrm>
              <a:off x="4132" y="2478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Rectangle 226"/>
            <p:cNvSpPr>
              <a:spLocks noChangeArrowheads="1"/>
            </p:cNvSpPr>
            <p:nvPr/>
          </p:nvSpPr>
          <p:spPr bwMode="auto">
            <a:xfrm>
              <a:off x="4390" y="2376"/>
              <a:ext cx="54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Rectangle 227"/>
            <p:cNvSpPr>
              <a:spLocks noChangeArrowheads="1"/>
            </p:cNvSpPr>
            <p:nvPr/>
          </p:nvSpPr>
          <p:spPr bwMode="auto">
            <a:xfrm>
              <a:off x="4649" y="2196"/>
              <a:ext cx="48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Rectangle 228"/>
            <p:cNvSpPr>
              <a:spLocks noChangeArrowheads="1"/>
            </p:cNvSpPr>
            <p:nvPr/>
          </p:nvSpPr>
          <p:spPr bwMode="auto">
            <a:xfrm>
              <a:off x="4907" y="2064"/>
              <a:ext cx="48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Rectangle 229"/>
            <p:cNvSpPr>
              <a:spLocks noChangeArrowheads="1"/>
            </p:cNvSpPr>
            <p:nvPr/>
          </p:nvSpPr>
          <p:spPr bwMode="auto">
            <a:xfrm>
              <a:off x="5159" y="1872"/>
              <a:ext cx="55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230"/>
            <p:cNvSpPr>
              <a:spLocks noEditPoints="1"/>
            </p:cNvSpPr>
            <p:nvPr/>
          </p:nvSpPr>
          <p:spPr bwMode="auto">
            <a:xfrm>
              <a:off x="2119" y="1896"/>
              <a:ext cx="3070" cy="1752"/>
            </a:xfrm>
            <a:custGeom>
              <a:avLst/>
              <a:gdLst>
                <a:gd name="T0" fmla="*/ 7 w 511"/>
                <a:gd name="T1" fmla="*/ 287 h 292"/>
                <a:gd name="T2" fmla="*/ 20 w 511"/>
                <a:gd name="T3" fmla="*/ 278 h 292"/>
                <a:gd name="T4" fmla="*/ 30 w 511"/>
                <a:gd name="T5" fmla="*/ 271 h 292"/>
                <a:gd name="T6" fmla="*/ 42 w 511"/>
                <a:gd name="T7" fmla="*/ 263 h 292"/>
                <a:gd name="T8" fmla="*/ 52 w 511"/>
                <a:gd name="T9" fmla="*/ 256 h 292"/>
                <a:gd name="T10" fmla="*/ 66 w 511"/>
                <a:gd name="T11" fmla="*/ 247 h 292"/>
                <a:gd name="T12" fmla="*/ 76 w 511"/>
                <a:gd name="T13" fmla="*/ 241 h 292"/>
                <a:gd name="T14" fmla="*/ 83 w 511"/>
                <a:gd name="T15" fmla="*/ 236 h 292"/>
                <a:gd name="T16" fmla="*/ 97 w 511"/>
                <a:gd name="T17" fmla="*/ 229 h 292"/>
                <a:gd name="T18" fmla="*/ 107 w 511"/>
                <a:gd name="T19" fmla="*/ 223 h 292"/>
                <a:gd name="T20" fmla="*/ 121 w 511"/>
                <a:gd name="T21" fmla="*/ 216 h 292"/>
                <a:gd name="T22" fmla="*/ 130 w 511"/>
                <a:gd name="T23" fmla="*/ 211 h 292"/>
                <a:gd name="T24" fmla="*/ 144 w 511"/>
                <a:gd name="T25" fmla="*/ 203 h 292"/>
                <a:gd name="T26" fmla="*/ 154 w 511"/>
                <a:gd name="T27" fmla="*/ 197 h 292"/>
                <a:gd name="T28" fmla="*/ 168 w 511"/>
                <a:gd name="T29" fmla="*/ 190 h 292"/>
                <a:gd name="T30" fmla="*/ 175 w 511"/>
                <a:gd name="T31" fmla="*/ 186 h 292"/>
                <a:gd name="T32" fmla="*/ 185 w 511"/>
                <a:gd name="T33" fmla="*/ 182 h 292"/>
                <a:gd name="T34" fmla="*/ 199 w 511"/>
                <a:gd name="T35" fmla="*/ 175 h 292"/>
                <a:gd name="T36" fmla="*/ 209 w 511"/>
                <a:gd name="T37" fmla="*/ 171 h 292"/>
                <a:gd name="T38" fmla="*/ 223 w 511"/>
                <a:gd name="T39" fmla="*/ 162 h 292"/>
                <a:gd name="T40" fmla="*/ 233 w 511"/>
                <a:gd name="T41" fmla="*/ 156 h 292"/>
                <a:gd name="T42" fmla="*/ 247 w 511"/>
                <a:gd name="T43" fmla="*/ 147 h 292"/>
                <a:gd name="T44" fmla="*/ 256 w 511"/>
                <a:gd name="T45" fmla="*/ 142 h 292"/>
                <a:gd name="T46" fmla="*/ 270 w 511"/>
                <a:gd name="T47" fmla="*/ 134 h 292"/>
                <a:gd name="T48" fmla="*/ 280 w 511"/>
                <a:gd name="T49" fmla="*/ 128 h 292"/>
                <a:gd name="T50" fmla="*/ 294 w 511"/>
                <a:gd name="T51" fmla="*/ 120 h 292"/>
                <a:gd name="T52" fmla="*/ 304 w 511"/>
                <a:gd name="T53" fmla="*/ 115 h 292"/>
                <a:gd name="T54" fmla="*/ 318 w 511"/>
                <a:gd name="T55" fmla="*/ 110 h 292"/>
                <a:gd name="T56" fmla="*/ 328 w 511"/>
                <a:gd name="T57" fmla="*/ 106 h 292"/>
                <a:gd name="T58" fmla="*/ 342 w 511"/>
                <a:gd name="T59" fmla="*/ 100 h 292"/>
                <a:gd name="T60" fmla="*/ 352 w 511"/>
                <a:gd name="T61" fmla="*/ 96 h 292"/>
                <a:gd name="T62" fmla="*/ 366 w 511"/>
                <a:gd name="T63" fmla="*/ 90 h 292"/>
                <a:gd name="T64" fmla="*/ 376 w 511"/>
                <a:gd name="T65" fmla="*/ 86 h 292"/>
                <a:gd name="T66" fmla="*/ 389 w 511"/>
                <a:gd name="T67" fmla="*/ 79 h 292"/>
                <a:gd name="T68" fmla="*/ 398 w 511"/>
                <a:gd name="T69" fmla="*/ 73 h 292"/>
                <a:gd name="T70" fmla="*/ 410 w 511"/>
                <a:gd name="T71" fmla="*/ 64 h 292"/>
                <a:gd name="T72" fmla="*/ 420 w 511"/>
                <a:gd name="T73" fmla="*/ 57 h 292"/>
                <a:gd name="T74" fmla="*/ 433 w 511"/>
                <a:gd name="T75" fmla="*/ 50 h 292"/>
                <a:gd name="T76" fmla="*/ 443 w 511"/>
                <a:gd name="T77" fmla="*/ 45 h 292"/>
                <a:gd name="T78" fmla="*/ 457 w 511"/>
                <a:gd name="T79" fmla="*/ 38 h 292"/>
                <a:gd name="T80" fmla="*/ 467 w 511"/>
                <a:gd name="T81" fmla="*/ 33 h 292"/>
                <a:gd name="T82" fmla="*/ 479 w 511"/>
                <a:gd name="T83" fmla="*/ 24 h 292"/>
                <a:gd name="T84" fmla="*/ 489 w 511"/>
                <a:gd name="T85" fmla="*/ 16 h 292"/>
                <a:gd name="T86" fmla="*/ 503 w 511"/>
                <a:gd name="T87" fmla="*/ 6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11" h="292">
                  <a:moveTo>
                    <a:pt x="5" y="288"/>
                  </a:moveTo>
                  <a:lnTo>
                    <a:pt x="7" y="287"/>
                  </a:lnTo>
                  <a:moveTo>
                    <a:pt x="12" y="283"/>
                  </a:moveTo>
                  <a:lnTo>
                    <a:pt x="14" y="282"/>
                  </a:lnTo>
                  <a:moveTo>
                    <a:pt x="20" y="278"/>
                  </a:moveTo>
                  <a:lnTo>
                    <a:pt x="22" y="276"/>
                  </a:lnTo>
                  <a:moveTo>
                    <a:pt x="28" y="272"/>
                  </a:moveTo>
                  <a:lnTo>
                    <a:pt x="30" y="271"/>
                  </a:lnTo>
                  <a:moveTo>
                    <a:pt x="35" y="267"/>
                  </a:moveTo>
                  <a:lnTo>
                    <a:pt x="37" y="266"/>
                  </a:lnTo>
                  <a:moveTo>
                    <a:pt x="42" y="263"/>
                  </a:moveTo>
                  <a:lnTo>
                    <a:pt x="44" y="261"/>
                  </a:lnTo>
                  <a:moveTo>
                    <a:pt x="50" y="257"/>
                  </a:moveTo>
                  <a:lnTo>
                    <a:pt x="52" y="256"/>
                  </a:lnTo>
                  <a:moveTo>
                    <a:pt x="58" y="252"/>
                  </a:moveTo>
                  <a:lnTo>
                    <a:pt x="60" y="251"/>
                  </a:lnTo>
                  <a:moveTo>
                    <a:pt x="66" y="247"/>
                  </a:moveTo>
                  <a:lnTo>
                    <a:pt x="68" y="246"/>
                  </a:lnTo>
                  <a:moveTo>
                    <a:pt x="74" y="242"/>
                  </a:moveTo>
                  <a:lnTo>
                    <a:pt x="76" y="241"/>
                  </a:lnTo>
                  <a:moveTo>
                    <a:pt x="81" y="237"/>
                  </a:moveTo>
                  <a:lnTo>
                    <a:pt x="83" y="236"/>
                  </a:lnTo>
                  <a:lnTo>
                    <a:pt x="83" y="236"/>
                  </a:lnTo>
                  <a:moveTo>
                    <a:pt x="89" y="233"/>
                  </a:moveTo>
                  <a:lnTo>
                    <a:pt x="91" y="232"/>
                  </a:lnTo>
                  <a:moveTo>
                    <a:pt x="97" y="229"/>
                  </a:moveTo>
                  <a:lnTo>
                    <a:pt x="99" y="227"/>
                  </a:lnTo>
                  <a:moveTo>
                    <a:pt x="105" y="224"/>
                  </a:moveTo>
                  <a:lnTo>
                    <a:pt x="107" y="223"/>
                  </a:lnTo>
                  <a:moveTo>
                    <a:pt x="113" y="220"/>
                  </a:moveTo>
                  <a:lnTo>
                    <a:pt x="115" y="219"/>
                  </a:lnTo>
                  <a:moveTo>
                    <a:pt x="121" y="216"/>
                  </a:moveTo>
                  <a:lnTo>
                    <a:pt x="123" y="215"/>
                  </a:lnTo>
                  <a:moveTo>
                    <a:pt x="128" y="212"/>
                  </a:moveTo>
                  <a:lnTo>
                    <a:pt x="130" y="211"/>
                  </a:lnTo>
                  <a:moveTo>
                    <a:pt x="136" y="207"/>
                  </a:moveTo>
                  <a:lnTo>
                    <a:pt x="138" y="206"/>
                  </a:lnTo>
                  <a:moveTo>
                    <a:pt x="144" y="203"/>
                  </a:moveTo>
                  <a:lnTo>
                    <a:pt x="146" y="202"/>
                  </a:lnTo>
                  <a:moveTo>
                    <a:pt x="152" y="198"/>
                  </a:moveTo>
                  <a:lnTo>
                    <a:pt x="154" y="197"/>
                  </a:lnTo>
                  <a:moveTo>
                    <a:pt x="160" y="194"/>
                  </a:moveTo>
                  <a:lnTo>
                    <a:pt x="162" y="193"/>
                  </a:lnTo>
                  <a:moveTo>
                    <a:pt x="168" y="190"/>
                  </a:moveTo>
                  <a:lnTo>
                    <a:pt x="169" y="189"/>
                  </a:lnTo>
                  <a:lnTo>
                    <a:pt x="169" y="189"/>
                  </a:lnTo>
                  <a:moveTo>
                    <a:pt x="175" y="186"/>
                  </a:moveTo>
                  <a:lnTo>
                    <a:pt x="177" y="185"/>
                  </a:lnTo>
                  <a:moveTo>
                    <a:pt x="183" y="183"/>
                  </a:moveTo>
                  <a:lnTo>
                    <a:pt x="185" y="182"/>
                  </a:lnTo>
                  <a:moveTo>
                    <a:pt x="191" y="179"/>
                  </a:moveTo>
                  <a:lnTo>
                    <a:pt x="193" y="178"/>
                  </a:lnTo>
                  <a:moveTo>
                    <a:pt x="199" y="175"/>
                  </a:moveTo>
                  <a:lnTo>
                    <a:pt x="201" y="175"/>
                  </a:lnTo>
                  <a:moveTo>
                    <a:pt x="207" y="172"/>
                  </a:moveTo>
                  <a:lnTo>
                    <a:pt x="209" y="171"/>
                  </a:lnTo>
                  <a:moveTo>
                    <a:pt x="215" y="167"/>
                  </a:moveTo>
                  <a:lnTo>
                    <a:pt x="217" y="166"/>
                  </a:lnTo>
                  <a:moveTo>
                    <a:pt x="223" y="162"/>
                  </a:moveTo>
                  <a:lnTo>
                    <a:pt x="225" y="161"/>
                  </a:lnTo>
                  <a:moveTo>
                    <a:pt x="231" y="157"/>
                  </a:moveTo>
                  <a:lnTo>
                    <a:pt x="233" y="156"/>
                  </a:lnTo>
                  <a:moveTo>
                    <a:pt x="239" y="152"/>
                  </a:moveTo>
                  <a:lnTo>
                    <a:pt x="241" y="151"/>
                  </a:lnTo>
                  <a:moveTo>
                    <a:pt x="247" y="147"/>
                  </a:moveTo>
                  <a:lnTo>
                    <a:pt x="249" y="146"/>
                  </a:lnTo>
                  <a:moveTo>
                    <a:pt x="254" y="143"/>
                  </a:moveTo>
                  <a:lnTo>
                    <a:pt x="256" y="142"/>
                  </a:lnTo>
                  <a:moveTo>
                    <a:pt x="262" y="138"/>
                  </a:moveTo>
                  <a:lnTo>
                    <a:pt x="264" y="137"/>
                  </a:lnTo>
                  <a:moveTo>
                    <a:pt x="270" y="134"/>
                  </a:moveTo>
                  <a:lnTo>
                    <a:pt x="272" y="133"/>
                  </a:lnTo>
                  <a:moveTo>
                    <a:pt x="278" y="129"/>
                  </a:moveTo>
                  <a:lnTo>
                    <a:pt x="280" y="128"/>
                  </a:lnTo>
                  <a:moveTo>
                    <a:pt x="286" y="124"/>
                  </a:moveTo>
                  <a:lnTo>
                    <a:pt x="288" y="123"/>
                  </a:lnTo>
                  <a:moveTo>
                    <a:pt x="294" y="120"/>
                  </a:moveTo>
                  <a:lnTo>
                    <a:pt x="296" y="119"/>
                  </a:lnTo>
                  <a:moveTo>
                    <a:pt x="302" y="116"/>
                  </a:moveTo>
                  <a:lnTo>
                    <a:pt x="304" y="115"/>
                  </a:lnTo>
                  <a:moveTo>
                    <a:pt x="310" y="113"/>
                  </a:moveTo>
                  <a:lnTo>
                    <a:pt x="312" y="112"/>
                  </a:lnTo>
                  <a:moveTo>
                    <a:pt x="318" y="110"/>
                  </a:moveTo>
                  <a:lnTo>
                    <a:pt x="320" y="109"/>
                  </a:lnTo>
                  <a:moveTo>
                    <a:pt x="326" y="107"/>
                  </a:moveTo>
                  <a:lnTo>
                    <a:pt x="328" y="106"/>
                  </a:lnTo>
                  <a:moveTo>
                    <a:pt x="334" y="103"/>
                  </a:moveTo>
                  <a:lnTo>
                    <a:pt x="336" y="103"/>
                  </a:lnTo>
                  <a:moveTo>
                    <a:pt x="342" y="100"/>
                  </a:moveTo>
                  <a:lnTo>
                    <a:pt x="344" y="99"/>
                  </a:lnTo>
                  <a:moveTo>
                    <a:pt x="350" y="97"/>
                  </a:moveTo>
                  <a:lnTo>
                    <a:pt x="352" y="96"/>
                  </a:lnTo>
                  <a:moveTo>
                    <a:pt x="358" y="94"/>
                  </a:moveTo>
                  <a:lnTo>
                    <a:pt x="360" y="93"/>
                  </a:lnTo>
                  <a:moveTo>
                    <a:pt x="366" y="90"/>
                  </a:moveTo>
                  <a:lnTo>
                    <a:pt x="368" y="90"/>
                  </a:lnTo>
                  <a:moveTo>
                    <a:pt x="374" y="87"/>
                  </a:moveTo>
                  <a:lnTo>
                    <a:pt x="376" y="86"/>
                  </a:lnTo>
                  <a:moveTo>
                    <a:pt x="382" y="84"/>
                  </a:moveTo>
                  <a:lnTo>
                    <a:pt x="384" y="83"/>
                  </a:lnTo>
                  <a:moveTo>
                    <a:pt x="389" y="79"/>
                  </a:moveTo>
                  <a:lnTo>
                    <a:pt x="391" y="78"/>
                  </a:lnTo>
                  <a:moveTo>
                    <a:pt x="396" y="74"/>
                  </a:moveTo>
                  <a:lnTo>
                    <a:pt x="398" y="73"/>
                  </a:lnTo>
                  <a:moveTo>
                    <a:pt x="403" y="69"/>
                  </a:moveTo>
                  <a:lnTo>
                    <a:pt x="405" y="68"/>
                  </a:lnTo>
                  <a:moveTo>
                    <a:pt x="410" y="64"/>
                  </a:moveTo>
                  <a:lnTo>
                    <a:pt x="412" y="63"/>
                  </a:lnTo>
                  <a:moveTo>
                    <a:pt x="418" y="59"/>
                  </a:moveTo>
                  <a:lnTo>
                    <a:pt x="420" y="57"/>
                  </a:lnTo>
                  <a:moveTo>
                    <a:pt x="425" y="54"/>
                  </a:moveTo>
                  <a:lnTo>
                    <a:pt x="427" y="53"/>
                  </a:lnTo>
                  <a:moveTo>
                    <a:pt x="433" y="50"/>
                  </a:moveTo>
                  <a:lnTo>
                    <a:pt x="435" y="49"/>
                  </a:lnTo>
                  <a:moveTo>
                    <a:pt x="441" y="46"/>
                  </a:moveTo>
                  <a:lnTo>
                    <a:pt x="443" y="45"/>
                  </a:lnTo>
                  <a:moveTo>
                    <a:pt x="449" y="42"/>
                  </a:moveTo>
                  <a:lnTo>
                    <a:pt x="451" y="41"/>
                  </a:lnTo>
                  <a:moveTo>
                    <a:pt x="457" y="38"/>
                  </a:moveTo>
                  <a:lnTo>
                    <a:pt x="459" y="37"/>
                  </a:lnTo>
                  <a:moveTo>
                    <a:pt x="465" y="34"/>
                  </a:moveTo>
                  <a:lnTo>
                    <a:pt x="467" y="33"/>
                  </a:lnTo>
                  <a:moveTo>
                    <a:pt x="472" y="29"/>
                  </a:moveTo>
                  <a:lnTo>
                    <a:pt x="474" y="28"/>
                  </a:lnTo>
                  <a:moveTo>
                    <a:pt x="479" y="24"/>
                  </a:moveTo>
                  <a:lnTo>
                    <a:pt x="481" y="22"/>
                  </a:lnTo>
                  <a:moveTo>
                    <a:pt x="487" y="18"/>
                  </a:moveTo>
                  <a:lnTo>
                    <a:pt x="489" y="16"/>
                  </a:lnTo>
                  <a:moveTo>
                    <a:pt x="495" y="12"/>
                  </a:moveTo>
                  <a:lnTo>
                    <a:pt x="497" y="10"/>
                  </a:lnTo>
                  <a:moveTo>
                    <a:pt x="503" y="6"/>
                  </a:moveTo>
                  <a:lnTo>
                    <a:pt x="505" y="4"/>
                  </a:lnTo>
                </a:path>
              </a:pathLst>
            </a:cu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Line 231"/>
            <p:cNvSpPr>
              <a:spLocks noChangeShapeType="1"/>
            </p:cNvSpPr>
            <p:nvPr/>
          </p:nvSpPr>
          <p:spPr bwMode="auto">
            <a:xfrm>
              <a:off x="2089" y="930"/>
              <a:ext cx="216" cy="0"/>
            </a:xfrm>
            <a:prstGeom prst="line">
              <a:avLst/>
            </a:pr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Line 232"/>
            <p:cNvSpPr>
              <a:spLocks noChangeShapeType="1"/>
            </p:cNvSpPr>
            <p:nvPr/>
          </p:nvSpPr>
          <p:spPr bwMode="auto">
            <a:xfrm>
              <a:off x="2089" y="1074"/>
              <a:ext cx="216" cy="0"/>
            </a:xfrm>
            <a:prstGeom prst="line">
              <a:avLst/>
            </a:pr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48" name="Rectangle 233"/>
            <p:cNvSpPr>
              <a:spLocks noChangeArrowheads="1"/>
            </p:cNvSpPr>
            <p:nvPr/>
          </p:nvSpPr>
          <p:spPr bwMode="auto">
            <a:xfrm>
              <a:off x="2413" y="876"/>
              <a:ext cx="58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ssGBLUP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049" name="Rectangle 234"/>
            <p:cNvSpPr>
              <a:spLocks noChangeArrowheads="1"/>
            </p:cNvSpPr>
            <p:nvPr/>
          </p:nvSpPr>
          <p:spPr bwMode="auto">
            <a:xfrm>
              <a:off x="2413" y="1020"/>
              <a:ext cx="36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052" name="Rectangle 236"/>
            <p:cNvSpPr>
              <a:spLocks noChangeArrowheads="1"/>
            </p:cNvSpPr>
            <p:nvPr/>
          </p:nvSpPr>
          <p:spPr bwMode="auto">
            <a:xfrm>
              <a:off x="2663" y="1248"/>
              <a:ext cx="94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Genotyped cows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053" name="Rectangle 237"/>
            <p:cNvSpPr>
              <a:spLocks noChangeArrowheads="1"/>
            </p:cNvSpPr>
            <p:nvPr/>
          </p:nvSpPr>
          <p:spPr bwMode="auto">
            <a:xfrm>
              <a:off x="2888" y="2652"/>
              <a:ext cx="49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All cows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38" name="Rectangle 69"/>
          <p:cNvSpPr>
            <a:spLocks noChangeArrowheads="1"/>
          </p:cNvSpPr>
          <p:nvPr/>
        </p:nvSpPr>
        <p:spPr bwMode="auto">
          <a:xfrm rot="16200000">
            <a:off x="7409583" y="3595593"/>
            <a:ext cx="35650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Number of genotyped cows with record(s)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39" name="Rectangle 174"/>
          <p:cNvSpPr>
            <a:spLocks noChangeArrowheads="1"/>
          </p:cNvSpPr>
          <p:nvPr/>
        </p:nvSpPr>
        <p:spPr bwMode="auto">
          <a:xfrm>
            <a:off x="2107037" y="561811"/>
            <a:ext cx="770082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Cows :</a:t>
            </a:r>
            <a:r>
              <a:rPr kumimoji="0" lang="en-US" altLang="en-US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ssGBLUP vs traditional PTA (protein)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9362686" y="6374091"/>
            <a:ext cx="282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*Cows with record(s)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7018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74"/>
          <p:cNvSpPr>
            <a:spLocks noChangeArrowheads="1"/>
          </p:cNvSpPr>
          <p:nvPr/>
        </p:nvSpPr>
        <p:spPr bwMode="auto">
          <a:xfrm>
            <a:off x="2107037" y="561811"/>
            <a:ext cx="770082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Cows :</a:t>
            </a:r>
            <a:r>
              <a:rPr kumimoji="0" lang="en-US" altLang="en-US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ssGBLUP vs traditional PTA (protein)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2566550" y="504825"/>
            <a:ext cx="6438900" cy="6400800"/>
            <a:chOff x="1512" y="318"/>
            <a:chExt cx="4056" cy="4032"/>
          </a:xfrm>
        </p:grpSpPr>
        <p:sp>
          <p:nvSpPr>
            <p:cNvPr id="4" name="AutoShape 4"/>
            <p:cNvSpPr>
              <a:spLocks noChangeAspect="1" noChangeArrowheads="1" noTextEdit="1"/>
            </p:cNvSpPr>
            <p:nvPr/>
          </p:nvSpPr>
          <p:spPr bwMode="auto">
            <a:xfrm>
              <a:off x="1512" y="318"/>
              <a:ext cx="4038" cy="4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5" name="Group 206"/>
            <p:cNvGrpSpPr>
              <a:grpSpLocks/>
            </p:cNvGrpSpPr>
            <p:nvPr/>
          </p:nvGrpSpPr>
          <p:grpSpPr bwMode="auto">
            <a:xfrm>
              <a:off x="1512" y="786"/>
              <a:ext cx="4056" cy="3474"/>
              <a:chOff x="1512" y="786"/>
              <a:chExt cx="4056" cy="3474"/>
            </a:xfrm>
          </p:grpSpPr>
          <p:sp>
            <p:nvSpPr>
              <p:cNvPr id="2054" name="Rectangle 6"/>
              <p:cNvSpPr>
                <a:spLocks noChangeArrowheads="1"/>
              </p:cNvSpPr>
              <p:nvPr/>
            </p:nvSpPr>
            <p:spPr bwMode="auto">
              <a:xfrm>
                <a:off x="2107" y="3756"/>
                <a:ext cx="120" cy="12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55" name="Rectangle 7"/>
              <p:cNvSpPr>
                <a:spLocks noChangeArrowheads="1"/>
              </p:cNvSpPr>
              <p:nvPr/>
            </p:nvSpPr>
            <p:spPr bwMode="auto">
              <a:xfrm>
                <a:off x="2107" y="3756"/>
                <a:ext cx="120" cy="12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56" name="Rectangle 8"/>
              <p:cNvSpPr>
                <a:spLocks noChangeArrowheads="1"/>
              </p:cNvSpPr>
              <p:nvPr/>
            </p:nvSpPr>
            <p:spPr bwMode="auto">
              <a:xfrm>
                <a:off x="2353" y="3756"/>
                <a:ext cx="120" cy="12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57" name="Rectangle 9"/>
              <p:cNvSpPr>
                <a:spLocks noChangeArrowheads="1"/>
              </p:cNvSpPr>
              <p:nvPr/>
            </p:nvSpPr>
            <p:spPr bwMode="auto">
              <a:xfrm>
                <a:off x="2353" y="3756"/>
                <a:ext cx="120" cy="12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58" name="Rectangle 10"/>
              <p:cNvSpPr>
                <a:spLocks noChangeArrowheads="1"/>
              </p:cNvSpPr>
              <p:nvPr/>
            </p:nvSpPr>
            <p:spPr bwMode="auto">
              <a:xfrm>
                <a:off x="2600" y="3750"/>
                <a:ext cx="120" cy="18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59" name="Rectangle 11"/>
              <p:cNvSpPr>
                <a:spLocks noChangeArrowheads="1"/>
              </p:cNvSpPr>
              <p:nvPr/>
            </p:nvSpPr>
            <p:spPr bwMode="auto">
              <a:xfrm>
                <a:off x="2600" y="3750"/>
                <a:ext cx="120" cy="18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0" name="Rectangle 12"/>
              <p:cNvSpPr>
                <a:spLocks noChangeArrowheads="1"/>
              </p:cNvSpPr>
              <p:nvPr/>
            </p:nvSpPr>
            <p:spPr bwMode="auto">
              <a:xfrm>
                <a:off x="2846" y="3744"/>
                <a:ext cx="120" cy="24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1" name="Rectangle 13"/>
              <p:cNvSpPr>
                <a:spLocks noChangeArrowheads="1"/>
              </p:cNvSpPr>
              <p:nvPr/>
            </p:nvSpPr>
            <p:spPr bwMode="auto">
              <a:xfrm>
                <a:off x="2846" y="3744"/>
                <a:ext cx="120" cy="24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2" name="Rectangle 14"/>
              <p:cNvSpPr>
                <a:spLocks noChangeArrowheads="1"/>
              </p:cNvSpPr>
              <p:nvPr/>
            </p:nvSpPr>
            <p:spPr bwMode="auto">
              <a:xfrm>
                <a:off x="3092" y="3714"/>
                <a:ext cx="121" cy="54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3" name="Rectangle 15"/>
              <p:cNvSpPr>
                <a:spLocks noChangeArrowheads="1"/>
              </p:cNvSpPr>
              <p:nvPr/>
            </p:nvSpPr>
            <p:spPr bwMode="auto">
              <a:xfrm>
                <a:off x="3092" y="3714"/>
                <a:ext cx="121" cy="54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4" name="Rectangle 16"/>
              <p:cNvSpPr>
                <a:spLocks noChangeArrowheads="1"/>
              </p:cNvSpPr>
              <p:nvPr/>
            </p:nvSpPr>
            <p:spPr bwMode="auto">
              <a:xfrm>
                <a:off x="3339" y="3702"/>
                <a:ext cx="120" cy="66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>
                <a:off x="3339" y="3702"/>
                <a:ext cx="120" cy="66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>
                <a:off x="3585" y="3678"/>
                <a:ext cx="120" cy="90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>
                <a:off x="3585" y="3678"/>
                <a:ext cx="120" cy="90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>
                <a:off x="3831" y="3648"/>
                <a:ext cx="121" cy="120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>
                <a:off x="3831" y="3648"/>
                <a:ext cx="121" cy="120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>
                <a:off x="4078" y="3570"/>
                <a:ext cx="126" cy="198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>
                <a:off x="4078" y="3570"/>
                <a:ext cx="126" cy="198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>
                <a:off x="4324" y="3438"/>
                <a:ext cx="126" cy="330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>
                <a:off x="4324" y="3438"/>
                <a:ext cx="126" cy="330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>
                <a:off x="4571" y="3192"/>
                <a:ext cx="126" cy="576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>
                <a:off x="4571" y="3192"/>
                <a:ext cx="126" cy="576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/>
            </p:nvSpPr>
            <p:spPr bwMode="auto">
              <a:xfrm>
                <a:off x="4817" y="2730"/>
                <a:ext cx="126" cy="1038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>
                <a:off x="4817" y="2730"/>
                <a:ext cx="126" cy="1038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/>
            </p:nvSpPr>
            <p:spPr bwMode="auto">
              <a:xfrm>
                <a:off x="5063" y="2274"/>
                <a:ext cx="126" cy="1494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>
                <a:off x="5063" y="2274"/>
                <a:ext cx="126" cy="1494"/>
              </a:xfrm>
              <a:prstGeom prst="rect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0" name="Line 32"/>
              <p:cNvSpPr>
                <a:spLocks noChangeShapeType="1"/>
              </p:cNvSpPr>
              <p:nvPr/>
            </p:nvSpPr>
            <p:spPr bwMode="auto">
              <a:xfrm flipV="1">
                <a:off x="5310" y="1248"/>
                <a:ext cx="0" cy="252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1" name="Line 33"/>
              <p:cNvSpPr>
                <a:spLocks noChangeShapeType="1"/>
              </p:cNvSpPr>
              <p:nvPr/>
            </p:nvSpPr>
            <p:spPr bwMode="auto">
              <a:xfrm>
                <a:off x="5310" y="3768"/>
                <a:ext cx="6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2" name="Line 34"/>
              <p:cNvSpPr>
                <a:spLocks noChangeShapeType="1"/>
              </p:cNvSpPr>
              <p:nvPr/>
            </p:nvSpPr>
            <p:spPr bwMode="auto">
              <a:xfrm>
                <a:off x="5310" y="3138"/>
                <a:ext cx="6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3" name="Line 35"/>
              <p:cNvSpPr>
                <a:spLocks noChangeShapeType="1"/>
              </p:cNvSpPr>
              <p:nvPr/>
            </p:nvSpPr>
            <p:spPr bwMode="auto">
              <a:xfrm>
                <a:off x="5310" y="2508"/>
                <a:ext cx="6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4" name="Line 36"/>
              <p:cNvSpPr>
                <a:spLocks noChangeShapeType="1"/>
              </p:cNvSpPr>
              <p:nvPr/>
            </p:nvSpPr>
            <p:spPr bwMode="auto">
              <a:xfrm>
                <a:off x="5310" y="1878"/>
                <a:ext cx="6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5" name="Line 37"/>
              <p:cNvSpPr>
                <a:spLocks noChangeShapeType="1"/>
              </p:cNvSpPr>
              <p:nvPr/>
            </p:nvSpPr>
            <p:spPr bwMode="auto">
              <a:xfrm>
                <a:off x="5310" y="1248"/>
                <a:ext cx="6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6" name="Rectangle 38"/>
              <p:cNvSpPr>
                <a:spLocks noChangeArrowheads="1"/>
              </p:cNvSpPr>
              <p:nvPr/>
            </p:nvSpPr>
            <p:spPr bwMode="auto">
              <a:xfrm rot="16200000">
                <a:off x="5454" y="3701"/>
                <a:ext cx="96" cy="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087" name="Rectangle 39"/>
              <p:cNvSpPr>
                <a:spLocks noChangeArrowheads="1"/>
              </p:cNvSpPr>
              <p:nvPr/>
            </p:nvSpPr>
            <p:spPr bwMode="auto">
              <a:xfrm rot="16200000">
                <a:off x="5349" y="3071"/>
                <a:ext cx="306" cy="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088" name="Rectangle 40"/>
              <p:cNvSpPr>
                <a:spLocks noChangeArrowheads="1"/>
              </p:cNvSpPr>
              <p:nvPr/>
            </p:nvSpPr>
            <p:spPr bwMode="auto">
              <a:xfrm rot="16200000">
                <a:off x="5349" y="2442"/>
                <a:ext cx="306" cy="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40000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089" name="Rectangle 41"/>
              <p:cNvSpPr>
                <a:spLocks noChangeArrowheads="1"/>
              </p:cNvSpPr>
              <p:nvPr/>
            </p:nvSpPr>
            <p:spPr bwMode="auto">
              <a:xfrm rot="16200000">
                <a:off x="5349" y="1811"/>
                <a:ext cx="306" cy="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60000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090" name="Rectangle 42"/>
              <p:cNvSpPr>
                <a:spLocks noChangeArrowheads="1"/>
              </p:cNvSpPr>
              <p:nvPr/>
            </p:nvSpPr>
            <p:spPr bwMode="auto">
              <a:xfrm rot="16200000">
                <a:off x="5349" y="1181"/>
                <a:ext cx="306" cy="1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80000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091" name="Line 43"/>
              <p:cNvSpPr>
                <a:spLocks noChangeShapeType="1"/>
              </p:cNvSpPr>
              <p:nvPr/>
            </p:nvSpPr>
            <p:spPr bwMode="auto">
              <a:xfrm>
                <a:off x="2107" y="3768"/>
                <a:ext cx="3082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2" name="Line 44"/>
              <p:cNvSpPr>
                <a:spLocks noChangeShapeType="1"/>
              </p:cNvSpPr>
              <p:nvPr/>
            </p:nvSpPr>
            <p:spPr bwMode="auto">
              <a:xfrm>
                <a:off x="2107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3" name="Line 45"/>
              <p:cNvSpPr>
                <a:spLocks noChangeShapeType="1"/>
              </p:cNvSpPr>
              <p:nvPr/>
            </p:nvSpPr>
            <p:spPr bwMode="auto">
              <a:xfrm>
                <a:off x="2618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4" name="Line 46"/>
              <p:cNvSpPr>
                <a:spLocks noChangeShapeType="1"/>
              </p:cNvSpPr>
              <p:nvPr/>
            </p:nvSpPr>
            <p:spPr bwMode="auto">
              <a:xfrm>
                <a:off x="3134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5" name="Line 47"/>
              <p:cNvSpPr>
                <a:spLocks noChangeShapeType="1"/>
              </p:cNvSpPr>
              <p:nvPr/>
            </p:nvSpPr>
            <p:spPr bwMode="auto">
              <a:xfrm>
                <a:off x="3645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6" name="Line 48"/>
              <p:cNvSpPr>
                <a:spLocks noChangeShapeType="1"/>
              </p:cNvSpPr>
              <p:nvPr/>
            </p:nvSpPr>
            <p:spPr bwMode="auto">
              <a:xfrm>
                <a:off x="4162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7" name="Line 49"/>
              <p:cNvSpPr>
                <a:spLocks noChangeShapeType="1"/>
              </p:cNvSpPr>
              <p:nvPr/>
            </p:nvSpPr>
            <p:spPr bwMode="auto">
              <a:xfrm>
                <a:off x="4673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8" name="Line 50"/>
              <p:cNvSpPr>
                <a:spLocks noChangeShapeType="1"/>
              </p:cNvSpPr>
              <p:nvPr/>
            </p:nvSpPr>
            <p:spPr bwMode="auto">
              <a:xfrm>
                <a:off x="5189" y="3768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9" name="Rectangle 51"/>
              <p:cNvSpPr>
                <a:spLocks noChangeArrowheads="1"/>
              </p:cNvSpPr>
              <p:nvPr/>
            </p:nvSpPr>
            <p:spPr bwMode="auto">
              <a:xfrm>
                <a:off x="1945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0" name="Rectangle 52"/>
              <p:cNvSpPr>
                <a:spLocks noChangeArrowheads="1"/>
              </p:cNvSpPr>
              <p:nvPr/>
            </p:nvSpPr>
            <p:spPr bwMode="auto">
              <a:xfrm>
                <a:off x="2456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1" name="Rectangle 53"/>
              <p:cNvSpPr>
                <a:spLocks noChangeArrowheads="1"/>
              </p:cNvSpPr>
              <p:nvPr/>
            </p:nvSpPr>
            <p:spPr bwMode="auto">
              <a:xfrm>
                <a:off x="2972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2" name="Rectangle 54"/>
              <p:cNvSpPr>
                <a:spLocks noChangeArrowheads="1"/>
              </p:cNvSpPr>
              <p:nvPr/>
            </p:nvSpPr>
            <p:spPr bwMode="auto">
              <a:xfrm>
                <a:off x="3483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2006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3" name="Rectangle 55"/>
              <p:cNvSpPr>
                <a:spLocks noChangeArrowheads="1"/>
              </p:cNvSpPr>
              <p:nvPr/>
            </p:nvSpPr>
            <p:spPr bwMode="auto">
              <a:xfrm>
                <a:off x="4000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4" name="Rectangle 56"/>
              <p:cNvSpPr>
                <a:spLocks noChangeArrowheads="1"/>
              </p:cNvSpPr>
              <p:nvPr/>
            </p:nvSpPr>
            <p:spPr bwMode="auto">
              <a:xfrm>
                <a:off x="4511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5" name="Rectangle 57"/>
              <p:cNvSpPr>
                <a:spLocks noChangeArrowheads="1"/>
              </p:cNvSpPr>
              <p:nvPr/>
            </p:nvSpPr>
            <p:spPr bwMode="auto">
              <a:xfrm>
                <a:off x="5027" y="3870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06" name="Line 58"/>
              <p:cNvSpPr>
                <a:spLocks noChangeShapeType="1"/>
              </p:cNvSpPr>
              <p:nvPr/>
            </p:nvSpPr>
            <p:spPr bwMode="auto">
              <a:xfrm flipV="1">
                <a:off x="1981" y="1374"/>
                <a:ext cx="0" cy="1998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07" name="Line 59"/>
              <p:cNvSpPr>
                <a:spLocks noChangeShapeType="1"/>
              </p:cNvSpPr>
              <p:nvPr/>
            </p:nvSpPr>
            <p:spPr bwMode="auto">
              <a:xfrm flipH="1">
                <a:off x="1927" y="3372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08" name="Line 60"/>
              <p:cNvSpPr>
                <a:spLocks noChangeShapeType="1"/>
              </p:cNvSpPr>
              <p:nvPr/>
            </p:nvSpPr>
            <p:spPr bwMode="auto">
              <a:xfrm flipH="1">
                <a:off x="1927" y="270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09" name="Line 61"/>
              <p:cNvSpPr>
                <a:spLocks noChangeShapeType="1"/>
              </p:cNvSpPr>
              <p:nvPr/>
            </p:nvSpPr>
            <p:spPr bwMode="auto">
              <a:xfrm flipH="1">
                <a:off x="1927" y="2040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10" name="Line 62"/>
              <p:cNvSpPr>
                <a:spLocks noChangeShapeType="1"/>
              </p:cNvSpPr>
              <p:nvPr/>
            </p:nvSpPr>
            <p:spPr bwMode="auto">
              <a:xfrm flipH="1">
                <a:off x="1927" y="137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11" name="Rectangle 63"/>
              <p:cNvSpPr>
                <a:spLocks noChangeArrowheads="1"/>
              </p:cNvSpPr>
              <p:nvPr/>
            </p:nvSpPr>
            <p:spPr bwMode="auto">
              <a:xfrm rot="16200000">
                <a:off x="1738" y="3294"/>
                <a:ext cx="16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2" name="Rectangle 64"/>
              <p:cNvSpPr>
                <a:spLocks noChangeArrowheads="1"/>
              </p:cNvSpPr>
              <p:nvPr/>
            </p:nvSpPr>
            <p:spPr bwMode="auto">
              <a:xfrm rot="16200000">
                <a:off x="1759" y="2627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3" name="Rectangle 65"/>
              <p:cNvSpPr>
                <a:spLocks noChangeArrowheads="1"/>
              </p:cNvSpPr>
              <p:nvPr/>
            </p:nvSpPr>
            <p:spPr bwMode="auto">
              <a:xfrm rot="16200000">
                <a:off x="1759" y="1962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4" name="Rectangle 66"/>
              <p:cNvSpPr>
                <a:spLocks noChangeArrowheads="1"/>
              </p:cNvSpPr>
              <p:nvPr/>
            </p:nvSpPr>
            <p:spPr bwMode="auto">
              <a:xfrm rot="16200000">
                <a:off x="1726" y="1295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5" name="Freeform 67"/>
              <p:cNvSpPr>
                <a:spLocks/>
              </p:cNvSpPr>
              <p:nvPr/>
            </p:nvSpPr>
            <p:spPr bwMode="auto">
              <a:xfrm>
                <a:off x="1981" y="786"/>
                <a:ext cx="3329" cy="2982"/>
              </a:xfrm>
              <a:custGeom>
                <a:avLst/>
                <a:gdLst>
                  <a:gd name="T0" fmla="*/ 0 w 554"/>
                  <a:gd name="T1" fmla="*/ 0 h 497"/>
                  <a:gd name="T2" fmla="*/ 0 w 554"/>
                  <a:gd name="T3" fmla="*/ 497 h 497"/>
                  <a:gd name="T4" fmla="*/ 554 w 554"/>
                  <a:gd name="T5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4" h="497">
                    <a:moveTo>
                      <a:pt x="0" y="0"/>
                    </a:moveTo>
                    <a:lnTo>
                      <a:pt x="0" y="497"/>
                    </a:lnTo>
                    <a:lnTo>
                      <a:pt x="554" y="497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16" name="Rectangle 68"/>
              <p:cNvSpPr>
                <a:spLocks noChangeArrowheads="1"/>
              </p:cNvSpPr>
              <p:nvPr/>
            </p:nvSpPr>
            <p:spPr bwMode="auto">
              <a:xfrm>
                <a:off x="3285" y="4104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7" name="Rectangle 69"/>
              <p:cNvSpPr>
                <a:spLocks noChangeArrowheads="1"/>
              </p:cNvSpPr>
              <p:nvPr/>
            </p:nvSpPr>
            <p:spPr bwMode="auto">
              <a:xfrm rot="16200000">
                <a:off x="1326" y="2196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2118" name="Rectangle 70"/>
              <p:cNvSpPr>
                <a:spLocks noChangeArrowheads="1"/>
              </p:cNvSpPr>
              <p:nvPr/>
            </p:nvSpPr>
            <p:spPr bwMode="auto">
              <a:xfrm>
                <a:off x="2101" y="220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19" name="Rectangle 71"/>
              <p:cNvSpPr>
                <a:spLocks noChangeArrowheads="1"/>
              </p:cNvSpPr>
              <p:nvPr/>
            </p:nvSpPr>
            <p:spPr bwMode="auto">
              <a:xfrm>
                <a:off x="2101" y="225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0" name="Rectangle 72"/>
              <p:cNvSpPr>
                <a:spLocks noChangeArrowheads="1"/>
              </p:cNvSpPr>
              <p:nvPr/>
            </p:nvSpPr>
            <p:spPr bwMode="auto">
              <a:xfrm>
                <a:off x="2089" y="220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1" name="Rectangle 73"/>
              <p:cNvSpPr>
                <a:spLocks noChangeArrowheads="1"/>
              </p:cNvSpPr>
              <p:nvPr/>
            </p:nvSpPr>
            <p:spPr bwMode="auto">
              <a:xfrm>
                <a:off x="2089" y="223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2" name="Rectangle 74"/>
              <p:cNvSpPr>
                <a:spLocks noChangeArrowheads="1"/>
              </p:cNvSpPr>
              <p:nvPr/>
            </p:nvSpPr>
            <p:spPr bwMode="auto">
              <a:xfrm>
                <a:off x="2083" y="222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3" name="Rectangle 75"/>
              <p:cNvSpPr>
                <a:spLocks noChangeArrowheads="1"/>
              </p:cNvSpPr>
              <p:nvPr/>
            </p:nvSpPr>
            <p:spPr bwMode="auto">
              <a:xfrm>
                <a:off x="2083" y="223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4" name="Rectangle 76"/>
              <p:cNvSpPr>
                <a:spLocks noChangeArrowheads="1"/>
              </p:cNvSpPr>
              <p:nvPr/>
            </p:nvSpPr>
            <p:spPr bwMode="auto">
              <a:xfrm>
                <a:off x="2083" y="222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5" name="Rectangle 77"/>
              <p:cNvSpPr>
                <a:spLocks noChangeArrowheads="1"/>
              </p:cNvSpPr>
              <p:nvPr/>
            </p:nvSpPr>
            <p:spPr bwMode="auto">
              <a:xfrm>
                <a:off x="2083" y="222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6" name="Oval 78"/>
              <p:cNvSpPr>
                <a:spLocks noChangeArrowheads="1"/>
              </p:cNvSpPr>
              <p:nvPr/>
            </p:nvSpPr>
            <p:spPr bwMode="auto">
              <a:xfrm>
                <a:off x="2083" y="220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7" name="Rectangle 79"/>
              <p:cNvSpPr>
                <a:spLocks noChangeArrowheads="1"/>
              </p:cNvSpPr>
              <p:nvPr/>
            </p:nvSpPr>
            <p:spPr bwMode="auto">
              <a:xfrm>
                <a:off x="2353" y="187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8" name="Rectangle 80"/>
              <p:cNvSpPr>
                <a:spLocks noChangeArrowheads="1"/>
              </p:cNvSpPr>
              <p:nvPr/>
            </p:nvSpPr>
            <p:spPr bwMode="auto">
              <a:xfrm>
                <a:off x="2353" y="192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9" name="Rectangle 81"/>
              <p:cNvSpPr>
                <a:spLocks noChangeArrowheads="1"/>
              </p:cNvSpPr>
              <p:nvPr/>
            </p:nvSpPr>
            <p:spPr bwMode="auto">
              <a:xfrm>
                <a:off x="2341" y="188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0" name="Rectangle 82"/>
              <p:cNvSpPr>
                <a:spLocks noChangeArrowheads="1"/>
              </p:cNvSpPr>
              <p:nvPr/>
            </p:nvSpPr>
            <p:spPr bwMode="auto">
              <a:xfrm>
                <a:off x="2341" y="191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1" name="Rectangle 83"/>
              <p:cNvSpPr>
                <a:spLocks noChangeArrowheads="1"/>
              </p:cNvSpPr>
              <p:nvPr/>
            </p:nvSpPr>
            <p:spPr bwMode="auto">
              <a:xfrm>
                <a:off x="2335" y="189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2" name="Rectangle 84"/>
              <p:cNvSpPr>
                <a:spLocks noChangeArrowheads="1"/>
              </p:cNvSpPr>
              <p:nvPr/>
            </p:nvSpPr>
            <p:spPr bwMode="auto">
              <a:xfrm>
                <a:off x="2335" y="190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3" name="Rectangle 85"/>
              <p:cNvSpPr>
                <a:spLocks noChangeArrowheads="1"/>
              </p:cNvSpPr>
              <p:nvPr/>
            </p:nvSpPr>
            <p:spPr bwMode="auto">
              <a:xfrm>
                <a:off x="2335" y="19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4" name="Rectangle 86"/>
              <p:cNvSpPr>
                <a:spLocks noChangeArrowheads="1"/>
              </p:cNvSpPr>
              <p:nvPr/>
            </p:nvSpPr>
            <p:spPr bwMode="auto">
              <a:xfrm>
                <a:off x="2335" y="19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5" name="Oval 87"/>
              <p:cNvSpPr>
                <a:spLocks noChangeArrowheads="1"/>
              </p:cNvSpPr>
              <p:nvPr/>
            </p:nvSpPr>
            <p:spPr bwMode="auto">
              <a:xfrm>
                <a:off x="2335" y="187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6" name="Rectangle 88"/>
              <p:cNvSpPr>
                <a:spLocks noChangeArrowheads="1"/>
              </p:cNvSpPr>
              <p:nvPr/>
            </p:nvSpPr>
            <p:spPr bwMode="auto">
              <a:xfrm>
                <a:off x="2612" y="207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7" name="Rectangle 89"/>
              <p:cNvSpPr>
                <a:spLocks noChangeArrowheads="1"/>
              </p:cNvSpPr>
              <p:nvPr/>
            </p:nvSpPr>
            <p:spPr bwMode="auto">
              <a:xfrm>
                <a:off x="2612" y="212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8" name="Rectangle 90"/>
              <p:cNvSpPr>
                <a:spLocks noChangeArrowheads="1"/>
              </p:cNvSpPr>
              <p:nvPr/>
            </p:nvSpPr>
            <p:spPr bwMode="auto">
              <a:xfrm>
                <a:off x="2600" y="208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9" name="Rectangle 91"/>
              <p:cNvSpPr>
                <a:spLocks noChangeArrowheads="1"/>
              </p:cNvSpPr>
              <p:nvPr/>
            </p:nvSpPr>
            <p:spPr bwMode="auto">
              <a:xfrm>
                <a:off x="2600" y="211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0" name="Rectangle 92"/>
              <p:cNvSpPr>
                <a:spLocks noChangeArrowheads="1"/>
              </p:cNvSpPr>
              <p:nvPr/>
            </p:nvSpPr>
            <p:spPr bwMode="auto">
              <a:xfrm>
                <a:off x="2594" y="209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1" name="Rectangle 93"/>
              <p:cNvSpPr>
                <a:spLocks noChangeArrowheads="1"/>
              </p:cNvSpPr>
              <p:nvPr/>
            </p:nvSpPr>
            <p:spPr bwMode="auto">
              <a:xfrm>
                <a:off x="2594" y="210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2" name="Rectangle 94"/>
              <p:cNvSpPr>
                <a:spLocks noChangeArrowheads="1"/>
              </p:cNvSpPr>
              <p:nvPr/>
            </p:nvSpPr>
            <p:spPr bwMode="auto">
              <a:xfrm>
                <a:off x="2594" y="210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3" name="Rectangle 95"/>
              <p:cNvSpPr>
                <a:spLocks noChangeArrowheads="1"/>
              </p:cNvSpPr>
              <p:nvPr/>
            </p:nvSpPr>
            <p:spPr bwMode="auto">
              <a:xfrm>
                <a:off x="2594" y="210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4" name="Oval 96"/>
              <p:cNvSpPr>
                <a:spLocks noChangeArrowheads="1"/>
              </p:cNvSpPr>
              <p:nvPr/>
            </p:nvSpPr>
            <p:spPr bwMode="auto">
              <a:xfrm>
                <a:off x="2594" y="207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5" name="Rectangle 97"/>
              <p:cNvSpPr>
                <a:spLocks noChangeArrowheads="1"/>
              </p:cNvSpPr>
              <p:nvPr/>
            </p:nvSpPr>
            <p:spPr bwMode="auto">
              <a:xfrm>
                <a:off x="2870" y="201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6" name="Rectangle 98"/>
              <p:cNvSpPr>
                <a:spLocks noChangeArrowheads="1"/>
              </p:cNvSpPr>
              <p:nvPr/>
            </p:nvSpPr>
            <p:spPr bwMode="auto">
              <a:xfrm>
                <a:off x="2870" y="205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7" name="Rectangle 99"/>
              <p:cNvSpPr>
                <a:spLocks noChangeArrowheads="1"/>
              </p:cNvSpPr>
              <p:nvPr/>
            </p:nvSpPr>
            <p:spPr bwMode="auto">
              <a:xfrm>
                <a:off x="2858" y="201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8" name="Rectangle 100"/>
              <p:cNvSpPr>
                <a:spLocks noChangeArrowheads="1"/>
              </p:cNvSpPr>
              <p:nvPr/>
            </p:nvSpPr>
            <p:spPr bwMode="auto">
              <a:xfrm>
                <a:off x="2858" y="204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9" name="Rectangle 101"/>
              <p:cNvSpPr>
                <a:spLocks noChangeArrowheads="1"/>
              </p:cNvSpPr>
              <p:nvPr/>
            </p:nvSpPr>
            <p:spPr bwMode="auto">
              <a:xfrm>
                <a:off x="2852" y="202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0" name="Rectangle 102"/>
              <p:cNvSpPr>
                <a:spLocks noChangeArrowheads="1"/>
              </p:cNvSpPr>
              <p:nvPr/>
            </p:nvSpPr>
            <p:spPr bwMode="auto">
              <a:xfrm>
                <a:off x="2852" y="204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1" name="Rectangle 103"/>
              <p:cNvSpPr>
                <a:spLocks noChangeArrowheads="1"/>
              </p:cNvSpPr>
              <p:nvPr/>
            </p:nvSpPr>
            <p:spPr bwMode="auto">
              <a:xfrm>
                <a:off x="2852" y="203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2" name="Rectangle 104"/>
              <p:cNvSpPr>
                <a:spLocks noChangeArrowheads="1"/>
              </p:cNvSpPr>
              <p:nvPr/>
            </p:nvSpPr>
            <p:spPr bwMode="auto">
              <a:xfrm>
                <a:off x="2852" y="203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3" name="Oval 105"/>
              <p:cNvSpPr>
                <a:spLocks noChangeArrowheads="1"/>
              </p:cNvSpPr>
              <p:nvPr/>
            </p:nvSpPr>
            <p:spPr bwMode="auto">
              <a:xfrm>
                <a:off x="2852" y="201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4" name="Rectangle 106"/>
              <p:cNvSpPr>
                <a:spLocks noChangeArrowheads="1"/>
              </p:cNvSpPr>
              <p:nvPr/>
            </p:nvSpPr>
            <p:spPr bwMode="auto">
              <a:xfrm>
                <a:off x="3128" y="181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5" name="Rectangle 107"/>
              <p:cNvSpPr>
                <a:spLocks noChangeArrowheads="1"/>
              </p:cNvSpPr>
              <p:nvPr/>
            </p:nvSpPr>
            <p:spPr bwMode="auto">
              <a:xfrm>
                <a:off x="3128" y="186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6" name="Rectangle 108"/>
              <p:cNvSpPr>
                <a:spLocks noChangeArrowheads="1"/>
              </p:cNvSpPr>
              <p:nvPr/>
            </p:nvSpPr>
            <p:spPr bwMode="auto">
              <a:xfrm>
                <a:off x="3116" y="181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7" name="Rectangle 109"/>
              <p:cNvSpPr>
                <a:spLocks noChangeArrowheads="1"/>
              </p:cNvSpPr>
              <p:nvPr/>
            </p:nvSpPr>
            <p:spPr bwMode="auto">
              <a:xfrm>
                <a:off x="3116" y="184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8" name="Rectangle 110"/>
              <p:cNvSpPr>
                <a:spLocks noChangeArrowheads="1"/>
              </p:cNvSpPr>
              <p:nvPr/>
            </p:nvSpPr>
            <p:spPr bwMode="auto">
              <a:xfrm>
                <a:off x="3110" y="183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9" name="Rectangle 111"/>
              <p:cNvSpPr>
                <a:spLocks noChangeArrowheads="1"/>
              </p:cNvSpPr>
              <p:nvPr/>
            </p:nvSpPr>
            <p:spPr bwMode="auto">
              <a:xfrm>
                <a:off x="3110" y="184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0" name="Rectangle 112"/>
              <p:cNvSpPr>
                <a:spLocks noChangeArrowheads="1"/>
              </p:cNvSpPr>
              <p:nvPr/>
            </p:nvSpPr>
            <p:spPr bwMode="auto">
              <a:xfrm>
                <a:off x="3110" y="183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1" name="Rectangle 113"/>
              <p:cNvSpPr>
                <a:spLocks noChangeArrowheads="1"/>
              </p:cNvSpPr>
              <p:nvPr/>
            </p:nvSpPr>
            <p:spPr bwMode="auto">
              <a:xfrm>
                <a:off x="3110" y="183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2" name="Oval 114"/>
              <p:cNvSpPr>
                <a:spLocks noChangeArrowheads="1"/>
              </p:cNvSpPr>
              <p:nvPr/>
            </p:nvSpPr>
            <p:spPr bwMode="auto">
              <a:xfrm>
                <a:off x="3110" y="181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3" name="Rectangle 115"/>
              <p:cNvSpPr>
                <a:spLocks noChangeArrowheads="1"/>
              </p:cNvSpPr>
              <p:nvPr/>
            </p:nvSpPr>
            <p:spPr bwMode="auto">
              <a:xfrm>
                <a:off x="3381" y="170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4" name="Rectangle 116"/>
              <p:cNvSpPr>
                <a:spLocks noChangeArrowheads="1"/>
              </p:cNvSpPr>
              <p:nvPr/>
            </p:nvSpPr>
            <p:spPr bwMode="auto">
              <a:xfrm>
                <a:off x="3381" y="175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5" name="Rectangle 117"/>
              <p:cNvSpPr>
                <a:spLocks noChangeArrowheads="1"/>
              </p:cNvSpPr>
              <p:nvPr/>
            </p:nvSpPr>
            <p:spPr bwMode="auto">
              <a:xfrm>
                <a:off x="3369" y="171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6" name="Rectangle 118"/>
              <p:cNvSpPr>
                <a:spLocks noChangeArrowheads="1"/>
              </p:cNvSpPr>
              <p:nvPr/>
            </p:nvSpPr>
            <p:spPr bwMode="auto">
              <a:xfrm>
                <a:off x="3369" y="174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7" name="Rectangle 119"/>
              <p:cNvSpPr>
                <a:spLocks noChangeArrowheads="1"/>
              </p:cNvSpPr>
              <p:nvPr/>
            </p:nvSpPr>
            <p:spPr bwMode="auto">
              <a:xfrm>
                <a:off x="3363" y="172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8" name="Rectangle 120"/>
              <p:cNvSpPr>
                <a:spLocks noChangeArrowheads="1"/>
              </p:cNvSpPr>
              <p:nvPr/>
            </p:nvSpPr>
            <p:spPr bwMode="auto">
              <a:xfrm>
                <a:off x="3363" y="173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9" name="Rectangle 121"/>
              <p:cNvSpPr>
                <a:spLocks noChangeArrowheads="1"/>
              </p:cNvSpPr>
              <p:nvPr/>
            </p:nvSpPr>
            <p:spPr bwMode="auto">
              <a:xfrm>
                <a:off x="3363" y="172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0" name="Rectangle 122"/>
              <p:cNvSpPr>
                <a:spLocks noChangeArrowheads="1"/>
              </p:cNvSpPr>
              <p:nvPr/>
            </p:nvSpPr>
            <p:spPr bwMode="auto">
              <a:xfrm>
                <a:off x="3363" y="172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1" name="Oval 123"/>
              <p:cNvSpPr>
                <a:spLocks noChangeArrowheads="1"/>
              </p:cNvSpPr>
              <p:nvPr/>
            </p:nvSpPr>
            <p:spPr bwMode="auto">
              <a:xfrm>
                <a:off x="3363" y="170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2" name="Rectangle 124"/>
              <p:cNvSpPr>
                <a:spLocks noChangeArrowheads="1"/>
              </p:cNvSpPr>
              <p:nvPr/>
            </p:nvSpPr>
            <p:spPr bwMode="auto">
              <a:xfrm>
                <a:off x="3639" y="157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3" name="Rectangle 125"/>
              <p:cNvSpPr>
                <a:spLocks noChangeArrowheads="1"/>
              </p:cNvSpPr>
              <p:nvPr/>
            </p:nvSpPr>
            <p:spPr bwMode="auto">
              <a:xfrm>
                <a:off x="3639" y="162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4" name="Rectangle 126"/>
              <p:cNvSpPr>
                <a:spLocks noChangeArrowheads="1"/>
              </p:cNvSpPr>
              <p:nvPr/>
            </p:nvSpPr>
            <p:spPr bwMode="auto">
              <a:xfrm>
                <a:off x="3627" y="158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5" name="Rectangle 127"/>
              <p:cNvSpPr>
                <a:spLocks noChangeArrowheads="1"/>
              </p:cNvSpPr>
              <p:nvPr/>
            </p:nvSpPr>
            <p:spPr bwMode="auto">
              <a:xfrm>
                <a:off x="3627" y="161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6" name="Rectangle 128"/>
              <p:cNvSpPr>
                <a:spLocks noChangeArrowheads="1"/>
              </p:cNvSpPr>
              <p:nvPr/>
            </p:nvSpPr>
            <p:spPr bwMode="auto">
              <a:xfrm>
                <a:off x="3621" y="159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7" name="Rectangle 129"/>
              <p:cNvSpPr>
                <a:spLocks noChangeArrowheads="1"/>
              </p:cNvSpPr>
              <p:nvPr/>
            </p:nvSpPr>
            <p:spPr bwMode="auto">
              <a:xfrm>
                <a:off x="3621" y="160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8" name="Rectangle 130"/>
              <p:cNvSpPr>
                <a:spLocks noChangeArrowheads="1"/>
              </p:cNvSpPr>
              <p:nvPr/>
            </p:nvSpPr>
            <p:spPr bwMode="auto">
              <a:xfrm>
                <a:off x="3621" y="16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9" name="Rectangle 131"/>
              <p:cNvSpPr>
                <a:spLocks noChangeArrowheads="1"/>
              </p:cNvSpPr>
              <p:nvPr/>
            </p:nvSpPr>
            <p:spPr bwMode="auto">
              <a:xfrm>
                <a:off x="3621" y="16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0" name="Oval 132"/>
              <p:cNvSpPr>
                <a:spLocks noChangeArrowheads="1"/>
              </p:cNvSpPr>
              <p:nvPr/>
            </p:nvSpPr>
            <p:spPr bwMode="auto">
              <a:xfrm>
                <a:off x="3621" y="157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1" name="Rectangle 133"/>
              <p:cNvSpPr>
                <a:spLocks noChangeArrowheads="1"/>
              </p:cNvSpPr>
              <p:nvPr/>
            </p:nvSpPr>
            <p:spPr bwMode="auto">
              <a:xfrm>
                <a:off x="3898" y="154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2" name="Rectangle 134"/>
              <p:cNvSpPr>
                <a:spLocks noChangeArrowheads="1"/>
              </p:cNvSpPr>
              <p:nvPr/>
            </p:nvSpPr>
            <p:spPr bwMode="auto">
              <a:xfrm>
                <a:off x="3898" y="159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3" name="Rectangle 135"/>
              <p:cNvSpPr>
                <a:spLocks noChangeArrowheads="1"/>
              </p:cNvSpPr>
              <p:nvPr/>
            </p:nvSpPr>
            <p:spPr bwMode="auto">
              <a:xfrm>
                <a:off x="3886" y="155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4" name="Rectangle 136"/>
              <p:cNvSpPr>
                <a:spLocks noChangeArrowheads="1"/>
              </p:cNvSpPr>
              <p:nvPr/>
            </p:nvSpPr>
            <p:spPr bwMode="auto">
              <a:xfrm>
                <a:off x="3886" y="158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5" name="Rectangle 137"/>
              <p:cNvSpPr>
                <a:spLocks noChangeArrowheads="1"/>
              </p:cNvSpPr>
              <p:nvPr/>
            </p:nvSpPr>
            <p:spPr bwMode="auto">
              <a:xfrm>
                <a:off x="3880" y="156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6" name="Rectangle 138"/>
              <p:cNvSpPr>
                <a:spLocks noChangeArrowheads="1"/>
              </p:cNvSpPr>
              <p:nvPr/>
            </p:nvSpPr>
            <p:spPr bwMode="auto">
              <a:xfrm>
                <a:off x="3880" y="157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7" name="Rectangle 139"/>
              <p:cNvSpPr>
                <a:spLocks noChangeArrowheads="1"/>
              </p:cNvSpPr>
              <p:nvPr/>
            </p:nvSpPr>
            <p:spPr bwMode="auto">
              <a:xfrm>
                <a:off x="3880" y="157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8" name="Rectangle 140"/>
              <p:cNvSpPr>
                <a:spLocks noChangeArrowheads="1"/>
              </p:cNvSpPr>
              <p:nvPr/>
            </p:nvSpPr>
            <p:spPr bwMode="auto">
              <a:xfrm>
                <a:off x="3880" y="157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9" name="Oval 141"/>
              <p:cNvSpPr>
                <a:spLocks noChangeArrowheads="1"/>
              </p:cNvSpPr>
              <p:nvPr/>
            </p:nvSpPr>
            <p:spPr bwMode="auto">
              <a:xfrm>
                <a:off x="3880" y="154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0" name="Rectangle 142"/>
              <p:cNvSpPr>
                <a:spLocks noChangeArrowheads="1"/>
              </p:cNvSpPr>
              <p:nvPr/>
            </p:nvSpPr>
            <p:spPr bwMode="auto">
              <a:xfrm>
                <a:off x="4156" y="154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1" name="Rectangle 143"/>
              <p:cNvSpPr>
                <a:spLocks noChangeArrowheads="1"/>
              </p:cNvSpPr>
              <p:nvPr/>
            </p:nvSpPr>
            <p:spPr bwMode="auto">
              <a:xfrm>
                <a:off x="4156" y="159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2" name="Rectangle 144"/>
              <p:cNvSpPr>
                <a:spLocks noChangeArrowheads="1"/>
              </p:cNvSpPr>
              <p:nvPr/>
            </p:nvSpPr>
            <p:spPr bwMode="auto">
              <a:xfrm>
                <a:off x="4144" y="155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3" name="Rectangle 145"/>
              <p:cNvSpPr>
                <a:spLocks noChangeArrowheads="1"/>
              </p:cNvSpPr>
              <p:nvPr/>
            </p:nvSpPr>
            <p:spPr bwMode="auto">
              <a:xfrm>
                <a:off x="4144" y="158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4" name="Rectangle 146"/>
              <p:cNvSpPr>
                <a:spLocks noChangeArrowheads="1"/>
              </p:cNvSpPr>
              <p:nvPr/>
            </p:nvSpPr>
            <p:spPr bwMode="auto">
              <a:xfrm>
                <a:off x="4138" y="156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5" name="Rectangle 147"/>
              <p:cNvSpPr>
                <a:spLocks noChangeArrowheads="1"/>
              </p:cNvSpPr>
              <p:nvPr/>
            </p:nvSpPr>
            <p:spPr bwMode="auto">
              <a:xfrm>
                <a:off x="4138" y="157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6" name="Rectangle 148"/>
              <p:cNvSpPr>
                <a:spLocks noChangeArrowheads="1"/>
              </p:cNvSpPr>
              <p:nvPr/>
            </p:nvSpPr>
            <p:spPr bwMode="auto">
              <a:xfrm>
                <a:off x="4138" y="157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7" name="Rectangle 149"/>
              <p:cNvSpPr>
                <a:spLocks noChangeArrowheads="1"/>
              </p:cNvSpPr>
              <p:nvPr/>
            </p:nvSpPr>
            <p:spPr bwMode="auto">
              <a:xfrm>
                <a:off x="4138" y="157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8" name="Oval 150"/>
              <p:cNvSpPr>
                <a:spLocks noChangeArrowheads="1"/>
              </p:cNvSpPr>
              <p:nvPr/>
            </p:nvSpPr>
            <p:spPr bwMode="auto">
              <a:xfrm>
                <a:off x="4138" y="154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9" name="Rectangle 151"/>
              <p:cNvSpPr>
                <a:spLocks noChangeArrowheads="1"/>
              </p:cNvSpPr>
              <p:nvPr/>
            </p:nvSpPr>
            <p:spPr bwMode="auto">
              <a:xfrm>
                <a:off x="4408" y="143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0" name="Rectangle 152"/>
              <p:cNvSpPr>
                <a:spLocks noChangeArrowheads="1"/>
              </p:cNvSpPr>
              <p:nvPr/>
            </p:nvSpPr>
            <p:spPr bwMode="auto">
              <a:xfrm>
                <a:off x="4408" y="148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1" name="Rectangle 153"/>
              <p:cNvSpPr>
                <a:spLocks noChangeArrowheads="1"/>
              </p:cNvSpPr>
              <p:nvPr/>
            </p:nvSpPr>
            <p:spPr bwMode="auto">
              <a:xfrm>
                <a:off x="4396" y="144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2" name="Rectangle 154"/>
              <p:cNvSpPr>
                <a:spLocks noChangeArrowheads="1"/>
              </p:cNvSpPr>
              <p:nvPr/>
            </p:nvSpPr>
            <p:spPr bwMode="auto">
              <a:xfrm>
                <a:off x="4396" y="147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3" name="Rectangle 155"/>
              <p:cNvSpPr>
                <a:spLocks noChangeArrowheads="1"/>
              </p:cNvSpPr>
              <p:nvPr/>
            </p:nvSpPr>
            <p:spPr bwMode="auto">
              <a:xfrm>
                <a:off x="4390" y="145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4" name="Rectangle 156"/>
              <p:cNvSpPr>
                <a:spLocks noChangeArrowheads="1"/>
              </p:cNvSpPr>
              <p:nvPr/>
            </p:nvSpPr>
            <p:spPr bwMode="auto">
              <a:xfrm>
                <a:off x="4390" y="146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5" name="Rectangle 157"/>
              <p:cNvSpPr>
                <a:spLocks noChangeArrowheads="1"/>
              </p:cNvSpPr>
              <p:nvPr/>
            </p:nvSpPr>
            <p:spPr bwMode="auto">
              <a:xfrm>
                <a:off x="4390" y="145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6" name="Rectangle 158"/>
              <p:cNvSpPr>
                <a:spLocks noChangeArrowheads="1"/>
              </p:cNvSpPr>
              <p:nvPr/>
            </p:nvSpPr>
            <p:spPr bwMode="auto">
              <a:xfrm>
                <a:off x="4390" y="145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7" name="Oval 159"/>
              <p:cNvSpPr>
                <a:spLocks noChangeArrowheads="1"/>
              </p:cNvSpPr>
              <p:nvPr/>
            </p:nvSpPr>
            <p:spPr bwMode="auto">
              <a:xfrm>
                <a:off x="4390" y="143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8" name="Rectangle 160"/>
              <p:cNvSpPr>
                <a:spLocks noChangeArrowheads="1"/>
              </p:cNvSpPr>
              <p:nvPr/>
            </p:nvSpPr>
            <p:spPr bwMode="auto">
              <a:xfrm>
                <a:off x="4667" y="122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9" name="Rectangle 161"/>
              <p:cNvSpPr>
                <a:spLocks noChangeArrowheads="1"/>
              </p:cNvSpPr>
              <p:nvPr/>
            </p:nvSpPr>
            <p:spPr bwMode="auto">
              <a:xfrm>
                <a:off x="4667" y="127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0" name="Rectangle 162"/>
              <p:cNvSpPr>
                <a:spLocks noChangeArrowheads="1"/>
              </p:cNvSpPr>
              <p:nvPr/>
            </p:nvSpPr>
            <p:spPr bwMode="auto">
              <a:xfrm>
                <a:off x="4655" y="123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1" name="Rectangle 163"/>
              <p:cNvSpPr>
                <a:spLocks noChangeArrowheads="1"/>
              </p:cNvSpPr>
              <p:nvPr/>
            </p:nvSpPr>
            <p:spPr bwMode="auto">
              <a:xfrm>
                <a:off x="4655" y="126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2" name="Rectangle 164"/>
              <p:cNvSpPr>
                <a:spLocks noChangeArrowheads="1"/>
              </p:cNvSpPr>
              <p:nvPr/>
            </p:nvSpPr>
            <p:spPr bwMode="auto">
              <a:xfrm>
                <a:off x="4649" y="124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3" name="Rectangle 165"/>
              <p:cNvSpPr>
                <a:spLocks noChangeArrowheads="1"/>
              </p:cNvSpPr>
              <p:nvPr/>
            </p:nvSpPr>
            <p:spPr bwMode="auto">
              <a:xfrm>
                <a:off x="4649" y="125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4" name="Rectangle 166"/>
              <p:cNvSpPr>
                <a:spLocks noChangeArrowheads="1"/>
              </p:cNvSpPr>
              <p:nvPr/>
            </p:nvSpPr>
            <p:spPr bwMode="auto">
              <a:xfrm>
                <a:off x="4649" y="124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5" name="Rectangle 167"/>
              <p:cNvSpPr>
                <a:spLocks noChangeArrowheads="1"/>
              </p:cNvSpPr>
              <p:nvPr/>
            </p:nvSpPr>
            <p:spPr bwMode="auto">
              <a:xfrm>
                <a:off x="4649" y="124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6" name="Oval 168"/>
              <p:cNvSpPr>
                <a:spLocks noChangeArrowheads="1"/>
              </p:cNvSpPr>
              <p:nvPr/>
            </p:nvSpPr>
            <p:spPr bwMode="auto">
              <a:xfrm>
                <a:off x="4649" y="122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7" name="Rectangle 169"/>
              <p:cNvSpPr>
                <a:spLocks noChangeArrowheads="1"/>
              </p:cNvSpPr>
              <p:nvPr/>
            </p:nvSpPr>
            <p:spPr bwMode="auto">
              <a:xfrm>
                <a:off x="4925" y="128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8" name="Rectangle 170"/>
              <p:cNvSpPr>
                <a:spLocks noChangeArrowheads="1"/>
              </p:cNvSpPr>
              <p:nvPr/>
            </p:nvSpPr>
            <p:spPr bwMode="auto">
              <a:xfrm>
                <a:off x="4925" y="133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9" name="Rectangle 171"/>
              <p:cNvSpPr>
                <a:spLocks noChangeArrowheads="1"/>
              </p:cNvSpPr>
              <p:nvPr/>
            </p:nvSpPr>
            <p:spPr bwMode="auto">
              <a:xfrm>
                <a:off x="4913" y="129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0" name="Rectangle 172"/>
              <p:cNvSpPr>
                <a:spLocks noChangeArrowheads="1"/>
              </p:cNvSpPr>
              <p:nvPr/>
            </p:nvSpPr>
            <p:spPr bwMode="auto">
              <a:xfrm>
                <a:off x="4913" y="132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1" name="Rectangle 173"/>
              <p:cNvSpPr>
                <a:spLocks noChangeArrowheads="1"/>
              </p:cNvSpPr>
              <p:nvPr/>
            </p:nvSpPr>
            <p:spPr bwMode="auto">
              <a:xfrm>
                <a:off x="4907" y="13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2" name="Rectangle 174"/>
              <p:cNvSpPr>
                <a:spLocks noChangeArrowheads="1"/>
              </p:cNvSpPr>
              <p:nvPr/>
            </p:nvSpPr>
            <p:spPr bwMode="auto">
              <a:xfrm>
                <a:off x="4907" y="131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3" name="Rectangle 175"/>
              <p:cNvSpPr>
                <a:spLocks noChangeArrowheads="1"/>
              </p:cNvSpPr>
              <p:nvPr/>
            </p:nvSpPr>
            <p:spPr bwMode="auto">
              <a:xfrm>
                <a:off x="4907" y="130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4" name="Rectangle 176"/>
              <p:cNvSpPr>
                <a:spLocks noChangeArrowheads="1"/>
              </p:cNvSpPr>
              <p:nvPr/>
            </p:nvSpPr>
            <p:spPr bwMode="auto">
              <a:xfrm>
                <a:off x="4907" y="130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5" name="Oval 177"/>
              <p:cNvSpPr>
                <a:spLocks noChangeArrowheads="1"/>
              </p:cNvSpPr>
              <p:nvPr/>
            </p:nvSpPr>
            <p:spPr bwMode="auto">
              <a:xfrm>
                <a:off x="4907" y="128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6" name="Rectangle 178"/>
              <p:cNvSpPr>
                <a:spLocks noChangeArrowheads="1"/>
              </p:cNvSpPr>
              <p:nvPr/>
            </p:nvSpPr>
            <p:spPr bwMode="auto">
              <a:xfrm>
                <a:off x="5183" y="123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7" name="Rectangle 179"/>
              <p:cNvSpPr>
                <a:spLocks noChangeArrowheads="1"/>
              </p:cNvSpPr>
              <p:nvPr/>
            </p:nvSpPr>
            <p:spPr bwMode="auto">
              <a:xfrm>
                <a:off x="5183" y="128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8" name="Rectangle 180"/>
              <p:cNvSpPr>
                <a:spLocks noChangeArrowheads="1"/>
              </p:cNvSpPr>
              <p:nvPr/>
            </p:nvSpPr>
            <p:spPr bwMode="auto">
              <a:xfrm>
                <a:off x="5171" y="1242"/>
                <a:ext cx="43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9" name="Rectangle 181"/>
              <p:cNvSpPr>
                <a:spLocks noChangeArrowheads="1"/>
              </p:cNvSpPr>
              <p:nvPr/>
            </p:nvSpPr>
            <p:spPr bwMode="auto">
              <a:xfrm>
                <a:off x="5171" y="1272"/>
                <a:ext cx="43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0" name="Rectangle 182"/>
              <p:cNvSpPr>
                <a:spLocks noChangeArrowheads="1"/>
              </p:cNvSpPr>
              <p:nvPr/>
            </p:nvSpPr>
            <p:spPr bwMode="auto">
              <a:xfrm>
                <a:off x="5165" y="1254"/>
                <a:ext cx="55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1" name="Rectangle 183"/>
              <p:cNvSpPr>
                <a:spLocks noChangeArrowheads="1"/>
              </p:cNvSpPr>
              <p:nvPr/>
            </p:nvSpPr>
            <p:spPr bwMode="auto">
              <a:xfrm>
                <a:off x="5165" y="1266"/>
                <a:ext cx="55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2" name="Rectangle 184"/>
              <p:cNvSpPr>
                <a:spLocks noChangeArrowheads="1"/>
              </p:cNvSpPr>
              <p:nvPr/>
            </p:nvSpPr>
            <p:spPr bwMode="auto">
              <a:xfrm>
                <a:off x="5165" y="1260"/>
                <a:ext cx="55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3" name="Rectangle 185"/>
              <p:cNvSpPr>
                <a:spLocks noChangeArrowheads="1"/>
              </p:cNvSpPr>
              <p:nvPr/>
            </p:nvSpPr>
            <p:spPr bwMode="auto">
              <a:xfrm>
                <a:off x="5165" y="1260"/>
                <a:ext cx="55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4" name="Oval 186"/>
              <p:cNvSpPr>
                <a:spLocks noChangeArrowheads="1"/>
              </p:cNvSpPr>
              <p:nvPr/>
            </p:nvSpPr>
            <p:spPr bwMode="auto">
              <a:xfrm>
                <a:off x="5165" y="1236"/>
                <a:ext cx="49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5" name="Freeform 187"/>
              <p:cNvSpPr>
                <a:spLocks/>
              </p:cNvSpPr>
              <p:nvPr/>
            </p:nvSpPr>
            <p:spPr bwMode="auto">
              <a:xfrm>
                <a:off x="2107" y="1248"/>
                <a:ext cx="3082" cy="978"/>
              </a:xfrm>
              <a:custGeom>
                <a:avLst/>
                <a:gdLst>
                  <a:gd name="T0" fmla="*/ 0 w 513"/>
                  <a:gd name="T1" fmla="*/ 163 h 163"/>
                  <a:gd name="T2" fmla="*/ 42 w 513"/>
                  <a:gd name="T3" fmla="*/ 109 h 163"/>
                  <a:gd name="T4" fmla="*/ 85 w 513"/>
                  <a:gd name="T5" fmla="*/ 142 h 163"/>
                  <a:gd name="T6" fmla="*/ 128 w 513"/>
                  <a:gd name="T7" fmla="*/ 131 h 163"/>
                  <a:gd name="T8" fmla="*/ 171 w 513"/>
                  <a:gd name="T9" fmla="*/ 98 h 163"/>
                  <a:gd name="T10" fmla="*/ 213 w 513"/>
                  <a:gd name="T11" fmla="*/ 80 h 163"/>
                  <a:gd name="T12" fmla="*/ 256 w 513"/>
                  <a:gd name="T13" fmla="*/ 59 h 163"/>
                  <a:gd name="T14" fmla="*/ 299 w 513"/>
                  <a:gd name="T15" fmla="*/ 54 h 163"/>
                  <a:gd name="T16" fmla="*/ 342 w 513"/>
                  <a:gd name="T17" fmla="*/ 54 h 163"/>
                  <a:gd name="T18" fmla="*/ 384 w 513"/>
                  <a:gd name="T19" fmla="*/ 35 h 163"/>
                  <a:gd name="T20" fmla="*/ 427 w 513"/>
                  <a:gd name="T21" fmla="*/ 0 h 163"/>
                  <a:gd name="T22" fmla="*/ 470 w 513"/>
                  <a:gd name="T23" fmla="*/ 10 h 163"/>
                  <a:gd name="T24" fmla="*/ 513 w 513"/>
                  <a:gd name="T25" fmla="*/ 2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13" h="163">
                    <a:moveTo>
                      <a:pt x="0" y="163"/>
                    </a:moveTo>
                    <a:lnTo>
                      <a:pt x="42" y="109"/>
                    </a:lnTo>
                    <a:lnTo>
                      <a:pt x="85" y="142"/>
                    </a:lnTo>
                    <a:lnTo>
                      <a:pt x="128" y="131"/>
                    </a:lnTo>
                    <a:lnTo>
                      <a:pt x="171" y="98"/>
                    </a:lnTo>
                    <a:lnTo>
                      <a:pt x="213" y="80"/>
                    </a:lnTo>
                    <a:lnTo>
                      <a:pt x="256" y="59"/>
                    </a:lnTo>
                    <a:lnTo>
                      <a:pt x="299" y="54"/>
                    </a:lnTo>
                    <a:lnTo>
                      <a:pt x="342" y="54"/>
                    </a:lnTo>
                    <a:lnTo>
                      <a:pt x="384" y="35"/>
                    </a:lnTo>
                    <a:lnTo>
                      <a:pt x="427" y="0"/>
                    </a:lnTo>
                    <a:lnTo>
                      <a:pt x="470" y="10"/>
                    </a:lnTo>
                    <a:lnTo>
                      <a:pt x="513" y="2"/>
                    </a:lnTo>
                  </a:path>
                </a:pathLst>
              </a:custGeom>
              <a:noFill/>
              <a:ln w="19050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6" name="Rectangle 188"/>
              <p:cNvSpPr>
                <a:spLocks noChangeArrowheads="1"/>
              </p:cNvSpPr>
              <p:nvPr/>
            </p:nvSpPr>
            <p:spPr bwMode="auto">
              <a:xfrm>
                <a:off x="2077" y="2244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7" name="Rectangle 189"/>
              <p:cNvSpPr>
                <a:spLocks noChangeArrowheads="1"/>
              </p:cNvSpPr>
              <p:nvPr/>
            </p:nvSpPr>
            <p:spPr bwMode="auto">
              <a:xfrm>
                <a:off x="2335" y="1842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8" name="Rectangle 190"/>
              <p:cNvSpPr>
                <a:spLocks noChangeArrowheads="1"/>
              </p:cNvSpPr>
              <p:nvPr/>
            </p:nvSpPr>
            <p:spPr bwMode="auto">
              <a:xfrm>
                <a:off x="2594" y="2070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9" name="Rectangle 191"/>
              <p:cNvSpPr>
                <a:spLocks noChangeArrowheads="1"/>
              </p:cNvSpPr>
              <p:nvPr/>
            </p:nvSpPr>
            <p:spPr bwMode="auto">
              <a:xfrm>
                <a:off x="2852" y="1974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0" name="Rectangle 192"/>
              <p:cNvSpPr>
                <a:spLocks noChangeArrowheads="1"/>
              </p:cNvSpPr>
              <p:nvPr/>
            </p:nvSpPr>
            <p:spPr bwMode="auto">
              <a:xfrm>
                <a:off x="3104" y="1764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1" name="Rectangle 193"/>
              <p:cNvSpPr>
                <a:spLocks noChangeArrowheads="1"/>
              </p:cNvSpPr>
              <p:nvPr/>
            </p:nvSpPr>
            <p:spPr bwMode="auto">
              <a:xfrm>
                <a:off x="3363" y="1650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2" name="Rectangle 194"/>
              <p:cNvSpPr>
                <a:spLocks noChangeArrowheads="1"/>
              </p:cNvSpPr>
              <p:nvPr/>
            </p:nvSpPr>
            <p:spPr bwMode="auto">
              <a:xfrm>
                <a:off x="3621" y="1512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3" name="Rectangle 195"/>
              <p:cNvSpPr>
                <a:spLocks noChangeArrowheads="1"/>
              </p:cNvSpPr>
              <p:nvPr/>
            </p:nvSpPr>
            <p:spPr bwMode="auto">
              <a:xfrm>
                <a:off x="3880" y="1446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4" name="Rectangle 196"/>
              <p:cNvSpPr>
                <a:spLocks noChangeArrowheads="1"/>
              </p:cNvSpPr>
              <p:nvPr/>
            </p:nvSpPr>
            <p:spPr bwMode="auto">
              <a:xfrm>
                <a:off x="4132" y="1410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5" name="Rectangle 197"/>
              <p:cNvSpPr>
                <a:spLocks noChangeArrowheads="1"/>
              </p:cNvSpPr>
              <p:nvPr/>
            </p:nvSpPr>
            <p:spPr bwMode="auto">
              <a:xfrm>
                <a:off x="4390" y="1326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6" name="Rectangle 198"/>
              <p:cNvSpPr>
                <a:spLocks noChangeArrowheads="1"/>
              </p:cNvSpPr>
              <p:nvPr/>
            </p:nvSpPr>
            <p:spPr bwMode="auto">
              <a:xfrm>
                <a:off x="4649" y="1044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7" name="Rectangle 199"/>
              <p:cNvSpPr>
                <a:spLocks noChangeArrowheads="1"/>
              </p:cNvSpPr>
              <p:nvPr/>
            </p:nvSpPr>
            <p:spPr bwMode="auto">
              <a:xfrm>
                <a:off x="4907" y="990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8" name="Rectangle 200"/>
              <p:cNvSpPr>
                <a:spLocks noChangeArrowheads="1"/>
              </p:cNvSpPr>
              <p:nvPr/>
            </p:nvSpPr>
            <p:spPr bwMode="auto">
              <a:xfrm>
                <a:off x="5159" y="870"/>
                <a:ext cx="55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9" name="Freeform 201"/>
              <p:cNvSpPr>
                <a:spLocks/>
              </p:cNvSpPr>
              <p:nvPr/>
            </p:nvSpPr>
            <p:spPr bwMode="auto">
              <a:xfrm>
                <a:off x="2107" y="900"/>
                <a:ext cx="3082" cy="1374"/>
              </a:xfrm>
              <a:custGeom>
                <a:avLst/>
                <a:gdLst>
                  <a:gd name="T0" fmla="*/ 0 w 513"/>
                  <a:gd name="T1" fmla="*/ 229 h 229"/>
                  <a:gd name="T2" fmla="*/ 42 w 513"/>
                  <a:gd name="T3" fmla="*/ 162 h 229"/>
                  <a:gd name="T4" fmla="*/ 85 w 513"/>
                  <a:gd name="T5" fmla="*/ 200 h 229"/>
                  <a:gd name="T6" fmla="*/ 128 w 513"/>
                  <a:gd name="T7" fmla="*/ 184 h 229"/>
                  <a:gd name="T8" fmla="*/ 171 w 513"/>
                  <a:gd name="T9" fmla="*/ 148 h 229"/>
                  <a:gd name="T10" fmla="*/ 213 w 513"/>
                  <a:gd name="T11" fmla="*/ 129 h 229"/>
                  <a:gd name="T12" fmla="*/ 256 w 513"/>
                  <a:gd name="T13" fmla="*/ 106 h 229"/>
                  <a:gd name="T14" fmla="*/ 299 w 513"/>
                  <a:gd name="T15" fmla="*/ 95 h 229"/>
                  <a:gd name="T16" fmla="*/ 342 w 513"/>
                  <a:gd name="T17" fmla="*/ 89 h 229"/>
                  <a:gd name="T18" fmla="*/ 384 w 513"/>
                  <a:gd name="T19" fmla="*/ 76 h 229"/>
                  <a:gd name="T20" fmla="*/ 427 w 513"/>
                  <a:gd name="T21" fmla="*/ 28 h 229"/>
                  <a:gd name="T22" fmla="*/ 470 w 513"/>
                  <a:gd name="T23" fmla="*/ 20 h 229"/>
                  <a:gd name="T24" fmla="*/ 513 w 513"/>
                  <a:gd name="T25" fmla="*/ 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13" h="229">
                    <a:moveTo>
                      <a:pt x="0" y="229"/>
                    </a:moveTo>
                    <a:lnTo>
                      <a:pt x="42" y="162"/>
                    </a:lnTo>
                    <a:lnTo>
                      <a:pt x="85" y="200"/>
                    </a:lnTo>
                    <a:lnTo>
                      <a:pt x="128" y="184"/>
                    </a:lnTo>
                    <a:lnTo>
                      <a:pt x="171" y="148"/>
                    </a:lnTo>
                    <a:lnTo>
                      <a:pt x="213" y="129"/>
                    </a:lnTo>
                    <a:lnTo>
                      <a:pt x="256" y="106"/>
                    </a:lnTo>
                    <a:lnTo>
                      <a:pt x="299" y="95"/>
                    </a:lnTo>
                    <a:lnTo>
                      <a:pt x="342" y="89"/>
                    </a:lnTo>
                    <a:lnTo>
                      <a:pt x="384" y="76"/>
                    </a:lnTo>
                    <a:lnTo>
                      <a:pt x="427" y="28"/>
                    </a:lnTo>
                    <a:lnTo>
                      <a:pt x="470" y="20"/>
                    </a:lnTo>
                    <a:lnTo>
                      <a:pt x="513" y="0"/>
                    </a:lnTo>
                  </a:path>
                </a:pathLst>
              </a:custGeom>
              <a:noFill/>
              <a:ln w="19050" cap="rnd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30" name="Line 231"/>
            <p:cNvSpPr>
              <a:spLocks noChangeShapeType="1"/>
            </p:cNvSpPr>
            <p:nvPr/>
          </p:nvSpPr>
          <p:spPr bwMode="auto">
            <a:xfrm>
              <a:off x="2089" y="930"/>
              <a:ext cx="216" cy="0"/>
            </a:xfrm>
            <a:prstGeom prst="line">
              <a:avLst/>
            </a:pr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Line 232"/>
            <p:cNvSpPr>
              <a:spLocks noChangeShapeType="1"/>
            </p:cNvSpPr>
            <p:nvPr/>
          </p:nvSpPr>
          <p:spPr bwMode="auto">
            <a:xfrm>
              <a:off x="2089" y="1074"/>
              <a:ext cx="216" cy="0"/>
            </a:xfrm>
            <a:prstGeom prst="line">
              <a:avLst/>
            </a:pr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48" name="Rectangle 233"/>
            <p:cNvSpPr>
              <a:spLocks noChangeArrowheads="1"/>
            </p:cNvSpPr>
            <p:nvPr/>
          </p:nvSpPr>
          <p:spPr bwMode="auto">
            <a:xfrm>
              <a:off x="2413" y="876"/>
              <a:ext cx="58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ssGBLUP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049" name="Rectangle 234"/>
            <p:cNvSpPr>
              <a:spLocks noChangeArrowheads="1"/>
            </p:cNvSpPr>
            <p:nvPr/>
          </p:nvSpPr>
          <p:spPr bwMode="auto">
            <a:xfrm>
              <a:off x="2413" y="1020"/>
              <a:ext cx="36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052" name="Rectangle 236"/>
            <p:cNvSpPr>
              <a:spLocks noChangeArrowheads="1"/>
            </p:cNvSpPr>
            <p:nvPr/>
          </p:nvSpPr>
          <p:spPr bwMode="auto">
            <a:xfrm>
              <a:off x="2663" y="1248"/>
              <a:ext cx="94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Genotyped cows</a:t>
              </a:r>
              <a:endPara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38" name="Rectangle 69"/>
          <p:cNvSpPr>
            <a:spLocks noChangeArrowheads="1"/>
          </p:cNvSpPr>
          <p:nvPr/>
        </p:nvSpPr>
        <p:spPr bwMode="auto">
          <a:xfrm rot="16200000">
            <a:off x="7409583" y="3595593"/>
            <a:ext cx="35650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Number of genotyped cows with record(s)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cxnSp>
        <p:nvCxnSpPr>
          <p:cNvPr id="2255" name="Straight Connector 2254"/>
          <p:cNvCxnSpPr/>
          <p:nvPr/>
        </p:nvCxnSpPr>
        <p:spPr>
          <a:xfrm flipV="1">
            <a:off x="6936938" y="1238250"/>
            <a:ext cx="0" cy="4733925"/>
          </a:xfrm>
          <a:prstGeom prst="line">
            <a:avLst/>
          </a:prstGeom>
          <a:ln w="317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6" name="TextBox 2255"/>
          <p:cNvSpPr txBox="1"/>
          <p:nvPr/>
        </p:nvSpPr>
        <p:spPr>
          <a:xfrm>
            <a:off x="7064122" y="3762243"/>
            <a:ext cx="2046103" cy="830997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Genomic</a:t>
            </a:r>
            <a:br>
              <a:rPr kumimoji="1" lang="en-US" altLang="ja-JP" sz="2400" dirty="0" smtClean="0"/>
            </a:br>
            <a:r>
              <a:rPr kumimoji="1" lang="en-US" altLang="ja-JP" sz="2400" dirty="0" smtClean="0"/>
              <a:t>pre-selection</a:t>
            </a:r>
            <a:endParaRPr kumimoji="1" lang="ja-JP" altLang="en-US" sz="2400" dirty="0"/>
          </a:p>
        </p:txBody>
      </p:sp>
      <p:sp>
        <p:nvSpPr>
          <p:cNvPr id="240" name="TextBox 239"/>
          <p:cNvSpPr txBox="1"/>
          <p:nvPr/>
        </p:nvSpPr>
        <p:spPr>
          <a:xfrm>
            <a:off x="3577788" y="3763809"/>
            <a:ext cx="3200400" cy="830997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Selective genotyping for high-producing cows</a:t>
            </a:r>
            <a:endParaRPr kumimoji="1" lang="ja-JP" altLang="en-US" sz="2400" dirty="0"/>
          </a:p>
        </p:txBody>
      </p:sp>
      <p:sp>
        <p:nvSpPr>
          <p:cNvPr id="241" name="TextBox 240"/>
          <p:cNvSpPr txBox="1"/>
          <p:nvPr/>
        </p:nvSpPr>
        <p:spPr>
          <a:xfrm>
            <a:off x="9362686" y="6374091"/>
            <a:ext cx="282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*Cows with record(s)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37698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 noChangeAspect="1"/>
          </p:cNvGrpSpPr>
          <p:nvPr/>
        </p:nvGrpSpPr>
        <p:grpSpPr bwMode="auto">
          <a:xfrm>
            <a:off x="200025" y="642938"/>
            <a:ext cx="11793538" cy="5886450"/>
            <a:chOff x="126" y="405"/>
            <a:chExt cx="7429" cy="3708"/>
          </a:xfrm>
        </p:grpSpPr>
        <p:sp>
          <p:nvSpPr>
            <p:cNvPr id="3" name="AutoShape 7"/>
            <p:cNvSpPr>
              <a:spLocks noChangeAspect="1" noChangeArrowheads="1" noTextEdit="1"/>
            </p:cNvSpPr>
            <p:nvPr/>
          </p:nvSpPr>
          <p:spPr bwMode="auto">
            <a:xfrm>
              <a:off x="127" y="405"/>
              <a:ext cx="7428" cy="3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4" name="Group 209"/>
            <p:cNvGrpSpPr>
              <a:grpSpLocks/>
            </p:cNvGrpSpPr>
            <p:nvPr/>
          </p:nvGrpSpPr>
          <p:grpSpPr bwMode="auto">
            <a:xfrm>
              <a:off x="126" y="855"/>
              <a:ext cx="4645" cy="3174"/>
              <a:chOff x="126" y="855"/>
              <a:chExt cx="4645" cy="3174"/>
            </a:xfrm>
          </p:grpSpPr>
          <p:sp>
            <p:nvSpPr>
              <p:cNvPr id="3429" name="Line 9"/>
              <p:cNvSpPr>
                <a:spLocks noChangeShapeType="1"/>
              </p:cNvSpPr>
              <p:nvPr/>
            </p:nvSpPr>
            <p:spPr bwMode="auto">
              <a:xfrm>
                <a:off x="661" y="3537"/>
                <a:ext cx="1632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30" name="Line 10"/>
              <p:cNvSpPr>
                <a:spLocks noChangeShapeType="1"/>
              </p:cNvSpPr>
              <p:nvPr/>
            </p:nvSpPr>
            <p:spPr bwMode="auto">
              <a:xfrm>
                <a:off x="661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31" name="Line 11"/>
              <p:cNvSpPr>
                <a:spLocks noChangeShapeType="1"/>
              </p:cNvSpPr>
              <p:nvPr/>
            </p:nvSpPr>
            <p:spPr bwMode="auto">
              <a:xfrm>
                <a:off x="931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32" name="Line 12"/>
              <p:cNvSpPr>
                <a:spLocks noChangeShapeType="1"/>
              </p:cNvSpPr>
              <p:nvPr/>
            </p:nvSpPr>
            <p:spPr bwMode="auto">
              <a:xfrm>
                <a:off x="1207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33" name="Line 13"/>
              <p:cNvSpPr>
                <a:spLocks noChangeShapeType="1"/>
              </p:cNvSpPr>
              <p:nvPr/>
            </p:nvSpPr>
            <p:spPr bwMode="auto">
              <a:xfrm>
                <a:off x="1477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34" name="Line 14"/>
              <p:cNvSpPr>
                <a:spLocks noChangeShapeType="1"/>
              </p:cNvSpPr>
              <p:nvPr/>
            </p:nvSpPr>
            <p:spPr bwMode="auto">
              <a:xfrm>
                <a:off x="1753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35" name="Line 15"/>
              <p:cNvSpPr>
                <a:spLocks noChangeShapeType="1"/>
              </p:cNvSpPr>
              <p:nvPr/>
            </p:nvSpPr>
            <p:spPr bwMode="auto">
              <a:xfrm>
                <a:off x="2023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36" name="Line 16"/>
              <p:cNvSpPr>
                <a:spLocks noChangeShapeType="1"/>
              </p:cNvSpPr>
              <p:nvPr/>
            </p:nvSpPr>
            <p:spPr bwMode="auto">
              <a:xfrm>
                <a:off x="2293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37" name="Rectangle 17"/>
              <p:cNvSpPr>
                <a:spLocks noChangeArrowheads="1"/>
              </p:cNvSpPr>
              <p:nvPr/>
            </p:nvSpPr>
            <p:spPr bwMode="auto">
              <a:xfrm>
                <a:off x="499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38" name="Rectangle 18"/>
              <p:cNvSpPr>
                <a:spLocks noChangeArrowheads="1"/>
              </p:cNvSpPr>
              <p:nvPr/>
            </p:nvSpPr>
            <p:spPr bwMode="auto">
              <a:xfrm>
                <a:off x="1045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39" name="Rectangle 19"/>
              <p:cNvSpPr>
                <a:spLocks noChangeArrowheads="1"/>
              </p:cNvSpPr>
              <p:nvPr/>
            </p:nvSpPr>
            <p:spPr bwMode="auto">
              <a:xfrm>
                <a:off x="1591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40" name="Rectangle 20"/>
              <p:cNvSpPr>
                <a:spLocks noChangeArrowheads="1"/>
              </p:cNvSpPr>
              <p:nvPr/>
            </p:nvSpPr>
            <p:spPr bwMode="auto">
              <a:xfrm>
                <a:off x="2131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41" name="Line 21"/>
              <p:cNvSpPr>
                <a:spLocks noChangeShapeType="1"/>
              </p:cNvSpPr>
              <p:nvPr/>
            </p:nvSpPr>
            <p:spPr bwMode="auto">
              <a:xfrm flipV="1">
                <a:off x="595" y="981"/>
                <a:ext cx="0" cy="2262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42" name="Line 22"/>
              <p:cNvSpPr>
                <a:spLocks noChangeShapeType="1"/>
              </p:cNvSpPr>
              <p:nvPr/>
            </p:nvSpPr>
            <p:spPr bwMode="auto">
              <a:xfrm flipH="1">
                <a:off x="541" y="3243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43" name="Line 23"/>
              <p:cNvSpPr>
                <a:spLocks noChangeShapeType="1"/>
              </p:cNvSpPr>
              <p:nvPr/>
            </p:nvSpPr>
            <p:spPr bwMode="auto">
              <a:xfrm flipH="1">
                <a:off x="541" y="2865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44" name="Line 24"/>
              <p:cNvSpPr>
                <a:spLocks noChangeShapeType="1"/>
              </p:cNvSpPr>
              <p:nvPr/>
            </p:nvSpPr>
            <p:spPr bwMode="auto">
              <a:xfrm flipH="1">
                <a:off x="541" y="2493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45" name="Line 25"/>
              <p:cNvSpPr>
                <a:spLocks noChangeShapeType="1"/>
              </p:cNvSpPr>
              <p:nvPr/>
            </p:nvSpPr>
            <p:spPr bwMode="auto">
              <a:xfrm flipH="1">
                <a:off x="541" y="2115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46" name="Line 26"/>
              <p:cNvSpPr>
                <a:spLocks noChangeShapeType="1"/>
              </p:cNvSpPr>
              <p:nvPr/>
            </p:nvSpPr>
            <p:spPr bwMode="auto">
              <a:xfrm flipH="1">
                <a:off x="541" y="1737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47" name="Line 27"/>
              <p:cNvSpPr>
                <a:spLocks noChangeShapeType="1"/>
              </p:cNvSpPr>
              <p:nvPr/>
            </p:nvSpPr>
            <p:spPr bwMode="auto">
              <a:xfrm flipH="1">
                <a:off x="541" y="1359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48" name="Line 28"/>
              <p:cNvSpPr>
                <a:spLocks noChangeShapeType="1"/>
              </p:cNvSpPr>
              <p:nvPr/>
            </p:nvSpPr>
            <p:spPr bwMode="auto">
              <a:xfrm flipH="1">
                <a:off x="541" y="981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49" name="Rectangle 29"/>
              <p:cNvSpPr>
                <a:spLocks noChangeArrowheads="1"/>
              </p:cNvSpPr>
              <p:nvPr/>
            </p:nvSpPr>
            <p:spPr bwMode="auto">
              <a:xfrm rot="16200000">
                <a:off x="285" y="3165"/>
                <a:ext cx="29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-200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50" name="Rectangle 30"/>
              <p:cNvSpPr>
                <a:spLocks noChangeArrowheads="1"/>
              </p:cNvSpPr>
              <p:nvPr/>
            </p:nvSpPr>
            <p:spPr bwMode="auto">
              <a:xfrm rot="16200000">
                <a:off x="285" y="2787"/>
                <a:ext cx="29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-100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51" name="Rectangle 31"/>
              <p:cNvSpPr>
                <a:spLocks noChangeArrowheads="1"/>
              </p:cNvSpPr>
              <p:nvPr/>
            </p:nvSpPr>
            <p:spPr bwMode="auto">
              <a:xfrm rot="16200000">
                <a:off x="372" y="2415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52" name="Rectangle 32"/>
              <p:cNvSpPr>
                <a:spLocks noChangeArrowheads="1"/>
              </p:cNvSpPr>
              <p:nvPr/>
            </p:nvSpPr>
            <p:spPr bwMode="auto">
              <a:xfrm rot="16200000">
                <a:off x="306" y="2037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53" name="Rectangle 33"/>
              <p:cNvSpPr>
                <a:spLocks noChangeArrowheads="1"/>
              </p:cNvSpPr>
              <p:nvPr/>
            </p:nvSpPr>
            <p:spPr bwMode="auto">
              <a:xfrm rot="16200000">
                <a:off x="306" y="1659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54" name="Rectangle 34"/>
              <p:cNvSpPr>
                <a:spLocks noChangeArrowheads="1"/>
              </p:cNvSpPr>
              <p:nvPr/>
            </p:nvSpPr>
            <p:spPr bwMode="auto">
              <a:xfrm rot="16200000">
                <a:off x="306" y="1281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300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55" name="Rectangle 35"/>
              <p:cNvSpPr>
                <a:spLocks noChangeArrowheads="1"/>
              </p:cNvSpPr>
              <p:nvPr/>
            </p:nvSpPr>
            <p:spPr bwMode="auto">
              <a:xfrm rot="16200000">
                <a:off x="307" y="903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400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56" name="Freeform 36"/>
              <p:cNvSpPr>
                <a:spLocks/>
              </p:cNvSpPr>
              <p:nvPr/>
            </p:nvSpPr>
            <p:spPr bwMode="auto">
              <a:xfrm>
                <a:off x="595" y="873"/>
                <a:ext cx="1764" cy="2664"/>
              </a:xfrm>
              <a:custGeom>
                <a:avLst/>
                <a:gdLst>
                  <a:gd name="T0" fmla="*/ 0 w 294"/>
                  <a:gd name="T1" fmla="*/ 0 h 444"/>
                  <a:gd name="T2" fmla="*/ 0 w 294"/>
                  <a:gd name="T3" fmla="*/ 444 h 444"/>
                  <a:gd name="T4" fmla="*/ 294 w 294"/>
                  <a:gd name="T5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444">
                    <a:moveTo>
                      <a:pt x="0" y="0"/>
                    </a:moveTo>
                    <a:lnTo>
                      <a:pt x="0" y="444"/>
                    </a:lnTo>
                    <a:lnTo>
                      <a:pt x="294" y="444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57" name="Rectangle 37"/>
              <p:cNvSpPr>
                <a:spLocks noChangeArrowheads="1"/>
              </p:cNvSpPr>
              <p:nvPr/>
            </p:nvSpPr>
            <p:spPr bwMode="auto">
              <a:xfrm>
                <a:off x="1117" y="3873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58" name="Rectangle 38"/>
              <p:cNvSpPr>
                <a:spLocks noChangeArrowheads="1"/>
              </p:cNvSpPr>
              <p:nvPr/>
            </p:nvSpPr>
            <p:spPr bwMode="auto">
              <a:xfrm rot="16200000">
                <a:off x="-60" y="2127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59" name="Rectangle 39"/>
              <p:cNvSpPr>
                <a:spLocks noChangeArrowheads="1"/>
              </p:cNvSpPr>
              <p:nvPr/>
            </p:nvSpPr>
            <p:spPr bwMode="auto">
              <a:xfrm>
                <a:off x="655" y="211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60" name="Rectangle 40"/>
              <p:cNvSpPr>
                <a:spLocks noChangeArrowheads="1"/>
              </p:cNvSpPr>
              <p:nvPr/>
            </p:nvSpPr>
            <p:spPr bwMode="auto">
              <a:xfrm>
                <a:off x="655" y="2163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61" name="Rectangle 41"/>
              <p:cNvSpPr>
                <a:spLocks noChangeArrowheads="1"/>
              </p:cNvSpPr>
              <p:nvPr/>
            </p:nvSpPr>
            <p:spPr bwMode="auto">
              <a:xfrm>
                <a:off x="643" y="2121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62" name="Rectangle 42"/>
              <p:cNvSpPr>
                <a:spLocks noChangeArrowheads="1"/>
              </p:cNvSpPr>
              <p:nvPr/>
            </p:nvSpPr>
            <p:spPr bwMode="auto">
              <a:xfrm>
                <a:off x="643" y="2151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63" name="Rectangle 43"/>
              <p:cNvSpPr>
                <a:spLocks noChangeArrowheads="1"/>
              </p:cNvSpPr>
              <p:nvPr/>
            </p:nvSpPr>
            <p:spPr bwMode="auto">
              <a:xfrm>
                <a:off x="637" y="213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64" name="Rectangle 44"/>
              <p:cNvSpPr>
                <a:spLocks noChangeArrowheads="1"/>
              </p:cNvSpPr>
              <p:nvPr/>
            </p:nvSpPr>
            <p:spPr bwMode="auto">
              <a:xfrm>
                <a:off x="637" y="214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65" name="Rectangle 45"/>
              <p:cNvSpPr>
                <a:spLocks noChangeArrowheads="1"/>
              </p:cNvSpPr>
              <p:nvPr/>
            </p:nvSpPr>
            <p:spPr bwMode="auto">
              <a:xfrm>
                <a:off x="637" y="213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66" name="Rectangle 46"/>
              <p:cNvSpPr>
                <a:spLocks noChangeArrowheads="1"/>
              </p:cNvSpPr>
              <p:nvPr/>
            </p:nvSpPr>
            <p:spPr bwMode="auto">
              <a:xfrm>
                <a:off x="637" y="213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67" name="Oval 47"/>
              <p:cNvSpPr>
                <a:spLocks noChangeArrowheads="1"/>
              </p:cNvSpPr>
              <p:nvPr/>
            </p:nvSpPr>
            <p:spPr bwMode="auto">
              <a:xfrm>
                <a:off x="637" y="2115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68" name="Rectangle 48"/>
              <p:cNvSpPr>
                <a:spLocks noChangeArrowheads="1"/>
              </p:cNvSpPr>
              <p:nvPr/>
            </p:nvSpPr>
            <p:spPr bwMode="auto">
              <a:xfrm>
                <a:off x="793" y="175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69" name="Rectangle 49"/>
              <p:cNvSpPr>
                <a:spLocks noChangeArrowheads="1"/>
              </p:cNvSpPr>
              <p:nvPr/>
            </p:nvSpPr>
            <p:spPr bwMode="auto">
              <a:xfrm>
                <a:off x="793" y="1803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70" name="Rectangle 50"/>
              <p:cNvSpPr>
                <a:spLocks noChangeArrowheads="1"/>
              </p:cNvSpPr>
              <p:nvPr/>
            </p:nvSpPr>
            <p:spPr bwMode="auto">
              <a:xfrm>
                <a:off x="781" y="1761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71" name="Rectangle 51"/>
              <p:cNvSpPr>
                <a:spLocks noChangeArrowheads="1"/>
              </p:cNvSpPr>
              <p:nvPr/>
            </p:nvSpPr>
            <p:spPr bwMode="auto">
              <a:xfrm>
                <a:off x="781" y="1791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72" name="Rectangle 52"/>
              <p:cNvSpPr>
                <a:spLocks noChangeArrowheads="1"/>
              </p:cNvSpPr>
              <p:nvPr/>
            </p:nvSpPr>
            <p:spPr bwMode="auto">
              <a:xfrm>
                <a:off x="775" y="177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73" name="Rectangle 53"/>
              <p:cNvSpPr>
                <a:spLocks noChangeArrowheads="1"/>
              </p:cNvSpPr>
              <p:nvPr/>
            </p:nvSpPr>
            <p:spPr bwMode="auto">
              <a:xfrm>
                <a:off x="775" y="178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74" name="Rectangle 54"/>
              <p:cNvSpPr>
                <a:spLocks noChangeArrowheads="1"/>
              </p:cNvSpPr>
              <p:nvPr/>
            </p:nvSpPr>
            <p:spPr bwMode="auto">
              <a:xfrm>
                <a:off x="775" y="177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75" name="Rectangle 55"/>
              <p:cNvSpPr>
                <a:spLocks noChangeArrowheads="1"/>
              </p:cNvSpPr>
              <p:nvPr/>
            </p:nvSpPr>
            <p:spPr bwMode="auto">
              <a:xfrm>
                <a:off x="775" y="177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76" name="Oval 56"/>
              <p:cNvSpPr>
                <a:spLocks noChangeArrowheads="1"/>
              </p:cNvSpPr>
              <p:nvPr/>
            </p:nvSpPr>
            <p:spPr bwMode="auto">
              <a:xfrm>
                <a:off x="775" y="1755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77" name="Rectangle 57"/>
              <p:cNvSpPr>
                <a:spLocks noChangeArrowheads="1"/>
              </p:cNvSpPr>
              <p:nvPr/>
            </p:nvSpPr>
            <p:spPr bwMode="auto">
              <a:xfrm>
                <a:off x="925" y="185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78" name="Rectangle 58"/>
              <p:cNvSpPr>
                <a:spLocks noChangeArrowheads="1"/>
              </p:cNvSpPr>
              <p:nvPr/>
            </p:nvSpPr>
            <p:spPr bwMode="auto">
              <a:xfrm>
                <a:off x="925" y="190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79" name="Rectangle 59"/>
              <p:cNvSpPr>
                <a:spLocks noChangeArrowheads="1"/>
              </p:cNvSpPr>
              <p:nvPr/>
            </p:nvSpPr>
            <p:spPr bwMode="auto">
              <a:xfrm>
                <a:off x="913" y="186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80" name="Rectangle 60"/>
              <p:cNvSpPr>
                <a:spLocks noChangeArrowheads="1"/>
              </p:cNvSpPr>
              <p:nvPr/>
            </p:nvSpPr>
            <p:spPr bwMode="auto">
              <a:xfrm>
                <a:off x="913" y="189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81" name="Rectangle 61"/>
              <p:cNvSpPr>
                <a:spLocks noChangeArrowheads="1"/>
              </p:cNvSpPr>
              <p:nvPr/>
            </p:nvSpPr>
            <p:spPr bwMode="auto">
              <a:xfrm>
                <a:off x="907" y="187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82" name="Rectangle 62"/>
              <p:cNvSpPr>
                <a:spLocks noChangeArrowheads="1"/>
              </p:cNvSpPr>
              <p:nvPr/>
            </p:nvSpPr>
            <p:spPr bwMode="auto">
              <a:xfrm>
                <a:off x="907" y="188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83" name="Rectangle 63"/>
              <p:cNvSpPr>
                <a:spLocks noChangeArrowheads="1"/>
              </p:cNvSpPr>
              <p:nvPr/>
            </p:nvSpPr>
            <p:spPr bwMode="auto">
              <a:xfrm>
                <a:off x="907" y="188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84" name="Rectangle 64"/>
              <p:cNvSpPr>
                <a:spLocks noChangeArrowheads="1"/>
              </p:cNvSpPr>
              <p:nvPr/>
            </p:nvSpPr>
            <p:spPr bwMode="auto">
              <a:xfrm>
                <a:off x="907" y="188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85" name="Oval 65"/>
              <p:cNvSpPr>
                <a:spLocks noChangeArrowheads="1"/>
              </p:cNvSpPr>
              <p:nvPr/>
            </p:nvSpPr>
            <p:spPr bwMode="auto">
              <a:xfrm>
                <a:off x="907" y="1857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86" name="Rectangle 66"/>
              <p:cNvSpPr>
                <a:spLocks noChangeArrowheads="1"/>
              </p:cNvSpPr>
              <p:nvPr/>
            </p:nvSpPr>
            <p:spPr bwMode="auto">
              <a:xfrm>
                <a:off x="1063" y="176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87" name="Rectangle 67"/>
              <p:cNvSpPr>
                <a:spLocks noChangeArrowheads="1"/>
              </p:cNvSpPr>
              <p:nvPr/>
            </p:nvSpPr>
            <p:spPr bwMode="auto">
              <a:xfrm>
                <a:off x="1063" y="181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88" name="Rectangle 68"/>
              <p:cNvSpPr>
                <a:spLocks noChangeArrowheads="1"/>
              </p:cNvSpPr>
              <p:nvPr/>
            </p:nvSpPr>
            <p:spPr bwMode="auto">
              <a:xfrm>
                <a:off x="1051" y="177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89" name="Rectangle 69"/>
              <p:cNvSpPr>
                <a:spLocks noChangeArrowheads="1"/>
              </p:cNvSpPr>
              <p:nvPr/>
            </p:nvSpPr>
            <p:spPr bwMode="auto">
              <a:xfrm>
                <a:off x="1051" y="180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90" name="Rectangle 70"/>
              <p:cNvSpPr>
                <a:spLocks noChangeArrowheads="1"/>
              </p:cNvSpPr>
              <p:nvPr/>
            </p:nvSpPr>
            <p:spPr bwMode="auto">
              <a:xfrm>
                <a:off x="1045" y="178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91" name="Rectangle 71"/>
              <p:cNvSpPr>
                <a:spLocks noChangeArrowheads="1"/>
              </p:cNvSpPr>
              <p:nvPr/>
            </p:nvSpPr>
            <p:spPr bwMode="auto">
              <a:xfrm>
                <a:off x="1045" y="179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92" name="Rectangle 72"/>
              <p:cNvSpPr>
                <a:spLocks noChangeArrowheads="1"/>
              </p:cNvSpPr>
              <p:nvPr/>
            </p:nvSpPr>
            <p:spPr bwMode="auto">
              <a:xfrm>
                <a:off x="1045" y="179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93" name="Rectangle 73"/>
              <p:cNvSpPr>
                <a:spLocks noChangeArrowheads="1"/>
              </p:cNvSpPr>
              <p:nvPr/>
            </p:nvSpPr>
            <p:spPr bwMode="auto">
              <a:xfrm>
                <a:off x="1045" y="179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94" name="Oval 74"/>
              <p:cNvSpPr>
                <a:spLocks noChangeArrowheads="1"/>
              </p:cNvSpPr>
              <p:nvPr/>
            </p:nvSpPr>
            <p:spPr bwMode="auto">
              <a:xfrm>
                <a:off x="1045" y="1767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95" name="Rectangle 75"/>
              <p:cNvSpPr>
                <a:spLocks noChangeArrowheads="1"/>
              </p:cNvSpPr>
              <p:nvPr/>
            </p:nvSpPr>
            <p:spPr bwMode="auto">
              <a:xfrm>
                <a:off x="1201" y="181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96" name="Rectangle 76"/>
              <p:cNvSpPr>
                <a:spLocks noChangeArrowheads="1"/>
              </p:cNvSpPr>
              <p:nvPr/>
            </p:nvSpPr>
            <p:spPr bwMode="auto">
              <a:xfrm>
                <a:off x="1201" y="1863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97" name="Rectangle 77"/>
              <p:cNvSpPr>
                <a:spLocks noChangeArrowheads="1"/>
              </p:cNvSpPr>
              <p:nvPr/>
            </p:nvSpPr>
            <p:spPr bwMode="auto">
              <a:xfrm>
                <a:off x="1189" y="1821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98" name="Rectangle 78"/>
              <p:cNvSpPr>
                <a:spLocks noChangeArrowheads="1"/>
              </p:cNvSpPr>
              <p:nvPr/>
            </p:nvSpPr>
            <p:spPr bwMode="auto">
              <a:xfrm>
                <a:off x="1189" y="1851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99" name="Rectangle 79"/>
              <p:cNvSpPr>
                <a:spLocks noChangeArrowheads="1"/>
              </p:cNvSpPr>
              <p:nvPr/>
            </p:nvSpPr>
            <p:spPr bwMode="auto">
              <a:xfrm>
                <a:off x="1183" y="183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00" name="Rectangle 80"/>
              <p:cNvSpPr>
                <a:spLocks noChangeArrowheads="1"/>
              </p:cNvSpPr>
              <p:nvPr/>
            </p:nvSpPr>
            <p:spPr bwMode="auto">
              <a:xfrm>
                <a:off x="1183" y="184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01" name="Rectangle 81"/>
              <p:cNvSpPr>
                <a:spLocks noChangeArrowheads="1"/>
              </p:cNvSpPr>
              <p:nvPr/>
            </p:nvSpPr>
            <p:spPr bwMode="auto">
              <a:xfrm>
                <a:off x="1183" y="183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02" name="Rectangle 82"/>
              <p:cNvSpPr>
                <a:spLocks noChangeArrowheads="1"/>
              </p:cNvSpPr>
              <p:nvPr/>
            </p:nvSpPr>
            <p:spPr bwMode="auto">
              <a:xfrm>
                <a:off x="1183" y="183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03" name="Oval 83"/>
              <p:cNvSpPr>
                <a:spLocks noChangeArrowheads="1"/>
              </p:cNvSpPr>
              <p:nvPr/>
            </p:nvSpPr>
            <p:spPr bwMode="auto">
              <a:xfrm>
                <a:off x="1183" y="1815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04" name="Rectangle 84"/>
              <p:cNvSpPr>
                <a:spLocks noChangeArrowheads="1"/>
              </p:cNvSpPr>
              <p:nvPr/>
            </p:nvSpPr>
            <p:spPr bwMode="auto">
              <a:xfrm>
                <a:off x="1339" y="1653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05" name="Rectangle 85"/>
              <p:cNvSpPr>
                <a:spLocks noChangeArrowheads="1"/>
              </p:cNvSpPr>
              <p:nvPr/>
            </p:nvSpPr>
            <p:spPr bwMode="auto">
              <a:xfrm>
                <a:off x="1339" y="1701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06" name="Rectangle 86"/>
              <p:cNvSpPr>
                <a:spLocks noChangeArrowheads="1"/>
              </p:cNvSpPr>
              <p:nvPr/>
            </p:nvSpPr>
            <p:spPr bwMode="auto">
              <a:xfrm>
                <a:off x="1327" y="165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07" name="Rectangle 87"/>
              <p:cNvSpPr>
                <a:spLocks noChangeArrowheads="1"/>
              </p:cNvSpPr>
              <p:nvPr/>
            </p:nvSpPr>
            <p:spPr bwMode="auto">
              <a:xfrm>
                <a:off x="1327" y="168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08" name="Rectangle 88"/>
              <p:cNvSpPr>
                <a:spLocks noChangeArrowheads="1"/>
              </p:cNvSpPr>
              <p:nvPr/>
            </p:nvSpPr>
            <p:spPr bwMode="auto">
              <a:xfrm>
                <a:off x="1321" y="167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09" name="Rectangle 89"/>
              <p:cNvSpPr>
                <a:spLocks noChangeArrowheads="1"/>
              </p:cNvSpPr>
              <p:nvPr/>
            </p:nvSpPr>
            <p:spPr bwMode="auto">
              <a:xfrm>
                <a:off x="1321" y="168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10" name="Rectangle 90"/>
              <p:cNvSpPr>
                <a:spLocks noChangeArrowheads="1"/>
              </p:cNvSpPr>
              <p:nvPr/>
            </p:nvSpPr>
            <p:spPr bwMode="auto">
              <a:xfrm>
                <a:off x="1321" y="167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11" name="Rectangle 91"/>
              <p:cNvSpPr>
                <a:spLocks noChangeArrowheads="1"/>
              </p:cNvSpPr>
              <p:nvPr/>
            </p:nvSpPr>
            <p:spPr bwMode="auto">
              <a:xfrm>
                <a:off x="1321" y="167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12" name="Oval 92"/>
              <p:cNvSpPr>
                <a:spLocks noChangeArrowheads="1"/>
              </p:cNvSpPr>
              <p:nvPr/>
            </p:nvSpPr>
            <p:spPr bwMode="auto">
              <a:xfrm>
                <a:off x="1321" y="1653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13" name="Rectangle 93"/>
              <p:cNvSpPr>
                <a:spLocks noChangeArrowheads="1"/>
              </p:cNvSpPr>
              <p:nvPr/>
            </p:nvSpPr>
            <p:spPr bwMode="auto">
              <a:xfrm>
                <a:off x="1471" y="1539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14" name="Rectangle 94"/>
              <p:cNvSpPr>
                <a:spLocks noChangeArrowheads="1"/>
              </p:cNvSpPr>
              <p:nvPr/>
            </p:nvSpPr>
            <p:spPr bwMode="auto">
              <a:xfrm>
                <a:off x="1471" y="158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15" name="Rectangle 95"/>
              <p:cNvSpPr>
                <a:spLocks noChangeArrowheads="1"/>
              </p:cNvSpPr>
              <p:nvPr/>
            </p:nvSpPr>
            <p:spPr bwMode="auto">
              <a:xfrm>
                <a:off x="1459" y="1545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16" name="Rectangle 96"/>
              <p:cNvSpPr>
                <a:spLocks noChangeArrowheads="1"/>
              </p:cNvSpPr>
              <p:nvPr/>
            </p:nvSpPr>
            <p:spPr bwMode="auto">
              <a:xfrm>
                <a:off x="1459" y="1575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17" name="Rectangle 97"/>
              <p:cNvSpPr>
                <a:spLocks noChangeArrowheads="1"/>
              </p:cNvSpPr>
              <p:nvPr/>
            </p:nvSpPr>
            <p:spPr bwMode="auto">
              <a:xfrm>
                <a:off x="1453" y="155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18" name="Rectangle 98"/>
              <p:cNvSpPr>
                <a:spLocks noChangeArrowheads="1"/>
              </p:cNvSpPr>
              <p:nvPr/>
            </p:nvSpPr>
            <p:spPr bwMode="auto">
              <a:xfrm>
                <a:off x="1453" y="156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19" name="Rectangle 99"/>
              <p:cNvSpPr>
                <a:spLocks noChangeArrowheads="1"/>
              </p:cNvSpPr>
              <p:nvPr/>
            </p:nvSpPr>
            <p:spPr bwMode="auto">
              <a:xfrm>
                <a:off x="1453" y="156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20" name="Rectangle 100"/>
              <p:cNvSpPr>
                <a:spLocks noChangeArrowheads="1"/>
              </p:cNvSpPr>
              <p:nvPr/>
            </p:nvSpPr>
            <p:spPr bwMode="auto">
              <a:xfrm>
                <a:off x="1453" y="156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21" name="Oval 101"/>
              <p:cNvSpPr>
                <a:spLocks noChangeArrowheads="1"/>
              </p:cNvSpPr>
              <p:nvPr/>
            </p:nvSpPr>
            <p:spPr bwMode="auto">
              <a:xfrm>
                <a:off x="1453" y="1539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22" name="Rectangle 102"/>
              <p:cNvSpPr>
                <a:spLocks noChangeArrowheads="1"/>
              </p:cNvSpPr>
              <p:nvPr/>
            </p:nvSpPr>
            <p:spPr bwMode="auto">
              <a:xfrm>
                <a:off x="1609" y="148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23" name="Rectangle 103"/>
              <p:cNvSpPr>
                <a:spLocks noChangeArrowheads="1"/>
              </p:cNvSpPr>
              <p:nvPr/>
            </p:nvSpPr>
            <p:spPr bwMode="auto">
              <a:xfrm>
                <a:off x="1609" y="1533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24" name="Rectangle 104"/>
              <p:cNvSpPr>
                <a:spLocks noChangeArrowheads="1"/>
              </p:cNvSpPr>
              <p:nvPr/>
            </p:nvSpPr>
            <p:spPr bwMode="auto">
              <a:xfrm>
                <a:off x="1597" y="1491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25" name="Rectangle 105"/>
              <p:cNvSpPr>
                <a:spLocks noChangeArrowheads="1"/>
              </p:cNvSpPr>
              <p:nvPr/>
            </p:nvSpPr>
            <p:spPr bwMode="auto">
              <a:xfrm>
                <a:off x="1597" y="1521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26" name="Rectangle 106"/>
              <p:cNvSpPr>
                <a:spLocks noChangeArrowheads="1"/>
              </p:cNvSpPr>
              <p:nvPr/>
            </p:nvSpPr>
            <p:spPr bwMode="auto">
              <a:xfrm>
                <a:off x="1591" y="150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27" name="Rectangle 107"/>
              <p:cNvSpPr>
                <a:spLocks noChangeArrowheads="1"/>
              </p:cNvSpPr>
              <p:nvPr/>
            </p:nvSpPr>
            <p:spPr bwMode="auto">
              <a:xfrm>
                <a:off x="1591" y="151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28" name="Rectangle 108"/>
              <p:cNvSpPr>
                <a:spLocks noChangeArrowheads="1"/>
              </p:cNvSpPr>
              <p:nvPr/>
            </p:nvSpPr>
            <p:spPr bwMode="auto">
              <a:xfrm>
                <a:off x="1591" y="150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29" name="Rectangle 109"/>
              <p:cNvSpPr>
                <a:spLocks noChangeArrowheads="1"/>
              </p:cNvSpPr>
              <p:nvPr/>
            </p:nvSpPr>
            <p:spPr bwMode="auto">
              <a:xfrm>
                <a:off x="1591" y="150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30" name="Oval 110"/>
              <p:cNvSpPr>
                <a:spLocks noChangeArrowheads="1"/>
              </p:cNvSpPr>
              <p:nvPr/>
            </p:nvSpPr>
            <p:spPr bwMode="auto">
              <a:xfrm>
                <a:off x="1591" y="1485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31" name="Rectangle 111"/>
              <p:cNvSpPr>
                <a:spLocks noChangeArrowheads="1"/>
              </p:cNvSpPr>
              <p:nvPr/>
            </p:nvSpPr>
            <p:spPr bwMode="auto">
              <a:xfrm>
                <a:off x="1747" y="149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32" name="Rectangle 112"/>
              <p:cNvSpPr>
                <a:spLocks noChangeArrowheads="1"/>
              </p:cNvSpPr>
              <p:nvPr/>
            </p:nvSpPr>
            <p:spPr bwMode="auto">
              <a:xfrm>
                <a:off x="1747" y="154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33" name="Rectangle 113"/>
              <p:cNvSpPr>
                <a:spLocks noChangeArrowheads="1"/>
              </p:cNvSpPr>
              <p:nvPr/>
            </p:nvSpPr>
            <p:spPr bwMode="auto">
              <a:xfrm>
                <a:off x="1735" y="150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34" name="Rectangle 114"/>
              <p:cNvSpPr>
                <a:spLocks noChangeArrowheads="1"/>
              </p:cNvSpPr>
              <p:nvPr/>
            </p:nvSpPr>
            <p:spPr bwMode="auto">
              <a:xfrm>
                <a:off x="1735" y="153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35" name="Rectangle 115"/>
              <p:cNvSpPr>
                <a:spLocks noChangeArrowheads="1"/>
              </p:cNvSpPr>
              <p:nvPr/>
            </p:nvSpPr>
            <p:spPr bwMode="auto">
              <a:xfrm>
                <a:off x="1729" y="151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36" name="Rectangle 116"/>
              <p:cNvSpPr>
                <a:spLocks noChangeArrowheads="1"/>
              </p:cNvSpPr>
              <p:nvPr/>
            </p:nvSpPr>
            <p:spPr bwMode="auto">
              <a:xfrm>
                <a:off x="1729" y="152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37" name="Rectangle 117"/>
              <p:cNvSpPr>
                <a:spLocks noChangeArrowheads="1"/>
              </p:cNvSpPr>
              <p:nvPr/>
            </p:nvSpPr>
            <p:spPr bwMode="auto">
              <a:xfrm>
                <a:off x="1729" y="152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38" name="Rectangle 118"/>
              <p:cNvSpPr>
                <a:spLocks noChangeArrowheads="1"/>
              </p:cNvSpPr>
              <p:nvPr/>
            </p:nvSpPr>
            <p:spPr bwMode="auto">
              <a:xfrm>
                <a:off x="1729" y="152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39" name="Oval 119"/>
              <p:cNvSpPr>
                <a:spLocks noChangeArrowheads="1"/>
              </p:cNvSpPr>
              <p:nvPr/>
            </p:nvSpPr>
            <p:spPr bwMode="auto">
              <a:xfrm>
                <a:off x="1729" y="1497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40" name="Rectangle 120"/>
              <p:cNvSpPr>
                <a:spLocks noChangeArrowheads="1"/>
              </p:cNvSpPr>
              <p:nvPr/>
            </p:nvSpPr>
            <p:spPr bwMode="auto">
              <a:xfrm>
                <a:off x="1879" y="1389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41" name="Rectangle 121"/>
              <p:cNvSpPr>
                <a:spLocks noChangeArrowheads="1"/>
              </p:cNvSpPr>
              <p:nvPr/>
            </p:nvSpPr>
            <p:spPr bwMode="auto">
              <a:xfrm>
                <a:off x="1879" y="143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42" name="Rectangle 122"/>
              <p:cNvSpPr>
                <a:spLocks noChangeArrowheads="1"/>
              </p:cNvSpPr>
              <p:nvPr/>
            </p:nvSpPr>
            <p:spPr bwMode="auto">
              <a:xfrm>
                <a:off x="1867" y="1395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43" name="Rectangle 123"/>
              <p:cNvSpPr>
                <a:spLocks noChangeArrowheads="1"/>
              </p:cNvSpPr>
              <p:nvPr/>
            </p:nvSpPr>
            <p:spPr bwMode="auto">
              <a:xfrm>
                <a:off x="1867" y="1425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44" name="Rectangle 124"/>
              <p:cNvSpPr>
                <a:spLocks noChangeArrowheads="1"/>
              </p:cNvSpPr>
              <p:nvPr/>
            </p:nvSpPr>
            <p:spPr bwMode="auto">
              <a:xfrm>
                <a:off x="1861" y="140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45" name="Rectangle 125"/>
              <p:cNvSpPr>
                <a:spLocks noChangeArrowheads="1"/>
              </p:cNvSpPr>
              <p:nvPr/>
            </p:nvSpPr>
            <p:spPr bwMode="auto">
              <a:xfrm>
                <a:off x="1861" y="141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46" name="Rectangle 126"/>
              <p:cNvSpPr>
                <a:spLocks noChangeArrowheads="1"/>
              </p:cNvSpPr>
              <p:nvPr/>
            </p:nvSpPr>
            <p:spPr bwMode="auto">
              <a:xfrm>
                <a:off x="1861" y="141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47" name="Rectangle 127"/>
              <p:cNvSpPr>
                <a:spLocks noChangeArrowheads="1"/>
              </p:cNvSpPr>
              <p:nvPr/>
            </p:nvSpPr>
            <p:spPr bwMode="auto">
              <a:xfrm>
                <a:off x="1861" y="141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48" name="Oval 128"/>
              <p:cNvSpPr>
                <a:spLocks noChangeArrowheads="1"/>
              </p:cNvSpPr>
              <p:nvPr/>
            </p:nvSpPr>
            <p:spPr bwMode="auto">
              <a:xfrm>
                <a:off x="1861" y="1389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49" name="Rectangle 129"/>
              <p:cNvSpPr>
                <a:spLocks noChangeArrowheads="1"/>
              </p:cNvSpPr>
              <p:nvPr/>
            </p:nvSpPr>
            <p:spPr bwMode="auto">
              <a:xfrm>
                <a:off x="2017" y="1293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50" name="Rectangle 130"/>
              <p:cNvSpPr>
                <a:spLocks noChangeArrowheads="1"/>
              </p:cNvSpPr>
              <p:nvPr/>
            </p:nvSpPr>
            <p:spPr bwMode="auto">
              <a:xfrm>
                <a:off x="2017" y="1341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51" name="Rectangle 131"/>
              <p:cNvSpPr>
                <a:spLocks noChangeArrowheads="1"/>
              </p:cNvSpPr>
              <p:nvPr/>
            </p:nvSpPr>
            <p:spPr bwMode="auto">
              <a:xfrm>
                <a:off x="2005" y="129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52" name="Rectangle 132"/>
              <p:cNvSpPr>
                <a:spLocks noChangeArrowheads="1"/>
              </p:cNvSpPr>
              <p:nvPr/>
            </p:nvSpPr>
            <p:spPr bwMode="auto">
              <a:xfrm>
                <a:off x="2005" y="132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53" name="Rectangle 133"/>
              <p:cNvSpPr>
                <a:spLocks noChangeArrowheads="1"/>
              </p:cNvSpPr>
              <p:nvPr/>
            </p:nvSpPr>
            <p:spPr bwMode="auto">
              <a:xfrm>
                <a:off x="1999" y="131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54" name="Rectangle 134"/>
              <p:cNvSpPr>
                <a:spLocks noChangeArrowheads="1"/>
              </p:cNvSpPr>
              <p:nvPr/>
            </p:nvSpPr>
            <p:spPr bwMode="auto">
              <a:xfrm>
                <a:off x="1999" y="132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55" name="Rectangle 135"/>
              <p:cNvSpPr>
                <a:spLocks noChangeArrowheads="1"/>
              </p:cNvSpPr>
              <p:nvPr/>
            </p:nvSpPr>
            <p:spPr bwMode="auto">
              <a:xfrm>
                <a:off x="1999" y="131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56" name="Rectangle 136"/>
              <p:cNvSpPr>
                <a:spLocks noChangeArrowheads="1"/>
              </p:cNvSpPr>
              <p:nvPr/>
            </p:nvSpPr>
            <p:spPr bwMode="auto">
              <a:xfrm>
                <a:off x="1999" y="131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57" name="Oval 137"/>
              <p:cNvSpPr>
                <a:spLocks noChangeArrowheads="1"/>
              </p:cNvSpPr>
              <p:nvPr/>
            </p:nvSpPr>
            <p:spPr bwMode="auto">
              <a:xfrm>
                <a:off x="1999" y="1293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58" name="Rectangle 138"/>
              <p:cNvSpPr>
                <a:spLocks noChangeArrowheads="1"/>
              </p:cNvSpPr>
              <p:nvPr/>
            </p:nvSpPr>
            <p:spPr bwMode="auto">
              <a:xfrm>
                <a:off x="2155" y="1311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59" name="Rectangle 139"/>
              <p:cNvSpPr>
                <a:spLocks noChangeArrowheads="1"/>
              </p:cNvSpPr>
              <p:nvPr/>
            </p:nvSpPr>
            <p:spPr bwMode="auto">
              <a:xfrm>
                <a:off x="2155" y="1359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60" name="Rectangle 140"/>
              <p:cNvSpPr>
                <a:spLocks noChangeArrowheads="1"/>
              </p:cNvSpPr>
              <p:nvPr/>
            </p:nvSpPr>
            <p:spPr bwMode="auto">
              <a:xfrm>
                <a:off x="2143" y="1317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61" name="Rectangle 141"/>
              <p:cNvSpPr>
                <a:spLocks noChangeArrowheads="1"/>
              </p:cNvSpPr>
              <p:nvPr/>
            </p:nvSpPr>
            <p:spPr bwMode="auto">
              <a:xfrm>
                <a:off x="2143" y="1347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62" name="Rectangle 142"/>
              <p:cNvSpPr>
                <a:spLocks noChangeArrowheads="1"/>
              </p:cNvSpPr>
              <p:nvPr/>
            </p:nvSpPr>
            <p:spPr bwMode="auto">
              <a:xfrm>
                <a:off x="2137" y="132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63" name="Rectangle 143"/>
              <p:cNvSpPr>
                <a:spLocks noChangeArrowheads="1"/>
              </p:cNvSpPr>
              <p:nvPr/>
            </p:nvSpPr>
            <p:spPr bwMode="auto">
              <a:xfrm>
                <a:off x="2137" y="134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64" name="Rectangle 144"/>
              <p:cNvSpPr>
                <a:spLocks noChangeArrowheads="1"/>
              </p:cNvSpPr>
              <p:nvPr/>
            </p:nvSpPr>
            <p:spPr bwMode="auto">
              <a:xfrm>
                <a:off x="2137" y="133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65" name="Rectangle 145"/>
              <p:cNvSpPr>
                <a:spLocks noChangeArrowheads="1"/>
              </p:cNvSpPr>
              <p:nvPr/>
            </p:nvSpPr>
            <p:spPr bwMode="auto">
              <a:xfrm>
                <a:off x="2137" y="133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66" name="Oval 146"/>
              <p:cNvSpPr>
                <a:spLocks noChangeArrowheads="1"/>
              </p:cNvSpPr>
              <p:nvPr/>
            </p:nvSpPr>
            <p:spPr bwMode="auto">
              <a:xfrm>
                <a:off x="2137" y="1311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67" name="Rectangle 147"/>
              <p:cNvSpPr>
                <a:spLocks noChangeArrowheads="1"/>
              </p:cNvSpPr>
              <p:nvPr/>
            </p:nvSpPr>
            <p:spPr bwMode="auto">
              <a:xfrm>
                <a:off x="2287" y="1293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68" name="Rectangle 148"/>
              <p:cNvSpPr>
                <a:spLocks noChangeArrowheads="1"/>
              </p:cNvSpPr>
              <p:nvPr/>
            </p:nvSpPr>
            <p:spPr bwMode="auto">
              <a:xfrm>
                <a:off x="2287" y="1341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69" name="Rectangle 149"/>
              <p:cNvSpPr>
                <a:spLocks noChangeArrowheads="1"/>
              </p:cNvSpPr>
              <p:nvPr/>
            </p:nvSpPr>
            <p:spPr bwMode="auto">
              <a:xfrm>
                <a:off x="2275" y="129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70" name="Rectangle 150"/>
              <p:cNvSpPr>
                <a:spLocks noChangeArrowheads="1"/>
              </p:cNvSpPr>
              <p:nvPr/>
            </p:nvSpPr>
            <p:spPr bwMode="auto">
              <a:xfrm>
                <a:off x="2275" y="132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71" name="Rectangle 151"/>
              <p:cNvSpPr>
                <a:spLocks noChangeArrowheads="1"/>
              </p:cNvSpPr>
              <p:nvPr/>
            </p:nvSpPr>
            <p:spPr bwMode="auto">
              <a:xfrm>
                <a:off x="2269" y="131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72" name="Rectangle 152"/>
              <p:cNvSpPr>
                <a:spLocks noChangeArrowheads="1"/>
              </p:cNvSpPr>
              <p:nvPr/>
            </p:nvSpPr>
            <p:spPr bwMode="auto">
              <a:xfrm>
                <a:off x="2269" y="132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73" name="Rectangle 153"/>
              <p:cNvSpPr>
                <a:spLocks noChangeArrowheads="1"/>
              </p:cNvSpPr>
              <p:nvPr/>
            </p:nvSpPr>
            <p:spPr bwMode="auto">
              <a:xfrm>
                <a:off x="2269" y="131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74" name="Rectangle 154"/>
              <p:cNvSpPr>
                <a:spLocks noChangeArrowheads="1"/>
              </p:cNvSpPr>
              <p:nvPr/>
            </p:nvSpPr>
            <p:spPr bwMode="auto">
              <a:xfrm>
                <a:off x="2269" y="131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75" name="Oval 155"/>
              <p:cNvSpPr>
                <a:spLocks noChangeArrowheads="1"/>
              </p:cNvSpPr>
              <p:nvPr/>
            </p:nvSpPr>
            <p:spPr bwMode="auto">
              <a:xfrm>
                <a:off x="2269" y="1293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76" name="Freeform 156"/>
              <p:cNvSpPr>
                <a:spLocks/>
              </p:cNvSpPr>
              <p:nvPr/>
            </p:nvSpPr>
            <p:spPr bwMode="auto">
              <a:xfrm>
                <a:off x="661" y="1317"/>
                <a:ext cx="1632" cy="822"/>
              </a:xfrm>
              <a:custGeom>
                <a:avLst/>
                <a:gdLst>
                  <a:gd name="T0" fmla="*/ 0 w 272"/>
                  <a:gd name="T1" fmla="*/ 137 h 137"/>
                  <a:gd name="T2" fmla="*/ 23 w 272"/>
                  <a:gd name="T3" fmla="*/ 77 h 137"/>
                  <a:gd name="T4" fmla="*/ 45 w 272"/>
                  <a:gd name="T5" fmla="*/ 94 h 137"/>
                  <a:gd name="T6" fmla="*/ 68 w 272"/>
                  <a:gd name="T7" fmla="*/ 79 h 137"/>
                  <a:gd name="T8" fmla="*/ 91 w 272"/>
                  <a:gd name="T9" fmla="*/ 87 h 137"/>
                  <a:gd name="T10" fmla="*/ 114 w 272"/>
                  <a:gd name="T11" fmla="*/ 60 h 137"/>
                  <a:gd name="T12" fmla="*/ 136 w 272"/>
                  <a:gd name="T13" fmla="*/ 41 h 137"/>
                  <a:gd name="T14" fmla="*/ 159 w 272"/>
                  <a:gd name="T15" fmla="*/ 32 h 137"/>
                  <a:gd name="T16" fmla="*/ 182 w 272"/>
                  <a:gd name="T17" fmla="*/ 34 h 137"/>
                  <a:gd name="T18" fmla="*/ 204 w 272"/>
                  <a:gd name="T19" fmla="*/ 16 h 137"/>
                  <a:gd name="T20" fmla="*/ 227 w 272"/>
                  <a:gd name="T21" fmla="*/ 0 h 137"/>
                  <a:gd name="T22" fmla="*/ 250 w 272"/>
                  <a:gd name="T23" fmla="*/ 3 h 137"/>
                  <a:gd name="T24" fmla="*/ 272 w 272"/>
                  <a:gd name="T25" fmla="*/ 0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2" h="137">
                    <a:moveTo>
                      <a:pt x="0" y="137"/>
                    </a:moveTo>
                    <a:lnTo>
                      <a:pt x="23" y="77"/>
                    </a:lnTo>
                    <a:lnTo>
                      <a:pt x="45" y="94"/>
                    </a:lnTo>
                    <a:lnTo>
                      <a:pt x="68" y="79"/>
                    </a:lnTo>
                    <a:lnTo>
                      <a:pt x="91" y="87"/>
                    </a:lnTo>
                    <a:lnTo>
                      <a:pt x="114" y="60"/>
                    </a:lnTo>
                    <a:lnTo>
                      <a:pt x="136" y="41"/>
                    </a:lnTo>
                    <a:lnTo>
                      <a:pt x="159" y="32"/>
                    </a:lnTo>
                    <a:lnTo>
                      <a:pt x="182" y="34"/>
                    </a:lnTo>
                    <a:lnTo>
                      <a:pt x="204" y="16"/>
                    </a:lnTo>
                    <a:lnTo>
                      <a:pt x="227" y="0"/>
                    </a:lnTo>
                    <a:lnTo>
                      <a:pt x="250" y="3"/>
                    </a:lnTo>
                    <a:lnTo>
                      <a:pt x="272" y="0"/>
                    </a:lnTo>
                  </a:path>
                </a:pathLst>
              </a:custGeom>
              <a:noFill/>
              <a:ln w="19050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77" name="Rectangle 157"/>
              <p:cNvSpPr>
                <a:spLocks noChangeArrowheads="1"/>
              </p:cNvSpPr>
              <p:nvPr/>
            </p:nvSpPr>
            <p:spPr bwMode="auto">
              <a:xfrm>
                <a:off x="637" y="2169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78" name="Rectangle 158"/>
              <p:cNvSpPr>
                <a:spLocks noChangeArrowheads="1"/>
              </p:cNvSpPr>
              <p:nvPr/>
            </p:nvSpPr>
            <p:spPr bwMode="auto">
              <a:xfrm>
                <a:off x="769" y="1713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79" name="Rectangle 159"/>
              <p:cNvSpPr>
                <a:spLocks noChangeArrowheads="1"/>
              </p:cNvSpPr>
              <p:nvPr/>
            </p:nvSpPr>
            <p:spPr bwMode="auto">
              <a:xfrm>
                <a:off x="907" y="1893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80" name="Rectangle 160"/>
              <p:cNvSpPr>
                <a:spLocks noChangeArrowheads="1"/>
              </p:cNvSpPr>
              <p:nvPr/>
            </p:nvSpPr>
            <p:spPr bwMode="auto">
              <a:xfrm>
                <a:off x="1045" y="1743"/>
                <a:ext cx="48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81" name="Rectangle 161"/>
              <p:cNvSpPr>
                <a:spLocks noChangeArrowheads="1"/>
              </p:cNvSpPr>
              <p:nvPr/>
            </p:nvSpPr>
            <p:spPr bwMode="auto">
              <a:xfrm>
                <a:off x="1183" y="1761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82" name="Rectangle 162"/>
              <p:cNvSpPr>
                <a:spLocks noChangeArrowheads="1"/>
              </p:cNvSpPr>
              <p:nvPr/>
            </p:nvSpPr>
            <p:spPr bwMode="auto">
              <a:xfrm>
                <a:off x="1315" y="1605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83" name="Rectangle 163"/>
              <p:cNvSpPr>
                <a:spLocks noChangeArrowheads="1"/>
              </p:cNvSpPr>
              <p:nvPr/>
            </p:nvSpPr>
            <p:spPr bwMode="auto">
              <a:xfrm>
                <a:off x="1453" y="1485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84" name="Rectangle 164"/>
              <p:cNvSpPr>
                <a:spLocks noChangeArrowheads="1"/>
              </p:cNvSpPr>
              <p:nvPr/>
            </p:nvSpPr>
            <p:spPr bwMode="auto">
              <a:xfrm>
                <a:off x="1591" y="1383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85" name="Rectangle 165"/>
              <p:cNvSpPr>
                <a:spLocks noChangeArrowheads="1"/>
              </p:cNvSpPr>
              <p:nvPr/>
            </p:nvSpPr>
            <p:spPr bwMode="auto">
              <a:xfrm>
                <a:off x="1723" y="1365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86" name="Rectangle 166"/>
              <p:cNvSpPr>
                <a:spLocks noChangeArrowheads="1"/>
              </p:cNvSpPr>
              <p:nvPr/>
            </p:nvSpPr>
            <p:spPr bwMode="auto">
              <a:xfrm>
                <a:off x="1861" y="1275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87" name="Rectangle 167"/>
              <p:cNvSpPr>
                <a:spLocks noChangeArrowheads="1"/>
              </p:cNvSpPr>
              <p:nvPr/>
            </p:nvSpPr>
            <p:spPr bwMode="auto">
              <a:xfrm>
                <a:off x="1999" y="1119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88" name="Rectangle 168"/>
              <p:cNvSpPr>
                <a:spLocks noChangeArrowheads="1"/>
              </p:cNvSpPr>
              <p:nvPr/>
            </p:nvSpPr>
            <p:spPr bwMode="auto">
              <a:xfrm>
                <a:off x="2131" y="1029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89" name="Rectangle 169"/>
              <p:cNvSpPr>
                <a:spLocks noChangeArrowheads="1"/>
              </p:cNvSpPr>
              <p:nvPr/>
            </p:nvSpPr>
            <p:spPr bwMode="auto">
              <a:xfrm>
                <a:off x="2269" y="945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90" name="Freeform 170"/>
              <p:cNvSpPr>
                <a:spLocks/>
              </p:cNvSpPr>
              <p:nvPr/>
            </p:nvSpPr>
            <p:spPr bwMode="auto">
              <a:xfrm>
                <a:off x="661" y="975"/>
                <a:ext cx="1632" cy="1224"/>
              </a:xfrm>
              <a:custGeom>
                <a:avLst/>
                <a:gdLst>
                  <a:gd name="T0" fmla="*/ 0 w 272"/>
                  <a:gd name="T1" fmla="*/ 204 h 204"/>
                  <a:gd name="T2" fmla="*/ 23 w 272"/>
                  <a:gd name="T3" fmla="*/ 128 h 204"/>
                  <a:gd name="T4" fmla="*/ 45 w 272"/>
                  <a:gd name="T5" fmla="*/ 157 h 204"/>
                  <a:gd name="T6" fmla="*/ 68 w 272"/>
                  <a:gd name="T7" fmla="*/ 132 h 204"/>
                  <a:gd name="T8" fmla="*/ 91 w 272"/>
                  <a:gd name="T9" fmla="*/ 136 h 204"/>
                  <a:gd name="T10" fmla="*/ 114 w 272"/>
                  <a:gd name="T11" fmla="*/ 109 h 204"/>
                  <a:gd name="T12" fmla="*/ 136 w 272"/>
                  <a:gd name="T13" fmla="*/ 89 h 204"/>
                  <a:gd name="T14" fmla="*/ 159 w 272"/>
                  <a:gd name="T15" fmla="*/ 72 h 204"/>
                  <a:gd name="T16" fmla="*/ 182 w 272"/>
                  <a:gd name="T17" fmla="*/ 69 h 204"/>
                  <a:gd name="T18" fmla="*/ 204 w 272"/>
                  <a:gd name="T19" fmla="*/ 55 h 204"/>
                  <a:gd name="T20" fmla="*/ 227 w 272"/>
                  <a:gd name="T21" fmla="*/ 29 h 204"/>
                  <a:gd name="T22" fmla="*/ 250 w 272"/>
                  <a:gd name="T23" fmla="*/ 13 h 204"/>
                  <a:gd name="T24" fmla="*/ 272 w 272"/>
                  <a:gd name="T25" fmla="*/ 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2" h="204">
                    <a:moveTo>
                      <a:pt x="0" y="204"/>
                    </a:moveTo>
                    <a:lnTo>
                      <a:pt x="23" y="128"/>
                    </a:lnTo>
                    <a:lnTo>
                      <a:pt x="45" y="157"/>
                    </a:lnTo>
                    <a:lnTo>
                      <a:pt x="68" y="132"/>
                    </a:lnTo>
                    <a:lnTo>
                      <a:pt x="91" y="136"/>
                    </a:lnTo>
                    <a:lnTo>
                      <a:pt x="114" y="109"/>
                    </a:lnTo>
                    <a:lnTo>
                      <a:pt x="136" y="89"/>
                    </a:lnTo>
                    <a:lnTo>
                      <a:pt x="159" y="72"/>
                    </a:lnTo>
                    <a:lnTo>
                      <a:pt x="182" y="69"/>
                    </a:lnTo>
                    <a:lnTo>
                      <a:pt x="204" y="55"/>
                    </a:lnTo>
                    <a:lnTo>
                      <a:pt x="227" y="29"/>
                    </a:lnTo>
                    <a:lnTo>
                      <a:pt x="250" y="13"/>
                    </a:lnTo>
                    <a:lnTo>
                      <a:pt x="272" y="0"/>
                    </a:lnTo>
                  </a:path>
                </a:pathLst>
              </a:custGeom>
              <a:noFill/>
              <a:ln w="19050" cap="rnd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91" name="Rectangle 171"/>
              <p:cNvSpPr>
                <a:spLocks noChangeArrowheads="1"/>
              </p:cNvSpPr>
              <p:nvPr/>
            </p:nvSpPr>
            <p:spPr bwMode="auto">
              <a:xfrm>
                <a:off x="637" y="3405"/>
                <a:ext cx="48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92" name="Rectangle 172"/>
              <p:cNvSpPr>
                <a:spLocks noChangeArrowheads="1"/>
              </p:cNvSpPr>
              <p:nvPr/>
            </p:nvSpPr>
            <p:spPr bwMode="auto">
              <a:xfrm>
                <a:off x="769" y="3267"/>
                <a:ext cx="54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93" name="Rectangle 173"/>
              <p:cNvSpPr>
                <a:spLocks noChangeArrowheads="1"/>
              </p:cNvSpPr>
              <p:nvPr/>
            </p:nvSpPr>
            <p:spPr bwMode="auto">
              <a:xfrm>
                <a:off x="907" y="3123"/>
                <a:ext cx="5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94" name="Rectangle 174"/>
              <p:cNvSpPr>
                <a:spLocks noChangeArrowheads="1"/>
              </p:cNvSpPr>
              <p:nvPr/>
            </p:nvSpPr>
            <p:spPr bwMode="auto">
              <a:xfrm>
                <a:off x="1045" y="3009"/>
                <a:ext cx="48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95" name="Rectangle 175"/>
              <p:cNvSpPr>
                <a:spLocks noChangeArrowheads="1"/>
              </p:cNvSpPr>
              <p:nvPr/>
            </p:nvSpPr>
            <p:spPr bwMode="auto">
              <a:xfrm>
                <a:off x="1183" y="2907"/>
                <a:ext cx="48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96" name="Rectangle 176"/>
              <p:cNvSpPr>
                <a:spLocks noChangeArrowheads="1"/>
              </p:cNvSpPr>
              <p:nvPr/>
            </p:nvSpPr>
            <p:spPr bwMode="auto">
              <a:xfrm>
                <a:off x="1315" y="2811"/>
                <a:ext cx="54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97" name="Rectangle 177"/>
              <p:cNvSpPr>
                <a:spLocks noChangeArrowheads="1"/>
              </p:cNvSpPr>
              <p:nvPr/>
            </p:nvSpPr>
            <p:spPr bwMode="auto">
              <a:xfrm>
                <a:off x="1453" y="2691"/>
                <a:ext cx="5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98" name="Rectangle 178"/>
              <p:cNvSpPr>
                <a:spLocks noChangeArrowheads="1"/>
              </p:cNvSpPr>
              <p:nvPr/>
            </p:nvSpPr>
            <p:spPr bwMode="auto">
              <a:xfrm>
                <a:off x="1591" y="2595"/>
                <a:ext cx="48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99" name="Rectangle 179"/>
              <p:cNvSpPr>
                <a:spLocks noChangeArrowheads="1"/>
              </p:cNvSpPr>
              <p:nvPr/>
            </p:nvSpPr>
            <p:spPr bwMode="auto">
              <a:xfrm>
                <a:off x="1723" y="2511"/>
                <a:ext cx="5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00" name="Rectangle 180"/>
              <p:cNvSpPr>
                <a:spLocks noChangeArrowheads="1"/>
              </p:cNvSpPr>
              <p:nvPr/>
            </p:nvSpPr>
            <p:spPr bwMode="auto">
              <a:xfrm>
                <a:off x="1861" y="2439"/>
                <a:ext cx="5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01" name="Rectangle 181"/>
              <p:cNvSpPr>
                <a:spLocks noChangeArrowheads="1"/>
              </p:cNvSpPr>
              <p:nvPr/>
            </p:nvSpPr>
            <p:spPr bwMode="auto">
              <a:xfrm>
                <a:off x="1999" y="2319"/>
                <a:ext cx="48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02" name="Rectangle 182"/>
              <p:cNvSpPr>
                <a:spLocks noChangeArrowheads="1"/>
              </p:cNvSpPr>
              <p:nvPr/>
            </p:nvSpPr>
            <p:spPr bwMode="auto">
              <a:xfrm>
                <a:off x="2131" y="2247"/>
                <a:ext cx="54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03" name="Rectangle 183"/>
              <p:cNvSpPr>
                <a:spLocks noChangeArrowheads="1"/>
              </p:cNvSpPr>
              <p:nvPr/>
            </p:nvSpPr>
            <p:spPr bwMode="auto">
              <a:xfrm>
                <a:off x="2269" y="2139"/>
                <a:ext cx="5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04" name="Freeform 184"/>
              <p:cNvSpPr>
                <a:spLocks noEditPoints="1"/>
              </p:cNvSpPr>
              <p:nvPr/>
            </p:nvSpPr>
            <p:spPr bwMode="auto">
              <a:xfrm>
                <a:off x="673" y="2163"/>
                <a:ext cx="1620" cy="1254"/>
              </a:xfrm>
              <a:custGeom>
                <a:avLst/>
                <a:gdLst>
                  <a:gd name="T0" fmla="*/ 5 w 270"/>
                  <a:gd name="T1" fmla="*/ 204 h 209"/>
                  <a:gd name="T2" fmla="*/ 12 w 270"/>
                  <a:gd name="T3" fmla="*/ 197 h 209"/>
                  <a:gd name="T4" fmla="*/ 19 w 270"/>
                  <a:gd name="T5" fmla="*/ 190 h 209"/>
                  <a:gd name="T6" fmla="*/ 21 w 270"/>
                  <a:gd name="T7" fmla="*/ 188 h 209"/>
                  <a:gd name="T8" fmla="*/ 27 w 270"/>
                  <a:gd name="T9" fmla="*/ 181 h 209"/>
                  <a:gd name="T10" fmla="*/ 34 w 270"/>
                  <a:gd name="T11" fmla="*/ 174 h 209"/>
                  <a:gd name="T12" fmla="*/ 40 w 270"/>
                  <a:gd name="T13" fmla="*/ 167 h 209"/>
                  <a:gd name="T14" fmla="*/ 47 w 270"/>
                  <a:gd name="T15" fmla="*/ 161 h 209"/>
                  <a:gd name="T16" fmla="*/ 54 w 270"/>
                  <a:gd name="T17" fmla="*/ 155 h 209"/>
                  <a:gd name="T18" fmla="*/ 61 w 270"/>
                  <a:gd name="T19" fmla="*/ 149 h 209"/>
                  <a:gd name="T20" fmla="*/ 68 w 270"/>
                  <a:gd name="T21" fmla="*/ 144 h 209"/>
                  <a:gd name="T22" fmla="*/ 75 w 270"/>
                  <a:gd name="T23" fmla="*/ 138 h 209"/>
                  <a:gd name="T24" fmla="*/ 83 w 270"/>
                  <a:gd name="T25" fmla="*/ 132 h 209"/>
                  <a:gd name="T26" fmla="*/ 92 w 270"/>
                  <a:gd name="T27" fmla="*/ 126 h 209"/>
                  <a:gd name="T28" fmla="*/ 99 w 270"/>
                  <a:gd name="T29" fmla="*/ 121 h 209"/>
                  <a:gd name="T30" fmla="*/ 107 w 270"/>
                  <a:gd name="T31" fmla="*/ 115 h 209"/>
                  <a:gd name="T32" fmla="*/ 114 w 270"/>
                  <a:gd name="T33" fmla="*/ 110 h 209"/>
                  <a:gd name="T34" fmla="*/ 121 w 270"/>
                  <a:gd name="T35" fmla="*/ 104 h 209"/>
                  <a:gd name="T36" fmla="*/ 128 w 270"/>
                  <a:gd name="T37" fmla="*/ 98 h 209"/>
                  <a:gd name="T38" fmla="*/ 134 w 270"/>
                  <a:gd name="T39" fmla="*/ 93 h 209"/>
                  <a:gd name="T40" fmla="*/ 139 w 270"/>
                  <a:gd name="T41" fmla="*/ 89 h 209"/>
                  <a:gd name="T42" fmla="*/ 146 w 270"/>
                  <a:gd name="T43" fmla="*/ 84 h 209"/>
                  <a:gd name="T44" fmla="*/ 153 w 270"/>
                  <a:gd name="T45" fmla="*/ 79 h 209"/>
                  <a:gd name="T46" fmla="*/ 161 w 270"/>
                  <a:gd name="T47" fmla="*/ 74 h 209"/>
                  <a:gd name="T48" fmla="*/ 169 w 270"/>
                  <a:gd name="T49" fmla="*/ 69 h 209"/>
                  <a:gd name="T50" fmla="*/ 177 w 270"/>
                  <a:gd name="T51" fmla="*/ 65 h 209"/>
                  <a:gd name="T52" fmla="*/ 185 w 270"/>
                  <a:gd name="T53" fmla="*/ 60 h 209"/>
                  <a:gd name="T54" fmla="*/ 193 w 270"/>
                  <a:gd name="T55" fmla="*/ 55 h 209"/>
                  <a:gd name="T56" fmla="*/ 201 w 270"/>
                  <a:gd name="T57" fmla="*/ 51 h 209"/>
                  <a:gd name="T58" fmla="*/ 202 w 270"/>
                  <a:gd name="T59" fmla="*/ 50 h 209"/>
                  <a:gd name="T60" fmla="*/ 209 w 270"/>
                  <a:gd name="T61" fmla="*/ 44 h 209"/>
                  <a:gd name="T62" fmla="*/ 216 w 270"/>
                  <a:gd name="T63" fmla="*/ 38 h 209"/>
                  <a:gd name="T64" fmla="*/ 223 w 270"/>
                  <a:gd name="T65" fmla="*/ 32 h 209"/>
                  <a:gd name="T66" fmla="*/ 230 w 270"/>
                  <a:gd name="T67" fmla="*/ 27 h 209"/>
                  <a:gd name="T68" fmla="*/ 238 w 270"/>
                  <a:gd name="T69" fmla="*/ 23 h 209"/>
                  <a:gd name="T70" fmla="*/ 246 w 270"/>
                  <a:gd name="T71" fmla="*/ 19 h 209"/>
                  <a:gd name="T72" fmla="*/ 254 w 270"/>
                  <a:gd name="T73" fmla="*/ 13 h 209"/>
                  <a:gd name="T74" fmla="*/ 261 w 270"/>
                  <a:gd name="T75" fmla="*/ 7 h 209"/>
                  <a:gd name="T76" fmla="*/ 268 w 270"/>
                  <a:gd name="T77" fmla="*/ 2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70" h="209">
                    <a:moveTo>
                      <a:pt x="5" y="204"/>
                    </a:moveTo>
                    <a:lnTo>
                      <a:pt x="7" y="202"/>
                    </a:lnTo>
                    <a:moveTo>
                      <a:pt x="12" y="197"/>
                    </a:moveTo>
                    <a:lnTo>
                      <a:pt x="14" y="195"/>
                    </a:lnTo>
                    <a:moveTo>
                      <a:pt x="19" y="190"/>
                    </a:moveTo>
                    <a:lnTo>
                      <a:pt x="21" y="188"/>
                    </a:lnTo>
                    <a:lnTo>
                      <a:pt x="21" y="188"/>
                    </a:lnTo>
                    <a:moveTo>
                      <a:pt x="26" y="183"/>
                    </a:moveTo>
                    <a:lnTo>
                      <a:pt x="27" y="181"/>
                    </a:lnTo>
                    <a:moveTo>
                      <a:pt x="32" y="176"/>
                    </a:moveTo>
                    <a:lnTo>
                      <a:pt x="34" y="174"/>
                    </a:lnTo>
                    <a:moveTo>
                      <a:pt x="38" y="169"/>
                    </a:moveTo>
                    <a:lnTo>
                      <a:pt x="40" y="167"/>
                    </a:lnTo>
                    <a:moveTo>
                      <a:pt x="45" y="162"/>
                    </a:moveTo>
                    <a:lnTo>
                      <a:pt x="47" y="161"/>
                    </a:lnTo>
                    <a:moveTo>
                      <a:pt x="52" y="157"/>
                    </a:moveTo>
                    <a:lnTo>
                      <a:pt x="54" y="155"/>
                    </a:lnTo>
                    <a:moveTo>
                      <a:pt x="59" y="151"/>
                    </a:moveTo>
                    <a:lnTo>
                      <a:pt x="61" y="149"/>
                    </a:lnTo>
                    <a:moveTo>
                      <a:pt x="66" y="145"/>
                    </a:moveTo>
                    <a:lnTo>
                      <a:pt x="68" y="144"/>
                    </a:lnTo>
                    <a:moveTo>
                      <a:pt x="73" y="140"/>
                    </a:moveTo>
                    <a:lnTo>
                      <a:pt x="75" y="138"/>
                    </a:lnTo>
                    <a:moveTo>
                      <a:pt x="81" y="134"/>
                    </a:moveTo>
                    <a:lnTo>
                      <a:pt x="83" y="132"/>
                    </a:lnTo>
                    <a:moveTo>
                      <a:pt x="90" y="127"/>
                    </a:moveTo>
                    <a:lnTo>
                      <a:pt x="92" y="126"/>
                    </a:lnTo>
                    <a:moveTo>
                      <a:pt x="97" y="122"/>
                    </a:moveTo>
                    <a:lnTo>
                      <a:pt x="99" y="121"/>
                    </a:lnTo>
                    <a:moveTo>
                      <a:pt x="105" y="117"/>
                    </a:moveTo>
                    <a:lnTo>
                      <a:pt x="107" y="115"/>
                    </a:lnTo>
                    <a:moveTo>
                      <a:pt x="112" y="112"/>
                    </a:moveTo>
                    <a:lnTo>
                      <a:pt x="114" y="110"/>
                    </a:lnTo>
                    <a:moveTo>
                      <a:pt x="119" y="106"/>
                    </a:moveTo>
                    <a:lnTo>
                      <a:pt x="121" y="104"/>
                    </a:lnTo>
                    <a:moveTo>
                      <a:pt x="126" y="100"/>
                    </a:moveTo>
                    <a:lnTo>
                      <a:pt x="128" y="98"/>
                    </a:lnTo>
                    <a:moveTo>
                      <a:pt x="133" y="94"/>
                    </a:moveTo>
                    <a:lnTo>
                      <a:pt x="134" y="93"/>
                    </a:lnTo>
                    <a:lnTo>
                      <a:pt x="134" y="93"/>
                    </a:lnTo>
                    <a:moveTo>
                      <a:pt x="139" y="89"/>
                    </a:moveTo>
                    <a:lnTo>
                      <a:pt x="141" y="88"/>
                    </a:lnTo>
                    <a:moveTo>
                      <a:pt x="146" y="84"/>
                    </a:moveTo>
                    <a:lnTo>
                      <a:pt x="148" y="83"/>
                    </a:lnTo>
                    <a:moveTo>
                      <a:pt x="153" y="79"/>
                    </a:moveTo>
                    <a:lnTo>
                      <a:pt x="155" y="77"/>
                    </a:lnTo>
                    <a:moveTo>
                      <a:pt x="161" y="74"/>
                    </a:moveTo>
                    <a:lnTo>
                      <a:pt x="163" y="73"/>
                    </a:lnTo>
                    <a:moveTo>
                      <a:pt x="169" y="69"/>
                    </a:moveTo>
                    <a:lnTo>
                      <a:pt x="171" y="68"/>
                    </a:lnTo>
                    <a:moveTo>
                      <a:pt x="177" y="65"/>
                    </a:moveTo>
                    <a:lnTo>
                      <a:pt x="179" y="64"/>
                    </a:lnTo>
                    <a:moveTo>
                      <a:pt x="185" y="60"/>
                    </a:moveTo>
                    <a:lnTo>
                      <a:pt x="187" y="59"/>
                    </a:lnTo>
                    <a:moveTo>
                      <a:pt x="193" y="55"/>
                    </a:moveTo>
                    <a:lnTo>
                      <a:pt x="195" y="54"/>
                    </a:lnTo>
                    <a:moveTo>
                      <a:pt x="201" y="51"/>
                    </a:moveTo>
                    <a:lnTo>
                      <a:pt x="202" y="50"/>
                    </a:lnTo>
                    <a:lnTo>
                      <a:pt x="202" y="50"/>
                    </a:lnTo>
                    <a:moveTo>
                      <a:pt x="207" y="46"/>
                    </a:moveTo>
                    <a:lnTo>
                      <a:pt x="209" y="44"/>
                    </a:lnTo>
                    <a:moveTo>
                      <a:pt x="214" y="40"/>
                    </a:moveTo>
                    <a:lnTo>
                      <a:pt x="216" y="38"/>
                    </a:lnTo>
                    <a:moveTo>
                      <a:pt x="221" y="33"/>
                    </a:moveTo>
                    <a:lnTo>
                      <a:pt x="223" y="32"/>
                    </a:lnTo>
                    <a:moveTo>
                      <a:pt x="228" y="28"/>
                    </a:moveTo>
                    <a:lnTo>
                      <a:pt x="230" y="27"/>
                    </a:lnTo>
                    <a:moveTo>
                      <a:pt x="236" y="24"/>
                    </a:moveTo>
                    <a:lnTo>
                      <a:pt x="238" y="23"/>
                    </a:lnTo>
                    <a:moveTo>
                      <a:pt x="244" y="20"/>
                    </a:moveTo>
                    <a:lnTo>
                      <a:pt x="246" y="19"/>
                    </a:lnTo>
                    <a:moveTo>
                      <a:pt x="252" y="15"/>
                    </a:moveTo>
                    <a:lnTo>
                      <a:pt x="254" y="13"/>
                    </a:lnTo>
                    <a:moveTo>
                      <a:pt x="259" y="9"/>
                    </a:moveTo>
                    <a:lnTo>
                      <a:pt x="261" y="7"/>
                    </a:lnTo>
                    <a:moveTo>
                      <a:pt x="266" y="3"/>
                    </a:moveTo>
                    <a:lnTo>
                      <a:pt x="268" y="2"/>
                    </a:lnTo>
                  </a:path>
                </a:pathLst>
              </a:custGeom>
              <a:noFill/>
              <a:ln w="19050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05" name="Rectangle 185"/>
              <p:cNvSpPr>
                <a:spLocks noChangeArrowheads="1"/>
              </p:cNvSpPr>
              <p:nvPr/>
            </p:nvSpPr>
            <p:spPr bwMode="auto">
              <a:xfrm>
                <a:off x="637" y="3411"/>
                <a:ext cx="48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06" name="Rectangle 186"/>
              <p:cNvSpPr>
                <a:spLocks noChangeArrowheads="1"/>
              </p:cNvSpPr>
              <p:nvPr/>
            </p:nvSpPr>
            <p:spPr bwMode="auto">
              <a:xfrm>
                <a:off x="769" y="3273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07" name="Rectangle 187"/>
              <p:cNvSpPr>
                <a:spLocks noChangeArrowheads="1"/>
              </p:cNvSpPr>
              <p:nvPr/>
            </p:nvSpPr>
            <p:spPr bwMode="auto">
              <a:xfrm>
                <a:off x="907" y="3129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08" name="Rectangle 188"/>
              <p:cNvSpPr>
                <a:spLocks noChangeArrowheads="1"/>
              </p:cNvSpPr>
              <p:nvPr/>
            </p:nvSpPr>
            <p:spPr bwMode="auto">
              <a:xfrm>
                <a:off x="1045" y="3015"/>
                <a:ext cx="48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09" name="Rectangle 189"/>
              <p:cNvSpPr>
                <a:spLocks noChangeArrowheads="1"/>
              </p:cNvSpPr>
              <p:nvPr/>
            </p:nvSpPr>
            <p:spPr bwMode="auto">
              <a:xfrm>
                <a:off x="1183" y="2907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10" name="Rectangle 190"/>
              <p:cNvSpPr>
                <a:spLocks noChangeArrowheads="1"/>
              </p:cNvSpPr>
              <p:nvPr/>
            </p:nvSpPr>
            <p:spPr bwMode="auto">
              <a:xfrm>
                <a:off x="1315" y="2811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11" name="Rectangle 191"/>
              <p:cNvSpPr>
                <a:spLocks noChangeArrowheads="1"/>
              </p:cNvSpPr>
              <p:nvPr/>
            </p:nvSpPr>
            <p:spPr bwMode="auto">
              <a:xfrm>
                <a:off x="1453" y="2697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12" name="Rectangle 192"/>
              <p:cNvSpPr>
                <a:spLocks noChangeArrowheads="1"/>
              </p:cNvSpPr>
              <p:nvPr/>
            </p:nvSpPr>
            <p:spPr bwMode="auto">
              <a:xfrm>
                <a:off x="1591" y="2589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13" name="Rectangle 193"/>
              <p:cNvSpPr>
                <a:spLocks noChangeArrowheads="1"/>
              </p:cNvSpPr>
              <p:nvPr/>
            </p:nvSpPr>
            <p:spPr bwMode="auto">
              <a:xfrm>
                <a:off x="1723" y="2505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14" name="Rectangle 194"/>
              <p:cNvSpPr>
                <a:spLocks noChangeArrowheads="1"/>
              </p:cNvSpPr>
              <p:nvPr/>
            </p:nvSpPr>
            <p:spPr bwMode="auto">
              <a:xfrm>
                <a:off x="1861" y="2433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15" name="Rectangle 195"/>
              <p:cNvSpPr>
                <a:spLocks noChangeArrowheads="1"/>
              </p:cNvSpPr>
              <p:nvPr/>
            </p:nvSpPr>
            <p:spPr bwMode="auto">
              <a:xfrm>
                <a:off x="1999" y="2307"/>
                <a:ext cx="48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16" name="Rectangle 196"/>
              <p:cNvSpPr>
                <a:spLocks noChangeArrowheads="1"/>
              </p:cNvSpPr>
              <p:nvPr/>
            </p:nvSpPr>
            <p:spPr bwMode="auto">
              <a:xfrm>
                <a:off x="2131" y="2223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17" name="Rectangle 197"/>
              <p:cNvSpPr>
                <a:spLocks noChangeArrowheads="1"/>
              </p:cNvSpPr>
              <p:nvPr/>
            </p:nvSpPr>
            <p:spPr bwMode="auto">
              <a:xfrm>
                <a:off x="2269" y="2097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18" name="Freeform 198"/>
              <p:cNvSpPr>
                <a:spLocks noEditPoints="1"/>
              </p:cNvSpPr>
              <p:nvPr/>
            </p:nvSpPr>
            <p:spPr bwMode="auto">
              <a:xfrm>
                <a:off x="673" y="2121"/>
                <a:ext cx="1620" cy="1302"/>
              </a:xfrm>
              <a:custGeom>
                <a:avLst/>
                <a:gdLst>
                  <a:gd name="T0" fmla="*/ 5 w 270"/>
                  <a:gd name="T1" fmla="*/ 212 h 217"/>
                  <a:gd name="T2" fmla="*/ 12 w 270"/>
                  <a:gd name="T3" fmla="*/ 205 h 217"/>
                  <a:gd name="T4" fmla="*/ 19 w 270"/>
                  <a:gd name="T5" fmla="*/ 198 h 217"/>
                  <a:gd name="T6" fmla="*/ 21 w 270"/>
                  <a:gd name="T7" fmla="*/ 196 h 217"/>
                  <a:gd name="T8" fmla="*/ 27 w 270"/>
                  <a:gd name="T9" fmla="*/ 189 h 217"/>
                  <a:gd name="T10" fmla="*/ 34 w 270"/>
                  <a:gd name="T11" fmla="*/ 182 h 217"/>
                  <a:gd name="T12" fmla="*/ 40 w 270"/>
                  <a:gd name="T13" fmla="*/ 175 h 217"/>
                  <a:gd name="T14" fmla="*/ 47 w 270"/>
                  <a:gd name="T15" fmla="*/ 169 h 217"/>
                  <a:gd name="T16" fmla="*/ 54 w 270"/>
                  <a:gd name="T17" fmla="*/ 163 h 217"/>
                  <a:gd name="T18" fmla="*/ 61 w 270"/>
                  <a:gd name="T19" fmla="*/ 157 h 217"/>
                  <a:gd name="T20" fmla="*/ 68 w 270"/>
                  <a:gd name="T21" fmla="*/ 152 h 217"/>
                  <a:gd name="T22" fmla="*/ 75 w 270"/>
                  <a:gd name="T23" fmla="*/ 146 h 217"/>
                  <a:gd name="T24" fmla="*/ 83 w 270"/>
                  <a:gd name="T25" fmla="*/ 140 h 217"/>
                  <a:gd name="T26" fmla="*/ 92 w 270"/>
                  <a:gd name="T27" fmla="*/ 134 h 217"/>
                  <a:gd name="T28" fmla="*/ 99 w 270"/>
                  <a:gd name="T29" fmla="*/ 129 h 217"/>
                  <a:gd name="T30" fmla="*/ 106 w 270"/>
                  <a:gd name="T31" fmla="*/ 123 h 217"/>
                  <a:gd name="T32" fmla="*/ 115 w 270"/>
                  <a:gd name="T33" fmla="*/ 116 h 217"/>
                  <a:gd name="T34" fmla="*/ 122 w 270"/>
                  <a:gd name="T35" fmla="*/ 110 h 217"/>
                  <a:gd name="T36" fmla="*/ 129 w 270"/>
                  <a:gd name="T37" fmla="*/ 104 h 217"/>
                  <a:gd name="T38" fmla="*/ 136 w 270"/>
                  <a:gd name="T39" fmla="*/ 99 h 217"/>
                  <a:gd name="T40" fmla="*/ 143 w 270"/>
                  <a:gd name="T41" fmla="*/ 93 h 217"/>
                  <a:gd name="T42" fmla="*/ 151 w 270"/>
                  <a:gd name="T43" fmla="*/ 87 h 217"/>
                  <a:gd name="T44" fmla="*/ 160 w 270"/>
                  <a:gd name="T45" fmla="*/ 81 h 217"/>
                  <a:gd name="T46" fmla="*/ 168 w 270"/>
                  <a:gd name="T47" fmla="*/ 76 h 217"/>
                  <a:gd name="T48" fmla="*/ 176 w 270"/>
                  <a:gd name="T49" fmla="*/ 71 h 217"/>
                  <a:gd name="T50" fmla="*/ 183 w 270"/>
                  <a:gd name="T51" fmla="*/ 67 h 217"/>
                  <a:gd name="T52" fmla="*/ 191 w 270"/>
                  <a:gd name="T53" fmla="*/ 63 h 217"/>
                  <a:gd name="T54" fmla="*/ 199 w 270"/>
                  <a:gd name="T55" fmla="*/ 58 h 217"/>
                  <a:gd name="T56" fmla="*/ 206 w 270"/>
                  <a:gd name="T57" fmla="*/ 52 h 217"/>
                  <a:gd name="T58" fmla="*/ 213 w 270"/>
                  <a:gd name="T59" fmla="*/ 46 h 217"/>
                  <a:gd name="T60" fmla="*/ 220 w 270"/>
                  <a:gd name="T61" fmla="*/ 40 h 217"/>
                  <a:gd name="T62" fmla="*/ 228 w 270"/>
                  <a:gd name="T63" fmla="*/ 33 h 217"/>
                  <a:gd name="T64" fmla="*/ 236 w 270"/>
                  <a:gd name="T65" fmla="*/ 28 h 217"/>
                  <a:gd name="T66" fmla="*/ 244 w 270"/>
                  <a:gd name="T67" fmla="*/ 23 h 217"/>
                  <a:gd name="T68" fmla="*/ 251 w 270"/>
                  <a:gd name="T69" fmla="*/ 18 h 217"/>
                  <a:gd name="T70" fmla="*/ 258 w 270"/>
                  <a:gd name="T71" fmla="*/ 11 h 217"/>
                  <a:gd name="T72" fmla="*/ 265 w 270"/>
                  <a:gd name="T73" fmla="*/ 5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70" h="217">
                    <a:moveTo>
                      <a:pt x="5" y="212"/>
                    </a:moveTo>
                    <a:lnTo>
                      <a:pt x="7" y="210"/>
                    </a:lnTo>
                    <a:moveTo>
                      <a:pt x="12" y="205"/>
                    </a:moveTo>
                    <a:lnTo>
                      <a:pt x="14" y="203"/>
                    </a:lnTo>
                    <a:moveTo>
                      <a:pt x="19" y="198"/>
                    </a:moveTo>
                    <a:lnTo>
                      <a:pt x="21" y="196"/>
                    </a:lnTo>
                    <a:lnTo>
                      <a:pt x="21" y="196"/>
                    </a:lnTo>
                    <a:moveTo>
                      <a:pt x="26" y="191"/>
                    </a:moveTo>
                    <a:lnTo>
                      <a:pt x="27" y="189"/>
                    </a:lnTo>
                    <a:moveTo>
                      <a:pt x="32" y="184"/>
                    </a:moveTo>
                    <a:lnTo>
                      <a:pt x="34" y="182"/>
                    </a:lnTo>
                    <a:moveTo>
                      <a:pt x="38" y="177"/>
                    </a:moveTo>
                    <a:lnTo>
                      <a:pt x="40" y="175"/>
                    </a:lnTo>
                    <a:moveTo>
                      <a:pt x="45" y="170"/>
                    </a:moveTo>
                    <a:lnTo>
                      <a:pt x="47" y="169"/>
                    </a:lnTo>
                    <a:moveTo>
                      <a:pt x="52" y="165"/>
                    </a:moveTo>
                    <a:lnTo>
                      <a:pt x="54" y="163"/>
                    </a:lnTo>
                    <a:moveTo>
                      <a:pt x="59" y="159"/>
                    </a:moveTo>
                    <a:lnTo>
                      <a:pt x="61" y="157"/>
                    </a:lnTo>
                    <a:moveTo>
                      <a:pt x="66" y="153"/>
                    </a:moveTo>
                    <a:lnTo>
                      <a:pt x="68" y="152"/>
                    </a:lnTo>
                    <a:moveTo>
                      <a:pt x="73" y="148"/>
                    </a:moveTo>
                    <a:lnTo>
                      <a:pt x="75" y="146"/>
                    </a:lnTo>
                    <a:moveTo>
                      <a:pt x="81" y="142"/>
                    </a:moveTo>
                    <a:lnTo>
                      <a:pt x="83" y="140"/>
                    </a:lnTo>
                    <a:moveTo>
                      <a:pt x="90" y="135"/>
                    </a:moveTo>
                    <a:lnTo>
                      <a:pt x="92" y="134"/>
                    </a:lnTo>
                    <a:moveTo>
                      <a:pt x="97" y="130"/>
                    </a:moveTo>
                    <a:lnTo>
                      <a:pt x="99" y="129"/>
                    </a:lnTo>
                    <a:moveTo>
                      <a:pt x="104" y="125"/>
                    </a:moveTo>
                    <a:lnTo>
                      <a:pt x="106" y="123"/>
                    </a:lnTo>
                    <a:moveTo>
                      <a:pt x="113" y="118"/>
                    </a:moveTo>
                    <a:lnTo>
                      <a:pt x="115" y="116"/>
                    </a:lnTo>
                    <a:moveTo>
                      <a:pt x="120" y="112"/>
                    </a:moveTo>
                    <a:lnTo>
                      <a:pt x="122" y="110"/>
                    </a:lnTo>
                    <a:moveTo>
                      <a:pt x="127" y="106"/>
                    </a:moveTo>
                    <a:lnTo>
                      <a:pt x="129" y="104"/>
                    </a:lnTo>
                    <a:moveTo>
                      <a:pt x="134" y="100"/>
                    </a:moveTo>
                    <a:lnTo>
                      <a:pt x="136" y="99"/>
                    </a:lnTo>
                    <a:moveTo>
                      <a:pt x="141" y="95"/>
                    </a:moveTo>
                    <a:lnTo>
                      <a:pt x="143" y="93"/>
                    </a:lnTo>
                    <a:moveTo>
                      <a:pt x="149" y="89"/>
                    </a:moveTo>
                    <a:lnTo>
                      <a:pt x="151" y="87"/>
                    </a:lnTo>
                    <a:moveTo>
                      <a:pt x="158" y="82"/>
                    </a:moveTo>
                    <a:lnTo>
                      <a:pt x="160" y="81"/>
                    </a:lnTo>
                    <a:moveTo>
                      <a:pt x="166" y="78"/>
                    </a:moveTo>
                    <a:lnTo>
                      <a:pt x="168" y="76"/>
                    </a:lnTo>
                    <a:moveTo>
                      <a:pt x="174" y="73"/>
                    </a:moveTo>
                    <a:lnTo>
                      <a:pt x="176" y="71"/>
                    </a:lnTo>
                    <a:moveTo>
                      <a:pt x="181" y="68"/>
                    </a:moveTo>
                    <a:lnTo>
                      <a:pt x="183" y="67"/>
                    </a:lnTo>
                    <a:moveTo>
                      <a:pt x="189" y="64"/>
                    </a:moveTo>
                    <a:lnTo>
                      <a:pt x="191" y="63"/>
                    </a:lnTo>
                    <a:moveTo>
                      <a:pt x="197" y="59"/>
                    </a:moveTo>
                    <a:lnTo>
                      <a:pt x="199" y="58"/>
                    </a:lnTo>
                    <a:moveTo>
                      <a:pt x="204" y="54"/>
                    </a:moveTo>
                    <a:lnTo>
                      <a:pt x="206" y="52"/>
                    </a:lnTo>
                    <a:moveTo>
                      <a:pt x="211" y="48"/>
                    </a:moveTo>
                    <a:lnTo>
                      <a:pt x="213" y="46"/>
                    </a:lnTo>
                    <a:moveTo>
                      <a:pt x="218" y="41"/>
                    </a:moveTo>
                    <a:lnTo>
                      <a:pt x="220" y="40"/>
                    </a:lnTo>
                    <a:moveTo>
                      <a:pt x="226" y="34"/>
                    </a:moveTo>
                    <a:lnTo>
                      <a:pt x="228" y="33"/>
                    </a:lnTo>
                    <a:moveTo>
                      <a:pt x="234" y="30"/>
                    </a:moveTo>
                    <a:lnTo>
                      <a:pt x="236" y="28"/>
                    </a:lnTo>
                    <a:moveTo>
                      <a:pt x="242" y="25"/>
                    </a:moveTo>
                    <a:lnTo>
                      <a:pt x="244" y="23"/>
                    </a:lnTo>
                    <a:moveTo>
                      <a:pt x="249" y="20"/>
                    </a:moveTo>
                    <a:lnTo>
                      <a:pt x="251" y="18"/>
                    </a:lnTo>
                    <a:moveTo>
                      <a:pt x="256" y="13"/>
                    </a:moveTo>
                    <a:lnTo>
                      <a:pt x="258" y="11"/>
                    </a:lnTo>
                    <a:moveTo>
                      <a:pt x="263" y="7"/>
                    </a:moveTo>
                    <a:lnTo>
                      <a:pt x="265" y="5"/>
                    </a:lnTo>
                  </a:path>
                </a:pathLst>
              </a:custGeom>
              <a:noFill/>
              <a:ln w="19050" cap="rnd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19" name="Line 199"/>
              <p:cNvSpPr>
                <a:spLocks noChangeShapeType="1"/>
              </p:cNvSpPr>
              <p:nvPr/>
            </p:nvSpPr>
            <p:spPr bwMode="auto">
              <a:xfrm flipV="1">
                <a:off x="714" y="1183"/>
                <a:ext cx="241" cy="0"/>
              </a:xfrm>
              <a:prstGeom prst="line">
                <a:avLst/>
              </a:prstGeom>
              <a:noFill/>
              <a:ln w="19050" cap="rnd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20" name="Line 200"/>
              <p:cNvSpPr>
                <a:spLocks noChangeShapeType="1"/>
              </p:cNvSpPr>
              <p:nvPr/>
            </p:nvSpPr>
            <p:spPr bwMode="auto">
              <a:xfrm flipV="1">
                <a:off x="715" y="1326"/>
                <a:ext cx="246" cy="2"/>
              </a:xfrm>
              <a:prstGeom prst="line">
                <a:avLst/>
              </a:prstGeom>
              <a:noFill/>
              <a:ln w="19050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21" name="Rectangle 201"/>
              <p:cNvSpPr>
                <a:spLocks noChangeArrowheads="1"/>
              </p:cNvSpPr>
              <p:nvPr/>
            </p:nvSpPr>
            <p:spPr bwMode="auto">
              <a:xfrm>
                <a:off x="972" y="1089"/>
                <a:ext cx="58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ssGBLUP</a:t>
                </a:r>
                <a:endParaRPr kumimoji="1" lang="ja-JP" altLang="ja-JP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622" name="Rectangle 202"/>
              <p:cNvSpPr>
                <a:spLocks noChangeArrowheads="1"/>
              </p:cNvSpPr>
              <p:nvPr/>
            </p:nvSpPr>
            <p:spPr bwMode="auto">
              <a:xfrm>
                <a:off x="968" y="1239"/>
                <a:ext cx="36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BLUP</a:t>
                </a:r>
                <a:endParaRPr kumimoji="1" lang="ja-JP" altLang="ja-JP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623" name="Rectangle 203"/>
              <p:cNvSpPr>
                <a:spLocks noChangeArrowheads="1"/>
              </p:cNvSpPr>
              <p:nvPr/>
            </p:nvSpPr>
            <p:spPr bwMode="auto">
              <a:xfrm>
                <a:off x="811" y="1981"/>
                <a:ext cx="59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Genotyped</a:t>
                </a:r>
                <a:r>
                  <a:rPr kumimoji="1" lang="en-US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/>
                </a:r>
                <a:br>
                  <a:rPr kumimoji="1" lang="en-US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</a:br>
                <a:r>
                  <a:rPr kumimoji="1" lang="ja-JP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cows</a:t>
                </a:r>
                <a:endParaRPr kumimoji="1" lang="ja-JP" altLang="ja-JP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624" name="Rectangle 204"/>
              <p:cNvSpPr>
                <a:spLocks noChangeArrowheads="1"/>
              </p:cNvSpPr>
              <p:nvPr/>
            </p:nvSpPr>
            <p:spPr bwMode="auto">
              <a:xfrm>
                <a:off x="731" y="2727"/>
                <a:ext cx="49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All cows</a:t>
                </a:r>
                <a:endParaRPr kumimoji="1" lang="ja-JP" altLang="ja-JP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625" name="Line 205"/>
              <p:cNvSpPr>
                <a:spLocks noChangeShapeType="1"/>
              </p:cNvSpPr>
              <p:nvPr/>
            </p:nvSpPr>
            <p:spPr bwMode="auto">
              <a:xfrm>
                <a:off x="3139" y="3537"/>
                <a:ext cx="1632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26" name="Line 206"/>
              <p:cNvSpPr>
                <a:spLocks noChangeShapeType="1"/>
              </p:cNvSpPr>
              <p:nvPr/>
            </p:nvSpPr>
            <p:spPr bwMode="auto">
              <a:xfrm>
                <a:off x="3139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27" name="Line 207"/>
              <p:cNvSpPr>
                <a:spLocks noChangeShapeType="1"/>
              </p:cNvSpPr>
              <p:nvPr/>
            </p:nvSpPr>
            <p:spPr bwMode="auto">
              <a:xfrm>
                <a:off x="3409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28" name="Line 208"/>
              <p:cNvSpPr>
                <a:spLocks noChangeShapeType="1"/>
              </p:cNvSpPr>
              <p:nvPr/>
            </p:nvSpPr>
            <p:spPr bwMode="auto">
              <a:xfrm>
                <a:off x="3685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5" name="Group 410"/>
            <p:cNvGrpSpPr>
              <a:grpSpLocks/>
            </p:cNvGrpSpPr>
            <p:nvPr/>
          </p:nvGrpSpPr>
          <p:grpSpPr bwMode="auto">
            <a:xfrm>
              <a:off x="2605" y="873"/>
              <a:ext cx="4806" cy="3156"/>
              <a:chOff x="2605" y="873"/>
              <a:chExt cx="4806" cy="3156"/>
            </a:xfrm>
          </p:grpSpPr>
          <p:sp>
            <p:nvSpPr>
              <p:cNvPr id="3229" name="Line 210"/>
              <p:cNvSpPr>
                <a:spLocks noChangeShapeType="1"/>
              </p:cNvSpPr>
              <p:nvPr/>
            </p:nvSpPr>
            <p:spPr bwMode="auto">
              <a:xfrm>
                <a:off x="3955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30" name="Line 211"/>
              <p:cNvSpPr>
                <a:spLocks noChangeShapeType="1"/>
              </p:cNvSpPr>
              <p:nvPr/>
            </p:nvSpPr>
            <p:spPr bwMode="auto">
              <a:xfrm>
                <a:off x="4231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31" name="Line 212"/>
              <p:cNvSpPr>
                <a:spLocks noChangeShapeType="1"/>
              </p:cNvSpPr>
              <p:nvPr/>
            </p:nvSpPr>
            <p:spPr bwMode="auto">
              <a:xfrm>
                <a:off x="4501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32" name="Line 213"/>
              <p:cNvSpPr>
                <a:spLocks noChangeShapeType="1"/>
              </p:cNvSpPr>
              <p:nvPr/>
            </p:nvSpPr>
            <p:spPr bwMode="auto">
              <a:xfrm>
                <a:off x="4771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33" name="Rectangle 214"/>
              <p:cNvSpPr>
                <a:spLocks noChangeArrowheads="1"/>
              </p:cNvSpPr>
              <p:nvPr/>
            </p:nvSpPr>
            <p:spPr bwMode="auto">
              <a:xfrm>
                <a:off x="2977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234" name="Rectangle 215"/>
              <p:cNvSpPr>
                <a:spLocks noChangeArrowheads="1"/>
              </p:cNvSpPr>
              <p:nvPr/>
            </p:nvSpPr>
            <p:spPr bwMode="auto">
              <a:xfrm>
                <a:off x="3523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235" name="Rectangle 216"/>
              <p:cNvSpPr>
                <a:spLocks noChangeArrowheads="1"/>
              </p:cNvSpPr>
              <p:nvPr/>
            </p:nvSpPr>
            <p:spPr bwMode="auto">
              <a:xfrm>
                <a:off x="4069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236" name="Rectangle 217"/>
              <p:cNvSpPr>
                <a:spLocks noChangeArrowheads="1"/>
              </p:cNvSpPr>
              <p:nvPr/>
            </p:nvSpPr>
            <p:spPr bwMode="auto">
              <a:xfrm>
                <a:off x="4609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237" name="Line 218"/>
              <p:cNvSpPr>
                <a:spLocks noChangeShapeType="1"/>
              </p:cNvSpPr>
              <p:nvPr/>
            </p:nvSpPr>
            <p:spPr bwMode="auto">
              <a:xfrm flipV="1">
                <a:off x="3073" y="1203"/>
                <a:ext cx="0" cy="2058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38" name="Line 219"/>
              <p:cNvSpPr>
                <a:spLocks noChangeShapeType="1"/>
              </p:cNvSpPr>
              <p:nvPr/>
            </p:nvSpPr>
            <p:spPr bwMode="auto">
              <a:xfrm flipH="1">
                <a:off x="3019" y="3261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39" name="Line 220"/>
              <p:cNvSpPr>
                <a:spLocks noChangeShapeType="1"/>
              </p:cNvSpPr>
              <p:nvPr/>
            </p:nvSpPr>
            <p:spPr bwMode="auto">
              <a:xfrm flipH="1">
                <a:off x="3019" y="2745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40" name="Line 221"/>
              <p:cNvSpPr>
                <a:spLocks noChangeShapeType="1"/>
              </p:cNvSpPr>
              <p:nvPr/>
            </p:nvSpPr>
            <p:spPr bwMode="auto">
              <a:xfrm flipH="1">
                <a:off x="3019" y="2229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41" name="Line 222"/>
              <p:cNvSpPr>
                <a:spLocks noChangeShapeType="1"/>
              </p:cNvSpPr>
              <p:nvPr/>
            </p:nvSpPr>
            <p:spPr bwMode="auto">
              <a:xfrm flipH="1">
                <a:off x="3019" y="1719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42" name="Line 223"/>
              <p:cNvSpPr>
                <a:spLocks noChangeShapeType="1"/>
              </p:cNvSpPr>
              <p:nvPr/>
            </p:nvSpPr>
            <p:spPr bwMode="auto">
              <a:xfrm flipH="1">
                <a:off x="3019" y="1203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43" name="Rectangle 224"/>
              <p:cNvSpPr>
                <a:spLocks noChangeArrowheads="1"/>
              </p:cNvSpPr>
              <p:nvPr/>
            </p:nvSpPr>
            <p:spPr bwMode="auto">
              <a:xfrm rot="16200000">
                <a:off x="2830" y="3182"/>
                <a:ext cx="16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244" name="Rectangle 225"/>
              <p:cNvSpPr>
                <a:spLocks noChangeArrowheads="1"/>
              </p:cNvSpPr>
              <p:nvPr/>
            </p:nvSpPr>
            <p:spPr bwMode="auto">
              <a:xfrm rot="16200000">
                <a:off x="2851" y="2666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245" name="Rectangle 226"/>
              <p:cNvSpPr>
                <a:spLocks noChangeArrowheads="1"/>
              </p:cNvSpPr>
              <p:nvPr/>
            </p:nvSpPr>
            <p:spPr bwMode="auto">
              <a:xfrm rot="16200000">
                <a:off x="2851" y="2150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246" name="Rectangle 227"/>
              <p:cNvSpPr>
                <a:spLocks noChangeArrowheads="1"/>
              </p:cNvSpPr>
              <p:nvPr/>
            </p:nvSpPr>
            <p:spPr bwMode="auto">
              <a:xfrm rot="16200000">
                <a:off x="2818" y="1640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247" name="Rectangle 228"/>
              <p:cNvSpPr>
                <a:spLocks noChangeArrowheads="1"/>
              </p:cNvSpPr>
              <p:nvPr/>
            </p:nvSpPr>
            <p:spPr bwMode="auto">
              <a:xfrm rot="16200000">
                <a:off x="2818" y="1124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248" name="Freeform 229"/>
              <p:cNvSpPr>
                <a:spLocks/>
              </p:cNvSpPr>
              <p:nvPr/>
            </p:nvSpPr>
            <p:spPr bwMode="auto">
              <a:xfrm>
                <a:off x="3073" y="873"/>
                <a:ext cx="1764" cy="2664"/>
              </a:xfrm>
              <a:custGeom>
                <a:avLst/>
                <a:gdLst>
                  <a:gd name="T0" fmla="*/ 0 w 294"/>
                  <a:gd name="T1" fmla="*/ 0 h 444"/>
                  <a:gd name="T2" fmla="*/ 0 w 294"/>
                  <a:gd name="T3" fmla="*/ 444 h 444"/>
                  <a:gd name="T4" fmla="*/ 294 w 294"/>
                  <a:gd name="T5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444">
                    <a:moveTo>
                      <a:pt x="0" y="0"/>
                    </a:moveTo>
                    <a:lnTo>
                      <a:pt x="0" y="444"/>
                    </a:lnTo>
                    <a:lnTo>
                      <a:pt x="294" y="444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49" name="Rectangle 230"/>
              <p:cNvSpPr>
                <a:spLocks noChangeArrowheads="1"/>
              </p:cNvSpPr>
              <p:nvPr/>
            </p:nvSpPr>
            <p:spPr bwMode="auto">
              <a:xfrm>
                <a:off x="3595" y="3873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250" name="Rectangle 231"/>
              <p:cNvSpPr>
                <a:spLocks noChangeArrowheads="1"/>
              </p:cNvSpPr>
              <p:nvPr/>
            </p:nvSpPr>
            <p:spPr bwMode="auto">
              <a:xfrm rot="16200000">
                <a:off x="2419" y="2126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251" name="Rectangle 232"/>
              <p:cNvSpPr>
                <a:spLocks noChangeArrowheads="1"/>
              </p:cNvSpPr>
              <p:nvPr/>
            </p:nvSpPr>
            <p:spPr bwMode="auto">
              <a:xfrm>
                <a:off x="3133" y="2343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52" name="Rectangle 233"/>
              <p:cNvSpPr>
                <a:spLocks noChangeArrowheads="1"/>
              </p:cNvSpPr>
              <p:nvPr/>
            </p:nvSpPr>
            <p:spPr bwMode="auto">
              <a:xfrm>
                <a:off x="3133" y="2391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53" name="Rectangle 234"/>
              <p:cNvSpPr>
                <a:spLocks noChangeArrowheads="1"/>
              </p:cNvSpPr>
              <p:nvPr/>
            </p:nvSpPr>
            <p:spPr bwMode="auto">
              <a:xfrm>
                <a:off x="3121" y="234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54" name="Rectangle 235"/>
              <p:cNvSpPr>
                <a:spLocks noChangeArrowheads="1"/>
              </p:cNvSpPr>
              <p:nvPr/>
            </p:nvSpPr>
            <p:spPr bwMode="auto">
              <a:xfrm>
                <a:off x="3121" y="237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55" name="Rectangle 236"/>
              <p:cNvSpPr>
                <a:spLocks noChangeArrowheads="1"/>
              </p:cNvSpPr>
              <p:nvPr/>
            </p:nvSpPr>
            <p:spPr bwMode="auto">
              <a:xfrm>
                <a:off x="3115" y="236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56" name="Rectangle 237"/>
              <p:cNvSpPr>
                <a:spLocks noChangeArrowheads="1"/>
              </p:cNvSpPr>
              <p:nvPr/>
            </p:nvSpPr>
            <p:spPr bwMode="auto">
              <a:xfrm>
                <a:off x="3115" y="237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57" name="Rectangle 238"/>
              <p:cNvSpPr>
                <a:spLocks noChangeArrowheads="1"/>
              </p:cNvSpPr>
              <p:nvPr/>
            </p:nvSpPr>
            <p:spPr bwMode="auto">
              <a:xfrm>
                <a:off x="3115" y="236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58" name="Rectangle 239"/>
              <p:cNvSpPr>
                <a:spLocks noChangeArrowheads="1"/>
              </p:cNvSpPr>
              <p:nvPr/>
            </p:nvSpPr>
            <p:spPr bwMode="auto">
              <a:xfrm>
                <a:off x="3115" y="236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59" name="Oval 240"/>
              <p:cNvSpPr>
                <a:spLocks noChangeArrowheads="1"/>
              </p:cNvSpPr>
              <p:nvPr/>
            </p:nvSpPr>
            <p:spPr bwMode="auto">
              <a:xfrm>
                <a:off x="3115" y="2343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60" name="Rectangle 241"/>
              <p:cNvSpPr>
                <a:spLocks noChangeArrowheads="1"/>
              </p:cNvSpPr>
              <p:nvPr/>
            </p:nvSpPr>
            <p:spPr bwMode="auto">
              <a:xfrm>
                <a:off x="3271" y="2073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61" name="Rectangle 242"/>
              <p:cNvSpPr>
                <a:spLocks noChangeArrowheads="1"/>
              </p:cNvSpPr>
              <p:nvPr/>
            </p:nvSpPr>
            <p:spPr bwMode="auto">
              <a:xfrm>
                <a:off x="3271" y="2121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62" name="Rectangle 243"/>
              <p:cNvSpPr>
                <a:spLocks noChangeArrowheads="1"/>
              </p:cNvSpPr>
              <p:nvPr/>
            </p:nvSpPr>
            <p:spPr bwMode="auto">
              <a:xfrm>
                <a:off x="3259" y="207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63" name="Rectangle 244"/>
              <p:cNvSpPr>
                <a:spLocks noChangeArrowheads="1"/>
              </p:cNvSpPr>
              <p:nvPr/>
            </p:nvSpPr>
            <p:spPr bwMode="auto">
              <a:xfrm>
                <a:off x="3259" y="210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64" name="Rectangle 245"/>
              <p:cNvSpPr>
                <a:spLocks noChangeArrowheads="1"/>
              </p:cNvSpPr>
              <p:nvPr/>
            </p:nvSpPr>
            <p:spPr bwMode="auto">
              <a:xfrm>
                <a:off x="3253" y="209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65" name="Rectangle 246"/>
              <p:cNvSpPr>
                <a:spLocks noChangeArrowheads="1"/>
              </p:cNvSpPr>
              <p:nvPr/>
            </p:nvSpPr>
            <p:spPr bwMode="auto">
              <a:xfrm>
                <a:off x="3253" y="210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66" name="Rectangle 247"/>
              <p:cNvSpPr>
                <a:spLocks noChangeArrowheads="1"/>
              </p:cNvSpPr>
              <p:nvPr/>
            </p:nvSpPr>
            <p:spPr bwMode="auto">
              <a:xfrm>
                <a:off x="3253" y="209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67" name="Rectangle 248"/>
              <p:cNvSpPr>
                <a:spLocks noChangeArrowheads="1"/>
              </p:cNvSpPr>
              <p:nvPr/>
            </p:nvSpPr>
            <p:spPr bwMode="auto">
              <a:xfrm>
                <a:off x="3253" y="209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68" name="Oval 249"/>
              <p:cNvSpPr>
                <a:spLocks noChangeArrowheads="1"/>
              </p:cNvSpPr>
              <p:nvPr/>
            </p:nvSpPr>
            <p:spPr bwMode="auto">
              <a:xfrm>
                <a:off x="3253" y="2073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69" name="Rectangle 250"/>
              <p:cNvSpPr>
                <a:spLocks noChangeArrowheads="1"/>
              </p:cNvSpPr>
              <p:nvPr/>
            </p:nvSpPr>
            <p:spPr bwMode="auto">
              <a:xfrm>
                <a:off x="3403" y="209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70" name="Rectangle 251"/>
              <p:cNvSpPr>
                <a:spLocks noChangeArrowheads="1"/>
              </p:cNvSpPr>
              <p:nvPr/>
            </p:nvSpPr>
            <p:spPr bwMode="auto">
              <a:xfrm>
                <a:off x="3403" y="214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71" name="Rectangle 252"/>
              <p:cNvSpPr>
                <a:spLocks noChangeArrowheads="1"/>
              </p:cNvSpPr>
              <p:nvPr/>
            </p:nvSpPr>
            <p:spPr bwMode="auto">
              <a:xfrm>
                <a:off x="3391" y="210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72" name="Rectangle 253"/>
              <p:cNvSpPr>
                <a:spLocks noChangeArrowheads="1"/>
              </p:cNvSpPr>
              <p:nvPr/>
            </p:nvSpPr>
            <p:spPr bwMode="auto">
              <a:xfrm>
                <a:off x="3391" y="213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73" name="Rectangle 254"/>
              <p:cNvSpPr>
                <a:spLocks noChangeArrowheads="1"/>
              </p:cNvSpPr>
              <p:nvPr/>
            </p:nvSpPr>
            <p:spPr bwMode="auto">
              <a:xfrm>
                <a:off x="3385" y="211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74" name="Rectangle 255"/>
              <p:cNvSpPr>
                <a:spLocks noChangeArrowheads="1"/>
              </p:cNvSpPr>
              <p:nvPr/>
            </p:nvSpPr>
            <p:spPr bwMode="auto">
              <a:xfrm>
                <a:off x="3385" y="212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75" name="Rectangle 256"/>
              <p:cNvSpPr>
                <a:spLocks noChangeArrowheads="1"/>
              </p:cNvSpPr>
              <p:nvPr/>
            </p:nvSpPr>
            <p:spPr bwMode="auto">
              <a:xfrm>
                <a:off x="3385" y="212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76" name="Rectangle 257"/>
              <p:cNvSpPr>
                <a:spLocks noChangeArrowheads="1"/>
              </p:cNvSpPr>
              <p:nvPr/>
            </p:nvSpPr>
            <p:spPr bwMode="auto">
              <a:xfrm>
                <a:off x="3385" y="212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77" name="Oval 258"/>
              <p:cNvSpPr>
                <a:spLocks noChangeArrowheads="1"/>
              </p:cNvSpPr>
              <p:nvPr/>
            </p:nvSpPr>
            <p:spPr bwMode="auto">
              <a:xfrm>
                <a:off x="3385" y="2097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78" name="Rectangle 259"/>
              <p:cNvSpPr>
                <a:spLocks noChangeArrowheads="1"/>
              </p:cNvSpPr>
              <p:nvPr/>
            </p:nvSpPr>
            <p:spPr bwMode="auto">
              <a:xfrm>
                <a:off x="3541" y="2061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79" name="Rectangle 260"/>
              <p:cNvSpPr>
                <a:spLocks noChangeArrowheads="1"/>
              </p:cNvSpPr>
              <p:nvPr/>
            </p:nvSpPr>
            <p:spPr bwMode="auto">
              <a:xfrm>
                <a:off x="3541" y="2109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80" name="Rectangle 261"/>
              <p:cNvSpPr>
                <a:spLocks noChangeArrowheads="1"/>
              </p:cNvSpPr>
              <p:nvPr/>
            </p:nvSpPr>
            <p:spPr bwMode="auto">
              <a:xfrm>
                <a:off x="3529" y="2067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81" name="Rectangle 262"/>
              <p:cNvSpPr>
                <a:spLocks noChangeArrowheads="1"/>
              </p:cNvSpPr>
              <p:nvPr/>
            </p:nvSpPr>
            <p:spPr bwMode="auto">
              <a:xfrm>
                <a:off x="3529" y="2097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82" name="Rectangle 263"/>
              <p:cNvSpPr>
                <a:spLocks noChangeArrowheads="1"/>
              </p:cNvSpPr>
              <p:nvPr/>
            </p:nvSpPr>
            <p:spPr bwMode="auto">
              <a:xfrm>
                <a:off x="3523" y="207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83" name="Rectangle 264"/>
              <p:cNvSpPr>
                <a:spLocks noChangeArrowheads="1"/>
              </p:cNvSpPr>
              <p:nvPr/>
            </p:nvSpPr>
            <p:spPr bwMode="auto">
              <a:xfrm>
                <a:off x="3523" y="209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84" name="Rectangle 265"/>
              <p:cNvSpPr>
                <a:spLocks noChangeArrowheads="1"/>
              </p:cNvSpPr>
              <p:nvPr/>
            </p:nvSpPr>
            <p:spPr bwMode="auto">
              <a:xfrm>
                <a:off x="3523" y="208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85" name="Rectangle 266"/>
              <p:cNvSpPr>
                <a:spLocks noChangeArrowheads="1"/>
              </p:cNvSpPr>
              <p:nvPr/>
            </p:nvSpPr>
            <p:spPr bwMode="auto">
              <a:xfrm>
                <a:off x="3523" y="208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86" name="Oval 267"/>
              <p:cNvSpPr>
                <a:spLocks noChangeArrowheads="1"/>
              </p:cNvSpPr>
              <p:nvPr/>
            </p:nvSpPr>
            <p:spPr bwMode="auto">
              <a:xfrm>
                <a:off x="3523" y="2061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87" name="Rectangle 268"/>
              <p:cNvSpPr>
                <a:spLocks noChangeArrowheads="1"/>
              </p:cNvSpPr>
              <p:nvPr/>
            </p:nvSpPr>
            <p:spPr bwMode="auto">
              <a:xfrm>
                <a:off x="3679" y="1899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88" name="Rectangle 269"/>
              <p:cNvSpPr>
                <a:spLocks noChangeArrowheads="1"/>
              </p:cNvSpPr>
              <p:nvPr/>
            </p:nvSpPr>
            <p:spPr bwMode="auto">
              <a:xfrm>
                <a:off x="3679" y="194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89" name="Rectangle 270"/>
              <p:cNvSpPr>
                <a:spLocks noChangeArrowheads="1"/>
              </p:cNvSpPr>
              <p:nvPr/>
            </p:nvSpPr>
            <p:spPr bwMode="auto">
              <a:xfrm>
                <a:off x="3667" y="1905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90" name="Rectangle 271"/>
              <p:cNvSpPr>
                <a:spLocks noChangeArrowheads="1"/>
              </p:cNvSpPr>
              <p:nvPr/>
            </p:nvSpPr>
            <p:spPr bwMode="auto">
              <a:xfrm>
                <a:off x="3667" y="1935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91" name="Rectangle 272"/>
              <p:cNvSpPr>
                <a:spLocks noChangeArrowheads="1"/>
              </p:cNvSpPr>
              <p:nvPr/>
            </p:nvSpPr>
            <p:spPr bwMode="auto">
              <a:xfrm>
                <a:off x="3661" y="191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92" name="Rectangle 273"/>
              <p:cNvSpPr>
                <a:spLocks noChangeArrowheads="1"/>
              </p:cNvSpPr>
              <p:nvPr/>
            </p:nvSpPr>
            <p:spPr bwMode="auto">
              <a:xfrm>
                <a:off x="3661" y="192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93" name="Rectangle 274"/>
              <p:cNvSpPr>
                <a:spLocks noChangeArrowheads="1"/>
              </p:cNvSpPr>
              <p:nvPr/>
            </p:nvSpPr>
            <p:spPr bwMode="auto">
              <a:xfrm>
                <a:off x="3661" y="192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94" name="Rectangle 275"/>
              <p:cNvSpPr>
                <a:spLocks noChangeArrowheads="1"/>
              </p:cNvSpPr>
              <p:nvPr/>
            </p:nvSpPr>
            <p:spPr bwMode="auto">
              <a:xfrm>
                <a:off x="3661" y="192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95" name="Oval 276"/>
              <p:cNvSpPr>
                <a:spLocks noChangeArrowheads="1"/>
              </p:cNvSpPr>
              <p:nvPr/>
            </p:nvSpPr>
            <p:spPr bwMode="auto">
              <a:xfrm>
                <a:off x="3661" y="1899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96" name="Rectangle 277"/>
              <p:cNvSpPr>
                <a:spLocks noChangeArrowheads="1"/>
              </p:cNvSpPr>
              <p:nvPr/>
            </p:nvSpPr>
            <p:spPr bwMode="auto">
              <a:xfrm>
                <a:off x="3817" y="1791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97" name="Rectangle 278"/>
              <p:cNvSpPr>
                <a:spLocks noChangeArrowheads="1"/>
              </p:cNvSpPr>
              <p:nvPr/>
            </p:nvSpPr>
            <p:spPr bwMode="auto">
              <a:xfrm>
                <a:off x="3817" y="1839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98" name="Rectangle 279"/>
              <p:cNvSpPr>
                <a:spLocks noChangeArrowheads="1"/>
              </p:cNvSpPr>
              <p:nvPr/>
            </p:nvSpPr>
            <p:spPr bwMode="auto">
              <a:xfrm>
                <a:off x="3805" y="1797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99" name="Rectangle 280"/>
              <p:cNvSpPr>
                <a:spLocks noChangeArrowheads="1"/>
              </p:cNvSpPr>
              <p:nvPr/>
            </p:nvSpPr>
            <p:spPr bwMode="auto">
              <a:xfrm>
                <a:off x="3805" y="1827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00" name="Rectangle 281"/>
              <p:cNvSpPr>
                <a:spLocks noChangeArrowheads="1"/>
              </p:cNvSpPr>
              <p:nvPr/>
            </p:nvSpPr>
            <p:spPr bwMode="auto">
              <a:xfrm>
                <a:off x="3799" y="180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01" name="Rectangle 282"/>
              <p:cNvSpPr>
                <a:spLocks noChangeArrowheads="1"/>
              </p:cNvSpPr>
              <p:nvPr/>
            </p:nvSpPr>
            <p:spPr bwMode="auto">
              <a:xfrm>
                <a:off x="3799" y="182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02" name="Rectangle 283"/>
              <p:cNvSpPr>
                <a:spLocks noChangeArrowheads="1"/>
              </p:cNvSpPr>
              <p:nvPr/>
            </p:nvSpPr>
            <p:spPr bwMode="auto">
              <a:xfrm>
                <a:off x="3799" y="181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03" name="Rectangle 284"/>
              <p:cNvSpPr>
                <a:spLocks noChangeArrowheads="1"/>
              </p:cNvSpPr>
              <p:nvPr/>
            </p:nvSpPr>
            <p:spPr bwMode="auto">
              <a:xfrm>
                <a:off x="3799" y="181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04" name="Oval 285"/>
              <p:cNvSpPr>
                <a:spLocks noChangeArrowheads="1"/>
              </p:cNvSpPr>
              <p:nvPr/>
            </p:nvSpPr>
            <p:spPr bwMode="auto">
              <a:xfrm>
                <a:off x="3799" y="1791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05" name="Rectangle 286"/>
              <p:cNvSpPr>
                <a:spLocks noChangeArrowheads="1"/>
              </p:cNvSpPr>
              <p:nvPr/>
            </p:nvSpPr>
            <p:spPr bwMode="auto">
              <a:xfrm>
                <a:off x="3949" y="164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06" name="Rectangle 287"/>
              <p:cNvSpPr>
                <a:spLocks noChangeArrowheads="1"/>
              </p:cNvSpPr>
              <p:nvPr/>
            </p:nvSpPr>
            <p:spPr bwMode="auto">
              <a:xfrm>
                <a:off x="3949" y="169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07" name="Rectangle 288"/>
              <p:cNvSpPr>
                <a:spLocks noChangeArrowheads="1"/>
              </p:cNvSpPr>
              <p:nvPr/>
            </p:nvSpPr>
            <p:spPr bwMode="auto">
              <a:xfrm>
                <a:off x="3937" y="165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08" name="Rectangle 289"/>
              <p:cNvSpPr>
                <a:spLocks noChangeArrowheads="1"/>
              </p:cNvSpPr>
              <p:nvPr/>
            </p:nvSpPr>
            <p:spPr bwMode="auto">
              <a:xfrm>
                <a:off x="3937" y="168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09" name="Rectangle 290"/>
              <p:cNvSpPr>
                <a:spLocks noChangeArrowheads="1"/>
              </p:cNvSpPr>
              <p:nvPr/>
            </p:nvSpPr>
            <p:spPr bwMode="auto">
              <a:xfrm>
                <a:off x="3931" y="166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10" name="Rectangle 291"/>
              <p:cNvSpPr>
                <a:spLocks noChangeArrowheads="1"/>
              </p:cNvSpPr>
              <p:nvPr/>
            </p:nvSpPr>
            <p:spPr bwMode="auto">
              <a:xfrm>
                <a:off x="3931" y="167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11" name="Rectangle 292"/>
              <p:cNvSpPr>
                <a:spLocks noChangeArrowheads="1"/>
              </p:cNvSpPr>
              <p:nvPr/>
            </p:nvSpPr>
            <p:spPr bwMode="auto">
              <a:xfrm>
                <a:off x="3931" y="167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12" name="Rectangle 293"/>
              <p:cNvSpPr>
                <a:spLocks noChangeArrowheads="1"/>
              </p:cNvSpPr>
              <p:nvPr/>
            </p:nvSpPr>
            <p:spPr bwMode="auto">
              <a:xfrm>
                <a:off x="3931" y="167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13" name="Oval 294"/>
              <p:cNvSpPr>
                <a:spLocks noChangeArrowheads="1"/>
              </p:cNvSpPr>
              <p:nvPr/>
            </p:nvSpPr>
            <p:spPr bwMode="auto">
              <a:xfrm>
                <a:off x="3931" y="1647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14" name="Rectangle 295"/>
              <p:cNvSpPr>
                <a:spLocks noChangeArrowheads="1"/>
              </p:cNvSpPr>
              <p:nvPr/>
            </p:nvSpPr>
            <p:spPr bwMode="auto">
              <a:xfrm>
                <a:off x="4087" y="161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15" name="Rectangle 296"/>
              <p:cNvSpPr>
                <a:spLocks noChangeArrowheads="1"/>
              </p:cNvSpPr>
              <p:nvPr/>
            </p:nvSpPr>
            <p:spPr bwMode="auto">
              <a:xfrm>
                <a:off x="4087" y="166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16" name="Rectangle 297"/>
              <p:cNvSpPr>
                <a:spLocks noChangeArrowheads="1"/>
              </p:cNvSpPr>
              <p:nvPr/>
            </p:nvSpPr>
            <p:spPr bwMode="auto">
              <a:xfrm>
                <a:off x="4075" y="162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17" name="Rectangle 298"/>
              <p:cNvSpPr>
                <a:spLocks noChangeArrowheads="1"/>
              </p:cNvSpPr>
              <p:nvPr/>
            </p:nvSpPr>
            <p:spPr bwMode="auto">
              <a:xfrm>
                <a:off x="4075" y="165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18" name="Rectangle 299"/>
              <p:cNvSpPr>
                <a:spLocks noChangeArrowheads="1"/>
              </p:cNvSpPr>
              <p:nvPr/>
            </p:nvSpPr>
            <p:spPr bwMode="auto">
              <a:xfrm>
                <a:off x="4069" y="163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19" name="Rectangle 300"/>
              <p:cNvSpPr>
                <a:spLocks noChangeArrowheads="1"/>
              </p:cNvSpPr>
              <p:nvPr/>
            </p:nvSpPr>
            <p:spPr bwMode="auto">
              <a:xfrm>
                <a:off x="4069" y="164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20" name="Rectangle 301"/>
              <p:cNvSpPr>
                <a:spLocks noChangeArrowheads="1"/>
              </p:cNvSpPr>
              <p:nvPr/>
            </p:nvSpPr>
            <p:spPr bwMode="auto">
              <a:xfrm>
                <a:off x="4069" y="164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21" name="Rectangle 302"/>
              <p:cNvSpPr>
                <a:spLocks noChangeArrowheads="1"/>
              </p:cNvSpPr>
              <p:nvPr/>
            </p:nvSpPr>
            <p:spPr bwMode="auto">
              <a:xfrm>
                <a:off x="4069" y="164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22" name="Oval 303"/>
              <p:cNvSpPr>
                <a:spLocks noChangeArrowheads="1"/>
              </p:cNvSpPr>
              <p:nvPr/>
            </p:nvSpPr>
            <p:spPr bwMode="auto">
              <a:xfrm>
                <a:off x="4069" y="1617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23" name="Rectangle 304"/>
              <p:cNvSpPr>
                <a:spLocks noChangeArrowheads="1"/>
              </p:cNvSpPr>
              <p:nvPr/>
            </p:nvSpPr>
            <p:spPr bwMode="auto">
              <a:xfrm>
                <a:off x="4225" y="160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24" name="Rectangle 305"/>
              <p:cNvSpPr>
                <a:spLocks noChangeArrowheads="1"/>
              </p:cNvSpPr>
              <p:nvPr/>
            </p:nvSpPr>
            <p:spPr bwMode="auto">
              <a:xfrm>
                <a:off x="4225" y="1653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25" name="Rectangle 306"/>
              <p:cNvSpPr>
                <a:spLocks noChangeArrowheads="1"/>
              </p:cNvSpPr>
              <p:nvPr/>
            </p:nvSpPr>
            <p:spPr bwMode="auto">
              <a:xfrm>
                <a:off x="4213" y="1611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26" name="Rectangle 307"/>
              <p:cNvSpPr>
                <a:spLocks noChangeArrowheads="1"/>
              </p:cNvSpPr>
              <p:nvPr/>
            </p:nvSpPr>
            <p:spPr bwMode="auto">
              <a:xfrm>
                <a:off x="4213" y="1641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27" name="Rectangle 308"/>
              <p:cNvSpPr>
                <a:spLocks noChangeArrowheads="1"/>
              </p:cNvSpPr>
              <p:nvPr/>
            </p:nvSpPr>
            <p:spPr bwMode="auto">
              <a:xfrm>
                <a:off x="4207" y="162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28" name="Rectangle 309"/>
              <p:cNvSpPr>
                <a:spLocks noChangeArrowheads="1"/>
              </p:cNvSpPr>
              <p:nvPr/>
            </p:nvSpPr>
            <p:spPr bwMode="auto">
              <a:xfrm>
                <a:off x="4207" y="163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29" name="Rectangle 310"/>
              <p:cNvSpPr>
                <a:spLocks noChangeArrowheads="1"/>
              </p:cNvSpPr>
              <p:nvPr/>
            </p:nvSpPr>
            <p:spPr bwMode="auto">
              <a:xfrm>
                <a:off x="4207" y="162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30" name="Rectangle 311"/>
              <p:cNvSpPr>
                <a:spLocks noChangeArrowheads="1"/>
              </p:cNvSpPr>
              <p:nvPr/>
            </p:nvSpPr>
            <p:spPr bwMode="auto">
              <a:xfrm>
                <a:off x="4207" y="162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31" name="Oval 312"/>
              <p:cNvSpPr>
                <a:spLocks noChangeArrowheads="1"/>
              </p:cNvSpPr>
              <p:nvPr/>
            </p:nvSpPr>
            <p:spPr bwMode="auto">
              <a:xfrm>
                <a:off x="4207" y="1605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32" name="Rectangle 313"/>
              <p:cNvSpPr>
                <a:spLocks noChangeArrowheads="1"/>
              </p:cNvSpPr>
              <p:nvPr/>
            </p:nvSpPr>
            <p:spPr bwMode="auto">
              <a:xfrm>
                <a:off x="4357" y="1383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33" name="Rectangle 314"/>
              <p:cNvSpPr>
                <a:spLocks noChangeArrowheads="1"/>
              </p:cNvSpPr>
              <p:nvPr/>
            </p:nvSpPr>
            <p:spPr bwMode="auto">
              <a:xfrm>
                <a:off x="4357" y="1431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34" name="Rectangle 315"/>
              <p:cNvSpPr>
                <a:spLocks noChangeArrowheads="1"/>
              </p:cNvSpPr>
              <p:nvPr/>
            </p:nvSpPr>
            <p:spPr bwMode="auto">
              <a:xfrm>
                <a:off x="4345" y="138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35" name="Rectangle 316"/>
              <p:cNvSpPr>
                <a:spLocks noChangeArrowheads="1"/>
              </p:cNvSpPr>
              <p:nvPr/>
            </p:nvSpPr>
            <p:spPr bwMode="auto">
              <a:xfrm>
                <a:off x="4345" y="1419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36" name="Rectangle 317"/>
              <p:cNvSpPr>
                <a:spLocks noChangeArrowheads="1"/>
              </p:cNvSpPr>
              <p:nvPr/>
            </p:nvSpPr>
            <p:spPr bwMode="auto">
              <a:xfrm>
                <a:off x="4339" y="140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37" name="Rectangle 318"/>
              <p:cNvSpPr>
                <a:spLocks noChangeArrowheads="1"/>
              </p:cNvSpPr>
              <p:nvPr/>
            </p:nvSpPr>
            <p:spPr bwMode="auto">
              <a:xfrm>
                <a:off x="4339" y="141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38" name="Rectangle 319"/>
              <p:cNvSpPr>
                <a:spLocks noChangeArrowheads="1"/>
              </p:cNvSpPr>
              <p:nvPr/>
            </p:nvSpPr>
            <p:spPr bwMode="auto">
              <a:xfrm>
                <a:off x="4339" y="140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39" name="Rectangle 320"/>
              <p:cNvSpPr>
                <a:spLocks noChangeArrowheads="1"/>
              </p:cNvSpPr>
              <p:nvPr/>
            </p:nvSpPr>
            <p:spPr bwMode="auto">
              <a:xfrm>
                <a:off x="4339" y="140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40" name="Oval 321"/>
              <p:cNvSpPr>
                <a:spLocks noChangeArrowheads="1"/>
              </p:cNvSpPr>
              <p:nvPr/>
            </p:nvSpPr>
            <p:spPr bwMode="auto">
              <a:xfrm>
                <a:off x="4339" y="1383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41" name="Rectangle 322"/>
              <p:cNvSpPr>
                <a:spLocks noChangeArrowheads="1"/>
              </p:cNvSpPr>
              <p:nvPr/>
            </p:nvSpPr>
            <p:spPr bwMode="auto">
              <a:xfrm>
                <a:off x="4495" y="137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42" name="Rectangle 323"/>
              <p:cNvSpPr>
                <a:spLocks noChangeArrowheads="1"/>
              </p:cNvSpPr>
              <p:nvPr/>
            </p:nvSpPr>
            <p:spPr bwMode="auto">
              <a:xfrm>
                <a:off x="4495" y="142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43" name="Rectangle 324"/>
              <p:cNvSpPr>
                <a:spLocks noChangeArrowheads="1"/>
              </p:cNvSpPr>
              <p:nvPr/>
            </p:nvSpPr>
            <p:spPr bwMode="auto">
              <a:xfrm>
                <a:off x="4483" y="138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44" name="Rectangle 325"/>
              <p:cNvSpPr>
                <a:spLocks noChangeArrowheads="1"/>
              </p:cNvSpPr>
              <p:nvPr/>
            </p:nvSpPr>
            <p:spPr bwMode="auto">
              <a:xfrm>
                <a:off x="4483" y="141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45" name="Rectangle 326"/>
              <p:cNvSpPr>
                <a:spLocks noChangeArrowheads="1"/>
              </p:cNvSpPr>
              <p:nvPr/>
            </p:nvSpPr>
            <p:spPr bwMode="auto">
              <a:xfrm>
                <a:off x="4477" y="139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46" name="Rectangle 327"/>
              <p:cNvSpPr>
                <a:spLocks noChangeArrowheads="1"/>
              </p:cNvSpPr>
              <p:nvPr/>
            </p:nvSpPr>
            <p:spPr bwMode="auto">
              <a:xfrm>
                <a:off x="4477" y="140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47" name="Rectangle 328"/>
              <p:cNvSpPr>
                <a:spLocks noChangeArrowheads="1"/>
              </p:cNvSpPr>
              <p:nvPr/>
            </p:nvSpPr>
            <p:spPr bwMode="auto">
              <a:xfrm>
                <a:off x="4477" y="140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48" name="Rectangle 329"/>
              <p:cNvSpPr>
                <a:spLocks noChangeArrowheads="1"/>
              </p:cNvSpPr>
              <p:nvPr/>
            </p:nvSpPr>
            <p:spPr bwMode="auto">
              <a:xfrm>
                <a:off x="4477" y="140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49" name="Oval 330"/>
              <p:cNvSpPr>
                <a:spLocks noChangeArrowheads="1"/>
              </p:cNvSpPr>
              <p:nvPr/>
            </p:nvSpPr>
            <p:spPr bwMode="auto">
              <a:xfrm>
                <a:off x="4477" y="1377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50" name="Rectangle 331"/>
              <p:cNvSpPr>
                <a:spLocks noChangeArrowheads="1"/>
              </p:cNvSpPr>
              <p:nvPr/>
            </p:nvSpPr>
            <p:spPr bwMode="auto">
              <a:xfrm>
                <a:off x="4633" y="1419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51" name="Rectangle 332"/>
              <p:cNvSpPr>
                <a:spLocks noChangeArrowheads="1"/>
              </p:cNvSpPr>
              <p:nvPr/>
            </p:nvSpPr>
            <p:spPr bwMode="auto">
              <a:xfrm>
                <a:off x="4633" y="146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52" name="Rectangle 333"/>
              <p:cNvSpPr>
                <a:spLocks noChangeArrowheads="1"/>
              </p:cNvSpPr>
              <p:nvPr/>
            </p:nvSpPr>
            <p:spPr bwMode="auto">
              <a:xfrm>
                <a:off x="4621" y="1425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53" name="Rectangle 334"/>
              <p:cNvSpPr>
                <a:spLocks noChangeArrowheads="1"/>
              </p:cNvSpPr>
              <p:nvPr/>
            </p:nvSpPr>
            <p:spPr bwMode="auto">
              <a:xfrm>
                <a:off x="4621" y="1455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54" name="Rectangle 335"/>
              <p:cNvSpPr>
                <a:spLocks noChangeArrowheads="1"/>
              </p:cNvSpPr>
              <p:nvPr/>
            </p:nvSpPr>
            <p:spPr bwMode="auto">
              <a:xfrm>
                <a:off x="4615" y="143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55" name="Rectangle 336"/>
              <p:cNvSpPr>
                <a:spLocks noChangeArrowheads="1"/>
              </p:cNvSpPr>
              <p:nvPr/>
            </p:nvSpPr>
            <p:spPr bwMode="auto">
              <a:xfrm>
                <a:off x="4615" y="1449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56" name="Rectangle 337"/>
              <p:cNvSpPr>
                <a:spLocks noChangeArrowheads="1"/>
              </p:cNvSpPr>
              <p:nvPr/>
            </p:nvSpPr>
            <p:spPr bwMode="auto">
              <a:xfrm>
                <a:off x="4615" y="144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57" name="Rectangle 338"/>
              <p:cNvSpPr>
                <a:spLocks noChangeArrowheads="1"/>
              </p:cNvSpPr>
              <p:nvPr/>
            </p:nvSpPr>
            <p:spPr bwMode="auto">
              <a:xfrm>
                <a:off x="4615" y="1443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58" name="Oval 339"/>
              <p:cNvSpPr>
                <a:spLocks noChangeArrowheads="1"/>
              </p:cNvSpPr>
              <p:nvPr/>
            </p:nvSpPr>
            <p:spPr bwMode="auto">
              <a:xfrm>
                <a:off x="4615" y="1419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59" name="Rectangle 340"/>
              <p:cNvSpPr>
                <a:spLocks noChangeArrowheads="1"/>
              </p:cNvSpPr>
              <p:nvPr/>
            </p:nvSpPr>
            <p:spPr bwMode="auto">
              <a:xfrm>
                <a:off x="4765" y="1317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60" name="Rectangle 341"/>
              <p:cNvSpPr>
                <a:spLocks noChangeArrowheads="1"/>
              </p:cNvSpPr>
              <p:nvPr/>
            </p:nvSpPr>
            <p:spPr bwMode="auto">
              <a:xfrm>
                <a:off x="4765" y="1365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61" name="Rectangle 342"/>
              <p:cNvSpPr>
                <a:spLocks noChangeArrowheads="1"/>
              </p:cNvSpPr>
              <p:nvPr/>
            </p:nvSpPr>
            <p:spPr bwMode="auto">
              <a:xfrm>
                <a:off x="4753" y="132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62" name="Rectangle 343"/>
              <p:cNvSpPr>
                <a:spLocks noChangeArrowheads="1"/>
              </p:cNvSpPr>
              <p:nvPr/>
            </p:nvSpPr>
            <p:spPr bwMode="auto">
              <a:xfrm>
                <a:off x="4753" y="1353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63" name="Rectangle 344"/>
              <p:cNvSpPr>
                <a:spLocks noChangeArrowheads="1"/>
              </p:cNvSpPr>
              <p:nvPr/>
            </p:nvSpPr>
            <p:spPr bwMode="auto">
              <a:xfrm>
                <a:off x="4747" y="1335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64" name="Rectangle 345"/>
              <p:cNvSpPr>
                <a:spLocks noChangeArrowheads="1"/>
              </p:cNvSpPr>
              <p:nvPr/>
            </p:nvSpPr>
            <p:spPr bwMode="auto">
              <a:xfrm>
                <a:off x="4747" y="1347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65" name="Rectangle 346"/>
              <p:cNvSpPr>
                <a:spLocks noChangeArrowheads="1"/>
              </p:cNvSpPr>
              <p:nvPr/>
            </p:nvSpPr>
            <p:spPr bwMode="auto">
              <a:xfrm>
                <a:off x="4747" y="134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66" name="Rectangle 347"/>
              <p:cNvSpPr>
                <a:spLocks noChangeArrowheads="1"/>
              </p:cNvSpPr>
              <p:nvPr/>
            </p:nvSpPr>
            <p:spPr bwMode="auto">
              <a:xfrm>
                <a:off x="4747" y="1341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67" name="Oval 348"/>
              <p:cNvSpPr>
                <a:spLocks noChangeArrowheads="1"/>
              </p:cNvSpPr>
              <p:nvPr/>
            </p:nvSpPr>
            <p:spPr bwMode="auto">
              <a:xfrm>
                <a:off x="4747" y="1317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68" name="Freeform 349"/>
              <p:cNvSpPr>
                <a:spLocks/>
              </p:cNvSpPr>
              <p:nvPr/>
            </p:nvSpPr>
            <p:spPr bwMode="auto">
              <a:xfrm>
                <a:off x="3139" y="1341"/>
                <a:ext cx="1632" cy="1026"/>
              </a:xfrm>
              <a:custGeom>
                <a:avLst/>
                <a:gdLst>
                  <a:gd name="T0" fmla="*/ 0 w 272"/>
                  <a:gd name="T1" fmla="*/ 171 h 171"/>
                  <a:gd name="T2" fmla="*/ 23 w 272"/>
                  <a:gd name="T3" fmla="*/ 126 h 171"/>
                  <a:gd name="T4" fmla="*/ 45 w 272"/>
                  <a:gd name="T5" fmla="*/ 130 h 171"/>
                  <a:gd name="T6" fmla="*/ 68 w 272"/>
                  <a:gd name="T7" fmla="*/ 124 h 171"/>
                  <a:gd name="T8" fmla="*/ 91 w 272"/>
                  <a:gd name="T9" fmla="*/ 97 h 171"/>
                  <a:gd name="T10" fmla="*/ 114 w 272"/>
                  <a:gd name="T11" fmla="*/ 79 h 171"/>
                  <a:gd name="T12" fmla="*/ 136 w 272"/>
                  <a:gd name="T13" fmla="*/ 55 h 171"/>
                  <a:gd name="T14" fmla="*/ 159 w 272"/>
                  <a:gd name="T15" fmla="*/ 50 h 171"/>
                  <a:gd name="T16" fmla="*/ 182 w 272"/>
                  <a:gd name="T17" fmla="*/ 48 h 171"/>
                  <a:gd name="T18" fmla="*/ 204 w 272"/>
                  <a:gd name="T19" fmla="*/ 11 h 171"/>
                  <a:gd name="T20" fmla="*/ 227 w 272"/>
                  <a:gd name="T21" fmla="*/ 10 h 171"/>
                  <a:gd name="T22" fmla="*/ 250 w 272"/>
                  <a:gd name="T23" fmla="*/ 17 h 171"/>
                  <a:gd name="T24" fmla="*/ 272 w 272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2" h="171">
                    <a:moveTo>
                      <a:pt x="0" y="171"/>
                    </a:moveTo>
                    <a:lnTo>
                      <a:pt x="23" y="126"/>
                    </a:lnTo>
                    <a:lnTo>
                      <a:pt x="45" y="130"/>
                    </a:lnTo>
                    <a:lnTo>
                      <a:pt x="68" y="124"/>
                    </a:lnTo>
                    <a:lnTo>
                      <a:pt x="91" y="97"/>
                    </a:lnTo>
                    <a:lnTo>
                      <a:pt x="114" y="79"/>
                    </a:lnTo>
                    <a:lnTo>
                      <a:pt x="136" y="55"/>
                    </a:lnTo>
                    <a:lnTo>
                      <a:pt x="159" y="50"/>
                    </a:lnTo>
                    <a:lnTo>
                      <a:pt x="182" y="48"/>
                    </a:lnTo>
                    <a:lnTo>
                      <a:pt x="204" y="11"/>
                    </a:lnTo>
                    <a:lnTo>
                      <a:pt x="227" y="10"/>
                    </a:lnTo>
                    <a:lnTo>
                      <a:pt x="250" y="17"/>
                    </a:lnTo>
                    <a:lnTo>
                      <a:pt x="272" y="0"/>
                    </a:lnTo>
                  </a:path>
                </a:pathLst>
              </a:custGeom>
              <a:noFill/>
              <a:ln w="19050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69" name="Rectangle 350"/>
              <p:cNvSpPr>
                <a:spLocks noChangeArrowheads="1"/>
              </p:cNvSpPr>
              <p:nvPr/>
            </p:nvSpPr>
            <p:spPr bwMode="auto">
              <a:xfrm>
                <a:off x="3115" y="2391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70" name="Rectangle 351"/>
              <p:cNvSpPr>
                <a:spLocks noChangeArrowheads="1"/>
              </p:cNvSpPr>
              <p:nvPr/>
            </p:nvSpPr>
            <p:spPr bwMode="auto">
              <a:xfrm>
                <a:off x="3247" y="2067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71" name="Rectangle 352"/>
              <p:cNvSpPr>
                <a:spLocks noChangeArrowheads="1"/>
              </p:cNvSpPr>
              <p:nvPr/>
            </p:nvSpPr>
            <p:spPr bwMode="auto">
              <a:xfrm>
                <a:off x="3385" y="2079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72" name="Rectangle 353"/>
              <p:cNvSpPr>
                <a:spLocks noChangeArrowheads="1"/>
              </p:cNvSpPr>
              <p:nvPr/>
            </p:nvSpPr>
            <p:spPr bwMode="auto">
              <a:xfrm>
                <a:off x="3523" y="2025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73" name="Rectangle 354"/>
              <p:cNvSpPr>
                <a:spLocks noChangeArrowheads="1"/>
              </p:cNvSpPr>
              <p:nvPr/>
            </p:nvSpPr>
            <p:spPr bwMode="auto">
              <a:xfrm>
                <a:off x="3661" y="1899"/>
                <a:ext cx="48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74" name="Rectangle 355"/>
              <p:cNvSpPr>
                <a:spLocks noChangeArrowheads="1"/>
              </p:cNvSpPr>
              <p:nvPr/>
            </p:nvSpPr>
            <p:spPr bwMode="auto">
              <a:xfrm>
                <a:off x="3793" y="1773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75" name="Rectangle 356"/>
              <p:cNvSpPr>
                <a:spLocks noChangeArrowheads="1"/>
              </p:cNvSpPr>
              <p:nvPr/>
            </p:nvSpPr>
            <p:spPr bwMode="auto">
              <a:xfrm>
                <a:off x="3931" y="1593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76" name="Rectangle 357"/>
              <p:cNvSpPr>
                <a:spLocks noChangeArrowheads="1"/>
              </p:cNvSpPr>
              <p:nvPr/>
            </p:nvSpPr>
            <p:spPr bwMode="auto">
              <a:xfrm>
                <a:off x="4069" y="1521"/>
                <a:ext cx="48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77" name="Rectangle 358"/>
              <p:cNvSpPr>
                <a:spLocks noChangeArrowheads="1"/>
              </p:cNvSpPr>
              <p:nvPr/>
            </p:nvSpPr>
            <p:spPr bwMode="auto">
              <a:xfrm>
                <a:off x="4201" y="1473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78" name="Rectangle 359"/>
              <p:cNvSpPr>
                <a:spLocks noChangeArrowheads="1"/>
              </p:cNvSpPr>
              <p:nvPr/>
            </p:nvSpPr>
            <p:spPr bwMode="auto">
              <a:xfrm>
                <a:off x="4339" y="1263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79" name="Rectangle 360"/>
              <p:cNvSpPr>
                <a:spLocks noChangeArrowheads="1"/>
              </p:cNvSpPr>
              <p:nvPr/>
            </p:nvSpPr>
            <p:spPr bwMode="auto">
              <a:xfrm>
                <a:off x="4477" y="1179"/>
                <a:ext cx="48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80" name="Rectangle 361"/>
              <p:cNvSpPr>
                <a:spLocks noChangeArrowheads="1"/>
              </p:cNvSpPr>
              <p:nvPr/>
            </p:nvSpPr>
            <p:spPr bwMode="auto">
              <a:xfrm>
                <a:off x="4609" y="1119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81" name="Rectangle 362"/>
              <p:cNvSpPr>
                <a:spLocks noChangeArrowheads="1"/>
              </p:cNvSpPr>
              <p:nvPr/>
            </p:nvSpPr>
            <p:spPr bwMode="auto">
              <a:xfrm>
                <a:off x="4747" y="945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82" name="Freeform 363"/>
              <p:cNvSpPr>
                <a:spLocks/>
              </p:cNvSpPr>
              <p:nvPr/>
            </p:nvSpPr>
            <p:spPr bwMode="auto">
              <a:xfrm>
                <a:off x="3139" y="975"/>
                <a:ext cx="1632" cy="1440"/>
              </a:xfrm>
              <a:custGeom>
                <a:avLst/>
                <a:gdLst>
                  <a:gd name="T0" fmla="*/ 0 w 272"/>
                  <a:gd name="T1" fmla="*/ 240 h 240"/>
                  <a:gd name="T2" fmla="*/ 23 w 272"/>
                  <a:gd name="T3" fmla="*/ 186 h 240"/>
                  <a:gd name="T4" fmla="*/ 45 w 272"/>
                  <a:gd name="T5" fmla="*/ 188 h 240"/>
                  <a:gd name="T6" fmla="*/ 68 w 272"/>
                  <a:gd name="T7" fmla="*/ 179 h 240"/>
                  <a:gd name="T8" fmla="*/ 91 w 272"/>
                  <a:gd name="T9" fmla="*/ 158 h 240"/>
                  <a:gd name="T10" fmla="*/ 114 w 272"/>
                  <a:gd name="T11" fmla="*/ 137 h 240"/>
                  <a:gd name="T12" fmla="*/ 136 w 272"/>
                  <a:gd name="T13" fmla="*/ 108 h 240"/>
                  <a:gd name="T14" fmla="*/ 159 w 272"/>
                  <a:gd name="T15" fmla="*/ 95 h 240"/>
                  <a:gd name="T16" fmla="*/ 182 w 272"/>
                  <a:gd name="T17" fmla="*/ 87 h 240"/>
                  <a:gd name="T18" fmla="*/ 204 w 272"/>
                  <a:gd name="T19" fmla="*/ 52 h 240"/>
                  <a:gd name="T20" fmla="*/ 227 w 272"/>
                  <a:gd name="T21" fmla="*/ 38 h 240"/>
                  <a:gd name="T22" fmla="*/ 250 w 272"/>
                  <a:gd name="T23" fmla="*/ 28 h 240"/>
                  <a:gd name="T24" fmla="*/ 272 w 272"/>
                  <a:gd name="T25" fmla="*/ 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2" h="240">
                    <a:moveTo>
                      <a:pt x="0" y="240"/>
                    </a:moveTo>
                    <a:lnTo>
                      <a:pt x="23" y="186"/>
                    </a:lnTo>
                    <a:lnTo>
                      <a:pt x="45" y="188"/>
                    </a:lnTo>
                    <a:lnTo>
                      <a:pt x="68" y="179"/>
                    </a:lnTo>
                    <a:lnTo>
                      <a:pt x="91" y="158"/>
                    </a:lnTo>
                    <a:lnTo>
                      <a:pt x="114" y="137"/>
                    </a:lnTo>
                    <a:lnTo>
                      <a:pt x="136" y="108"/>
                    </a:lnTo>
                    <a:lnTo>
                      <a:pt x="159" y="95"/>
                    </a:lnTo>
                    <a:lnTo>
                      <a:pt x="182" y="87"/>
                    </a:lnTo>
                    <a:lnTo>
                      <a:pt x="204" y="52"/>
                    </a:lnTo>
                    <a:lnTo>
                      <a:pt x="227" y="38"/>
                    </a:lnTo>
                    <a:lnTo>
                      <a:pt x="250" y="28"/>
                    </a:lnTo>
                    <a:lnTo>
                      <a:pt x="272" y="0"/>
                    </a:lnTo>
                  </a:path>
                </a:pathLst>
              </a:custGeom>
              <a:noFill/>
              <a:ln w="19050" cap="rnd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83" name="Rectangle 364"/>
              <p:cNvSpPr>
                <a:spLocks noChangeArrowheads="1"/>
              </p:cNvSpPr>
              <p:nvPr/>
            </p:nvSpPr>
            <p:spPr bwMode="auto">
              <a:xfrm>
                <a:off x="3115" y="3393"/>
                <a:ext cx="48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84" name="Rectangle 365"/>
              <p:cNvSpPr>
                <a:spLocks noChangeArrowheads="1"/>
              </p:cNvSpPr>
              <p:nvPr/>
            </p:nvSpPr>
            <p:spPr bwMode="auto">
              <a:xfrm>
                <a:off x="3247" y="3255"/>
                <a:ext cx="54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85" name="Rectangle 366"/>
              <p:cNvSpPr>
                <a:spLocks noChangeArrowheads="1"/>
              </p:cNvSpPr>
              <p:nvPr/>
            </p:nvSpPr>
            <p:spPr bwMode="auto">
              <a:xfrm>
                <a:off x="3385" y="3117"/>
                <a:ext cx="5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86" name="Rectangle 367"/>
              <p:cNvSpPr>
                <a:spLocks noChangeArrowheads="1"/>
              </p:cNvSpPr>
              <p:nvPr/>
            </p:nvSpPr>
            <p:spPr bwMode="auto">
              <a:xfrm>
                <a:off x="3523" y="3045"/>
                <a:ext cx="48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87" name="Rectangle 368"/>
              <p:cNvSpPr>
                <a:spLocks noChangeArrowheads="1"/>
              </p:cNvSpPr>
              <p:nvPr/>
            </p:nvSpPr>
            <p:spPr bwMode="auto">
              <a:xfrm>
                <a:off x="3661" y="2931"/>
                <a:ext cx="48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88" name="Rectangle 369"/>
              <p:cNvSpPr>
                <a:spLocks noChangeArrowheads="1"/>
              </p:cNvSpPr>
              <p:nvPr/>
            </p:nvSpPr>
            <p:spPr bwMode="auto">
              <a:xfrm>
                <a:off x="3793" y="2829"/>
                <a:ext cx="54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89" name="Rectangle 370"/>
              <p:cNvSpPr>
                <a:spLocks noChangeArrowheads="1"/>
              </p:cNvSpPr>
              <p:nvPr/>
            </p:nvSpPr>
            <p:spPr bwMode="auto">
              <a:xfrm>
                <a:off x="3931" y="2697"/>
                <a:ext cx="54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90" name="Rectangle 371"/>
              <p:cNvSpPr>
                <a:spLocks noChangeArrowheads="1"/>
              </p:cNvSpPr>
              <p:nvPr/>
            </p:nvSpPr>
            <p:spPr bwMode="auto">
              <a:xfrm>
                <a:off x="4069" y="2541"/>
                <a:ext cx="48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91" name="Rectangle 372"/>
              <p:cNvSpPr>
                <a:spLocks noChangeArrowheads="1"/>
              </p:cNvSpPr>
              <p:nvPr/>
            </p:nvSpPr>
            <p:spPr bwMode="auto">
              <a:xfrm>
                <a:off x="4201" y="2433"/>
                <a:ext cx="5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92" name="Rectangle 373"/>
              <p:cNvSpPr>
                <a:spLocks noChangeArrowheads="1"/>
              </p:cNvSpPr>
              <p:nvPr/>
            </p:nvSpPr>
            <p:spPr bwMode="auto">
              <a:xfrm>
                <a:off x="4339" y="2319"/>
                <a:ext cx="54" cy="4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93" name="Rectangle 374"/>
              <p:cNvSpPr>
                <a:spLocks noChangeArrowheads="1"/>
              </p:cNvSpPr>
              <p:nvPr/>
            </p:nvSpPr>
            <p:spPr bwMode="auto">
              <a:xfrm>
                <a:off x="4477" y="2133"/>
                <a:ext cx="48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94" name="Rectangle 375"/>
              <p:cNvSpPr>
                <a:spLocks noChangeArrowheads="1"/>
              </p:cNvSpPr>
              <p:nvPr/>
            </p:nvSpPr>
            <p:spPr bwMode="auto">
              <a:xfrm>
                <a:off x="4609" y="1989"/>
                <a:ext cx="5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95" name="Rectangle 376"/>
              <p:cNvSpPr>
                <a:spLocks noChangeArrowheads="1"/>
              </p:cNvSpPr>
              <p:nvPr/>
            </p:nvSpPr>
            <p:spPr bwMode="auto">
              <a:xfrm>
                <a:off x="4747" y="1803"/>
                <a:ext cx="54" cy="5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96" name="Freeform 377"/>
              <p:cNvSpPr>
                <a:spLocks noEditPoints="1"/>
              </p:cNvSpPr>
              <p:nvPr/>
            </p:nvSpPr>
            <p:spPr bwMode="auto">
              <a:xfrm>
                <a:off x="3151" y="1827"/>
                <a:ext cx="1620" cy="1584"/>
              </a:xfrm>
              <a:custGeom>
                <a:avLst/>
                <a:gdLst>
                  <a:gd name="T0" fmla="*/ 5 w 270"/>
                  <a:gd name="T1" fmla="*/ 259 h 264"/>
                  <a:gd name="T2" fmla="*/ 11 w 270"/>
                  <a:gd name="T3" fmla="*/ 252 h 264"/>
                  <a:gd name="T4" fmla="*/ 18 w 270"/>
                  <a:gd name="T5" fmla="*/ 245 h 264"/>
                  <a:gd name="T6" fmla="*/ 25 w 270"/>
                  <a:gd name="T7" fmla="*/ 238 h 264"/>
                  <a:gd name="T8" fmla="*/ 32 w 270"/>
                  <a:gd name="T9" fmla="*/ 231 h 264"/>
                  <a:gd name="T10" fmla="*/ 39 w 270"/>
                  <a:gd name="T11" fmla="*/ 224 h 264"/>
                  <a:gd name="T12" fmla="*/ 46 w 270"/>
                  <a:gd name="T13" fmla="*/ 218 h 264"/>
                  <a:gd name="T14" fmla="*/ 54 w 270"/>
                  <a:gd name="T15" fmla="*/ 214 h 264"/>
                  <a:gd name="T16" fmla="*/ 62 w 270"/>
                  <a:gd name="T17" fmla="*/ 209 h 264"/>
                  <a:gd name="T18" fmla="*/ 70 w 270"/>
                  <a:gd name="T19" fmla="*/ 204 h 264"/>
                  <a:gd name="T20" fmla="*/ 77 w 270"/>
                  <a:gd name="T21" fmla="*/ 198 h 264"/>
                  <a:gd name="T22" fmla="*/ 84 w 270"/>
                  <a:gd name="T23" fmla="*/ 193 h 264"/>
                  <a:gd name="T24" fmla="*/ 91 w 270"/>
                  <a:gd name="T25" fmla="*/ 187 h 264"/>
                  <a:gd name="T26" fmla="*/ 98 w 270"/>
                  <a:gd name="T27" fmla="*/ 182 h 264"/>
                  <a:gd name="T28" fmla="*/ 105 w 270"/>
                  <a:gd name="T29" fmla="*/ 176 h 264"/>
                  <a:gd name="T30" fmla="*/ 112 w 270"/>
                  <a:gd name="T31" fmla="*/ 171 h 264"/>
                  <a:gd name="T32" fmla="*/ 119 w 270"/>
                  <a:gd name="T33" fmla="*/ 164 h 264"/>
                  <a:gd name="T34" fmla="*/ 126 w 270"/>
                  <a:gd name="T35" fmla="*/ 157 h 264"/>
                  <a:gd name="T36" fmla="*/ 133 w 270"/>
                  <a:gd name="T37" fmla="*/ 150 h 264"/>
                  <a:gd name="T38" fmla="*/ 134 w 270"/>
                  <a:gd name="T39" fmla="*/ 149 h 264"/>
                  <a:gd name="T40" fmla="*/ 140 w 270"/>
                  <a:gd name="T41" fmla="*/ 142 h 264"/>
                  <a:gd name="T42" fmla="*/ 146 w 270"/>
                  <a:gd name="T43" fmla="*/ 135 h 264"/>
                  <a:gd name="T44" fmla="*/ 153 w 270"/>
                  <a:gd name="T45" fmla="*/ 128 h 264"/>
                  <a:gd name="T46" fmla="*/ 159 w 270"/>
                  <a:gd name="T47" fmla="*/ 121 h 264"/>
                  <a:gd name="T48" fmla="*/ 167 w 270"/>
                  <a:gd name="T49" fmla="*/ 115 h 264"/>
                  <a:gd name="T50" fmla="*/ 174 w 270"/>
                  <a:gd name="T51" fmla="*/ 110 h 264"/>
                  <a:gd name="T52" fmla="*/ 180 w 270"/>
                  <a:gd name="T53" fmla="*/ 105 h 264"/>
                  <a:gd name="T54" fmla="*/ 185 w 270"/>
                  <a:gd name="T55" fmla="*/ 101 h 264"/>
                  <a:gd name="T56" fmla="*/ 192 w 270"/>
                  <a:gd name="T57" fmla="*/ 95 h 264"/>
                  <a:gd name="T58" fmla="*/ 199 w 270"/>
                  <a:gd name="T59" fmla="*/ 89 h 264"/>
                  <a:gd name="T60" fmla="*/ 205 w 270"/>
                  <a:gd name="T61" fmla="*/ 82 h 264"/>
                  <a:gd name="T62" fmla="*/ 211 w 270"/>
                  <a:gd name="T63" fmla="*/ 74 h 264"/>
                  <a:gd name="T64" fmla="*/ 217 w 270"/>
                  <a:gd name="T65" fmla="*/ 67 h 264"/>
                  <a:gd name="T66" fmla="*/ 222 w 270"/>
                  <a:gd name="T67" fmla="*/ 60 h 264"/>
                  <a:gd name="T68" fmla="*/ 228 w 270"/>
                  <a:gd name="T69" fmla="*/ 53 h 264"/>
                  <a:gd name="T70" fmla="*/ 235 w 270"/>
                  <a:gd name="T71" fmla="*/ 46 h 264"/>
                  <a:gd name="T72" fmla="*/ 241 w 270"/>
                  <a:gd name="T73" fmla="*/ 39 h 264"/>
                  <a:gd name="T74" fmla="*/ 249 w 270"/>
                  <a:gd name="T75" fmla="*/ 31 h 264"/>
                  <a:gd name="T76" fmla="*/ 254 w 270"/>
                  <a:gd name="T77" fmla="*/ 23 h 264"/>
                  <a:gd name="T78" fmla="*/ 260 w 270"/>
                  <a:gd name="T79" fmla="*/ 15 h 264"/>
                  <a:gd name="T80" fmla="*/ 265 w 270"/>
                  <a:gd name="T81" fmla="*/ 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70" h="264">
                    <a:moveTo>
                      <a:pt x="5" y="259"/>
                    </a:moveTo>
                    <a:lnTo>
                      <a:pt x="7" y="257"/>
                    </a:lnTo>
                    <a:moveTo>
                      <a:pt x="11" y="252"/>
                    </a:moveTo>
                    <a:lnTo>
                      <a:pt x="13" y="250"/>
                    </a:lnTo>
                    <a:moveTo>
                      <a:pt x="18" y="245"/>
                    </a:moveTo>
                    <a:lnTo>
                      <a:pt x="20" y="243"/>
                    </a:lnTo>
                    <a:moveTo>
                      <a:pt x="25" y="238"/>
                    </a:moveTo>
                    <a:lnTo>
                      <a:pt x="27" y="236"/>
                    </a:lnTo>
                    <a:moveTo>
                      <a:pt x="32" y="231"/>
                    </a:moveTo>
                    <a:lnTo>
                      <a:pt x="34" y="229"/>
                    </a:lnTo>
                    <a:moveTo>
                      <a:pt x="39" y="224"/>
                    </a:moveTo>
                    <a:lnTo>
                      <a:pt x="41" y="222"/>
                    </a:lnTo>
                    <a:moveTo>
                      <a:pt x="46" y="218"/>
                    </a:moveTo>
                    <a:lnTo>
                      <a:pt x="48" y="217"/>
                    </a:lnTo>
                    <a:moveTo>
                      <a:pt x="54" y="214"/>
                    </a:moveTo>
                    <a:lnTo>
                      <a:pt x="56" y="213"/>
                    </a:lnTo>
                    <a:moveTo>
                      <a:pt x="62" y="209"/>
                    </a:moveTo>
                    <a:lnTo>
                      <a:pt x="64" y="208"/>
                    </a:lnTo>
                    <a:moveTo>
                      <a:pt x="70" y="204"/>
                    </a:moveTo>
                    <a:lnTo>
                      <a:pt x="72" y="202"/>
                    </a:lnTo>
                    <a:moveTo>
                      <a:pt x="77" y="198"/>
                    </a:moveTo>
                    <a:lnTo>
                      <a:pt x="79" y="197"/>
                    </a:lnTo>
                    <a:moveTo>
                      <a:pt x="84" y="193"/>
                    </a:moveTo>
                    <a:lnTo>
                      <a:pt x="86" y="191"/>
                    </a:lnTo>
                    <a:moveTo>
                      <a:pt x="91" y="187"/>
                    </a:moveTo>
                    <a:lnTo>
                      <a:pt x="93" y="186"/>
                    </a:lnTo>
                    <a:moveTo>
                      <a:pt x="98" y="182"/>
                    </a:moveTo>
                    <a:lnTo>
                      <a:pt x="100" y="180"/>
                    </a:lnTo>
                    <a:moveTo>
                      <a:pt x="105" y="176"/>
                    </a:moveTo>
                    <a:lnTo>
                      <a:pt x="107" y="175"/>
                    </a:lnTo>
                    <a:moveTo>
                      <a:pt x="112" y="171"/>
                    </a:moveTo>
                    <a:lnTo>
                      <a:pt x="114" y="169"/>
                    </a:lnTo>
                    <a:moveTo>
                      <a:pt x="119" y="164"/>
                    </a:moveTo>
                    <a:lnTo>
                      <a:pt x="121" y="162"/>
                    </a:lnTo>
                    <a:moveTo>
                      <a:pt x="126" y="157"/>
                    </a:moveTo>
                    <a:lnTo>
                      <a:pt x="128" y="155"/>
                    </a:lnTo>
                    <a:moveTo>
                      <a:pt x="133" y="150"/>
                    </a:moveTo>
                    <a:lnTo>
                      <a:pt x="134" y="149"/>
                    </a:lnTo>
                    <a:lnTo>
                      <a:pt x="134" y="149"/>
                    </a:lnTo>
                    <a:moveTo>
                      <a:pt x="138" y="144"/>
                    </a:moveTo>
                    <a:lnTo>
                      <a:pt x="140" y="142"/>
                    </a:lnTo>
                    <a:moveTo>
                      <a:pt x="145" y="137"/>
                    </a:moveTo>
                    <a:lnTo>
                      <a:pt x="146" y="135"/>
                    </a:lnTo>
                    <a:moveTo>
                      <a:pt x="151" y="130"/>
                    </a:moveTo>
                    <a:lnTo>
                      <a:pt x="153" y="128"/>
                    </a:lnTo>
                    <a:moveTo>
                      <a:pt x="157" y="123"/>
                    </a:moveTo>
                    <a:lnTo>
                      <a:pt x="159" y="121"/>
                    </a:lnTo>
                    <a:moveTo>
                      <a:pt x="165" y="117"/>
                    </a:moveTo>
                    <a:lnTo>
                      <a:pt x="167" y="115"/>
                    </a:lnTo>
                    <a:moveTo>
                      <a:pt x="172" y="111"/>
                    </a:moveTo>
                    <a:lnTo>
                      <a:pt x="174" y="110"/>
                    </a:lnTo>
                    <a:moveTo>
                      <a:pt x="179" y="106"/>
                    </a:moveTo>
                    <a:lnTo>
                      <a:pt x="180" y="105"/>
                    </a:lnTo>
                    <a:lnTo>
                      <a:pt x="180" y="105"/>
                    </a:lnTo>
                    <a:moveTo>
                      <a:pt x="185" y="101"/>
                    </a:moveTo>
                    <a:lnTo>
                      <a:pt x="187" y="99"/>
                    </a:lnTo>
                    <a:moveTo>
                      <a:pt x="192" y="95"/>
                    </a:moveTo>
                    <a:lnTo>
                      <a:pt x="194" y="93"/>
                    </a:lnTo>
                    <a:moveTo>
                      <a:pt x="199" y="89"/>
                    </a:moveTo>
                    <a:lnTo>
                      <a:pt x="201" y="87"/>
                    </a:lnTo>
                    <a:moveTo>
                      <a:pt x="205" y="82"/>
                    </a:moveTo>
                    <a:lnTo>
                      <a:pt x="207" y="80"/>
                    </a:lnTo>
                    <a:moveTo>
                      <a:pt x="211" y="74"/>
                    </a:moveTo>
                    <a:lnTo>
                      <a:pt x="213" y="72"/>
                    </a:lnTo>
                    <a:moveTo>
                      <a:pt x="217" y="67"/>
                    </a:moveTo>
                    <a:lnTo>
                      <a:pt x="218" y="65"/>
                    </a:lnTo>
                    <a:moveTo>
                      <a:pt x="222" y="60"/>
                    </a:moveTo>
                    <a:lnTo>
                      <a:pt x="223" y="58"/>
                    </a:lnTo>
                    <a:moveTo>
                      <a:pt x="228" y="53"/>
                    </a:moveTo>
                    <a:lnTo>
                      <a:pt x="230" y="51"/>
                    </a:lnTo>
                    <a:moveTo>
                      <a:pt x="235" y="46"/>
                    </a:moveTo>
                    <a:lnTo>
                      <a:pt x="236" y="44"/>
                    </a:lnTo>
                    <a:moveTo>
                      <a:pt x="241" y="39"/>
                    </a:moveTo>
                    <a:lnTo>
                      <a:pt x="243" y="37"/>
                    </a:lnTo>
                    <a:moveTo>
                      <a:pt x="249" y="31"/>
                    </a:moveTo>
                    <a:lnTo>
                      <a:pt x="250" y="29"/>
                    </a:lnTo>
                    <a:moveTo>
                      <a:pt x="254" y="23"/>
                    </a:moveTo>
                    <a:lnTo>
                      <a:pt x="256" y="21"/>
                    </a:lnTo>
                    <a:moveTo>
                      <a:pt x="260" y="15"/>
                    </a:moveTo>
                    <a:lnTo>
                      <a:pt x="261" y="13"/>
                    </a:lnTo>
                    <a:moveTo>
                      <a:pt x="265" y="7"/>
                    </a:moveTo>
                    <a:lnTo>
                      <a:pt x="267" y="5"/>
                    </a:lnTo>
                  </a:path>
                </a:pathLst>
              </a:custGeom>
              <a:noFill/>
              <a:ln w="19050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97" name="Rectangle 378"/>
              <p:cNvSpPr>
                <a:spLocks noChangeArrowheads="1"/>
              </p:cNvSpPr>
              <p:nvPr/>
            </p:nvSpPr>
            <p:spPr bwMode="auto">
              <a:xfrm>
                <a:off x="3115" y="3411"/>
                <a:ext cx="48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98" name="Rectangle 379"/>
              <p:cNvSpPr>
                <a:spLocks noChangeArrowheads="1"/>
              </p:cNvSpPr>
              <p:nvPr/>
            </p:nvSpPr>
            <p:spPr bwMode="auto">
              <a:xfrm>
                <a:off x="3247" y="3267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99" name="Rectangle 380"/>
              <p:cNvSpPr>
                <a:spLocks noChangeArrowheads="1"/>
              </p:cNvSpPr>
              <p:nvPr/>
            </p:nvSpPr>
            <p:spPr bwMode="auto">
              <a:xfrm>
                <a:off x="3385" y="3129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00" name="Rectangle 381"/>
              <p:cNvSpPr>
                <a:spLocks noChangeArrowheads="1"/>
              </p:cNvSpPr>
              <p:nvPr/>
            </p:nvSpPr>
            <p:spPr bwMode="auto">
              <a:xfrm>
                <a:off x="3523" y="3051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01" name="Rectangle 382"/>
              <p:cNvSpPr>
                <a:spLocks noChangeArrowheads="1"/>
              </p:cNvSpPr>
              <p:nvPr/>
            </p:nvSpPr>
            <p:spPr bwMode="auto">
              <a:xfrm>
                <a:off x="3661" y="2937"/>
                <a:ext cx="48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02" name="Rectangle 383"/>
              <p:cNvSpPr>
                <a:spLocks noChangeArrowheads="1"/>
              </p:cNvSpPr>
              <p:nvPr/>
            </p:nvSpPr>
            <p:spPr bwMode="auto">
              <a:xfrm>
                <a:off x="3793" y="2829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03" name="Rectangle 384"/>
              <p:cNvSpPr>
                <a:spLocks noChangeArrowheads="1"/>
              </p:cNvSpPr>
              <p:nvPr/>
            </p:nvSpPr>
            <p:spPr bwMode="auto">
              <a:xfrm>
                <a:off x="3931" y="2691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04" name="Rectangle 385"/>
              <p:cNvSpPr>
                <a:spLocks noChangeArrowheads="1"/>
              </p:cNvSpPr>
              <p:nvPr/>
            </p:nvSpPr>
            <p:spPr bwMode="auto">
              <a:xfrm>
                <a:off x="4069" y="2535"/>
                <a:ext cx="48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05" name="Rectangle 386"/>
              <p:cNvSpPr>
                <a:spLocks noChangeArrowheads="1"/>
              </p:cNvSpPr>
              <p:nvPr/>
            </p:nvSpPr>
            <p:spPr bwMode="auto">
              <a:xfrm>
                <a:off x="4201" y="2415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06" name="Rectangle 387"/>
              <p:cNvSpPr>
                <a:spLocks noChangeArrowheads="1"/>
              </p:cNvSpPr>
              <p:nvPr/>
            </p:nvSpPr>
            <p:spPr bwMode="auto">
              <a:xfrm>
                <a:off x="4339" y="2295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07" name="Rectangle 388"/>
              <p:cNvSpPr>
                <a:spLocks noChangeArrowheads="1"/>
              </p:cNvSpPr>
              <p:nvPr/>
            </p:nvSpPr>
            <p:spPr bwMode="auto">
              <a:xfrm>
                <a:off x="4477" y="2103"/>
                <a:ext cx="48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08" name="Rectangle 389"/>
              <p:cNvSpPr>
                <a:spLocks noChangeArrowheads="1"/>
              </p:cNvSpPr>
              <p:nvPr/>
            </p:nvSpPr>
            <p:spPr bwMode="auto">
              <a:xfrm>
                <a:off x="4609" y="1941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09" name="Rectangle 390"/>
              <p:cNvSpPr>
                <a:spLocks noChangeArrowheads="1"/>
              </p:cNvSpPr>
              <p:nvPr/>
            </p:nvSpPr>
            <p:spPr bwMode="auto">
              <a:xfrm>
                <a:off x="4747" y="1731"/>
                <a:ext cx="54" cy="4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10" name="Freeform 391"/>
              <p:cNvSpPr>
                <a:spLocks noEditPoints="1"/>
              </p:cNvSpPr>
              <p:nvPr/>
            </p:nvSpPr>
            <p:spPr bwMode="auto">
              <a:xfrm>
                <a:off x="3151" y="1755"/>
                <a:ext cx="1620" cy="1668"/>
              </a:xfrm>
              <a:custGeom>
                <a:avLst/>
                <a:gdLst>
                  <a:gd name="T0" fmla="*/ 5 w 270"/>
                  <a:gd name="T1" fmla="*/ 273 h 278"/>
                  <a:gd name="T2" fmla="*/ 11 w 270"/>
                  <a:gd name="T3" fmla="*/ 266 h 278"/>
                  <a:gd name="T4" fmla="*/ 18 w 270"/>
                  <a:gd name="T5" fmla="*/ 259 h 278"/>
                  <a:gd name="T6" fmla="*/ 25 w 270"/>
                  <a:gd name="T7" fmla="*/ 252 h 278"/>
                  <a:gd name="T8" fmla="*/ 32 w 270"/>
                  <a:gd name="T9" fmla="*/ 245 h 278"/>
                  <a:gd name="T10" fmla="*/ 38 w 270"/>
                  <a:gd name="T11" fmla="*/ 238 h 278"/>
                  <a:gd name="T12" fmla="*/ 45 w 270"/>
                  <a:gd name="T13" fmla="*/ 232 h 278"/>
                  <a:gd name="T14" fmla="*/ 53 w 270"/>
                  <a:gd name="T15" fmla="*/ 227 h 278"/>
                  <a:gd name="T16" fmla="*/ 61 w 270"/>
                  <a:gd name="T17" fmla="*/ 223 h 278"/>
                  <a:gd name="T18" fmla="*/ 68 w 270"/>
                  <a:gd name="T19" fmla="*/ 218 h 278"/>
                  <a:gd name="T20" fmla="*/ 75 w 270"/>
                  <a:gd name="T21" fmla="*/ 213 h 278"/>
                  <a:gd name="T22" fmla="*/ 82 w 270"/>
                  <a:gd name="T23" fmla="*/ 207 h 278"/>
                  <a:gd name="T24" fmla="*/ 89 w 270"/>
                  <a:gd name="T25" fmla="*/ 201 h 278"/>
                  <a:gd name="T26" fmla="*/ 97 w 270"/>
                  <a:gd name="T27" fmla="*/ 195 h 278"/>
                  <a:gd name="T28" fmla="*/ 104 w 270"/>
                  <a:gd name="T29" fmla="*/ 189 h 278"/>
                  <a:gd name="T30" fmla="*/ 111 w 270"/>
                  <a:gd name="T31" fmla="*/ 184 h 278"/>
                  <a:gd name="T32" fmla="*/ 112 w 270"/>
                  <a:gd name="T33" fmla="*/ 183 h 278"/>
                  <a:gd name="T34" fmla="*/ 119 w 270"/>
                  <a:gd name="T35" fmla="*/ 176 h 278"/>
                  <a:gd name="T36" fmla="*/ 126 w 270"/>
                  <a:gd name="T37" fmla="*/ 169 h 278"/>
                  <a:gd name="T38" fmla="*/ 133 w 270"/>
                  <a:gd name="T39" fmla="*/ 162 h 278"/>
                  <a:gd name="T40" fmla="*/ 139 w 270"/>
                  <a:gd name="T41" fmla="*/ 155 h 278"/>
                  <a:gd name="T42" fmla="*/ 145 w 270"/>
                  <a:gd name="T43" fmla="*/ 148 h 278"/>
                  <a:gd name="T44" fmla="*/ 151 w 270"/>
                  <a:gd name="T45" fmla="*/ 141 h 278"/>
                  <a:gd name="T46" fmla="*/ 157 w 270"/>
                  <a:gd name="T47" fmla="*/ 134 h 278"/>
                  <a:gd name="T48" fmla="*/ 162 w 270"/>
                  <a:gd name="T49" fmla="*/ 130 h 278"/>
                  <a:gd name="T50" fmla="*/ 169 w 270"/>
                  <a:gd name="T51" fmla="*/ 124 h 278"/>
                  <a:gd name="T52" fmla="*/ 176 w 270"/>
                  <a:gd name="T53" fmla="*/ 118 h 278"/>
                  <a:gd name="T54" fmla="*/ 183 w 270"/>
                  <a:gd name="T55" fmla="*/ 112 h 278"/>
                  <a:gd name="T56" fmla="*/ 190 w 270"/>
                  <a:gd name="T57" fmla="*/ 105 h 278"/>
                  <a:gd name="T58" fmla="*/ 197 w 270"/>
                  <a:gd name="T59" fmla="*/ 99 h 278"/>
                  <a:gd name="T60" fmla="*/ 203 w 270"/>
                  <a:gd name="T61" fmla="*/ 92 h 278"/>
                  <a:gd name="T62" fmla="*/ 209 w 270"/>
                  <a:gd name="T63" fmla="*/ 84 h 278"/>
                  <a:gd name="T64" fmla="*/ 215 w 270"/>
                  <a:gd name="T65" fmla="*/ 76 h 278"/>
                  <a:gd name="T66" fmla="*/ 220 w 270"/>
                  <a:gd name="T67" fmla="*/ 69 h 278"/>
                  <a:gd name="T68" fmla="*/ 225 w 270"/>
                  <a:gd name="T69" fmla="*/ 62 h 278"/>
                  <a:gd name="T70" fmla="*/ 231 w 270"/>
                  <a:gd name="T71" fmla="*/ 55 h 278"/>
                  <a:gd name="T72" fmla="*/ 237 w 270"/>
                  <a:gd name="T73" fmla="*/ 48 h 278"/>
                  <a:gd name="T74" fmla="*/ 243 w 270"/>
                  <a:gd name="T75" fmla="*/ 41 h 278"/>
                  <a:gd name="T76" fmla="*/ 249 w 270"/>
                  <a:gd name="T77" fmla="*/ 34 h 278"/>
                  <a:gd name="T78" fmla="*/ 254 w 270"/>
                  <a:gd name="T79" fmla="*/ 26 h 278"/>
                  <a:gd name="T80" fmla="*/ 259 w 270"/>
                  <a:gd name="T81" fmla="*/ 18 h 278"/>
                  <a:gd name="T82" fmla="*/ 264 w 270"/>
                  <a:gd name="T83" fmla="*/ 10 h 278"/>
                  <a:gd name="T84" fmla="*/ 269 w 270"/>
                  <a:gd name="T85" fmla="*/ 2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70" h="278">
                    <a:moveTo>
                      <a:pt x="5" y="273"/>
                    </a:moveTo>
                    <a:lnTo>
                      <a:pt x="7" y="271"/>
                    </a:lnTo>
                    <a:moveTo>
                      <a:pt x="11" y="266"/>
                    </a:moveTo>
                    <a:lnTo>
                      <a:pt x="13" y="264"/>
                    </a:lnTo>
                    <a:moveTo>
                      <a:pt x="18" y="259"/>
                    </a:moveTo>
                    <a:lnTo>
                      <a:pt x="20" y="257"/>
                    </a:lnTo>
                    <a:moveTo>
                      <a:pt x="25" y="252"/>
                    </a:moveTo>
                    <a:lnTo>
                      <a:pt x="27" y="250"/>
                    </a:lnTo>
                    <a:moveTo>
                      <a:pt x="32" y="245"/>
                    </a:moveTo>
                    <a:lnTo>
                      <a:pt x="33" y="243"/>
                    </a:lnTo>
                    <a:moveTo>
                      <a:pt x="38" y="238"/>
                    </a:moveTo>
                    <a:lnTo>
                      <a:pt x="40" y="236"/>
                    </a:lnTo>
                    <a:moveTo>
                      <a:pt x="45" y="232"/>
                    </a:moveTo>
                    <a:lnTo>
                      <a:pt x="47" y="231"/>
                    </a:lnTo>
                    <a:moveTo>
                      <a:pt x="53" y="227"/>
                    </a:moveTo>
                    <a:lnTo>
                      <a:pt x="55" y="226"/>
                    </a:lnTo>
                    <a:moveTo>
                      <a:pt x="61" y="223"/>
                    </a:moveTo>
                    <a:lnTo>
                      <a:pt x="63" y="222"/>
                    </a:lnTo>
                    <a:moveTo>
                      <a:pt x="68" y="218"/>
                    </a:moveTo>
                    <a:lnTo>
                      <a:pt x="70" y="217"/>
                    </a:lnTo>
                    <a:moveTo>
                      <a:pt x="75" y="213"/>
                    </a:moveTo>
                    <a:lnTo>
                      <a:pt x="77" y="211"/>
                    </a:lnTo>
                    <a:moveTo>
                      <a:pt x="82" y="207"/>
                    </a:moveTo>
                    <a:lnTo>
                      <a:pt x="84" y="205"/>
                    </a:lnTo>
                    <a:moveTo>
                      <a:pt x="89" y="201"/>
                    </a:moveTo>
                    <a:lnTo>
                      <a:pt x="91" y="199"/>
                    </a:lnTo>
                    <a:moveTo>
                      <a:pt x="97" y="195"/>
                    </a:moveTo>
                    <a:lnTo>
                      <a:pt x="99" y="193"/>
                    </a:lnTo>
                    <a:moveTo>
                      <a:pt x="104" y="189"/>
                    </a:moveTo>
                    <a:lnTo>
                      <a:pt x="106" y="188"/>
                    </a:lnTo>
                    <a:moveTo>
                      <a:pt x="111" y="184"/>
                    </a:moveTo>
                    <a:lnTo>
                      <a:pt x="112" y="183"/>
                    </a:lnTo>
                    <a:lnTo>
                      <a:pt x="112" y="183"/>
                    </a:lnTo>
                    <a:moveTo>
                      <a:pt x="117" y="178"/>
                    </a:moveTo>
                    <a:lnTo>
                      <a:pt x="119" y="176"/>
                    </a:lnTo>
                    <a:moveTo>
                      <a:pt x="124" y="171"/>
                    </a:moveTo>
                    <a:lnTo>
                      <a:pt x="126" y="169"/>
                    </a:lnTo>
                    <a:moveTo>
                      <a:pt x="131" y="164"/>
                    </a:moveTo>
                    <a:lnTo>
                      <a:pt x="133" y="162"/>
                    </a:lnTo>
                    <a:moveTo>
                      <a:pt x="137" y="157"/>
                    </a:moveTo>
                    <a:lnTo>
                      <a:pt x="139" y="155"/>
                    </a:lnTo>
                    <a:moveTo>
                      <a:pt x="143" y="150"/>
                    </a:moveTo>
                    <a:lnTo>
                      <a:pt x="145" y="148"/>
                    </a:lnTo>
                    <a:moveTo>
                      <a:pt x="149" y="143"/>
                    </a:moveTo>
                    <a:lnTo>
                      <a:pt x="151" y="141"/>
                    </a:lnTo>
                    <a:moveTo>
                      <a:pt x="155" y="136"/>
                    </a:moveTo>
                    <a:lnTo>
                      <a:pt x="157" y="134"/>
                    </a:lnTo>
                    <a:lnTo>
                      <a:pt x="157" y="134"/>
                    </a:lnTo>
                    <a:moveTo>
                      <a:pt x="162" y="130"/>
                    </a:moveTo>
                    <a:lnTo>
                      <a:pt x="164" y="128"/>
                    </a:lnTo>
                    <a:moveTo>
                      <a:pt x="169" y="124"/>
                    </a:moveTo>
                    <a:lnTo>
                      <a:pt x="171" y="122"/>
                    </a:lnTo>
                    <a:moveTo>
                      <a:pt x="176" y="118"/>
                    </a:moveTo>
                    <a:lnTo>
                      <a:pt x="178" y="117"/>
                    </a:lnTo>
                    <a:moveTo>
                      <a:pt x="183" y="112"/>
                    </a:moveTo>
                    <a:lnTo>
                      <a:pt x="185" y="110"/>
                    </a:lnTo>
                    <a:moveTo>
                      <a:pt x="190" y="105"/>
                    </a:moveTo>
                    <a:lnTo>
                      <a:pt x="192" y="104"/>
                    </a:lnTo>
                    <a:moveTo>
                      <a:pt x="197" y="99"/>
                    </a:moveTo>
                    <a:lnTo>
                      <a:pt x="199" y="97"/>
                    </a:lnTo>
                    <a:moveTo>
                      <a:pt x="203" y="92"/>
                    </a:moveTo>
                    <a:lnTo>
                      <a:pt x="205" y="90"/>
                    </a:lnTo>
                    <a:moveTo>
                      <a:pt x="209" y="84"/>
                    </a:moveTo>
                    <a:lnTo>
                      <a:pt x="211" y="82"/>
                    </a:lnTo>
                    <a:moveTo>
                      <a:pt x="215" y="76"/>
                    </a:moveTo>
                    <a:lnTo>
                      <a:pt x="216" y="74"/>
                    </a:lnTo>
                    <a:moveTo>
                      <a:pt x="220" y="69"/>
                    </a:moveTo>
                    <a:lnTo>
                      <a:pt x="221" y="67"/>
                    </a:lnTo>
                    <a:moveTo>
                      <a:pt x="225" y="62"/>
                    </a:moveTo>
                    <a:lnTo>
                      <a:pt x="227" y="60"/>
                    </a:lnTo>
                    <a:moveTo>
                      <a:pt x="231" y="55"/>
                    </a:moveTo>
                    <a:lnTo>
                      <a:pt x="233" y="53"/>
                    </a:lnTo>
                    <a:moveTo>
                      <a:pt x="237" y="48"/>
                    </a:moveTo>
                    <a:lnTo>
                      <a:pt x="239" y="46"/>
                    </a:lnTo>
                    <a:moveTo>
                      <a:pt x="243" y="41"/>
                    </a:moveTo>
                    <a:lnTo>
                      <a:pt x="245" y="39"/>
                    </a:lnTo>
                    <a:moveTo>
                      <a:pt x="249" y="34"/>
                    </a:moveTo>
                    <a:lnTo>
                      <a:pt x="250" y="32"/>
                    </a:lnTo>
                    <a:moveTo>
                      <a:pt x="254" y="26"/>
                    </a:moveTo>
                    <a:lnTo>
                      <a:pt x="255" y="24"/>
                    </a:lnTo>
                    <a:moveTo>
                      <a:pt x="259" y="18"/>
                    </a:moveTo>
                    <a:lnTo>
                      <a:pt x="260" y="16"/>
                    </a:lnTo>
                    <a:moveTo>
                      <a:pt x="264" y="10"/>
                    </a:moveTo>
                    <a:lnTo>
                      <a:pt x="265" y="8"/>
                    </a:lnTo>
                    <a:moveTo>
                      <a:pt x="269" y="2"/>
                    </a:moveTo>
                  </a:path>
                </a:pathLst>
              </a:custGeom>
              <a:noFill/>
              <a:ln w="19050" cap="rnd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15" name="Rectangle 396"/>
              <p:cNvSpPr>
                <a:spLocks noChangeArrowheads="1"/>
              </p:cNvSpPr>
              <p:nvPr/>
            </p:nvSpPr>
            <p:spPr bwMode="auto">
              <a:xfrm>
                <a:off x="3160" y="1635"/>
                <a:ext cx="59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Genotyped</a:t>
                </a:r>
                <a:r>
                  <a:rPr kumimoji="1" lang="en-US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/>
                </a:r>
                <a:br>
                  <a:rPr kumimoji="1" lang="en-US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</a:br>
                <a:r>
                  <a:rPr kumimoji="1" lang="ja-JP" altLang="ja-JP" sz="15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cows</a:t>
                </a:r>
                <a:endParaRPr kumimoji="1" lang="ja-JP" altLang="ja-JP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16" name="Rectangle 397"/>
              <p:cNvSpPr>
                <a:spLocks noChangeArrowheads="1"/>
              </p:cNvSpPr>
              <p:nvPr/>
            </p:nvSpPr>
            <p:spPr bwMode="auto">
              <a:xfrm>
                <a:off x="3577" y="2457"/>
                <a:ext cx="49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All cows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17" name="Line 398"/>
              <p:cNvSpPr>
                <a:spLocks noChangeShapeType="1"/>
              </p:cNvSpPr>
              <p:nvPr/>
            </p:nvSpPr>
            <p:spPr bwMode="auto">
              <a:xfrm>
                <a:off x="5617" y="3537"/>
                <a:ext cx="1632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18" name="Line 399"/>
              <p:cNvSpPr>
                <a:spLocks noChangeShapeType="1"/>
              </p:cNvSpPr>
              <p:nvPr/>
            </p:nvSpPr>
            <p:spPr bwMode="auto">
              <a:xfrm>
                <a:off x="5617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19" name="Line 400"/>
              <p:cNvSpPr>
                <a:spLocks noChangeShapeType="1"/>
              </p:cNvSpPr>
              <p:nvPr/>
            </p:nvSpPr>
            <p:spPr bwMode="auto">
              <a:xfrm>
                <a:off x="5887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20" name="Line 401"/>
              <p:cNvSpPr>
                <a:spLocks noChangeShapeType="1"/>
              </p:cNvSpPr>
              <p:nvPr/>
            </p:nvSpPr>
            <p:spPr bwMode="auto">
              <a:xfrm>
                <a:off x="6163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21" name="Line 402"/>
              <p:cNvSpPr>
                <a:spLocks noChangeShapeType="1"/>
              </p:cNvSpPr>
              <p:nvPr/>
            </p:nvSpPr>
            <p:spPr bwMode="auto">
              <a:xfrm>
                <a:off x="6433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22" name="Line 403"/>
              <p:cNvSpPr>
                <a:spLocks noChangeShapeType="1"/>
              </p:cNvSpPr>
              <p:nvPr/>
            </p:nvSpPr>
            <p:spPr bwMode="auto">
              <a:xfrm>
                <a:off x="6709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23" name="Line 404"/>
              <p:cNvSpPr>
                <a:spLocks noChangeShapeType="1"/>
              </p:cNvSpPr>
              <p:nvPr/>
            </p:nvSpPr>
            <p:spPr bwMode="auto">
              <a:xfrm>
                <a:off x="6979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24" name="Line 405"/>
              <p:cNvSpPr>
                <a:spLocks noChangeShapeType="1"/>
              </p:cNvSpPr>
              <p:nvPr/>
            </p:nvSpPr>
            <p:spPr bwMode="auto">
              <a:xfrm>
                <a:off x="7249" y="3537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25" name="Rectangle 406"/>
              <p:cNvSpPr>
                <a:spLocks noChangeArrowheads="1"/>
              </p:cNvSpPr>
              <p:nvPr/>
            </p:nvSpPr>
            <p:spPr bwMode="auto">
              <a:xfrm>
                <a:off x="5455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26" name="Rectangle 407"/>
              <p:cNvSpPr>
                <a:spLocks noChangeArrowheads="1"/>
              </p:cNvSpPr>
              <p:nvPr/>
            </p:nvSpPr>
            <p:spPr bwMode="auto">
              <a:xfrm>
                <a:off x="6001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27" name="Rectangle 408"/>
              <p:cNvSpPr>
                <a:spLocks noChangeArrowheads="1"/>
              </p:cNvSpPr>
              <p:nvPr/>
            </p:nvSpPr>
            <p:spPr bwMode="auto">
              <a:xfrm>
                <a:off x="6547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3428" name="Rectangle 409"/>
              <p:cNvSpPr>
                <a:spLocks noChangeArrowheads="1"/>
              </p:cNvSpPr>
              <p:nvPr/>
            </p:nvSpPr>
            <p:spPr bwMode="auto">
              <a:xfrm>
                <a:off x="7087" y="3639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</p:grpSp>
        <p:sp>
          <p:nvSpPr>
            <p:cNvPr id="6" name="Line 411"/>
            <p:cNvSpPr>
              <a:spLocks noChangeShapeType="1"/>
            </p:cNvSpPr>
            <p:nvPr/>
          </p:nvSpPr>
          <p:spPr bwMode="auto">
            <a:xfrm flipV="1">
              <a:off x="5551" y="1395"/>
              <a:ext cx="0" cy="1788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Line 412"/>
            <p:cNvSpPr>
              <a:spLocks noChangeShapeType="1"/>
            </p:cNvSpPr>
            <p:nvPr/>
          </p:nvSpPr>
          <p:spPr bwMode="auto">
            <a:xfrm flipH="1">
              <a:off x="5497" y="3183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Line 413"/>
            <p:cNvSpPr>
              <a:spLocks noChangeShapeType="1"/>
            </p:cNvSpPr>
            <p:nvPr/>
          </p:nvSpPr>
          <p:spPr bwMode="auto">
            <a:xfrm flipH="1">
              <a:off x="5497" y="2589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Line 414"/>
            <p:cNvSpPr>
              <a:spLocks noChangeShapeType="1"/>
            </p:cNvSpPr>
            <p:nvPr/>
          </p:nvSpPr>
          <p:spPr bwMode="auto">
            <a:xfrm flipH="1">
              <a:off x="5497" y="1995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Line 415"/>
            <p:cNvSpPr>
              <a:spLocks noChangeShapeType="1"/>
            </p:cNvSpPr>
            <p:nvPr/>
          </p:nvSpPr>
          <p:spPr bwMode="auto">
            <a:xfrm flipH="1">
              <a:off x="5497" y="1395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Rectangle 416"/>
            <p:cNvSpPr>
              <a:spLocks noChangeArrowheads="1"/>
            </p:cNvSpPr>
            <p:nvPr/>
          </p:nvSpPr>
          <p:spPr bwMode="auto">
            <a:xfrm rot="16200000">
              <a:off x="5308" y="3104"/>
              <a:ext cx="1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-5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2" name="Rectangle 417"/>
            <p:cNvSpPr>
              <a:spLocks noChangeArrowheads="1"/>
            </p:cNvSpPr>
            <p:nvPr/>
          </p:nvSpPr>
          <p:spPr bwMode="auto">
            <a:xfrm rot="16200000">
              <a:off x="5329" y="2511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3" name="Rectangle 418"/>
            <p:cNvSpPr>
              <a:spLocks noChangeArrowheads="1"/>
            </p:cNvSpPr>
            <p:nvPr/>
          </p:nvSpPr>
          <p:spPr bwMode="auto">
            <a:xfrm rot="16200000">
              <a:off x="5329" y="1916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5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4" name="Rectangle 419"/>
            <p:cNvSpPr>
              <a:spLocks noChangeArrowheads="1"/>
            </p:cNvSpPr>
            <p:nvPr/>
          </p:nvSpPr>
          <p:spPr bwMode="auto">
            <a:xfrm rot="16200000">
              <a:off x="5296" y="1316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10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5" name="Freeform 420"/>
            <p:cNvSpPr>
              <a:spLocks/>
            </p:cNvSpPr>
            <p:nvPr/>
          </p:nvSpPr>
          <p:spPr bwMode="auto">
            <a:xfrm>
              <a:off x="5551" y="873"/>
              <a:ext cx="1764" cy="2664"/>
            </a:xfrm>
            <a:custGeom>
              <a:avLst/>
              <a:gdLst>
                <a:gd name="T0" fmla="*/ 0 w 294"/>
                <a:gd name="T1" fmla="*/ 0 h 444"/>
                <a:gd name="T2" fmla="*/ 0 w 294"/>
                <a:gd name="T3" fmla="*/ 444 h 444"/>
                <a:gd name="T4" fmla="*/ 294 w 294"/>
                <a:gd name="T5" fmla="*/ 444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4" h="444">
                  <a:moveTo>
                    <a:pt x="0" y="0"/>
                  </a:moveTo>
                  <a:lnTo>
                    <a:pt x="0" y="444"/>
                  </a:lnTo>
                  <a:lnTo>
                    <a:pt x="294" y="444"/>
                  </a:lnTo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Rectangle 421"/>
            <p:cNvSpPr>
              <a:spLocks noChangeArrowheads="1"/>
            </p:cNvSpPr>
            <p:nvPr/>
          </p:nvSpPr>
          <p:spPr bwMode="auto">
            <a:xfrm>
              <a:off x="6073" y="3873"/>
              <a:ext cx="7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Year of Birth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7" name="Rectangle 422"/>
            <p:cNvSpPr>
              <a:spLocks noChangeArrowheads="1"/>
            </p:cNvSpPr>
            <p:nvPr/>
          </p:nvSpPr>
          <p:spPr bwMode="auto">
            <a:xfrm rot="16200000">
              <a:off x="4897" y="2126"/>
              <a:ext cx="52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PTA (kg)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8" name="Rectangle 423"/>
            <p:cNvSpPr>
              <a:spLocks noChangeArrowheads="1"/>
            </p:cNvSpPr>
            <p:nvPr/>
          </p:nvSpPr>
          <p:spPr bwMode="auto">
            <a:xfrm>
              <a:off x="5611" y="2133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Rectangle 424"/>
            <p:cNvSpPr>
              <a:spLocks noChangeArrowheads="1"/>
            </p:cNvSpPr>
            <p:nvPr/>
          </p:nvSpPr>
          <p:spPr bwMode="auto">
            <a:xfrm>
              <a:off x="5611" y="2181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Rectangle 425"/>
            <p:cNvSpPr>
              <a:spLocks noChangeArrowheads="1"/>
            </p:cNvSpPr>
            <p:nvPr/>
          </p:nvSpPr>
          <p:spPr bwMode="auto">
            <a:xfrm>
              <a:off x="5599" y="2139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Rectangle 426"/>
            <p:cNvSpPr>
              <a:spLocks noChangeArrowheads="1"/>
            </p:cNvSpPr>
            <p:nvPr/>
          </p:nvSpPr>
          <p:spPr bwMode="auto">
            <a:xfrm>
              <a:off x="5599" y="2169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Rectangle 427"/>
            <p:cNvSpPr>
              <a:spLocks noChangeArrowheads="1"/>
            </p:cNvSpPr>
            <p:nvPr/>
          </p:nvSpPr>
          <p:spPr bwMode="auto">
            <a:xfrm>
              <a:off x="5593" y="2151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Rectangle 428"/>
            <p:cNvSpPr>
              <a:spLocks noChangeArrowheads="1"/>
            </p:cNvSpPr>
            <p:nvPr/>
          </p:nvSpPr>
          <p:spPr bwMode="auto">
            <a:xfrm>
              <a:off x="5593" y="216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Rectangle 429"/>
            <p:cNvSpPr>
              <a:spLocks noChangeArrowheads="1"/>
            </p:cNvSpPr>
            <p:nvPr/>
          </p:nvSpPr>
          <p:spPr bwMode="auto">
            <a:xfrm>
              <a:off x="5593" y="215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Rectangle 430"/>
            <p:cNvSpPr>
              <a:spLocks noChangeArrowheads="1"/>
            </p:cNvSpPr>
            <p:nvPr/>
          </p:nvSpPr>
          <p:spPr bwMode="auto">
            <a:xfrm>
              <a:off x="5593" y="215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Oval 431"/>
            <p:cNvSpPr>
              <a:spLocks noChangeArrowheads="1"/>
            </p:cNvSpPr>
            <p:nvPr/>
          </p:nvSpPr>
          <p:spPr bwMode="auto">
            <a:xfrm>
              <a:off x="5593" y="2133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Rectangle 432"/>
            <p:cNvSpPr>
              <a:spLocks noChangeArrowheads="1"/>
            </p:cNvSpPr>
            <p:nvPr/>
          </p:nvSpPr>
          <p:spPr bwMode="auto">
            <a:xfrm>
              <a:off x="5749" y="1845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Rectangle 433"/>
            <p:cNvSpPr>
              <a:spLocks noChangeArrowheads="1"/>
            </p:cNvSpPr>
            <p:nvPr/>
          </p:nvSpPr>
          <p:spPr bwMode="auto">
            <a:xfrm>
              <a:off x="5749" y="1893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Rectangle 434"/>
            <p:cNvSpPr>
              <a:spLocks noChangeArrowheads="1"/>
            </p:cNvSpPr>
            <p:nvPr/>
          </p:nvSpPr>
          <p:spPr bwMode="auto">
            <a:xfrm>
              <a:off x="5737" y="1851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Rectangle 435"/>
            <p:cNvSpPr>
              <a:spLocks noChangeArrowheads="1"/>
            </p:cNvSpPr>
            <p:nvPr/>
          </p:nvSpPr>
          <p:spPr bwMode="auto">
            <a:xfrm>
              <a:off x="5737" y="1881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Rectangle 436"/>
            <p:cNvSpPr>
              <a:spLocks noChangeArrowheads="1"/>
            </p:cNvSpPr>
            <p:nvPr/>
          </p:nvSpPr>
          <p:spPr bwMode="auto">
            <a:xfrm>
              <a:off x="5731" y="186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72" name="Rectangle 437"/>
            <p:cNvSpPr>
              <a:spLocks noChangeArrowheads="1"/>
            </p:cNvSpPr>
            <p:nvPr/>
          </p:nvSpPr>
          <p:spPr bwMode="auto">
            <a:xfrm>
              <a:off x="5731" y="187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73" name="Rectangle 438"/>
            <p:cNvSpPr>
              <a:spLocks noChangeArrowheads="1"/>
            </p:cNvSpPr>
            <p:nvPr/>
          </p:nvSpPr>
          <p:spPr bwMode="auto">
            <a:xfrm>
              <a:off x="5731" y="186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78" name="Rectangle 439"/>
            <p:cNvSpPr>
              <a:spLocks noChangeArrowheads="1"/>
            </p:cNvSpPr>
            <p:nvPr/>
          </p:nvSpPr>
          <p:spPr bwMode="auto">
            <a:xfrm>
              <a:off x="5731" y="186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79" name="Oval 440"/>
            <p:cNvSpPr>
              <a:spLocks noChangeArrowheads="1"/>
            </p:cNvSpPr>
            <p:nvPr/>
          </p:nvSpPr>
          <p:spPr bwMode="auto">
            <a:xfrm>
              <a:off x="5731" y="1845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80" name="Rectangle 441"/>
            <p:cNvSpPr>
              <a:spLocks noChangeArrowheads="1"/>
            </p:cNvSpPr>
            <p:nvPr/>
          </p:nvSpPr>
          <p:spPr bwMode="auto">
            <a:xfrm>
              <a:off x="5881" y="2019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81" name="Rectangle 442"/>
            <p:cNvSpPr>
              <a:spLocks noChangeArrowheads="1"/>
            </p:cNvSpPr>
            <p:nvPr/>
          </p:nvSpPr>
          <p:spPr bwMode="auto">
            <a:xfrm>
              <a:off x="5881" y="2067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82" name="Rectangle 443"/>
            <p:cNvSpPr>
              <a:spLocks noChangeArrowheads="1"/>
            </p:cNvSpPr>
            <p:nvPr/>
          </p:nvSpPr>
          <p:spPr bwMode="auto">
            <a:xfrm>
              <a:off x="5869" y="2025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83" name="Rectangle 444"/>
            <p:cNvSpPr>
              <a:spLocks noChangeArrowheads="1"/>
            </p:cNvSpPr>
            <p:nvPr/>
          </p:nvSpPr>
          <p:spPr bwMode="auto">
            <a:xfrm>
              <a:off x="5869" y="2055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84" name="Rectangle 445"/>
            <p:cNvSpPr>
              <a:spLocks noChangeArrowheads="1"/>
            </p:cNvSpPr>
            <p:nvPr/>
          </p:nvSpPr>
          <p:spPr bwMode="auto">
            <a:xfrm>
              <a:off x="5863" y="203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85" name="Rectangle 446"/>
            <p:cNvSpPr>
              <a:spLocks noChangeArrowheads="1"/>
            </p:cNvSpPr>
            <p:nvPr/>
          </p:nvSpPr>
          <p:spPr bwMode="auto">
            <a:xfrm>
              <a:off x="5863" y="204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86" name="Rectangle 447"/>
            <p:cNvSpPr>
              <a:spLocks noChangeArrowheads="1"/>
            </p:cNvSpPr>
            <p:nvPr/>
          </p:nvSpPr>
          <p:spPr bwMode="auto">
            <a:xfrm>
              <a:off x="5863" y="204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87" name="Rectangle 448"/>
            <p:cNvSpPr>
              <a:spLocks noChangeArrowheads="1"/>
            </p:cNvSpPr>
            <p:nvPr/>
          </p:nvSpPr>
          <p:spPr bwMode="auto">
            <a:xfrm>
              <a:off x="5863" y="204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88" name="Oval 449"/>
            <p:cNvSpPr>
              <a:spLocks noChangeArrowheads="1"/>
            </p:cNvSpPr>
            <p:nvPr/>
          </p:nvSpPr>
          <p:spPr bwMode="auto">
            <a:xfrm>
              <a:off x="5863" y="2019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89" name="Rectangle 450"/>
            <p:cNvSpPr>
              <a:spLocks noChangeArrowheads="1"/>
            </p:cNvSpPr>
            <p:nvPr/>
          </p:nvSpPr>
          <p:spPr bwMode="auto">
            <a:xfrm>
              <a:off x="6019" y="1965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90" name="Rectangle 451"/>
            <p:cNvSpPr>
              <a:spLocks noChangeArrowheads="1"/>
            </p:cNvSpPr>
            <p:nvPr/>
          </p:nvSpPr>
          <p:spPr bwMode="auto">
            <a:xfrm>
              <a:off x="6019" y="2013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91" name="Rectangle 452"/>
            <p:cNvSpPr>
              <a:spLocks noChangeArrowheads="1"/>
            </p:cNvSpPr>
            <p:nvPr/>
          </p:nvSpPr>
          <p:spPr bwMode="auto">
            <a:xfrm>
              <a:off x="6007" y="1971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92" name="Rectangle 453"/>
            <p:cNvSpPr>
              <a:spLocks noChangeArrowheads="1"/>
            </p:cNvSpPr>
            <p:nvPr/>
          </p:nvSpPr>
          <p:spPr bwMode="auto">
            <a:xfrm>
              <a:off x="6007" y="2001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93" name="Rectangle 454"/>
            <p:cNvSpPr>
              <a:spLocks noChangeArrowheads="1"/>
            </p:cNvSpPr>
            <p:nvPr/>
          </p:nvSpPr>
          <p:spPr bwMode="auto">
            <a:xfrm>
              <a:off x="6001" y="198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94" name="Rectangle 455"/>
            <p:cNvSpPr>
              <a:spLocks noChangeArrowheads="1"/>
            </p:cNvSpPr>
            <p:nvPr/>
          </p:nvSpPr>
          <p:spPr bwMode="auto">
            <a:xfrm>
              <a:off x="6001" y="199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95" name="Rectangle 456"/>
            <p:cNvSpPr>
              <a:spLocks noChangeArrowheads="1"/>
            </p:cNvSpPr>
            <p:nvPr/>
          </p:nvSpPr>
          <p:spPr bwMode="auto">
            <a:xfrm>
              <a:off x="6001" y="198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96" name="Rectangle 457"/>
            <p:cNvSpPr>
              <a:spLocks noChangeArrowheads="1"/>
            </p:cNvSpPr>
            <p:nvPr/>
          </p:nvSpPr>
          <p:spPr bwMode="auto">
            <a:xfrm>
              <a:off x="6001" y="198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97" name="Oval 458"/>
            <p:cNvSpPr>
              <a:spLocks noChangeArrowheads="1"/>
            </p:cNvSpPr>
            <p:nvPr/>
          </p:nvSpPr>
          <p:spPr bwMode="auto">
            <a:xfrm>
              <a:off x="6001" y="1965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98" name="Rectangle 459"/>
            <p:cNvSpPr>
              <a:spLocks noChangeArrowheads="1"/>
            </p:cNvSpPr>
            <p:nvPr/>
          </p:nvSpPr>
          <p:spPr bwMode="auto">
            <a:xfrm>
              <a:off x="6157" y="1785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99" name="Rectangle 460"/>
            <p:cNvSpPr>
              <a:spLocks noChangeArrowheads="1"/>
            </p:cNvSpPr>
            <p:nvPr/>
          </p:nvSpPr>
          <p:spPr bwMode="auto">
            <a:xfrm>
              <a:off x="6157" y="1833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00" name="Rectangle 461"/>
            <p:cNvSpPr>
              <a:spLocks noChangeArrowheads="1"/>
            </p:cNvSpPr>
            <p:nvPr/>
          </p:nvSpPr>
          <p:spPr bwMode="auto">
            <a:xfrm>
              <a:off x="6145" y="1791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01" name="Rectangle 462"/>
            <p:cNvSpPr>
              <a:spLocks noChangeArrowheads="1"/>
            </p:cNvSpPr>
            <p:nvPr/>
          </p:nvSpPr>
          <p:spPr bwMode="auto">
            <a:xfrm>
              <a:off x="6145" y="1821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02" name="Rectangle 463"/>
            <p:cNvSpPr>
              <a:spLocks noChangeArrowheads="1"/>
            </p:cNvSpPr>
            <p:nvPr/>
          </p:nvSpPr>
          <p:spPr bwMode="auto">
            <a:xfrm>
              <a:off x="6139" y="180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03" name="Rectangle 464"/>
            <p:cNvSpPr>
              <a:spLocks noChangeArrowheads="1"/>
            </p:cNvSpPr>
            <p:nvPr/>
          </p:nvSpPr>
          <p:spPr bwMode="auto">
            <a:xfrm>
              <a:off x="6139" y="181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04" name="Rectangle 465"/>
            <p:cNvSpPr>
              <a:spLocks noChangeArrowheads="1"/>
            </p:cNvSpPr>
            <p:nvPr/>
          </p:nvSpPr>
          <p:spPr bwMode="auto">
            <a:xfrm>
              <a:off x="6139" y="180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05" name="Rectangle 466"/>
            <p:cNvSpPr>
              <a:spLocks noChangeArrowheads="1"/>
            </p:cNvSpPr>
            <p:nvPr/>
          </p:nvSpPr>
          <p:spPr bwMode="auto">
            <a:xfrm>
              <a:off x="6139" y="180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06" name="Oval 467"/>
            <p:cNvSpPr>
              <a:spLocks noChangeArrowheads="1"/>
            </p:cNvSpPr>
            <p:nvPr/>
          </p:nvSpPr>
          <p:spPr bwMode="auto">
            <a:xfrm>
              <a:off x="6139" y="1785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07" name="Rectangle 468"/>
            <p:cNvSpPr>
              <a:spLocks noChangeArrowheads="1"/>
            </p:cNvSpPr>
            <p:nvPr/>
          </p:nvSpPr>
          <p:spPr bwMode="auto">
            <a:xfrm>
              <a:off x="6295" y="1689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08" name="Rectangle 469"/>
            <p:cNvSpPr>
              <a:spLocks noChangeArrowheads="1"/>
            </p:cNvSpPr>
            <p:nvPr/>
          </p:nvSpPr>
          <p:spPr bwMode="auto">
            <a:xfrm>
              <a:off x="6295" y="1737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09" name="Rectangle 470"/>
            <p:cNvSpPr>
              <a:spLocks noChangeArrowheads="1"/>
            </p:cNvSpPr>
            <p:nvPr/>
          </p:nvSpPr>
          <p:spPr bwMode="auto">
            <a:xfrm>
              <a:off x="6283" y="1695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10" name="Rectangle 471"/>
            <p:cNvSpPr>
              <a:spLocks noChangeArrowheads="1"/>
            </p:cNvSpPr>
            <p:nvPr/>
          </p:nvSpPr>
          <p:spPr bwMode="auto">
            <a:xfrm>
              <a:off x="6283" y="1725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11" name="Rectangle 472"/>
            <p:cNvSpPr>
              <a:spLocks noChangeArrowheads="1"/>
            </p:cNvSpPr>
            <p:nvPr/>
          </p:nvSpPr>
          <p:spPr bwMode="auto">
            <a:xfrm>
              <a:off x="6277" y="170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12" name="Rectangle 473"/>
            <p:cNvSpPr>
              <a:spLocks noChangeArrowheads="1"/>
            </p:cNvSpPr>
            <p:nvPr/>
          </p:nvSpPr>
          <p:spPr bwMode="auto">
            <a:xfrm>
              <a:off x="6277" y="171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13" name="Rectangle 474"/>
            <p:cNvSpPr>
              <a:spLocks noChangeArrowheads="1"/>
            </p:cNvSpPr>
            <p:nvPr/>
          </p:nvSpPr>
          <p:spPr bwMode="auto">
            <a:xfrm>
              <a:off x="6277" y="171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14" name="Rectangle 475"/>
            <p:cNvSpPr>
              <a:spLocks noChangeArrowheads="1"/>
            </p:cNvSpPr>
            <p:nvPr/>
          </p:nvSpPr>
          <p:spPr bwMode="auto">
            <a:xfrm>
              <a:off x="6277" y="171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15" name="Oval 476"/>
            <p:cNvSpPr>
              <a:spLocks noChangeArrowheads="1"/>
            </p:cNvSpPr>
            <p:nvPr/>
          </p:nvSpPr>
          <p:spPr bwMode="auto">
            <a:xfrm>
              <a:off x="6277" y="1689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16" name="Rectangle 477"/>
            <p:cNvSpPr>
              <a:spLocks noChangeArrowheads="1"/>
            </p:cNvSpPr>
            <p:nvPr/>
          </p:nvSpPr>
          <p:spPr bwMode="auto">
            <a:xfrm>
              <a:off x="6427" y="1581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17" name="Rectangle 478"/>
            <p:cNvSpPr>
              <a:spLocks noChangeArrowheads="1"/>
            </p:cNvSpPr>
            <p:nvPr/>
          </p:nvSpPr>
          <p:spPr bwMode="auto">
            <a:xfrm>
              <a:off x="6427" y="1629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18" name="Rectangle 479"/>
            <p:cNvSpPr>
              <a:spLocks noChangeArrowheads="1"/>
            </p:cNvSpPr>
            <p:nvPr/>
          </p:nvSpPr>
          <p:spPr bwMode="auto">
            <a:xfrm>
              <a:off x="6415" y="1587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19" name="Rectangle 480"/>
            <p:cNvSpPr>
              <a:spLocks noChangeArrowheads="1"/>
            </p:cNvSpPr>
            <p:nvPr/>
          </p:nvSpPr>
          <p:spPr bwMode="auto">
            <a:xfrm>
              <a:off x="6415" y="1617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20" name="Rectangle 481"/>
            <p:cNvSpPr>
              <a:spLocks noChangeArrowheads="1"/>
            </p:cNvSpPr>
            <p:nvPr/>
          </p:nvSpPr>
          <p:spPr bwMode="auto">
            <a:xfrm>
              <a:off x="6409" y="159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21" name="Rectangle 482"/>
            <p:cNvSpPr>
              <a:spLocks noChangeArrowheads="1"/>
            </p:cNvSpPr>
            <p:nvPr/>
          </p:nvSpPr>
          <p:spPr bwMode="auto">
            <a:xfrm>
              <a:off x="6409" y="1611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22" name="Rectangle 483"/>
            <p:cNvSpPr>
              <a:spLocks noChangeArrowheads="1"/>
            </p:cNvSpPr>
            <p:nvPr/>
          </p:nvSpPr>
          <p:spPr bwMode="auto">
            <a:xfrm>
              <a:off x="6409" y="160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23" name="Rectangle 484"/>
            <p:cNvSpPr>
              <a:spLocks noChangeArrowheads="1"/>
            </p:cNvSpPr>
            <p:nvPr/>
          </p:nvSpPr>
          <p:spPr bwMode="auto">
            <a:xfrm>
              <a:off x="6409" y="160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24" name="Oval 485"/>
            <p:cNvSpPr>
              <a:spLocks noChangeArrowheads="1"/>
            </p:cNvSpPr>
            <p:nvPr/>
          </p:nvSpPr>
          <p:spPr bwMode="auto">
            <a:xfrm>
              <a:off x="6409" y="1581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25" name="Rectangle 486"/>
            <p:cNvSpPr>
              <a:spLocks noChangeArrowheads="1"/>
            </p:cNvSpPr>
            <p:nvPr/>
          </p:nvSpPr>
          <p:spPr bwMode="auto">
            <a:xfrm>
              <a:off x="6565" y="1551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26" name="Rectangle 487"/>
            <p:cNvSpPr>
              <a:spLocks noChangeArrowheads="1"/>
            </p:cNvSpPr>
            <p:nvPr/>
          </p:nvSpPr>
          <p:spPr bwMode="auto">
            <a:xfrm>
              <a:off x="6565" y="1599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27" name="Rectangle 488"/>
            <p:cNvSpPr>
              <a:spLocks noChangeArrowheads="1"/>
            </p:cNvSpPr>
            <p:nvPr/>
          </p:nvSpPr>
          <p:spPr bwMode="auto">
            <a:xfrm>
              <a:off x="6553" y="1557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28" name="Rectangle 489"/>
            <p:cNvSpPr>
              <a:spLocks noChangeArrowheads="1"/>
            </p:cNvSpPr>
            <p:nvPr/>
          </p:nvSpPr>
          <p:spPr bwMode="auto">
            <a:xfrm>
              <a:off x="6553" y="1587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29" name="Rectangle 490"/>
            <p:cNvSpPr>
              <a:spLocks noChangeArrowheads="1"/>
            </p:cNvSpPr>
            <p:nvPr/>
          </p:nvSpPr>
          <p:spPr bwMode="auto">
            <a:xfrm>
              <a:off x="6547" y="156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30" name="Rectangle 491"/>
            <p:cNvSpPr>
              <a:spLocks noChangeArrowheads="1"/>
            </p:cNvSpPr>
            <p:nvPr/>
          </p:nvSpPr>
          <p:spPr bwMode="auto">
            <a:xfrm>
              <a:off x="6547" y="1581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31" name="Rectangle 492"/>
            <p:cNvSpPr>
              <a:spLocks noChangeArrowheads="1"/>
            </p:cNvSpPr>
            <p:nvPr/>
          </p:nvSpPr>
          <p:spPr bwMode="auto">
            <a:xfrm>
              <a:off x="6547" y="157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32" name="Rectangle 493"/>
            <p:cNvSpPr>
              <a:spLocks noChangeArrowheads="1"/>
            </p:cNvSpPr>
            <p:nvPr/>
          </p:nvSpPr>
          <p:spPr bwMode="auto">
            <a:xfrm>
              <a:off x="6547" y="157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33" name="Oval 494"/>
            <p:cNvSpPr>
              <a:spLocks noChangeArrowheads="1"/>
            </p:cNvSpPr>
            <p:nvPr/>
          </p:nvSpPr>
          <p:spPr bwMode="auto">
            <a:xfrm>
              <a:off x="6547" y="1551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34" name="Rectangle 495"/>
            <p:cNvSpPr>
              <a:spLocks noChangeArrowheads="1"/>
            </p:cNvSpPr>
            <p:nvPr/>
          </p:nvSpPr>
          <p:spPr bwMode="auto">
            <a:xfrm>
              <a:off x="6703" y="1551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35" name="Rectangle 496"/>
            <p:cNvSpPr>
              <a:spLocks noChangeArrowheads="1"/>
            </p:cNvSpPr>
            <p:nvPr/>
          </p:nvSpPr>
          <p:spPr bwMode="auto">
            <a:xfrm>
              <a:off x="6703" y="1599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36" name="Rectangle 497"/>
            <p:cNvSpPr>
              <a:spLocks noChangeArrowheads="1"/>
            </p:cNvSpPr>
            <p:nvPr/>
          </p:nvSpPr>
          <p:spPr bwMode="auto">
            <a:xfrm>
              <a:off x="6691" y="1557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37" name="Rectangle 498"/>
            <p:cNvSpPr>
              <a:spLocks noChangeArrowheads="1"/>
            </p:cNvSpPr>
            <p:nvPr/>
          </p:nvSpPr>
          <p:spPr bwMode="auto">
            <a:xfrm>
              <a:off x="6691" y="1587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38" name="Rectangle 499"/>
            <p:cNvSpPr>
              <a:spLocks noChangeArrowheads="1"/>
            </p:cNvSpPr>
            <p:nvPr/>
          </p:nvSpPr>
          <p:spPr bwMode="auto">
            <a:xfrm>
              <a:off x="6685" y="156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39" name="Rectangle 500"/>
            <p:cNvSpPr>
              <a:spLocks noChangeArrowheads="1"/>
            </p:cNvSpPr>
            <p:nvPr/>
          </p:nvSpPr>
          <p:spPr bwMode="auto">
            <a:xfrm>
              <a:off x="6685" y="1581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40" name="Rectangle 501"/>
            <p:cNvSpPr>
              <a:spLocks noChangeArrowheads="1"/>
            </p:cNvSpPr>
            <p:nvPr/>
          </p:nvSpPr>
          <p:spPr bwMode="auto">
            <a:xfrm>
              <a:off x="6685" y="157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41" name="Rectangle 502"/>
            <p:cNvSpPr>
              <a:spLocks noChangeArrowheads="1"/>
            </p:cNvSpPr>
            <p:nvPr/>
          </p:nvSpPr>
          <p:spPr bwMode="auto">
            <a:xfrm>
              <a:off x="6685" y="157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42" name="Oval 503"/>
            <p:cNvSpPr>
              <a:spLocks noChangeArrowheads="1"/>
            </p:cNvSpPr>
            <p:nvPr/>
          </p:nvSpPr>
          <p:spPr bwMode="auto">
            <a:xfrm>
              <a:off x="6685" y="1551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43" name="Rectangle 504"/>
            <p:cNvSpPr>
              <a:spLocks noChangeArrowheads="1"/>
            </p:cNvSpPr>
            <p:nvPr/>
          </p:nvSpPr>
          <p:spPr bwMode="auto">
            <a:xfrm>
              <a:off x="6835" y="1449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44" name="Rectangle 505"/>
            <p:cNvSpPr>
              <a:spLocks noChangeArrowheads="1"/>
            </p:cNvSpPr>
            <p:nvPr/>
          </p:nvSpPr>
          <p:spPr bwMode="auto">
            <a:xfrm>
              <a:off x="6835" y="1497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45" name="Rectangle 506"/>
            <p:cNvSpPr>
              <a:spLocks noChangeArrowheads="1"/>
            </p:cNvSpPr>
            <p:nvPr/>
          </p:nvSpPr>
          <p:spPr bwMode="auto">
            <a:xfrm>
              <a:off x="6823" y="1455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46" name="Rectangle 507"/>
            <p:cNvSpPr>
              <a:spLocks noChangeArrowheads="1"/>
            </p:cNvSpPr>
            <p:nvPr/>
          </p:nvSpPr>
          <p:spPr bwMode="auto">
            <a:xfrm>
              <a:off x="6823" y="1485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47" name="Rectangle 508"/>
            <p:cNvSpPr>
              <a:spLocks noChangeArrowheads="1"/>
            </p:cNvSpPr>
            <p:nvPr/>
          </p:nvSpPr>
          <p:spPr bwMode="auto">
            <a:xfrm>
              <a:off x="6817" y="146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48" name="Rectangle 509"/>
            <p:cNvSpPr>
              <a:spLocks noChangeArrowheads="1"/>
            </p:cNvSpPr>
            <p:nvPr/>
          </p:nvSpPr>
          <p:spPr bwMode="auto">
            <a:xfrm>
              <a:off x="6817" y="147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49" name="Rectangle 510"/>
            <p:cNvSpPr>
              <a:spLocks noChangeArrowheads="1"/>
            </p:cNvSpPr>
            <p:nvPr/>
          </p:nvSpPr>
          <p:spPr bwMode="auto">
            <a:xfrm>
              <a:off x="6817" y="147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50" name="Rectangle 511"/>
            <p:cNvSpPr>
              <a:spLocks noChangeArrowheads="1"/>
            </p:cNvSpPr>
            <p:nvPr/>
          </p:nvSpPr>
          <p:spPr bwMode="auto">
            <a:xfrm>
              <a:off x="6817" y="147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51" name="Oval 512"/>
            <p:cNvSpPr>
              <a:spLocks noChangeArrowheads="1"/>
            </p:cNvSpPr>
            <p:nvPr/>
          </p:nvSpPr>
          <p:spPr bwMode="auto">
            <a:xfrm>
              <a:off x="6817" y="1449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52" name="Rectangle 513"/>
            <p:cNvSpPr>
              <a:spLocks noChangeArrowheads="1"/>
            </p:cNvSpPr>
            <p:nvPr/>
          </p:nvSpPr>
          <p:spPr bwMode="auto">
            <a:xfrm>
              <a:off x="6973" y="1263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53" name="Rectangle 514"/>
            <p:cNvSpPr>
              <a:spLocks noChangeArrowheads="1"/>
            </p:cNvSpPr>
            <p:nvPr/>
          </p:nvSpPr>
          <p:spPr bwMode="auto">
            <a:xfrm>
              <a:off x="6973" y="1311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54" name="Rectangle 515"/>
            <p:cNvSpPr>
              <a:spLocks noChangeArrowheads="1"/>
            </p:cNvSpPr>
            <p:nvPr/>
          </p:nvSpPr>
          <p:spPr bwMode="auto">
            <a:xfrm>
              <a:off x="6961" y="1269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55" name="Rectangle 516"/>
            <p:cNvSpPr>
              <a:spLocks noChangeArrowheads="1"/>
            </p:cNvSpPr>
            <p:nvPr/>
          </p:nvSpPr>
          <p:spPr bwMode="auto">
            <a:xfrm>
              <a:off x="6961" y="1299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56" name="Rectangle 517"/>
            <p:cNvSpPr>
              <a:spLocks noChangeArrowheads="1"/>
            </p:cNvSpPr>
            <p:nvPr/>
          </p:nvSpPr>
          <p:spPr bwMode="auto">
            <a:xfrm>
              <a:off x="6955" y="1281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57" name="Rectangle 518"/>
            <p:cNvSpPr>
              <a:spLocks noChangeArrowheads="1"/>
            </p:cNvSpPr>
            <p:nvPr/>
          </p:nvSpPr>
          <p:spPr bwMode="auto">
            <a:xfrm>
              <a:off x="6955" y="129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58" name="Rectangle 519"/>
            <p:cNvSpPr>
              <a:spLocks noChangeArrowheads="1"/>
            </p:cNvSpPr>
            <p:nvPr/>
          </p:nvSpPr>
          <p:spPr bwMode="auto">
            <a:xfrm>
              <a:off x="6955" y="128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59" name="Rectangle 520"/>
            <p:cNvSpPr>
              <a:spLocks noChangeArrowheads="1"/>
            </p:cNvSpPr>
            <p:nvPr/>
          </p:nvSpPr>
          <p:spPr bwMode="auto">
            <a:xfrm>
              <a:off x="6955" y="128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60" name="Oval 521"/>
            <p:cNvSpPr>
              <a:spLocks noChangeArrowheads="1"/>
            </p:cNvSpPr>
            <p:nvPr/>
          </p:nvSpPr>
          <p:spPr bwMode="auto">
            <a:xfrm>
              <a:off x="6955" y="1263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61" name="Rectangle 522"/>
            <p:cNvSpPr>
              <a:spLocks noChangeArrowheads="1"/>
            </p:cNvSpPr>
            <p:nvPr/>
          </p:nvSpPr>
          <p:spPr bwMode="auto">
            <a:xfrm>
              <a:off x="7111" y="1317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62" name="Rectangle 523"/>
            <p:cNvSpPr>
              <a:spLocks noChangeArrowheads="1"/>
            </p:cNvSpPr>
            <p:nvPr/>
          </p:nvSpPr>
          <p:spPr bwMode="auto">
            <a:xfrm>
              <a:off x="7111" y="1365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63" name="Rectangle 524"/>
            <p:cNvSpPr>
              <a:spLocks noChangeArrowheads="1"/>
            </p:cNvSpPr>
            <p:nvPr/>
          </p:nvSpPr>
          <p:spPr bwMode="auto">
            <a:xfrm>
              <a:off x="7099" y="1323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64" name="Rectangle 525"/>
            <p:cNvSpPr>
              <a:spLocks noChangeArrowheads="1"/>
            </p:cNvSpPr>
            <p:nvPr/>
          </p:nvSpPr>
          <p:spPr bwMode="auto">
            <a:xfrm>
              <a:off x="7099" y="1353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65" name="Rectangle 526"/>
            <p:cNvSpPr>
              <a:spLocks noChangeArrowheads="1"/>
            </p:cNvSpPr>
            <p:nvPr/>
          </p:nvSpPr>
          <p:spPr bwMode="auto">
            <a:xfrm>
              <a:off x="7093" y="133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66" name="Rectangle 527"/>
            <p:cNvSpPr>
              <a:spLocks noChangeArrowheads="1"/>
            </p:cNvSpPr>
            <p:nvPr/>
          </p:nvSpPr>
          <p:spPr bwMode="auto">
            <a:xfrm>
              <a:off x="7093" y="134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67" name="Rectangle 528"/>
            <p:cNvSpPr>
              <a:spLocks noChangeArrowheads="1"/>
            </p:cNvSpPr>
            <p:nvPr/>
          </p:nvSpPr>
          <p:spPr bwMode="auto">
            <a:xfrm>
              <a:off x="7093" y="1341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68" name="Rectangle 529"/>
            <p:cNvSpPr>
              <a:spLocks noChangeArrowheads="1"/>
            </p:cNvSpPr>
            <p:nvPr/>
          </p:nvSpPr>
          <p:spPr bwMode="auto">
            <a:xfrm>
              <a:off x="7093" y="1341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69" name="Oval 530"/>
            <p:cNvSpPr>
              <a:spLocks noChangeArrowheads="1"/>
            </p:cNvSpPr>
            <p:nvPr/>
          </p:nvSpPr>
          <p:spPr bwMode="auto">
            <a:xfrm>
              <a:off x="7093" y="1317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70" name="Rectangle 531"/>
            <p:cNvSpPr>
              <a:spLocks noChangeArrowheads="1"/>
            </p:cNvSpPr>
            <p:nvPr/>
          </p:nvSpPr>
          <p:spPr bwMode="auto">
            <a:xfrm>
              <a:off x="7243" y="1269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71" name="Rectangle 532"/>
            <p:cNvSpPr>
              <a:spLocks noChangeArrowheads="1"/>
            </p:cNvSpPr>
            <p:nvPr/>
          </p:nvSpPr>
          <p:spPr bwMode="auto">
            <a:xfrm>
              <a:off x="7243" y="1317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72" name="Rectangle 533"/>
            <p:cNvSpPr>
              <a:spLocks noChangeArrowheads="1"/>
            </p:cNvSpPr>
            <p:nvPr/>
          </p:nvSpPr>
          <p:spPr bwMode="auto">
            <a:xfrm>
              <a:off x="7231" y="1275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73" name="Rectangle 534"/>
            <p:cNvSpPr>
              <a:spLocks noChangeArrowheads="1"/>
            </p:cNvSpPr>
            <p:nvPr/>
          </p:nvSpPr>
          <p:spPr bwMode="auto">
            <a:xfrm>
              <a:off x="7231" y="1305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74" name="Rectangle 535"/>
            <p:cNvSpPr>
              <a:spLocks noChangeArrowheads="1"/>
            </p:cNvSpPr>
            <p:nvPr/>
          </p:nvSpPr>
          <p:spPr bwMode="auto">
            <a:xfrm>
              <a:off x="7225" y="128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75" name="Rectangle 536"/>
            <p:cNvSpPr>
              <a:spLocks noChangeArrowheads="1"/>
            </p:cNvSpPr>
            <p:nvPr/>
          </p:nvSpPr>
          <p:spPr bwMode="auto">
            <a:xfrm>
              <a:off x="7225" y="129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76" name="Rectangle 537"/>
            <p:cNvSpPr>
              <a:spLocks noChangeArrowheads="1"/>
            </p:cNvSpPr>
            <p:nvPr/>
          </p:nvSpPr>
          <p:spPr bwMode="auto">
            <a:xfrm>
              <a:off x="7225" y="129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77" name="Rectangle 538"/>
            <p:cNvSpPr>
              <a:spLocks noChangeArrowheads="1"/>
            </p:cNvSpPr>
            <p:nvPr/>
          </p:nvSpPr>
          <p:spPr bwMode="auto">
            <a:xfrm>
              <a:off x="7225" y="129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78" name="Oval 539"/>
            <p:cNvSpPr>
              <a:spLocks noChangeArrowheads="1"/>
            </p:cNvSpPr>
            <p:nvPr/>
          </p:nvSpPr>
          <p:spPr bwMode="auto">
            <a:xfrm>
              <a:off x="7225" y="1269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79" name="Freeform 540"/>
            <p:cNvSpPr>
              <a:spLocks/>
            </p:cNvSpPr>
            <p:nvPr/>
          </p:nvSpPr>
          <p:spPr bwMode="auto">
            <a:xfrm>
              <a:off x="5617" y="1287"/>
              <a:ext cx="1632" cy="870"/>
            </a:xfrm>
            <a:custGeom>
              <a:avLst/>
              <a:gdLst>
                <a:gd name="T0" fmla="*/ 0 w 272"/>
                <a:gd name="T1" fmla="*/ 145 h 145"/>
                <a:gd name="T2" fmla="*/ 23 w 272"/>
                <a:gd name="T3" fmla="*/ 97 h 145"/>
                <a:gd name="T4" fmla="*/ 45 w 272"/>
                <a:gd name="T5" fmla="*/ 126 h 145"/>
                <a:gd name="T6" fmla="*/ 68 w 272"/>
                <a:gd name="T7" fmla="*/ 117 h 145"/>
                <a:gd name="T8" fmla="*/ 91 w 272"/>
                <a:gd name="T9" fmla="*/ 87 h 145"/>
                <a:gd name="T10" fmla="*/ 114 w 272"/>
                <a:gd name="T11" fmla="*/ 71 h 145"/>
                <a:gd name="T12" fmla="*/ 136 w 272"/>
                <a:gd name="T13" fmla="*/ 53 h 145"/>
                <a:gd name="T14" fmla="*/ 159 w 272"/>
                <a:gd name="T15" fmla="*/ 48 h 145"/>
                <a:gd name="T16" fmla="*/ 182 w 272"/>
                <a:gd name="T17" fmla="*/ 48 h 145"/>
                <a:gd name="T18" fmla="*/ 204 w 272"/>
                <a:gd name="T19" fmla="*/ 31 h 145"/>
                <a:gd name="T20" fmla="*/ 227 w 272"/>
                <a:gd name="T21" fmla="*/ 0 h 145"/>
                <a:gd name="T22" fmla="*/ 250 w 272"/>
                <a:gd name="T23" fmla="*/ 9 h 145"/>
                <a:gd name="T24" fmla="*/ 272 w 272"/>
                <a:gd name="T25" fmla="*/ 1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2" h="145">
                  <a:moveTo>
                    <a:pt x="0" y="145"/>
                  </a:moveTo>
                  <a:lnTo>
                    <a:pt x="23" y="97"/>
                  </a:lnTo>
                  <a:lnTo>
                    <a:pt x="45" y="126"/>
                  </a:lnTo>
                  <a:lnTo>
                    <a:pt x="68" y="117"/>
                  </a:lnTo>
                  <a:lnTo>
                    <a:pt x="91" y="87"/>
                  </a:lnTo>
                  <a:lnTo>
                    <a:pt x="114" y="71"/>
                  </a:lnTo>
                  <a:lnTo>
                    <a:pt x="136" y="53"/>
                  </a:lnTo>
                  <a:lnTo>
                    <a:pt x="159" y="48"/>
                  </a:lnTo>
                  <a:lnTo>
                    <a:pt x="182" y="48"/>
                  </a:lnTo>
                  <a:lnTo>
                    <a:pt x="204" y="31"/>
                  </a:lnTo>
                  <a:lnTo>
                    <a:pt x="227" y="0"/>
                  </a:lnTo>
                  <a:lnTo>
                    <a:pt x="250" y="9"/>
                  </a:lnTo>
                  <a:lnTo>
                    <a:pt x="272" y="1"/>
                  </a:lnTo>
                </a:path>
              </a:pathLst>
            </a:cu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80" name="Rectangle 541"/>
            <p:cNvSpPr>
              <a:spLocks noChangeArrowheads="1"/>
            </p:cNvSpPr>
            <p:nvPr/>
          </p:nvSpPr>
          <p:spPr bwMode="auto">
            <a:xfrm>
              <a:off x="5593" y="2175"/>
              <a:ext cx="48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81" name="Rectangle 542"/>
            <p:cNvSpPr>
              <a:spLocks noChangeArrowheads="1"/>
            </p:cNvSpPr>
            <p:nvPr/>
          </p:nvSpPr>
          <p:spPr bwMode="auto">
            <a:xfrm>
              <a:off x="5725" y="1815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82" name="Rectangle 543"/>
            <p:cNvSpPr>
              <a:spLocks noChangeArrowheads="1"/>
            </p:cNvSpPr>
            <p:nvPr/>
          </p:nvSpPr>
          <p:spPr bwMode="auto">
            <a:xfrm>
              <a:off x="5863" y="2019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83" name="Rectangle 544"/>
            <p:cNvSpPr>
              <a:spLocks noChangeArrowheads="1"/>
            </p:cNvSpPr>
            <p:nvPr/>
          </p:nvSpPr>
          <p:spPr bwMode="auto">
            <a:xfrm>
              <a:off x="6001" y="1935"/>
              <a:ext cx="48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84" name="Rectangle 545"/>
            <p:cNvSpPr>
              <a:spLocks noChangeArrowheads="1"/>
            </p:cNvSpPr>
            <p:nvPr/>
          </p:nvSpPr>
          <p:spPr bwMode="auto">
            <a:xfrm>
              <a:off x="6139" y="1743"/>
              <a:ext cx="48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85" name="Rectangle 546"/>
            <p:cNvSpPr>
              <a:spLocks noChangeArrowheads="1"/>
            </p:cNvSpPr>
            <p:nvPr/>
          </p:nvSpPr>
          <p:spPr bwMode="auto">
            <a:xfrm>
              <a:off x="6271" y="1641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86" name="Rectangle 547"/>
            <p:cNvSpPr>
              <a:spLocks noChangeArrowheads="1"/>
            </p:cNvSpPr>
            <p:nvPr/>
          </p:nvSpPr>
          <p:spPr bwMode="auto">
            <a:xfrm>
              <a:off x="6409" y="1515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87" name="Rectangle 548"/>
            <p:cNvSpPr>
              <a:spLocks noChangeArrowheads="1"/>
            </p:cNvSpPr>
            <p:nvPr/>
          </p:nvSpPr>
          <p:spPr bwMode="auto">
            <a:xfrm>
              <a:off x="6547" y="1461"/>
              <a:ext cx="48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88" name="Rectangle 549"/>
            <p:cNvSpPr>
              <a:spLocks noChangeArrowheads="1"/>
            </p:cNvSpPr>
            <p:nvPr/>
          </p:nvSpPr>
          <p:spPr bwMode="auto">
            <a:xfrm>
              <a:off x="6679" y="1425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89" name="Rectangle 550"/>
            <p:cNvSpPr>
              <a:spLocks noChangeArrowheads="1"/>
            </p:cNvSpPr>
            <p:nvPr/>
          </p:nvSpPr>
          <p:spPr bwMode="auto">
            <a:xfrm>
              <a:off x="6817" y="1353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90" name="Rectangle 551"/>
            <p:cNvSpPr>
              <a:spLocks noChangeArrowheads="1"/>
            </p:cNvSpPr>
            <p:nvPr/>
          </p:nvSpPr>
          <p:spPr bwMode="auto">
            <a:xfrm>
              <a:off x="6955" y="1101"/>
              <a:ext cx="48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91" name="Rectangle 552"/>
            <p:cNvSpPr>
              <a:spLocks noChangeArrowheads="1"/>
            </p:cNvSpPr>
            <p:nvPr/>
          </p:nvSpPr>
          <p:spPr bwMode="auto">
            <a:xfrm>
              <a:off x="7087" y="1053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92" name="Rectangle 553"/>
            <p:cNvSpPr>
              <a:spLocks noChangeArrowheads="1"/>
            </p:cNvSpPr>
            <p:nvPr/>
          </p:nvSpPr>
          <p:spPr bwMode="auto">
            <a:xfrm>
              <a:off x="7225" y="945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93" name="Freeform 554"/>
            <p:cNvSpPr>
              <a:spLocks/>
            </p:cNvSpPr>
            <p:nvPr/>
          </p:nvSpPr>
          <p:spPr bwMode="auto">
            <a:xfrm>
              <a:off x="5617" y="975"/>
              <a:ext cx="1632" cy="1224"/>
            </a:xfrm>
            <a:custGeom>
              <a:avLst/>
              <a:gdLst>
                <a:gd name="T0" fmla="*/ 0 w 272"/>
                <a:gd name="T1" fmla="*/ 204 h 204"/>
                <a:gd name="T2" fmla="*/ 23 w 272"/>
                <a:gd name="T3" fmla="*/ 144 h 204"/>
                <a:gd name="T4" fmla="*/ 45 w 272"/>
                <a:gd name="T5" fmla="*/ 178 h 204"/>
                <a:gd name="T6" fmla="*/ 68 w 272"/>
                <a:gd name="T7" fmla="*/ 164 h 204"/>
                <a:gd name="T8" fmla="*/ 91 w 272"/>
                <a:gd name="T9" fmla="*/ 132 h 204"/>
                <a:gd name="T10" fmla="*/ 114 w 272"/>
                <a:gd name="T11" fmla="*/ 115 h 204"/>
                <a:gd name="T12" fmla="*/ 136 w 272"/>
                <a:gd name="T13" fmla="*/ 95 h 204"/>
                <a:gd name="T14" fmla="*/ 159 w 272"/>
                <a:gd name="T15" fmla="*/ 85 h 204"/>
                <a:gd name="T16" fmla="*/ 182 w 272"/>
                <a:gd name="T17" fmla="*/ 80 h 204"/>
                <a:gd name="T18" fmla="*/ 204 w 272"/>
                <a:gd name="T19" fmla="*/ 67 h 204"/>
                <a:gd name="T20" fmla="*/ 227 w 272"/>
                <a:gd name="T21" fmla="*/ 25 h 204"/>
                <a:gd name="T22" fmla="*/ 250 w 272"/>
                <a:gd name="T23" fmla="*/ 17 h 204"/>
                <a:gd name="T24" fmla="*/ 272 w 272"/>
                <a:gd name="T2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2" h="204">
                  <a:moveTo>
                    <a:pt x="0" y="204"/>
                  </a:moveTo>
                  <a:lnTo>
                    <a:pt x="23" y="144"/>
                  </a:lnTo>
                  <a:lnTo>
                    <a:pt x="45" y="178"/>
                  </a:lnTo>
                  <a:lnTo>
                    <a:pt x="68" y="164"/>
                  </a:lnTo>
                  <a:lnTo>
                    <a:pt x="91" y="132"/>
                  </a:lnTo>
                  <a:lnTo>
                    <a:pt x="114" y="115"/>
                  </a:lnTo>
                  <a:lnTo>
                    <a:pt x="136" y="95"/>
                  </a:lnTo>
                  <a:lnTo>
                    <a:pt x="159" y="85"/>
                  </a:lnTo>
                  <a:lnTo>
                    <a:pt x="182" y="80"/>
                  </a:lnTo>
                  <a:lnTo>
                    <a:pt x="204" y="67"/>
                  </a:lnTo>
                  <a:lnTo>
                    <a:pt x="227" y="25"/>
                  </a:lnTo>
                  <a:lnTo>
                    <a:pt x="250" y="17"/>
                  </a:lnTo>
                  <a:lnTo>
                    <a:pt x="272" y="0"/>
                  </a:lnTo>
                </a:path>
              </a:pathLst>
            </a:cu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94" name="Rectangle 555"/>
            <p:cNvSpPr>
              <a:spLocks noChangeArrowheads="1"/>
            </p:cNvSpPr>
            <p:nvPr/>
          </p:nvSpPr>
          <p:spPr bwMode="auto">
            <a:xfrm>
              <a:off x="5593" y="3405"/>
              <a:ext cx="48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95" name="Rectangle 556"/>
            <p:cNvSpPr>
              <a:spLocks noChangeArrowheads="1"/>
            </p:cNvSpPr>
            <p:nvPr/>
          </p:nvSpPr>
          <p:spPr bwMode="auto">
            <a:xfrm>
              <a:off x="5725" y="3249"/>
              <a:ext cx="54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96" name="Rectangle 557"/>
            <p:cNvSpPr>
              <a:spLocks noChangeArrowheads="1"/>
            </p:cNvSpPr>
            <p:nvPr/>
          </p:nvSpPr>
          <p:spPr bwMode="auto">
            <a:xfrm>
              <a:off x="5863" y="3099"/>
              <a:ext cx="54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97" name="Rectangle 558"/>
            <p:cNvSpPr>
              <a:spLocks noChangeArrowheads="1"/>
            </p:cNvSpPr>
            <p:nvPr/>
          </p:nvSpPr>
          <p:spPr bwMode="auto">
            <a:xfrm>
              <a:off x="6001" y="2979"/>
              <a:ext cx="48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98" name="Rectangle 559"/>
            <p:cNvSpPr>
              <a:spLocks noChangeArrowheads="1"/>
            </p:cNvSpPr>
            <p:nvPr/>
          </p:nvSpPr>
          <p:spPr bwMode="auto">
            <a:xfrm>
              <a:off x="6139" y="2853"/>
              <a:ext cx="48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99" name="Rectangle 560"/>
            <p:cNvSpPr>
              <a:spLocks noChangeArrowheads="1"/>
            </p:cNvSpPr>
            <p:nvPr/>
          </p:nvSpPr>
          <p:spPr bwMode="auto">
            <a:xfrm>
              <a:off x="6271" y="2751"/>
              <a:ext cx="54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00" name="Rectangle 561"/>
            <p:cNvSpPr>
              <a:spLocks noChangeArrowheads="1"/>
            </p:cNvSpPr>
            <p:nvPr/>
          </p:nvSpPr>
          <p:spPr bwMode="auto">
            <a:xfrm>
              <a:off x="6409" y="2607"/>
              <a:ext cx="54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01" name="Rectangle 562"/>
            <p:cNvSpPr>
              <a:spLocks noChangeArrowheads="1"/>
            </p:cNvSpPr>
            <p:nvPr/>
          </p:nvSpPr>
          <p:spPr bwMode="auto">
            <a:xfrm>
              <a:off x="6547" y="2475"/>
              <a:ext cx="48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02" name="Rectangle 563"/>
            <p:cNvSpPr>
              <a:spLocks noChangeArrowheads="1"/>
            </p:cNvSpPr>
            <p:nvPr/>
          </p:nvSpPr>
          <p:spPr bwMode="auto">
            <a:xfrm>
              <a:off x="6679" y="2385"/>
              <a:ext cx="54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03" name="Rectangle 564"/>
            <p:cNvSpPr>
              <a:spLocks noChangeArrowheads="1"/>
            </p:cNvSpPr>
            <p:nvPr/>
          </p:nvSpPr>
          <p:spPr bwMode="auto">
            <a:xfrm>
              <a:off x="6817" y="2295"/>
              <a:ext cx="54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04" name="Rectangle 565"/>
            <p:cNvSpPr>
              <a:spLocks noChangeArrowheads="1"/>
            </p:cNvSpPr>
            <p:nvPr/>
          </p:nvSpPr>
          <p:spPr bwMode="auto">
            <a:xfrm>
              <a:off x="6955" y="2145"/>
              <a:ext cx="48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05" name="Rectangle 566"/>
            <p:cNvSpPr>
              <a:spLocks noChangeArrowheads="1"/>
            </p:cNvSpPr>
            <p:nvPr/>
          </p:nvSpPr>
          <p:spPr bwMode="auto">
            <a:xfrm>
              <a:off x="7087" y="2037"/>
              <a:ext cx="54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06" name="Rectangle 567"/>
            <p:cNvSpPr>
              <a:spLocks noChangeArrowheads="1"/>
            </p:cNvSpPr>
            <p:nvPr/>
          </p:nvSpPr>
          <p:spPr bwMode="auto">
            <a:xfrm>
              <a:off x="7225" y="1881"/>
              <a:ext cx="54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07" name="Freeform 568"/>
            <p:cNvSpPr>
              <a:spLocks noEditPoints="1"/>
            </p:cNvSpPr>
            <p:nvPr/>
          </p:nvSpPr>
          <p:spPr bwMode="auto">
            <a:xfrm>
              <a:off x="5629" y="1905"/>
              <a:ext cx="1620" cy="1512"/>
            </a:xfrm>
            <a:custGeom>
              <a:avLst/>
              <a:gdLst>
                <a:gd name="T0" fmla="*/ 4 w 270"/>
                <a:gd name="T1" fmla="*/ 247 h 252"/>
                <a:gd name="T2" fmla="*/ 10 w 270"/>
                <a:gd name="T3" fmla="*/ 240 h 252"/>
                <a:gd name="T4" fmla="*/ 17 w 270"/>
                <a:gd name="T5" fmla="*/ 233 h 252"/>
                <a:gd name="T6" fmla="*/ 23 w 270"/>
                <a:gd name="T7" fmla="*/ 226 h 252"/>
                <a:gd name="T8" fmla="*/ 29 w 270"/>
                <a:gd name="T9" fmla="*/ 219 h 252"/>
                <a:gd name="T10" fmla="*/ 36 w 270"/>
                <a:gd name="T11" fmla="*/ 212 h 252"/>
                <a:gd name="T12" fmla="*/ 42 w 270"/>
                <a:gd name="T13" fmla="*/ 205 h 252"/>
                <a:gd name="T14" fmla="*/ 43 w 270"/>
                <a:gd name="T15" fmla="*/ 204 h 252"/>
                <a:gd name="T16" fmla="*/ 50 w 270"/>
                <a:gd name="T17" fmla="*/ 198 h 252"/>
                <a:gd name="T18" fmla="*/ 57 w 270"/>
                <a:gd name="T19" fmla="*/ 191 h 252"/>
                <a:gd name="T20" fmla="*/ 64 w 270"/>
                <a:gd name="T21" fmla="*/ 185 h 252"/>
                <a:gd name="T22" fmla="*/ 71 w 270"/>
                <a:gd name="T23" fmla="*/ 178 h 252"/>
                <a:gd name="T24" fmla="*/ 78 w 270"/>
                <a:gd name="T25" fmla="*/ 172 h 252"/>
                <a:gd name="T26" fmla="*/ 85 w 270"/>
                <a:gd name="T27" fmla="*/ 166 h 252"/>
                <a:gd name="T28" fmla="*/ 91 w 270"/>
                <a:gd name="T29" fmla="*/ 161 h 252"/>
                <a:gd name="T30" fmla="*/ 98 w 270"/>
                <a:gd name="T31" fmla="*/ 155 h 252"/>
                <a:gd name="T32" fmla="*/ 106 w 270"/>
                <a:gd name="T33" fmla="*/ 149 h 252"/>
                <a:gd name="T34" fmla="*/ 115 w 270"/>
                <a:gd name="T35" fmla="*/ 142 h 252"/>
                <a:gd name="T36" fmla="*/ 121 w 270"/>
                <a:gd name="T37" fmla="*/ 135 h 252"/>
                <a:gd name="T38" fmla="*/ 128 w 270"/>
                <a:gd name="T39" fmla="*/ 128 h 252"/>
                <a:gd name="T40" fmla="*/ 134 w 270"/>
                <a:gd name="T41" fmla="*/ 121 h 252"/>
                <a:gd name="T42" fmla="*/ 139 w 270"/>
                <a:gd name="T43" fmla="*/ 116 h 252"/>
                <a:gd name="T44" fmla="*/ 146 w 270"/>
                <a:gd name="T45" fmla="*/ 110 h 252"/>
                <a:gd name="T46" fmla="*/ 153 w 270"/>
                <a:gd name="T47" fmla="*/ 103 h 252"/>
                <a:gd name="T48" fmla="*/ 160 w 270"/>
                <a:gd name="T49" fmla="*/ 97 h 252"/>
                <a:gd name="T50" fmla="*/ 167 w 270"/>
                <a:gd name="T51" fmla="*/ 92 h 252"/>
                <a:gd name="T52" fmla="*/ 175 w 270"/>
                <a:gd name="T53" fmla="*/ 87 h 252"/>
                <a:gd name="T54" fmla="*/ 182 w 270"/>
                <a:gd name="T55" fmla="*/ 83 h 252"/>
                <a:gd name="T56" fmla="*/ 190 w 270"/>
                <a:gd name="T57" fmla="*/ 77 h 252"/>
                <a:gd name="T58" fmla="*/ 197 w 270"/>
                <a:gd name="T59" fmla="*/ 72 h 252"/>
                <a:gd name="T60" fmla="*/ 204 w 270"/>
                <a:gd name="T61" fmla="*/ 67 h 252"/>
                <a:gd name="T62" fmla="*/ 210 w 270"/>
                <a:gd name="T63" fmla="*/ 60 h 252"/>
                <a:gd name="T64" fmla="*/ 217 w 270"/>
                <a:gd name="T65" fmla="*/ 53 h 252"/>
                <a:gd name="T66" fmla="*/ 223 w 270"/>
                <a:gd name="T67" fmla="*/ 46 h 252"/>
                <a:gd name="T68" fmla="*/ 225 w 270"/>
                <a:gd name="T69" fmla="*/ 44 h 252"/>
                <a:gd name="T70" fmla="*/ 232 w 270"/>
                <a:gd name="T71" fmla="*/ 39 h 252"/>
                <a:gd name="T72" fmla="*/ 239 w 270"/>
                <a:gd name="T73" fmla="*/ 33 h 252"/>
                <a:gd name="T74" fmla="*/ 246 w 270"/>
                <a:gd name="T75" fmla="*/ 28 h 252"/>
                <a:gd name="T76" fmla="*/ 252 w 270"/>
                <a:gd name="T77" fmla="*/ 21 h 252"/>
                <a:gd name="T78" fmla="*/ 258 w 270"/>
                <a:gd name="T79" fmla="*/ 14 h 252"/>
                <a:gd name="T80" fmla="*/ 264 w 270"/>
                <a:gd name="T81" fmla="*/ 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0" h="252">
                  <a:moveTo>
                    <a:pt x="4" y="247"/>
                  </a:moveTo>
                  <a:lnTo>
                    <a:pt x="6" y="245"/>
                  </a:lnTo>
                  <a:moveTo>
                    <a:pt x="10" y="240"/>
                  </a:moveTo>
                  <a:lnTo>
                    <a:pt x="12" y="238"/>
                  </a:lnTo>
                  <a:moveTo>
                    <a:pt x="17" y="233"/>
                  </a:moveTo>
                  <a:lnTo>
                    <a:pt x="18" y="231"/>
                  </a:lnTo>
                  <a:moveTo>
                    <a:pt x="23" y="226"/>
                  </a:moveTo>
                  <a:lnTo>
                    <a:pt x="25" y="224"/>
                  </a:lnTo>
                  <a:moveTo>
                    <a:pt x="29" y="219"/>
                  </a:moveTo>
                  <a:lnTo>
                    <a:pt x="31" y="217"/>
                  </a:lnTo>
                  <a:moveTo>
                    <a:pt x="36" y="212"/>
                  </a:moveTo>
                  <a:lnTo>
                    <a:pt x="37" y="210"/>
                  </a:lnTo>
                  <a:moveTo>
                    <a:pt x="42" y="205"/>
                  </a:moveTo>
                  <a:lnTo>
                    <a:pt x="43" y="204"/>
                  </a:lnTo>
                  <a:lnTo>
                    <a:pt x="43" y="204"/>
                  </a:lnTo>
                  <a:moveTo>
                    <a:pt x="48" y="199"/>
                  </a:moveTo>
                  <a:lnTo>
                    <a:pt x="50" y="198"/>
                  </a:lnTo>
                  <a:moveTo>
                    <a:pt x="55" y="193"/>
                  </a:moveTo>
                  <a:lnTo>
                    <a:pt x="57" y="191"/>
                  </a:lnTo>
                  <a:moveTo>
                    <a:pt x="62" y="187"/>
                  </a:moveTo>
                  <a:lnTo>
                    <a:pt x="64" y="185"/>
                  </a:lnTo>
                  <a:moveTo>
                    <a:pt x="69" y="180"/>
                  </a:moveTo>
                  <a:lnTo>
                    <a:pt x="71" y="178"/>
                  </a:lnTo>
                  <a:moveTo>
                    <a:pt x="76" y="174"/>
                  </a:moveTo>
                  <a:lnTo>
                    <a:pt x="78" y="172"/>
                  </a:lnTo>
                  <a:moveTo>
                    <a:pt x="83" y="167"/>
                  </a:moveTo>
                  <a:lnTo>
                    <a:pt x="85" y="166"/>
                  </a:lnTo>
                  <a:moveTo>
                    <a:pt x="89" y="162"/>
                  </a:moveTo>
                  <a:lnTo>
                    <a:pt x="91" y="161"/>
                  </a:lnTo>
                  <a:moveTo>
                    <a:pt x="96" y="157"/>
                  </a:moveTo>
                  <a:lnTo>
                    <a:pt x="98" y="155"/>
                  </a:lnTo>
                  <a:moveTo>
                    <a:pt x="104" y="151"/>
                  </a:moveTo>
                  <a:lnTo>
                    <a:pt x="106" y="149"/>
                  </a:lnTo>
                  <a:moveTo>
                    <a:pt x="113" y="144"/>
                  </a:moveTo>
                  <a:lnTo>
                    <a:pt x="115" y="142"/>
                  </a:lnTo>
                  <a:moveTo>
                    <a:pt x="119" y="137"/>
                  </a:moveTo>
                  <a:lnTo>
                    <a:pt x="121" y="135"/>
                  </a:lnTo>
                  <a:moveTo>
                    <a:pt x="126" y="130"/>
                  </a:moveTo>
                  <a:lnTo>
                    <a:pt x="128" y="128"/>
                  </a:lnTo>
                  <a:moveTo>
                    <a:pt x="132" y="123"/>
                  </a:moveTo>
                  <a:lnTo>
                    <a:pt x="134" y="121"/>
                  </a:lnTo>
                  <a:lnTo>
                    <a:pt x="134" y="121"/>
                  </a:lnTo>
                  <a:moveTo>
                    <a:pt x="139" y="116"/>
                  </a:moveTo>
                  <a:lnTo>
                    <a:pt x="141" y="114"/>
                  </a:lnTo>
                  <a:moveTo>
                    <a:pt x="146" y="110"/>
                  </a:moveTo>
                  <a:lnTo>
                    <a:pt x="148" y="108"/>
                  </a:lnTo>
                  <a:moveTo>
                    <a:pt x="153" y="103"/>
                  </a:moveTo>
                  <a:lnTo>
                    <a:pt x="155" y="101"/>
                  </a:lnTo>
                  <a:moveTo>
                    <a:pt x="160" y="97"/>
                  </a:moveTo>
                  <a:lnTo>
                    <a:pt x="162" y="96"/>
                  </a:lnTo>
                  <a:moveTo>
                    <a:pt x="167" y="92"/>
                  </a:moveTo>
                  <a:lnTo>
                    <a:pt x="169" y="91"/>
                  </a:lnTo>
                  <a:moveTo>
                    <a:pt x="175" y="87"/>
                  </a:moveTo>
                  <a:lnTo>
                    <a:pt x="177" y="86"/>
                  </a:lnTo>
                  <a:moveTo>
                    <a:pt x="182" y="83"/>
                  </a:moveTo>
                  <a:lnTo>
                    <a:pt x="184" y="81"/>
                  </a:lnTo>
                  <a:moveTo>
                    <a:pt x="190" y="77"/>
                  </a:moveTo>
                  <a:lnTo>
                    <a:pt x="192" y="76"/>
                  </a:lnTo>
                  <a:moveTo>
                    <a:pt x="197" y="72"/>
                  </a:moveTo>
                  <a:lnTo>
                    <a:pt x="199" y="71"/>
                  </a:lnTo>
                  <a:moveTo>
                    <a:pt x="204" y="67"/>
                  </a:moveTo>
                  <a:lnTo>
                    <a:pt x="206" y="65"/>
                  </a:lnTo>
                  <a:moveTo>
                    <a:pt x="210" y="60"/>
                  </a:moveTo>
                  <a:lnTo>
                    <a:pt x="212" y="58"/>
                  </a:lnTo>
                  <a:moveTo>
                    <a:pt x="217" y="53"/>
                  </a:moveTo>
                  <a:lnTo>
                    <a:pt x="219" y="51"/>
                  </a:lnTo>
                  <a:moveTo>
                    <a:pt x="223" y="46"/>
                  </a:moveTo>
                  <a:lnTo>
                    <a:pt x="225" y="44"/>
                  </a:lnTo>
                  <a:lnTo>
                    <a:pt x="225" y="44"/>
                  </a:lnTo>
                  <a:moveTo>
                    <a:pt x="230" y="40"/>
                  </a:moveTo>
                  <a:lnTo>
                    <a:pt x="232" y="39"/>
                  </a:lnTo>
                  <a:moveTo>
                    <a:pt x="237" y="35"/>
                  </a:moveTo>
                  <a:lnTo>
                    <a:pt x="239" y="33"/>
                  </a:lnTo>
                  <a:moveTo>
                    <a:pt x="244" y="29"/>
                  </a:moveTo>
                  <a:lnTo>
                    <a:pt x="246" y="28"/>
                  </a:lnTo>
                  <a:moveTo>
                    <a:pt x="251" y="23"/>
                  </a:moveTo>
                  <a:lnTo>
                    <a:pt x="252" y="21"/>
                  </a:lnTo>
                  <a:moveTo>
                    <a:pt x="256" y="16"/>
                  </a:moveTo>
                  <a:lnTo>
                    <a:pt x="258" y="14"/>
                  </a:lnTo>
                  <a:moveTo>
                    <a:pt x="262" y="9"/>
                  </a:moveTo>
                  <a:lnTo>
                    <a:pt x="264" y="7"/>
                  </a:lnTo>
                  <a:moveTo>
                    <a:pt x="268" y="2"/>
                  </a:moveTo>
                </a:path>
              </a:pathLst>
            </a:cu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08" name="Rectangle 569"/>
            <p:cNvSpPr>
              <a:spLocks noChangeArrowheads="1"/>
            </p:cNvSpPr>
            <p:nvPr/>
          </p:nvSpPr>
          <p:spPr bwMode="auto">
            <a:xfrm>
              <a:off x="5593" y="3411"/>
              <a:ext cx="48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09" name="Rectangle 570"/>
            <p:cNvSpPr>
              <a:spLocks noChangeArrowheads="1"/>
            </p:cNvSpPr>
            <p:nvPr/>
          </p:nvSpPr>
          <p:spPr bwMode="auto">
            <a:xfrm>
              <a:off x="5725" y="3255"/>
              <a:ext cx="54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10" name="Rectangle 571"/>
            <p:cNvSpPr>
              <a:spLocks noChangeArrowheads="1"/>
            </p:cNvSpPr>
            <p:nvPr/>
          </p:nvSpPr>
          <p:spPr bwMode="auto">
            <a:xfrm>
              <a:off x="5863" y="3105"/>
              <a:ext cx="54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11" name="Rectangle 572"/>
            <p:cNvSpPr>
              <a:spLocks noChangeArrowheads="1"/>
            </p:cNvSpPr>
            <p:nvPr/>
          </p:nvSpPr>
          <p:spPr bwMode="auto">
            <a:xfrm>
              <a:off x="6001" y="2979"/>
              <a:ext cx="48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12" name="Rectangle 573"/>
            <p:cNvSpPr>
              <a:spLocks noChangeArrowheads="1"/>
            </p:cNvSpPr>
            <p:nvPr/>
          </p:nvSpPr>
          <p:spPr bwMode="auto">
            <a:xfrm>
              <a:off x="6139" y="2853"/>
              <a:ext cx="48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13" name="Rectangle 574"/>
            <p:cNvSpPr>
              <a:spLocks noChangeArrowheads="1"/>
            </p:cNvSpPr>
            <p:nvPr/>
          </p:nvSpPr>
          <p:spPr bwMode="auto">
            <a:xfrm>
              <a:off x="6271" y="2751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14" name="Rectangle 575"/>
            <p:cNvSpPr>
              <a:spLocks noChangeArrowheads="1"/>
            </p:cNvSpPr>
            <p:nvPr/>
          </p:nvSpPr>
          <p:spPr bwMode="auto">
            <a:xfrm>
              <a:off x="6409" y="2607"/>
              <a:ext cx="54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15" name="Rectangle 576"/>
            <p:cNvSpPr>
              <a:spLocks noChangeArrowheads="1"/>
            </p:cNvSpPr>
            <p:nvPr/>
          </p:nvSpPr>
          <p:spPr bwMode="auto">
            <a:xfrm>
              <a:off x="6547" y="2469"/>
              <a:ext cx="48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16" name="Rectangle 577"/>
            <p:cNvSpPr>
              <a:spLocks noChangeArrowheads="1"/>
            </p:cNvSpPr>
            <p:nvPr/>
          </p:nvSpPr>
          <p:spPr bwMode="auto">
            <a:xfrm>
              <a:off x="6679" y="2379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17" name="Rectangle 578"/>
            <p:cNvSpPr>
              <a:spLocks noChangeArrowheads="1"/>
            </p:cNvSpPr>
            <p:nvPr/>
          </p:nvSpPr>
          <p:spPr bwMode="auto">
            <a:xfrm>
              <a:off x="6817" y="2289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18" name="Rectangle 579"/>
            <p:cNvSpPr>
              <a:spLocks noChangeArrowheads="1"/>
            </p:cNvSpPr>
            <p:nvPr/>
          </p:nvSpPr>
          <p:spPr bwMode="auto">
            <a:xfrm>
              <a:off x="6955" y="2133"/>
              <a:ext cx="48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19" name="Rectangle 580"/>
            <p:cNvSpPr>
              <a:spLocks noChangeArrowheads="1"/>
            </p:cNvSpPr>
            <p:nvPr/>
          </p:nvSpPr>
          <p:spPr bwMode="auto">
            <a:xfrm>
              <a:off x="7087" y="2007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20" name="Rectangle 581"/>
            <p:cNvSpPr>
              <a:spLocks noChangeArrowheads="1"/>
            </p:cNvSpPr>
            <p:nvPr/>
          </p:nvSpPr>
          <p:spPr bwMode="auto">
            <a:xfrm>
              <a:off x="7225" y="1839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21" name="Freeform 582"/>
            <p:cNvSpPr>
              <a:spLocks noEditPoints="1"/>
            </p:cNvSpPr>
            <p:nvPr/>
          </p:nvSpPr>
          <p:spPr bwMode="auto">
            <a:xfrm>
              <a:off x="5629" y="1863"/>
              <a:ext cx="1620" cy="1560"/>
            </a:xfrm>
            <a:custGeom>
              <a:avLst/>
              <a:gdLst>
                <a:gd name="T0" fmla="*/ 4 w 270"/>
                <a:gd name="T1" fmla="*/ 255 h 260"/>
                <a:gd name="T2" fmla="*/ 10 w 270"/>
                <a:gd name="T3" fmla="*/ 248 h 260"/>
                <a:gd name="T4" fmla="*/ 17 w 270"/>
                <a:gd name="T5" fmla="*/ 241 h 260"/>
                <a:gd name="T6" fmla="*/ 23 w 270"/>
                <a:gd name="T7" fmla="*/ 234 h 260"/>
                <a:gd name="T8" fmla="*/ 29 w 270"/>
                <a:gd name="T9" fmla="*/ 227 h 260"/>
                <a:gd name="T10" fmla="*/ 35 w 270"/>
                <a:gd name="T11" fmla="*/ 220 h 260"/>
                <a:gd name="T12" fmla="*/ 41 w 270"/>
                <a:gd name="T13" fmla="*/ 213 h 260"/>
                <a:gd name="T14" fmla="*/ 43 w 270"/>
                <a:gd name="T15" fmla="*/ 211 h 260"/>
                <a:gd name="T16" fmla="*/ 50 w 270"/>
                <a:gd name="T17" fmla="*/ 205 h 260"/>
                <a:gd name="T18" fmla="*/ 57 w 270"/>
                <a:gd name="T19" fmla="*/ 198 h 260"/>
                <a:gd name="T20" fmla="*/ 64 w 270"/>
                <a:gd name="T21" fmla="*/ 192 h 260"/>
                <a:gd name="T22" fmla="*/ 71 w 270"/>
                <a:gd name="T23" fmla="*/ 186 h 260"/>
                <a:gd name="T24" fmla="*/ 78 w 270"/>
                <a:gd name="T25" fmla="*/ 180 h 260"/>
                <a:gd name="T26" fmla="*/ 85 w 270"/>
                <a:gd name="T27" fmla="*/ 173 h 260"/>
                <a:gd name="T28" fmla="*/ 92 w 270"/>
                <a:gd name="T29" fmla="*/ 168 h 260"/>
                <a:gd name="T30" fmla="*/ 99 w 270"/>
                <a:gd name="T31" fmla="*/ 162 h 260"/>
                <a:gd name="T32" fmla="*/ 106 w 270"/>
                <a:gd name="T33" fmla="*/ 157 h 260"/>
                <a:gd name="T34" fmla="*/ 112 w 270"/>
                <a:gd name="T35" fmla="*/ 152 h 260"/>
                <a:gd name="T36" fmla="*/ 117 w 270"/>
                <a:gd name="T37" fmla="*/ 147 h 260"/>
                <a:gd name="T38" fmla="*/ 123 w 270"/>
                <a:gd name="T39" fmla="*/ 140 h 260"/>
                <a:gd name="T40" fmla="*/ 129 w 270"/>
                <a:gd name="T41" fmla="*/ 133 h 260"/>
                <a:gd name="T42" fmla="*/ 136 w 270"/>
                <a:gd name="T43" fmla="*/ 126 h 260"/>
                <a:gd name="T44" fmla="*/ 143 w 270"/>
                <a:gd name="T45" fmla="*/ 119 h 260"/>
                <a:gd name="T46" fmla="*/ 150 w 270"/>
                <a:gd name="T47" fmla="*/ 113 h 260"/>
                <a:gd name="T48" fmla="*/ 158 w 270"/>
                <a:gd name="T49" fmla="*/ 105 h 260"/>
                <a:gd name="T50" fmla="*/ 166 w 270"/>
                <a:gd name="T51" fmla="*/ 100 h 260"/>
                <a:gd name="T52" fmla="*/ 174 w 270"/>
                <a:gd name="T53" fmla="*/ 95 h 260"/>
                <a:gd name="T54" fmla="*/ 181 w 270"/>
                <a:gd name="T55" fmla="*/ 90 h 260"/>
                <a:gd name="T56" fmla="*/ 188 w 270"/>
                <a:gd name="T57" fmla="*/ 85 h 260"/>
                <a:gd name="T58" fmla="*/ 195 w 270"/>
                <a:gd name="T59" fmla="*/ 80 h 260"/>
                <a:gd name="T60" fmla="*/ 202 w 270"/>
                <a:gd name="T61" fmla="*/ 75 h 260"/>
                <a:gd name="T62" fmla="*/ 208 w 270"/>
                <a:gd name="T63" fmla="*/ 68 h 260"/>
                <a:gd name="T64" fmla="*/ 214 w 270"/>
                <a:gd name="T65" fmla="*/ 61 h 260"/>
                <a:gd name="T66" fmla="*/ 221 w 270"/>
                <a:gd name="T67" fmla="*/ 54 h 260"/>
                <a:gd name="T68" fmla="*/ 227 w 270"/>
                <a:gd name="T69" fmla="*/ 47 h 260"/>
                <a:gd name="T70" fmla="*/ 234 w 270"/>
                <a:gd name="T71" fmla="*/ 41 h 260"/>
                <a:gd name="T72" fmla="*/ 241 w 270"/>
                <a:gd name="T73" fmla="*/ 35 h 260"/>
                <a:gd name="T74" fmla="*/ 248 w 270"/>
                <a:gd name="T75" fmla="*/ 29 h 260"/>
                <a:gd name="T76" fmla="*/ 254 w 270"/>
                <a:gd name="T77" fmla="*/ 21 h 260"/>
                <a:gd name="T78" fmla="*/ 260 w 270"/>
                <a:gd name="T79" fmla="*/ 13 h 260"/>
                <a:gd name="T80" fmla="*/ 266 w 270"/>
                <a:gd name="T81" fmla="*/ 5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0" h="260">
                  <a:moveTo>
                    <a:pt x="4" y="255"/>
                  </a:moveTo>
                  <a:lnTo>
                    <a:pt x="6" y="253"/>
                  </a:lnTo>
                  <a:moveTo>
                    <a:pt x="10" y="248"/>
                  </a:moveTo>
                  <a:lnTo>
                    <a:pt x="12" y="246"/>
                  </a:lnTo>
                  <a:moveTo>
                    <a:pt x="17" y="241"/>
                  </a:moveTo>
                  <a:lnTo>
                    <a:pt x="18" y="239"/>
                  </a:lnTo>
                  <a:moveTo>
                    <a:pt x="23" y="234"/>
                  </a:moveTo>
                  <a:lnTo>
                    <a:pt x="25" y="232"/>
                  </a:lnTo>
                  <a:moveTo>
                    <a:pt x="29" y="227"/>
                  </a:moveTo>
                  <a:lnTo>
                    <a:pt x="31" y="225"/>
                  </a:lnTo>
                  <a:moveTo>
                    <a:pt x="35" y="220"/>
                  </a:moveTo>
                  <a:lnTo>
                    <a:pt x="37" y="218"/>
                  </a:lnTo>
                  <a:moveTo>
                    <a:pt x="41" y="213"/>
                  </a:moveTo>
                  <a:lnTo>
                    <a:pt x="43" y="211"/>
                  </a:lnTo>
                  <a:lnTo>
                    <a:pt x="43" y="211"/>
                  </a:lnTo>
                  <a:moveTo>
                    <a:pt x="48" y="206"/>
                  </a:moveTo>
                  <a:lnTo>
                    <a:pt x="50" y="205"/>
                  </a:lnTo>
                  <a:moveTo>
                    <a:pt x="55" y="200"/>
                  </a:moveTo>
                  <a:lnTo>
                    <a:pt x="57" y="198"/>
                  </a:lnTo>
                  <a:moveTo>
                    <a:pt x="62" y="194"/>
                  </a:moveTo>
                  <a:lnTo>
                    <a:pt x="64" y="192"/>
                  </a:lnTo>
                  <a:moveTo>
                    <a:pt x="69" y="187"/>
                  </a:moveTo>
                  <a:lnTo>
                    <a:pt x="71" y="186"/>
                  </a:lnTo>
                  <a:moveTo>
                    <a:pt x="76" y="181"/>
                  </a:moveTo>
                  <a:lnTo>
                    <a:pt x="78" y="180"/>
                  </a:lnTo>
                  <a:moveTo>
                    <a:pt x="83" y="175"/>
                  </a:moveTo>
                  <a:lnTo>
                    <a:pt x="85" y="173"/>
                  </a:lnTo>
                  <a:moveTo>
                    <a:pt x="90" y="169"/>
                  </a:moveTo>
                  <a:lnTo>
                    <a:pt x="92" y="168"/>
                  </a:lnTo>
                  <a:moveTo>
                    <a:pt x="97" y="164"/>
                  </a:moveTo>
                  <a:lnTo>
                    <a:pt x="99" y="162"/>
                  </a:lnTo>
                  <a:moveTo>
                    <a:pt x="104" y="158"/>
                  </a:moveTo>
                  <a:lnTo>
                    <a:pt x="106" y="157"/>
                  </a:lnTo>
                  <a:moveTo>
                    <a:pt x="111" y="153"/>
                  </a:moveTo>
                  <a:lnTo>
                    <a:pt x="112" y="152"/>
                  </a:lnTo>
                  <a:lnTo>
                    <a:pt x="112" y="152"/>
                  </a:lnTo>
                  <a:moveTo>
                    <a:pt x="117" y="147"/>
                  </a:moveTo>
                  <a:lnTo>
                    <a:pt x="118" y="145"/>
                  </a:lnTo>
                  <a:moveTo>
                    <a:pt x="123" y="140"/>
                  </a:moveTo>
                  <a:lnTo>
                    <a:pt x="125" y="138"/>
                  </a:lnTo>
                  <a:moveTo>
                    <a:pt x="129" y="133"/>
                  </a:moveTo>
                  <a:lnTo>
                    <a:pt x="131" y="131"/>
                  </a:lnTo>
                  <a:moveTo>
                    <a:pt x="136" y="126"/>
                  </a:moveTo>
                  <a:lnTo>
                    <a:pt x="138" y="124"/>
                  </a:lnTo>
                  <a:moveTo>
                    <a:pt x="143" y="119"/>
                  </a:moveTo>
                  <a:lnTo>
                    <a:pt x="145" y="117"/>
                  </a:lnTo>
                  <a:moveTo>
                    <a:pt x="150" y="113"/>
                  </a:moveTo>
                  <a:lnTo>
                    <a:pt x="152" y="111"/>
                  </a:lnTo>
                  <a:moveTo>
                    <a:pt x="158" y="105"/>
                  </a:moveTo>
                  <a:lnTo>
                    <a:pt x="160" y="104"/>
                  </a:lnTo>
                  <a:moveTo>
                    <a:pt x="166" y="100"/>
                  </a:moveTo>
                  <a:lnTo>
                    <a:pt x="168" y="99"/>
                  </a:lnTo>
                  <a:moveTo>
                    <a:pt x="174" y="95"/>
                  </a:moveTo>
                  <a:lnTo>
                    <a:pt x="176" y="94"/>
                  </a:lnTo>
                  <a:moveTo>
                    <a:pt x="181" y="90"/>
                  </a:moveTo>
                  <a:lnTo>
                    <a:pt x="183" y="89"/>
                  </a:lnTo>
                  <a:moveTo>
                    <a:pt x="188" y="85"/>
                  </a:moveTo>
                  <a:lnTo>
                    <a:pt x="190" y="84"/>
                  </a:lnTo>
                  <a:moveTo>
                    <a:pt x="195" y="80"/>
                  </a:moveTo>
                  <a:lnTo>
                    <a:pt x="197" y="79"/>
                  </a:lnTo>
                  <a:moveTo>
                    <a:pt x="202" y="75"/>
                  </a:moveTo>
                  <a:lnTo>
                    <a:pt x="204" y="73"/>
                  </a:lnTo>
                  <a:moveTo>
                    <a:pt x="208" y="68"/>
                  </a:moveTo>
                  <a:lnTo>
                    <a:pt x="210" y="66"/>
                  </a:lnTo>
                  <a:moveTo>
                    <a:pt x="214" y="61"/>
                  </a:moveTo>
                  <a:lnTo>
                    <a:pt x="216" y="59"/>
                  </a:lnTo>
                  <a:moveTo>
                    <a:pt x="221" y="54"/>
                  </a:moveTo>
                  <a:lnTo>
                    <a:pt x="222" y="52"/>
                  </a:lnTo>
                  <a:moveTo>
                    <a:pt x="227" y="47"/>
                  </a:moveTo>
                  <a:lnTo>
                    <a:pt x="229" y="46"/>
                  </a:lnTo>
                  <a:moveTo>
                    <a:pt x="234" y="41"/>
                  </a:moveTo>
                  <a:lnTo>
                    <a:pt x="236" y="39"/>
                  </a:lnTo>
                  <a:moveTo>
                    <a:pt x="241" y="35"/>
                  </a:moveTo>
                  <a:lnTo>
                    <a:pt x="243" y="33"/>
                  </a:lnTo>
                  <a:moveTo>
                    <a:pt x="248" y="29"/>
                  </a:moveTo>
                  <a:lnTo>
                    <a:pt x="250" y="27"/>
                  </a:lnTo>
                  <a:moveTo>
                    <a:pt x="254" y="21"/>
                  </a:moveTo>
                  <a:lnTo>
                    <a:pt x="256" y="19"/>
                  </a:lnTo>
                  <a:moveTo>
                    <a:pt x="260" y="13"/>
                  </a:moveTo>
                  <a:lnTo>
                    <a:pt x="262" y="11"/>
                  </a:lnTo>
                  <a:moveTo>
                    <a:pt x="266" y="5"/>
                  </a:moveTo>
                  <a:lnTo>
                    <a:pt x="268" y="3"/>
                  </a:lnTo>
                </a:path>
              </a:pathLst>
            </a:cu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26" name="Rectangle 587"/>
            <p:cNvSpPr>
              <a:spLocks noChangeArrowheads="1"/>
            </p:cNvSpPr>
            <p:nvPr/>
          </p:nvSpPr>
          <p:spPr bwMode="auto">
            <a:xfrm>
              <a:off x="5611" y="1482"/>
              <a:ext cx="59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Genotyped</a:t>
              </a:r>
              <a:r>
                <a:rPr kumimoji="1" lang="en-US" altLang="ja-JP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/>
              </a:r>
              <a:br>
                <a:rPr kumimoji="1" lang="en-US" altLang="ja-JP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</a:br>
              <a:r>
                <a:rPr kumimoji="1" lang="ja-JP" altLang="ja-JP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cows</a:t>
              </a:r>
              <a:endPara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3227" name="Rectangle 588"/>
            <p:cNvSpPr>
              <a:spLocks noChangeArrowheads="1"/>
            </p:cNvSpPr>
            <p:nvPr/>
          </p:nvSpPr>
          <p:spPr bwMode="auto">
            <a:xfrm>
              <a:off x="5917" y="2535"/>
              <a:ext cx="49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All cows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589" name="Rectangle 174"/>
          <p:cNvSpPr>
            <a:spLocks noChangeArrowheads="1"/>
          </p:cNvSpPr>
          <p:nvPr/>
        </p:nvSpPr>
        <p:spPr bwMode="auto">
          <a:xfrm>
            <a:off x="3523764" y="533399"/>
            <a:ext cx="595727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Cows:</a:t>
            </a:r>
            <a:r>
              <a:rPr kumimoji="0" lang="en-US" altLang="en-US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ssGBLUP vs traditional PTA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0" name="Line 199"/>
          <p:cNvSpPr>
            <a:spLocks noChangeShapeType="1"/>
          </p:cNvSpPr>
          <p:nvPr/>
        </p:nvSpPr>
        <p:spPr bwMode="auto">
          <a:xfrm flipV="1">
            <a:off x="5009072" y="1868488"/>
            <a:ext cx="382588" cy="0"/>
          </a:xfrm>
          <a:prstGeom prst="line">
            <a:avLst/>
          </a:prstGeom>
          <a:noFill/>
          <a:ln w="19050" cap="rnd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91" name="Line 200"/>
          <p:cNvSpPr>
            <a:spLocks noChangeShapeType="1"/>
          </p:cNvSpPr>
          <p:nvPr/>
        </p:nvSpPr>
        <p:spPr bwMode="auto">
          <a:xfrm flipV="1">
            <a:off x="5010660" y="2095501"/>
            <a:ext cx="390525" cy="3175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92" name="Rectangle 201"/>
          <p:cNvSpPr>
            <a:spLocks noChangeArrowheads="1"/>
          </p:cNvSpPr>
          <p:nvPr/>
        </p:nvSpPr>
        <p:spPr bwMode="auto">
          <a:xfrm>
            <a:off x="5418647" y="1719263"/>
            <a:ext cx="9239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ssGBLUP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93" name="Rectangle 202"/>
          <p:cNvSpPr>
            <a:spLocks noChangeArrowheads="1"/>
          </p:cNvSpPr>
          <p:nvPr/>
        </p:nvSpPr>
        <p:spPr bwMode="auto">
          <a:xfrm>
            <a:off x="5412297" y="1957388"/>
            <a:ext cx="5810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BLUP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94" name="Line 199"/>
          <p:cNvSpPr>
            <a:spLocks noChangeShapeType="1"/>
          </p:cNvSpPr>
          <p:nvPr/>
        </p:nvSpPr>
        <p:spPr bwMode="auto">
          <a:xfrm flipV="1">
            <a:off x="8980098" y="1868219"/>
            <a:ext cx="382588" cy="0"/>
          </a:xfrm>
          <a:prstGeom prst="line">
            <a:avLst/>
          </a:prstGeom>
          <a:noFill/>
          <a:ln w="19050" cap="rnd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95" name="Line 200"/>
          <p:cNvSpPr>
            <a:spLocks noChangeShapeType="1"/>
          </p:cNvSpPr>
          <p:nvPr/>
        </p:nvSpPr>
        <p:spPr bwMode="auto">
          <a:xfrm flipV="1">
            <a:off x="8981686" y="2095232"/>
            <a:ext cx="390525" cy="3175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96" name="Rectangle 201"/>
          <p:cNvSpPr>
            <a:spLocks noChangeArrowheads="1"/>
          </p:cNvSpPr>
          <p:nvPr/>
        </p:nvSpPr>
        <p:spPr bwMode="auto">
          <a:xfrm>
            <a:off x="9389673" y="1718994"/>
            <a:ext cx="9239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ssGBLUP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97" name="Rectangle 202"/>
          <p:cNvSpPr>
            <a:spLocks noChangeArrowheads="1"/>
          </p:cNvSpPr>
          <p:nvPr/>
        </p:nvSpPr>
        <p:spPr bwMode="auto">
          <a:xfrm>
            <a:off x="9383323" y="1957119"/>
            <a:ext cx="5810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BLUP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98" name="Rectangle 204"/>
          <p:cNvSpPr>
            <a:spLocks noChangeArrowheads="1"/>
          </p:cNvSpPr>
          <p:nvPr/>
        </p:nvSpPr>
        <p:spPr bwMode="auto">
          <a:xfrm>
            <a:off x="1146742" y="1242370"/>
            <a:ext cx="5482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Milk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99" name="Rectangle 204"/>
          <p:cNvSpPr>
            <a:spLocks noChangeArrowheads="1"/>
          </p:cNvSpPr>
          <p:nvPr/>
        </p:nvSpPr>
        <p:spPr bwMode="auto">
          <a:xfrm>
            <a:off x="5051992" y="1242370"/>
            <a:ext cx="46166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Fat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00" name="Rectangle 204"/>
          <p:cNvSpPr>
            <a:spLocks noChangeArrowheads="1"/>
          </p:cNvSpPr>
          <p:nvPr/>
        </p:nvSpPr>
        <p:spPr bwMode="auto">
          <a:xfrm>
            <a:off x="8964613" y="1242370"/>
            <a:ext cx="9762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Protein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01" name="TextBox 600"/>
          <p:cNvSpPr txBox="1"/>
          <p:nvPr/>
        </p:nvSpPr>
        <p:spPr>
          <a:xfrm>
            <a:off x="9362686" y="6374091"/>
            <a:ext cx="282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*Cows with record(s)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6325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2824164" y="457200"/>
            <a:ext cx="6006102" cy="5997178"/>
            <a:chOff x="1779" y="288"/>
            <a:chExt cx="4038" cy="4032"/>
          </a:xfrm>
        </p:grpSpPr>
        <p:sp>
          <p:nvSpPr>
            <p:cNvPr id="3" name="AutoShape 4"/>
            <p:cNvSpPr>
              <a:spLocks noChangeAspect="1" noChangeArrowheads="1" noTextEdit="1"/>
            </p:cNvSpPr>
            <p:nvPr/>
          </p:nvSpPr>
          <p:spPr bwMode="auto">
            <a:xfrm>
              <a:off x="1785" y="288"/>
              <a:ext cx="4032" cy="4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" name="Line 6"/>
            <p:cNvSpPr>
              <a:spLocks noChangeShapeType="1"/>
            </p:cNvSpPr>
            <p:nvPr/>
          </p:nvSpPr>
          <p:spPr bwMode="auto">
            <a:xfrm>
              <a:off x="2379" y="3738"/>
              <a:ext cx="3078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" name="Line 7"/>
            <p:cNvSpPr>
              <a:spLocks noChangeShapeType="1"/>
            </p:cNvSpPr>
            <p:nvPr/>
          </p:nvSpPr>
          <p:spPr bwMode="auto">
            <a:xfrm>
              <a:off x="2379" y="3738"/>
              <a:ext cx="0" cy="54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" name="Line 8"/>
            <p:cNvSpPr>
              <a:spLocks noChangeShapeType="1"/>
            </p:cNvSpPr>
            <p:nvPr/>
          </p:nvSpPr>
          <p:spPr bwMode="auto">
            <a:xfrm>
              <a:off x="2991" y="3738"/>
              <a:ext cx="0" cy="54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3609" y="3738"/>
              <a:ext cx="0" cy="54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4221" y="3738"/>
              <a:ext cx="0" cy="54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4839" y="3738"/>
              <a:ext cx="0" cy="54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5457" y="3738"/>
              <a:ext cx="0" cy="54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2217" y="3840"/>
              <a:ext cx="32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829" y="3840"/>
              <a:ext cx="32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2002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3447" y="3840"/>
              <a:ext cx="32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2004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4059" y="3840"/>
              <a:ext cx="32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2006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4677" y="3840"/>
              <a:ext cx="32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2008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5295" y="3840"/>
              <a:ext cx="32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2010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 flipV="1">
              <a:off x="2253" y="1188"/>
              <a:ext cx="0" cy="2352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 flipH="1">
              <a:off x="2199" y="3540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 flipH="1">
              <a:off x="2199" y="2952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 flipH="1">
              <a:off x="2199" y="2364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 flipH="1">
              <a:off x="2199" y="1776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Line 24"/>
            <p:cNvSpPr>
              <a:spLocks noChangeShapeType="1"/>
            </p:cNvSpPr>
            <p:nvPr/>
          </p:nvSpPr>
          <p:spPr bwMode="auto">
            <a:xfrm flipH="1">
              <a:off x="2199" y="1188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Rectangle 25"/>
            <p:cNvSpPr>
              <a:spLocks noChangeArrowheads="1"/>
            </p:cNvSpPr>
            <p:nvPr/>
          </p:nvSpPr>
          <p:spPr bwMode="auto">
            <a:xfrm rot="16200000">
              <a:off x="2025" y="3461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6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4" name="Rectangle 26"/>
            <p:cNvSpPr>
              <a:spLocks noChangeArrowheads="1"/>
            </p:cNvSpPr>
            <p:nvPr/>
          </p:nvSpPr>
          <p:spPr bwMode="auto">
            <a:xfrm rot="16200000">
              <a:off x="2025" y="2873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8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5" name="Rectangle 27"/>
            <p:cNvSpPr>
              <a:spLocks noChangeArrowheads="1"/>
            </p:cNvSpPr>
            <p:nvPr/>
          </p:nvSpPr>
          <p:spPr bwMode="auto">
            <a:xfrm rot="16200000">
              <a:off x="1992" y="2285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10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6" name="Rectangle 28"/>
            <p:cNvSpPr>
              <a:spLocks noChangeArrowheads="1"/>
            </p:cNvSpPr>
            <p:nvPr/>
          </p:nvSpPr>
          <p:spPr bwMode="auto">
            <a:xfrm rot="16200000">
              <a:off x="1992" y="1698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12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7" name="Rectangle 29"/>
            <p:cNvSpPr>
              <a:spLocks noChangeArrowheads="1"/>
            </p:cNvSpPr>
            <p:nvPr/>
          </p:nvSpPr>
          <p:spPr bwMode="auto">
            <a:xfrm rot="16200000">
              <a:off x="1992" y="1109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14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2253" y="756"/>
              <a:ext cx="3324" cy="2982"/>
            </a:xfrm>
            <a:custGeom>
              <a:avLst/>
              <a:gdLst>
                <a:gd name="T0" fmla="*/ 0 w 554"/>
                <a:gd name="T1" fmla="*/ 0 h 497"/>
                <a:gd name="T2" fmla="*/ 0 w 554"/>
                <a:gd name="T3" fmla="*/ 497 h 497"/>
                <a:gd name="T4" fmla="*/ 554 w 554"/>
                <a:gd name="T5" fmla="*/ 497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4" h="497">
                  <a:moveTo>
                    <a:pt x="0" y="0"/>
                  </a:moveTo>
                  <a:lnTo>
                    <a:pt x="0" y="497"/>
                  </a:lnTo>
                  <a:lnTo>
                    <a:pt x="554" y="497"/>
                  </a:lnTo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Rectangle 31"/>
            <p:cNvSpPr>
              <a:spLocks noChangeArrowheads="1"/>
            </p:cNvSpPr>
            <p:nvPr/>
          </p:nvSpPr>
          <p:spPr bwMode="auto">
            <a:xfrm>
              <a:off x="3555" y="4074"/>
              <a:ext cx="7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Year of Birth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30" name="Rectangle 32"/>
            <p:cNvSpPr>
              <a:spLocks noChangeArrowheads="1"/>
            </p:cNvSpPr>
            <p:nvPr/>
          </p:nvSpPr>
          <p:spPr bwMode="auto">
            <a:xfrm rot="16200000">
              <a:off x="1593" y="2165"/>
              <a:ext cx="52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PTA (kg)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31" name="Rectangle 33"/>
            <p:cNvSpPr>
              <a:spLocks noChangeArrowheads="1"/>
            </p:cNvSpPr>
            <p:nvPr/>
          </p:nvSpPr>
          <p:spPr bwMode="auto">
            <a:xfrm>
              <a:off x="2373" y="3558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0" name="Rectangle 34"/>
            <p:cNvSpPr>
              <a:spLocks noChangeArrowheads="1"/>
            </p:cNvSpPr>
            <p:nvPr/>
          </p:nvSpPr>
          <p:spPr bwMode="auto">
            <a:xfrm>
              <a:off x="2373" y="3606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1" name="Rectangle 35"/>
            <p:cNvSpPr>
              <a:spLocks noChangeArrowheads="1"/>
            </p:cNvSpPr>
            <p:nvPr/>
          </p:nvSpPr>
          <p:spPr bwMode="auto">
            <a:xfrm>
              <a:off x="2361" y="3564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3" name="Rectangle 36"/>
            <p:cNvSpPr>
              <a:spLocks noChangeArrowheads="1"/>
            </p:cNvSpPr>
            <p:nvPr/>
          </p:nvSpPr>
          <p:spPr bwMode="auto">
            <a:xfrm>
              <a:off x="2361" y="3594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4" name="Rectangle 37"/>
            <p:cNvSpPr>
              <a:spLocks noChangeArrowheads="1"/>
            </p:cNvSpPr>
            <p:nvPr/>
          </p:nvSpPr>
          <p:spPr bwMode="auto">
            <a:xfrm>
              <a:off x="2355" y="3576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5" name="Rectangle 38"/>
            <p:cNvSpPr>
              <a:spLocks noChangeArrowheads="1"/>
            </p:cNvSpPr>
            <p:nvPr/>
          </p:nvSpPr>
          <p:spPr bwMode="auto">
            <a:xfrm>
              <a:off x="2355" y="3588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6" name="Rectangle 39"/>
            <p:cNvSpPr>
              <a:spLocks noChangeArrowheads="1"/>
            </p:cNvSpPr>
            <p:nvPr/>
          </p:nvSpPr>
          <p:spPr bwMode="auto">
            <a:xfrm>
              <a:off x="2355" y="3582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7" name="Rectangle 40"/>
            <p:cNvSpPr>
              <a:spLocks noChangeArrowheads="1"/>
            </p:cNvSpPr>
            <p:nvPr/>
          </p:nvSpPr>
          <p:spPr bwMode="auto">
            <a:xfrm>
              <a:off x="2355" y="3582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8" name="Oval 41"/>
            <p:cNvSpPr>
              <a:spLocks noChangeArrowheads="1"/>
            </p:cNvSpPr>
            <p:nvPr/>
          </p:nvSpPr>
          <p:spPr bwMode="auto">
            <a:xfrm>
              <a:off x="2355" y="3558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9" name="Rectangle 42"/>
            <p:cNvSpPr>
              <a:spLocks noChangeArrowheads="1"/>
            </p:cNvSpPr>
            <p:nvPr/>
          </p:nvSpPr>
          <p:spPr bwMode="auto">
            <a:xfrm>
              <a:off x="2679" y="3552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0" name="Rectangle 43"/>
            <p:cNvSpPr>
              <a:spLocks noChangeArrowheads="1"/>
            </p:cNvSpPr>
            <p:nvPr/>
          </p:nvSpPr>
          <p:spPr bwMode="auto">
            <a:xfrm>
              <a:off x="2679" y="360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1" name="Rectangle 44"/>
            <p:cNvSpPr>
              <a:spLocks noChangeArrowheads="1"/>
            </p:cNvSpPr>
            <p:nvPr/>
          </p:nvSpPr>
          <p:spPr bwMode="auto">
            <a:xfrm>
              <a:off x="2667" y="3558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2" name="Rectangle 45"/>
            <p:cNvSpPr>
              <a:spLocks noChangeArrowheads="1"/>
            </p:cNvSpPr>
            <p:nvPr/>
          </p:nvSpPr>
          <p:spPr bwMode="auto">
            <a:xfrm>
              <a:off x="2667" y="3588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3" name="Rectangle 46"/>
            <p:cNvSpPr>
              <a:spLocks noChangeArrowheads="1"/>
            </p:cNvSpPr>
            <p:nvPr/>
          </p:nvSpPr>
          <p:spPr bwMode="auto">
            <a:xfrm>
              <a:off x="2661" y="357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4" name="Rectangle 47"/>
            <p:cNvSpPr>
              <a:spLocks noChangeArrowheads="1"/>
            </p:cNvSpPr>
            <p:nvPr/>
          </p:nvSpPr>
          <p:spPr bwMode="auto">
            <a:xfrm>
              <a:off x="2661" y="3582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5" name="Rectangle 48"/>
            <p:cNvSpPr>
              <a:spLocks noChangeArrowheads="1"/>
            </p:cNvSpPr>
            <p:nvPr/>
          </p:nvSpPr>
          <p:spPr bwMode="auto">
            <a:xfrm>
              <a:off x="2661" y="3576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6" name="Rectangle 49"/>
            <p:cNvSpPr>
              <a:spLocks noChangeArrowheads="1"/>
            </p:cNvSpPr>
            <p:nvPr/>
          </p:nvSpPr>
          <p:spPr bwMode="auto">
            <a:xfrm>
              <a:off x="2661" y="3576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7" name="Oval 50"/>
            <p:cNvSpPr>
              <a:spLocks noChangeArrowheads="1"/>
            </p:cNvSpPr>
            <p:nvPr/>
          </p:nvSpPr>
          <p:spPr bwMode="auto">
            <a:xfrm>
              <a:off x="2661" y="3552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8" name="Rectangle 51"/>
            <p:cNvSpPr>
              <a:spLocks noChangeArrowheads="1"/>
            </p:cNvSpPr>
            <p:nvPr/>
          </p:nvSpPr>
          <p:spPr bwMode="auto">
            <a:xfrm>
              <a:off x="2985" y="360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9" name="Rectangle 52"/>
            <p:cNvSpPr>
              <a:spLocks noChangeArrowheads="1"/>
            </p:cNvSpPr>
            <p:nvPr/>
          </p:nvSpPr>
          <p:spPr bwMode="auto">
            <a:xfrm>
              <a:off x="2985" y="3648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0" name="Rectangle 53"/>
            <p:cNvSpPr>
              <a:spLocks noChangeArrowheads="1"/>
            </p:cNvSpPr>
            <p:nvPr/>
          </p:nvSpPr>
          <p:spPr bwMode="auto">
            <a:xfrm>
              <a:off x="2973" y="360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1" name="Rectangle 54"/>
            <p:cNvSpPr>
              <a:spLocks noChangeArrowheads="1"/>
            </p:cNvSpPr>
            <p:nvPr/>
          </p:nvSpPr>
          <p:spPr bwMode="auto">
            <a:xfrm>
              <a:off x="2973" y="363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2" name="Rectangle 55"/>
            <p:cNvSpPr>
              <a:spLocks noChangeArrowheads="1"/>
            </p:cNvSpPr>
            <p:nvPr/>
          </p:nvSpPr>
          <p:spPr bwMode="auto">
            <a:xfrm>
              <a:off x="2967" y="3618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3" name="Rectangle 56"/>
            <p:cNvSpPr>
              <a:spLocks noChangeArrowheads="1"/>
            </p:cNvSpPr>
            <p:nvPr/>
          </p:nvSpPr>
          <p:spPr bwMode="auto">
            <a:xfrm>
              <a:off x="2967" y="363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4" name="Rectangle 57"/>
            <p:cNvSpPr>
              <a:spLocks noChangeArrowheads="1"/>
            </p:cNvSpPr>
            <p:nvPr/>
          </p:nvSpPr>
          <p:spPr bwMode="auto">
            <a:xfrm>
              <a:off x="2967" y="362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5" name="Rectangle 58"/>
            <p:cNvSpPr>
              <a:spLocks noChangeArrowheads="1"/>
            </p:cNvSpPr>
            <p:nvPr/>
          </p:nvSpPr>
          <p:spPr bwMode="auto">
            <a:xfrm>
              <a:off x="2967" y="362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6" name="Oval 59"/>
            <p:cNvSpPr>
              <a:spLocks noChangeArrowheads="1"/>
            </p:cNvSpPr>
            <p:nvPr/>
          </p:nvSpPr>
          <p:spPr bwMode="auto">
            <a:xfrm>
              <a:off x="2967" y="3600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7" name="Rectangle 60"/>
            <p:cNvSpPr>
              <a:spLocks noChangeArrowheads="1"/>
            </p:cNvSpPr>
            <p:nvPr/>
          </p:nvSpPr>
          <p:spPr bwMode="auto">
            <a:xfrm>
              <a:off x="3297" y="3426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8" name="Rectangle 61"/>
            <p:cNvSpPr>
              <a:spLocks noChangeArrowheads="1"/>
            </p:cNvSpPr>
            <p:nvPr/>
          </p:nvSpPr>
          <p:spPr bwMode="auto">
            <a:xfrm>
              <a:off x="3297" y="3474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9" name="Rectangle 62"/>
            <p:cNvSpPr>
              <a:spLocks noChangeArrowheads="1"/>
            </p:cNvSpPr>
            <p:nvPr/>
          </p:nvSpPr>
          <p:spPr bwMode="auto">
            <a:xfrm>
              <a:off x="3285" y="3432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0" name="Rectangle 63"/>
            <p:cNvSpPr>
              <a:spLocks noChangeArrowheads="1"/>
            </p:cNvSpPr>
            <p:nvPr/>
          </p:nvSpPr>
          <p:spPr bwMode="auto">
            <a:xfrm>
              <a:off x="3285" y="3462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1" name="Rectangle 64"/>
            <p:cNvSpPr>
              <a:spLocks noChangeArrowheads="1"/>
            </p:cNvSpPr>
            <p:nvPr/>
          </p:nvSpPr>
          <p:spPr bwMode="auto">
            <a:xfrm>
              <a:off x="3279" y="344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2" name="Rectangle 65"/>
            <p:cNvSpPr>
              <a:spLocks noChangeArrowheads="1"/>
            </p:cNvSpPr>
            <p:nvPr/>
          </p:nvSpPr>
          <p:spPr bwMode="auto">
            <a:xfrm>
              <a:off x="3279" y="3456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3" name="Rectangle 66"/>
            <p:cNvSpPr>
              <a:spLocks noChangeArrowheads="1"/>
            </p:cNvSpPr>
            <p:nvPr/>
          </p:nvSpPr>
          <p:spPr bwMode="auto">
            <a:xfrm>
              <a:off x="3279" y="345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4" name="Rectangle 67"/>
            <p:cNvSpPr>
              <a:spLocks noChangeArrowheads="1"/>
            </p:cNvSpPr>
            <p:nvPr/>
          </p:nvSpPr>
          <p:spPr bwMode="auto">
            <a:xfrm>
              <a:off x="3279" y="345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5" name="Oval 68"/>
            <p:cNvSpPr>
              <a:spLocks noChangeArrowheads="1"/>
            </p:cNvSpPr>
            <p:nvPr/>
          </p:nvSpPr>
          <p:spPr bwMode="auto">
            <a:xfrm>
              <a:off x="3279" y="3426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6" name="Rectangle 69"/>
            <p:cNvSpPr>
              <a:spLocks noChangeArrowheads="1"/>
            </p:cNvSpPr>
            <p:nvPr/>
          </p:nvSpPr>
          <p:spPr bwMode="auto">
            <a:xfrm>
              <a:off x="3603" y="294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7" name="Rectangle 70"/>
            <p:cNvSpPr>
              <a:spLocks noChangeArrowheads="1"/>
            </p:cNvSpPr>
            <p:nvPr/>
          </p:nvSpPr>
          <p:spPr bwMode="auto">
            <a:xfrm>
              <a:off x="3603" y="2988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8" name="Rectangle 71"/>
            <p:cNvSpPr>
              <a:spLocks noChangeArrowheads="1"/>
            </p:cNvSpPr>
            <p:nvPr/>
          </p:nvSpPr>
          <p:spPr bwMode="auto">
            <a:xfrm>
              <a:off x="3591" y="294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9" name="Rectangle 72"/>
            <p:cNvSpPr>
              <a:spLocks noChangeArrowheads="1"/>
            </p:cNvSpPr>
            <p:nvPr/>
          </p:nvSpPr>
          <p:spPr bwMode="auto">
            <a:xfrm>
              <a:off x="3591" y="297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0" name="Rectangle 73"/>
            <p:cNvSpPr>
              <a:spLocks noChangeArrowheads="1"/>
            </p:cNvSpPr>
            <p:nvPr/>
          </p:nvSpPr>
          <p:spPr bwMode="auto">
            <a:xfrm>
              <a:off x="3585" y="2958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1" name="Rectangle 74"/>
            <p:cNvSpPr>
              <a:spLocks noChangeArrowheads="1"/>
            </p:cNvSpPr>
            <p:nvPr/>
          </p:nvSpPr>
          <p:spPr bwMode="auto">
            <a:xfrm>
              <a:off x="3585" y="297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2" name="Rectangle 75"/>
            <p:cNvSpPr>
              <a:spLocks noChangeArrowheads="1"/>
            </p:cNvSpPr>
            <p:nvPr/>
          </p:nvSpPr>
          <p:spPr bwMode="auto">
            <a:xfrm>
              <a:off x="3585" y="296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3" name="Rectangle 76"/>
            <p:cNvSpPr>
              <a:spLocks noChangeArrowheads="1"/>
            </p:cNvSpPr>
            <p:nvPr/>
          </p:nvSpPr>
          <p:spPr bwMode="auto">
            <a:xfrm>
              <a:off x="3585" y="296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4" name="Oval 77"/>
            <p:cNvSpPr>
              <a:spLocks noChangeArrowheads="1"/>
            </p:cNvSpPr>
            <p:nvPr/>
          </p:nvSpPr>
          <p:spPr bwMode="auto">
            <a:xfrm>
              <a:off x="3585" y="2940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5" name="Rectangle 78"/>
            <p:cNvSpPr>
              <a:spLocks noChangeArrowheads="1"/>
            </p:cNvSpPr>
            <p:nvPr/>
          </p:nvSpPr>
          <p:spPr bwMode="auto">
            <a:xfrm>
              <a:off x="3909" y="2946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6" name="Rectangle 79"/>
            <p:cNvSpPr>
              <a:spLocks noChangeArrowheads="1"/>
            </p:cNvSpPr>
            <p:nvPr/>
          </p:nvSpPr>
          <p:spPr bwMode="auto">
            <a:xfrm>
              <a:off x="3909" y="2994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7" name="Rectangle 80"/>
            <p:cNvSpPr>
              <a:spLocks noChangeArrowheads="1"/>
            </p:cNvSpPr>
            <p:nvPr/>
          </p:nvSpPr>
          <p:spPr bwMode="auto">
            <a:xfrm>
              <a:off x="3897" y="2952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8" name="Rectangle 81"/>
            <p:cNvSpPr>
              <a:spLocks noChangeArrowheads="1"/>
            </p:cNvSpPr>
            <p:nvPr/>
          </p:nvSpPr>
          <p:spPr bwMode="auto">
            <a:xfrm>
              <a:off x="3897" y="2982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9" name="Rectangle 82"/>
            <p:cNvSpPr>
              <a:spLocks noChangeArrowheads="1"/>
            </p:cNvSpPr>
            <p:nvPr/>
          </p:nvSpPr>
          <p:spPr bwMode="auto">
            <a:xfrm>
              <a:off x="3891" y="296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0" name="Rectangle 83"/>
            <p:cNvSpPr>
              <a:spLocks noChangeArrowheads="1"/>
            </p:cNvSpPr>
            <p:nvPr/>
          </p:nvSpPr>
          <p:spPr bwMode="auto">
            <a:xfrm>
              <a:off x="3891" y="2976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1" name="Rectangle 84"/>
            <p:cNvSpPr>
              <a:spLocks noChangeArrowheads="1"/>
            </p:cNvSpPr>
            <p:nvPr/>
          </p:nvSpPr>
          <p:spPr bwMode="auto">
            <a:xfrm>
              <a:off x="3891" y="297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2" name="Rectangle 85"/>
            <p:cNvSpPr>
              <a:spLocks noChangeArrowheads="1"/>
            </p:cNvSpPr>
            <p:nvPr/>
          </p:nvSpPr>
          <p:spPr bwMode="auto">
            <a:xfrm>
              <a:off x="3891" y="297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3" name="Oval 86"/>
            <p:cNvSpPr>
              <a:spLocks noChangeArrowheads="1"/>
            </p:cNvSpPr>
            <p:nvPr/>
          </p:nvSpPr>
          <p:spPr bwMode="auto">
            <a:xfrm>
              <a:off x="3891" y="2946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4" name="Rectangle 87"/>
            <p:cNvSpPr>
              <a:spLocks noChangeArrowheads="1"/>
            </p:cNvSpPr>
            <p:nvPr/>
          </p:nvSpPr>
          <p:spPr bwMode="auto">
            <a:xfrm>
              <a:off x="4215" y="264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5" name="Rectangle 88"/>
            <p:cNvSpPr>
              <a:spLocks noChangeArrowheads="1"/>
            </p:cNvSpPr>
            <p:nvPr/>
          </p:nvSpPr>
          <p:spPr bwMode="auto">
            <a:xfrm>
              <a:off x="4215" y="2688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6" name="Rectangle 89"/>
            <p:cNvSpPr>
              <a:spLocks noChangeArrowheads="1"/>
            </p:cNvSpPr>
            <p:nvPr/>
          </p:nvSpPr>
          <p:spPr bwMode="auto">
            <a:xfrm>
              <a:off x="4203" y="264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7" name="Rectangle 90"/>
            <p:cNvSpPr>
              <a:spLocks noChangeArrowheads="1"/>
            </p:cNvSpPr>
            <p:nvPr/>
          </p:nvSpPr>
          <p:spPr bwMode="auto">
            <a:xfrm>
              <a:off x="4203" y="267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8" name="Rectangle 91"/>
            <p:cNvSpPr>
              <a:spLocks noChangeArrowheads="1"/>
            </p:cNvSpPr>
            <p:nvPr/>
          </p:nvSpPr>
          <p:spPr bwMode="auto">
            <a:xfrm>
              <a:off x="4197" y="2658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9" name="Rectangle 92"/>
            <p:cNvSpPr>
              <a:spLocks noChangeArrowheads="1"/>
            </p:cNvSpPr>
            <p:nvPr/>
          </p:nvSpPr>
          <p:spPr bwMode="auto">
            <a:xfrm>
              <a:off x="4197" y="267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0" name="Rectangle 93"/>
            <p:cNvSpPr>
              <a:spLocks noChangeArrowheads="1"/>
            </p:cNvSpPr>
            <p:nvPr/>
          </p:nvSpPr>
          <p:spPr bwMode="auto">
            <a:xfrm>
              <a:off x="4197" y="266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1" name="Rectangle 94"/>
            <p:cNvSpPr>
              <a:spLocks noChangeArrowheads="1"/>
            </p:cNvSpPr>
            <p:nvPr/>
          </p:nvSpPr>
          <p:spPr bwMode="auto">
            <a:xfrm>
              <a:off x="4197" y="266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2" name="Oval 95"/>
            <p:cNvSpPr>
              <a:spLocks noChangeArrowheads="1"/>
            </p:cNvSpPr>
            <p:nvPr/>
          </p:nvSpPr>
          <p:spPr bwMode="auto">
            <a:xfrm>
              <a:off x="4197" y="2640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3" name="Rectangle 96"/>
            <p:cNvSpPr>
              <a:spLocks noChangeArrowheads="1"/>
            </p:cNvSpPr>
            <p:nvPr/>
          </p:nvSpPr>
          <p:spPr bwMode="auto">
            <a:xfrm>
              <a:off x="4527" y="2454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4" name="Rectangle 97"/>
            <p:cNvSpPr>
              <a:spLocks noChangeArrowheads="1"/>
            </p:cNvSpPr>
            <p:nvPr/>
          </p:nvSpPr>
          <p:spPr bwMode="auto">
            <a:xfrm>
              <a:off x="4527" y="2502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5" name="Rectangle 98"/>
            <p:cNvSpPr>
              <a:spLocks noChangeArrowheads="1"/>
            </p:cNvSpPr>
            <p:nvPr/>
          </p:nvSpPr>
          <p:spPr bwMode="auto">
            <a:xfrm>
              <a:off x="4515" y="2460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6" name="Rectangle 99"/>
            <p:cNvSpPr>
              <a:spLocks noChangeArrowheads="1"/>
            </p:cNvSpPr>
            <p:nvPr/>
          </p:nvSpPr>
          <p:spPr bwMode="auto">
            <a:xfrm>
              <a:off x="4515" y="2490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7" name="Rectangle 100"/>
            <p:cNvSpPr>
              <a:spLocks noChangeArrowheads="1"/>
            </p:cNvSpPr>
            <p:nvPr/>
          </p:nvSpPr>
          <p:spPr bwMode="auto">
            <a:xfrm>
              <a:off x="4509" y="2472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8" name="Rectangle 101"/>
            <p:cNvSpPr>
              <a:spLocks noChangeArrowheads="1"/>
            </p:cNvSpPr>
            <p:nvPr/>
          </p:nvSpPr>
          <p:spPr bwMode="auto">
            <a:xfrm>
              <a:off x="4509" y="248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9" name="Rectangle 102"/>
            <p:cNvSpPr>
              <a:spLocks noChangeArrowheads="1"/>
            </p:cNvSpPr>
            <p:nvPr/>
          </p:nvSpPr>
          <p:spPr bwMode="auto">
            <a:xfrm>
              <a:off x="4509" y="2478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0" name="Rectangle 103"/>
            <p:cNvSpPr>
              <a:spLocks noChangeArrowheads="1"/>
            </p:cNvSpPr>
            <p:nvPr/>
          </p:nvSpPr>
          <p:spPr bwMode="auto">
            <a:xfrm>
              <a:off x="4509" y="2478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1" name="Oval 104"/>
            <p:cNvSpPr>
              <a:spLocks noChangeArrowheads="1"/>
            </p:cNvSpPr>
            <p:nvPr/>
          </p:nvSpPr>
          <p:spPr bwMode="auto">
            <a:xfrm>
              <a:off x="4509" y="2454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2" name="Rectangle 105"/>
            <p:cNvSpPr>
              <a:spLocks noChangeArrowheads="1"/>
            </p:cNvSpPr>
            <p:nvPr/>
          </p:nvSpPr>
          <p:spPr bwMode="auto">
            <a:xfrm>
              <a:off x="4833" y="1932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3" name="Rectangle 106"/>
            <p:cNvSpPr>
              <a:spLocks noChangeArrowheads="1"/>
            </p:cNvSpPr>
            <p:nvPr/>
          </p:nvSpPr>
          <p:spPr bwMode="auto">
            <a:xfrm>
              <a:off x="4833" y="198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4" name="Rectangle 107"/>
            <p:cNvSpPr>
              <a:spLocks noChangeArrowheads="1"/>
            </p:cNvSpPr>
            <p:nvPr/>
          </p:nvSpPr>
          <p:spPr bwMode="auto">
            <a:xfrm>
              <a:off x="4821" y="1938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5" name="Rectangle 108"/>
            <p:cNvSpPr>
              <a:spLocks noChangeArrowheads="1"/>
            </p:cNvSpPr>
            <p:nvPr/>
          </p:nvSpPr>
          <p:spPr bwMode="auto">
            <a:xfrm>
              <a:off x="4821" y="1968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6" name="Rectangle 109"/>
            <p:cNvSpPr>
              <a:spLocks noChangeArrowheads="1"/>
            </p:cNvSpPr>
            <p:nvPr/>
          </p:nvSpPr>
          <p:spPr bwMode="auto">
            <a:xfrm>
              <a:off x="4815" y="195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7" name="Rectangle 110"/>
            <p:cNvSpPr>
              <a:spLocks noChangeArrowheads="1"/>
            </p:cNvSpPr>
            <p:nvPr/>
          </p:nvSpPr>
          <p:spPr bwMode="auto">
            <a:xfrm>
              <a:off x="4815" y="1962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8" name="Rectangle 111"/>
            <p:cNvSpPr>
              <a:spLocks noChangeArrowheads="1"/>
            </p:cNvSpPr>
            <p:nvPr/>
          </p:nvSpPr>
          <p:spPr bwMode="auto">
            <a:xfrm>
              <a:off x="4815" y="1956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9" name="Rectangle 112"/>
            <p:cNvSpPr>
              <a:spLocks noChangeArrowheads="1"/>
            </p:cNvSpPr>
            <p:nvPr/>
          </p:nvSpPr>
          <p:spPr bwMode="auto">
            <a:xfrm>
              <a:off x="4815" y="1956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0" name="Oval 113"/>
            <p:cNvSpPr>
              <a:spLocks noChangeArrowheads="1"/>
            </p:cNvSpPr>
            <p:nvPr/>
          </p:nvSpPr>
          <p:spPr bwMode="auto">
            <a:xfrm>
              <a:off x="4815" y="1932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1" name="Rectangle 114"/>
            <p:cNvSpPr>
              <a:spLocks noChangeArrowheads="1"/>
            </p:cNvSpPr>
            <p:nvPr/>
          </p:nvSpPr>
          <p:spPr bwMode="auto">
            <a:xfrm>
              <a:off x="5139" y="1896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2" name="Rectangle 115"/>
            <p:cNvSpPr>
              <a:spLocks noChangeArrowheads="1"/>
            </p:cNvSpPr>
            <p:nvPr/>
          </p:nvSpPr>
          <p:spPr bwMode="auto">
            <a:xfrm>
              <a:off x="5139" y="1944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3" name="Rectangle 116"/>
            <p:cNvSpPr>
              <a:spLocks noChangeArrowheads="1"/>
            </p:cNvSpPr>
            <p:nvPr/>
          </p:nvSpPr>
          <p:spPr bwMode="auto">
            <a:xfrm>
              <a:off x="5127" y="1902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4" name="Rectangle 117"/>
            <p:cNvSpPr>
              <a:spLocks noChangeArrowheads="1"/>
            </p:cNvSpPr>
            <p:nvPr/>
          </p:nvSpPr>
          <p:spPr bwMode="auto">
            <a:xfrm>
              <a:off x="5127" y="1932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5" name="Rectangle 118"/>
            <p:cNvSpPr>
              <a:spLocks noChangeArrowheads="1"/>
            </p:cNvSpPr>
            <p:nvPr/>
          </p:nvSpPr>
          <p:spPr bwMode="auto">
            <a:xfrm>
              <a:off x="5121" y="191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6" name="Rectangle 119"/>
            <p:cNvSpPr>
              <a:spLocks noChangeArrowheads="1"/>
            </p:cNvSpPr>
            <p:nvPr/>
          </p:nvSpPr>
          <p:spPr bwMode="auto">
            <a:xfrm>
              <a:off x="5121" y="1926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7" name="Rectangle 120"/>
            <p:cNvSpPr>
              <a:spLocks noChangeArrowheads="1"/>
            </p:cNvSpPr>
            <p:nvPr/>
          </p:nvSpPr>
          <p:spPr bwMode="auto">
            <a:xfrm>
              <a:off x="5121" y="192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8" name="Rectangle 121"/>
            <p:cNvSpPr>
              <a:spLocks noChangeArrowheads="1"/>
            </p:cNvSpPr>
            <p:nvPr/>
          </p:nvSpPr>
          <p:spPr bwMode="auto">
            <a:xfrm>
              <a:off x="5121" y="192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9" name="Oval 122"/>
            <p:cNvSpPr>
              <a:spLocks noChangeArrowheads="1"/>
            </p:cNvSpPr>
            <p:nvPr/>
          </p:nvSpPr>
          <p:spPr bwMode="auto">
            <a:xfrm>
              <a:off x="5121" y="1896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0" name="Rectangle 123"/>
            <p:cNvSpPr>
              <a:spLocks noChangeArrowheads="1"/>
            </p:cNvSpPr>
            <p:nvPr/>
          </p:nvSpPr>
          <p:spPr bwMode="auto">
            <a:xfrm>
              <a:off x="5451" y="1176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1" name="Rectangle 124"/>
            <p:cNvSpPr>
              <a:spLocks noChangeArrowheads="1"/>
            </p:cNvSpPr>
            <p:nvPr/>
          </p:nvSpPr>
          <p:spPr bwMode="auto">
            <a:xfrm>
              <a:off x="5451" y="1224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2" name="Rectangle 125"/>
            <p:cNvSpPr>
              <a:spLocks noChangeArrowheads="1"/>
            </p:cNvSpPr>
            <p:nvPr/>
          </p:nvSpPr>
          <p:spPr bwMode="auto">
            <a:xfrm>
              <a:off x="5439" y="1182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3" name="Rectangle 126"/>
            <p:cNvSpPr>
              <a:spLocks noChangeArrowheads="1"/>
            </p:cNvSpPr>
            <p:nvPr/>
          </p:nvSpPr>
          <p:spPr bwMode="auto">
            <a:xfrm>
              <a:off x="5439" y="1212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4" name="Rectangle 127"/>
            <p:cNvSpPr>
              <a:spLocks noChangeArrowheads="1"/>
            </p:cNvSpPr>
            <p:nvPr/>
          </p:nvSpPr>
          <p:spPr bwMode="auto">
            <a:xfrm>
              <a:off x="5433" y="119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5" name="Rectangle 128"/>
            <p:cNvSpPr>
              <a:spLocks noChangeArrowheads="1"/>
            </p:cNvSpPr>
            <p:nvPr/>
          </p:nvSpPr>
          <p:spPr bwMode="auto">
            <a:xfrm>
              <a:off x="5433" y="1206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6" name="Rectangle 129"/>
            <p:cNvSpPr>
              <a:spLocks noChangeArrowheads="1"/>
            </p:cNvSpPr>
            <p:nvPr/>
          </p:nvSpPr>
          <p:spPr bwMode="auto">
            <a:xfrm>
              <a:off x="5433" y="120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7" name="Rectangle 130"/>
            <p:cNvSpPr>
              <a:spLocks noChangeArrowheads="1"/>
            </p:cNvSpPr>
            <p:nvPr/>
          </p:nvSpPr>
          <p:spPr bwMode="auto">
            <a:xfrm>
              <a:off x="5433" y="120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8" name="Oval 131"/>
            <p:cNvSpPr>
              <a:spLocks noChangeArrowheads="1"/>
            </p:cNvSpPr>
            <p:nvPr/>
          </p:nvSpPr>
          <p:spPr bwMode="auto">
            <a:xfrm>
              <a:off x="5433" y="1176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9" name="Freeform 132"/>
            <p:cNvSpPr>
              <a:spLocks/>
            </p:cNvSpPr>
            <p:nvPr/>
          </p:nvSpPr>
          <p:spPr bwMode="auto">
            <a:xfrm>
              <a:off x="2379" y="1200"/>
              <a:ext cx="3078" cy="2424"/>
            </a:xfrm>
            <a:custGeom>
              <a:avLst/>
              <a:gdLst>
                <a:gd name="T0" fmla="*/ 0 w 513"/>
                <a:gd name="T1" fmla="*/ 397 h 404"/>
                <a:gd name="T2" fmla="*/ 51 w 513"/>
                <a:gd name="T3" fmla="*/ 396 h 404"/>
                <a:gd name="T4" fmla="*/ 102 w 513"/>
                <a:gd name="T5" fmla="*/ 404 h 404"/>
                <a:gd name="T6" fmla="*/ 154 w 513"/>
                <a:gd name="T7" fmla="*/ 375 h 404"/>
                <a:gd name="T8" fmla="*/ 205 w 513"/>
                <a:gd name="T9" fmla="*/ 294 h 404"/>
                <a:gd name="T10" fmla="*/ 256 w 513"/>
                <a:gd name="T11" fmla="*/ 295 h 404"/>
                <a:gd name="T12" fmla="*/ 307 w 513"/>
                <a:gd name="T13" fmla="*/ 244 h 404"/>
                <a:gd name="T14" fmla="*/ 359 w 513"/>
                <a:gd name="T15" fmla="*/ 213 h 404"/>
                <a:gd name="T16" fmla="*/ 410 w 513"/>
                <a:gd name="T17" fmla="*/ 126 h 404"/>
                <a:gd name="T18" fmla="*/ 461 w 513"/>
                <a:gd name="T19" fmla="*/ 120 h 404"/>
                <a:gd name="T20" fmla="*/ 513 w 513"/>
                <a:gd name="T21" fmla="*/ 0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3" h="404">
                  <a:moveTo>
                    <a:pt x="0" y="397"/>
                  </a:moveTo>
                  <a:lnTo>
                    <a:pt x="51" y="396"/>
                  </a:lnTo>
                  <a:lnTo>
                    <a:pt x="102" y="404"/>
                  </a:lnTo>
                  <a:lnTo>
                    <a:pt x="154" y="375"/>
                  </a:lnTo>
                  <a:lnTo>
                    <a:pt x="205" y="294"/>
                  </a:lnTo>
                  <a:lnTo>
                    <a:pt x="256" y="295"/>
                  </a:lnTo>
                  <a:lnTo>
                    <a:pt x="307" y="244"/>
                  </a:lnTo>
                  <a:lnTo>
                    <a:pt x="359" y="213"/>
                  </a:lnTo>
                  <a:lnTo>
                    <a:pt x="410" y="126"/>
                  </a:lnTo>
                  <a:lnTo>
                    <a:pt x="461" y="120"/>
                  </a:lnTo>
                  <a:lnTo>
                    <a:pt x="513" y="0"/>
                  </a:lnTo>
                </a:path>
              </a:pathLst>
            </a:custGeom>
            <a:noFill/>
            <a:ln w="2857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20" name="Rectangle 133"/>
            <p:cNvSpPr>
              <a:spLocks noChangeArrowheads="1"/>
            </p:cNvSpPr>
            <p:nvPr/>
          </p:nvSpPr>
          <p:spPr bwMode="auto">
            <a:xfrm>
              <a:off x="2349" y="3444"/>
              <a:ext cx="54" cy="6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21" name="Rectangle 134"/>
            <p:cNvSpPr>
              <a:spLocks noChangeArrowheads="1"/>
            </p:cNvSpPr>
            <p:nvPr/>
          </p:nvSpPr>
          <p:spPr bwMode="auto">
            <a:xfrm>
              <a:off x="2655" y="3486"/>
              <a:ext cx="60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22" name="Rectangle 135"/>
            <p:cNvSpPr>
              <a:spLocks noChangeArrowheads="1"/>
            </p:cNvSpPr>
            <p:nvPr/>
          </p:nvSpPr>
          <p:spPr bwMode="auto">
            <a:xfrm>
              <a:off x="2967" y="3492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23" name="Rectangle 136"/>
            <p:cNvSpPr>
              <a:spLocks noChangeArrowheads="1"/>
            </p:cNvSpPr>
            <p:nvPr/>
          </p:nvSpPr>
          <p:spPr bwMode="auto">
            <a:xfrm>
              <a:off x="3273" y="3294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24" name="Rectangle 137"/>
            <p:cNvSpPr>
              <a:spLocks noChangeArrowheads="1"/>
            </p:cNvSpPr>
            <p:nvPr/>
          </p:nvSpPr>
          <p:spPr bwMode="auto">
            <a:xfrm>
              <a:off x="3579" y="2844"/>
              <a:ext cx="60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25" name="Rectangle 138"/>
            <p:cNvSpPr>
              <a:spLocks noChangeArrowheads="1"/>
            </p:cNvSpPr>
            <p:nvPr/>
          </p:nvSpPr>
          <p:spPr bwMode="auto">
            <a:xfrm>
              <a:off x="3891" y="2910"/>
              <a:ext cx="54" cy="6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26" name="Rectangle 139"/>
            <p:cNvSpPr>
              <a:spLocks noChangeArrowheads="1"/>
            </p:cNvSpPr>
            <p:nvPr/>
          </p:nvSpPr>
          <p:spPr bwMode="auto">
            <a:xfrm>
              <a:off x="4197" y="2544"/>
              <a:ext cx="54" cy="6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27" name="Rectangle 140"/>
            <p:cNvSpPr>
              <a:spLocks noChangeArrowheads="1"/>
            </p:cNvSpPr>
            <p:nvPr/>
          </p:nvSpPr>
          <p:spPr bwMode="auto">
            <a:xfrm>
              <a:off x="4503" y="2346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28" name="Rectangle 141"/>
            <p:cNvSpPr>
              <a:spLocks noChangeArrowheads="1"/>
            </p:cNvSpPr>
            <p:nvPr/>
          </p:nvSpPr>
          <p:spPr bwMode="auto">
            <a:xfrm>
              <a:off x="4809" y="1830"/>
              <a:ext cx="60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29" name="Rectangle 142"/>
            <p:cNvSpPr>
              <a:spLocks noChangeArrowheads="1"/>
            </p:cNvSpPr>
            <p:nvPr/>
          </p:nvSpPr>
          <p:spPr bwMode="auto">
            <a:xfrm>
              <a:off x="5121" y="1710"/>
              <a:ext cx="54" cy="6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30" name="Rectangle 143"/>
            <p:cNvSpPr>
              <a:spLocks noChangeArrowheads="1"/>
            </p:cNvSpPr>
            <p:nvPr/>
          </p:nvSpPr>
          <p:spPr bwMode="auto">
            <a:xfrm>
              <a:off x="5427" y="840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31" name="Freeform 144"/>
            <p:cNvSpPr>
              <a:spLocks/>
            </p:cNvSpPr>
            <p:nvPr/>
          </p:nvSpPr>
          <p:spPr bwMode="auto">
            <a:xfrm>
              <a:off x="2379" y="870"/>
              <a:ext cx="3078" cy="2652"/>
            </a:xfrm>
            <a:custGeom>
              <a:avLst/>
              <a:gdLst>
                <a:gd name="T0" fmla="*/ 0 w 513"/>
                <a:gd name="T1" fmla="*/ 434 h 442"/>
                <a:gd name="T2" fmla="*/ 51 w 513"/>
                <a:gd name="T3" fmla="*/ 441 h 442"/>
                <a:gd name="T4" fmla="*/ 102 w 513"/>
                <a:gd name="T5" fmla="*/ 442 h 442"/>
                <a:gd name="T6" fmla="*/ 154 w 513"/>
                <a:gd name="T7" fmla="*/ 408 h 442"/>
                <a:gd name="T8" fmla="*/ 205 w 513"/>
                <a:gd name="T9" fmla="*/ 334 h 442"/>
                <a:gd name="T10" fmla="*/ 256 w 513"/>
                <a:gd name="T11" fmla="*/ 345 h 442"/>
                <a:gd name="T12" fmla="*/ 307 w 513"/>
                <a:gd name="T13" fmla="*/ 284 h 442"/>
                <a:gd name="T14" fmla="*/ 359 w 513"/>
                <a:gd name="T15" fmla="*/ 251 h 442"/>
                <a:gd name="T16" fmla="*/ 410 w 513"/>
                <a:gd name="T17" fmla="*/ 164 h 442"/>
                <a:gd name="T18" fmla="*/ 461 w 513"/>
                <a:gd name="T19" fmla="*/ 145 h 442"/>
                <a:gd name="T20" fmla="*/ 513 w 513"/>
                <a:gd name="T21" fmla="*/ 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3" h="442">
                  <a:moveTo>
                    <a:pt x="0" y="434"/>
                  </a:moveTo>
                  <a:lnTo>
                    <a:pt x="51" y="441"/>
                  </a:lnTo>
                  <a:lnTo>
                    <a:pt x="102" y="442"/>
                  </a:lnTo>
                  <a:lnTo>
                    <a:pt x="154" y="408"/>
                  </a:lnTo>
                  <a:lnTo>
                    <a:pt x="205" y="334"/>
                  </a:lnTo>
                  <a:lnTo>
                    <a:pt x="256" y="345"/>
                  </a:lnTo>
                  <a:lnTo>
                    <a:pt x="307" y="284"/>
                  </a:lnTo>
                  <a:lnTo>
                    <a:pt x="359" y="251"/>
                  </a:lnTo>
                  <a:lnTo>
                    <a:pt x="410" y="164"/>
                  </a:lnTo>
                  <a:lnTo>
                    <a:pt x="461" y="145"/>
                  </a:lnTo>
                  <a:lnTo>
                    <a:pt x="513" y="0"/>
                  </a:lnTo>
                </a:path>
              </a:pathLst>
            </a:custGeom>
            <a:noFill/>
            <a:ln w="28575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32" name="Line 145"/>
            <p:cNvSpPr>
              <a:spLocks noChangeShapeType="1"/>
            </p:cNvSpPr>
            <p:nvPr/>
          </p:nvSpPr>
          <p:spPr bwMode="auto">
            <a:xfrm>
              <a:off x="2361" y="900"/>
              <a:ext cx="216" cy="0"/>
            </a:xfrm>
            <a:prstGeom prst="line">
              <a:avLst/>
            </a:pr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33" name="Line 146"/>
            <p:cNvSpPr>
              <a:spLocks noChangeShapeType="1"/>
            </p:cNvSpPr>
            <p:nvPr/>
          </p:nvSpPr>
          <p:spPr bwMode="auto">
            <a:xfrm>
              <a:off x="2361" y="1044"/>
              <a:ext cx="216" cy="0"/>
            </a:xfrm>
            <a:prstGeom prst="line">
              <a:avLst/>
            </a:pr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34" name="Rectangle 147"/>
            <p:cNvSpPr>
              <a:spLocks noChangeArrowheads="1"/>
            </p:cNvSpPr>
            <p:nvPr/>
          </p:nvSpPr>
          <p:spPr bwMode="auto">
            <a:xfrm>
              <a:off x="2685" y="846"/>
              <a:ext cx="5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ssGBLUP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5235" name="Rectangle 148"/>
            <p:cNvSpPr>
              <a:spLocks noChangeArrowheads="1"/>
            </p:cNvSpPr>
            <p:nvPr/>
          </p:nvSpPr>
          <p:spPr bwMode="auto">
            <a:xfrm>
              <a:off x="2685" y="990"/>
              <a:ext cx="36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150" name="Rectangle 174"/>
          <p:cNvSpPr>
            <a:spLocks noChangeArrowheads="1"/>
          </p:cNvSpPr>
          <p:nvPr/>
        </p:nvSpPr>
        <p:spPr bwMode="auto">
          <a:xfrm>
            <a:off x="2732711" y="529856"/>
            <a:ext cx="742190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b="1" dirty="0" smtClean="0">
                <a:solidFill>
                  <a:srgbClr val="000000"/>
                </a:solidFill>
              </a:rPr>
              <a:t>Bulls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ssGBLUP vs traditional PTA (protein)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238" name="TextBox 5237"/>
          <p:cNvSpPr txBox="1"/>
          <p:nvPr/>
        </p:nvSpPr>
        <p:spPr>
          <a:xfrm>
            <a:off x="6292851" y="6374091"/>
            <a:ext cx="589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*Genotyped bulls with at least 10 daughters with record(s)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77377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200025" y="488950"/>
            <a:ext cx="11793538" cy="5886450"/>
            <a:chOff x="126" y="308"/>
            <a:chExt cx="7429" cy="3708"/>
          </a:xfrm>
        </p:grpSpPr>
        <p:sp>
          <p:nvSpPr>
            <p:cNvPr id="3" name="AutoShape 4"/>
            <p:cNvSpPr>
              <a:spLocks noChangeAspect="1" noChangeArrowheads="1" noTextEdit="1"/>
            </p:cNvSpPr>
            <p:nvPr/>
          </p:nvSpPr>
          <p:spPr bwMode="auto">
            <a:xfrm>
              <a:off x="127" y="308"/>
              <a:ext cx="7428" cy="3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4" name="Group 206"/>
            <p:cNvGrpSpPr>
              <a:grpSpLocks/>
            </p:cNvGrpSpPr>
            <p:nvPr/>
          </p:nvGrpSpPr>
          <p:grpSpPr bwMode="auto">
            <a:xfrm>
              <a:off x="126" y="770"/>
              <a:ext cx="4711" cy="3162"/>
              <a:chOff x="126" y="770"/>
              <a:chExt cx="4711" cy="3162"/>
            </a:xfrm>
          </p:grpSpPr>
          <p:sp>
            <p:nvSpPr>
              <p:cNvPr id="6337" name="Line 6"/>
              <p:cNvSpPr>
                <a:spLocks noChangeShapeType="1"/>
              </p:cNvSpPr>
              <p:nvPr/>
            </p:nvSpPr>
            <p:spPr bwMode="auto">
              <a:xfrm>
                <a:off x="661" y="3440"/>
                <a:ext cx="1632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38" name="Line 7"/>
              <p:cNvSpPr>
                <a:spLocks noChangeShapeType="1"/>
              </p:cNvSpPr>
              <p:nvPr/>
            </p:nvSpPr>
            <p:spPr bwMode="auto">
              <a:xfrm>
                <a:off x="66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39" name="Line 8"/>
              <p:cNvSpPr>
                <a:spLocks noChangeShapeType="1"/>
              </p:cNvSpPr>
              <p:nvPr/>
            </p:nvSpPr>
            <p:spPr bwMode="auto">
              <a:xfrm>
                <a:off x="99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40" name="Line 9"/>
              <p:cNvSpPr>
                <a:spLocks noChangeShapeType="1"/>
              </p:cNvSpPr>
              <p:nvPr/>
            </p:nvSpPr>
            <p:spPr bwMode="auto">
              <a:xfrm>
                <a:off x="1315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41" name="Line 10"/>
              <p:cNvSpPr>
                <a:spLocks noChangeShapeType="1"/>
              </p:cNvSpPr>
              <p:nvPr/>
            </p:nvSpPr>
            <p:spPr bwMode="auto">
              <a:xfrm>
                <a:off x="163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42" name="Line 11"/>
              <p:cNvSpPr>
                <a:spLocks noChangeShapeType="1"/>
              </p:cNvSpPr>
              <p:nvPr/>
            </p:nvSpPr>
            <p:spPr bwMode="auto">
              <a:xfrm>
                <a:off x="196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43" name="Line 12"/>
              <p:cNvSpPr>
                <a:spLocks noChangeShapeType="1"/>
              </p:cNvSpPr>
              <p:nvPr/>
            </p:nvSpPr>
            <p:spPr bwMode="auto">
              <a:xfrm>
                <a:off x="229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44" name="Rectangle 13"/>
              <p:cNvSpPr>
                <a:spLocks noChangeArrowheads="1"/>
              </p:cNvSpPr>
              <p:nvPr/>
            </p:nvSpPr>
            <p:spPr bwMode="auto">
              <a:xfrm>
                <a:off x="499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345" name="Rectangle 14"/>
              <p:cNvSpPr>
                <a:spLocks noChangeArrowheads="1"/>
              </p:cNvSpPr>
              <p:nvPr/>
            </p:nvSpPr>
            <p:spPr bwMode="auto">
              <a:xfrm>
                <a:off x="1153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346" name="Rectangle 15"/>
              <p:cNvSpPr>
                <a:spLocks noChangeArrowheads="1"/>
              </p:cNvSpPr>
              <p:nvPr/>
            </p:nvSpPr>
            <p:spPr bwMode="auto">
              <a:xfrm>
                <a:off x="1807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347" name="Line 16"/>
              <p:cNvSpPr>
                <a:spLocks noChangeShapeType="1"/>
              </p:cNvSpPr>
              <p:nvPr/>
            </p:nvSpPr>
            <p:spPr bwMode="auto">
              <a:xfrm flipV="1">
                <a:off x="595" y="896"/>
                <a:ext cx="0" cy="2478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48" name="Line 17"/>
              <p:cNvSpPr>
                <a:spLocks noChangeShapeType="1"/>
              </p:cNvSpPr>
              <p:nvPr/>
            </p:nvSpPr>
            <p:spPr bwMode="auto">
              <a:xfrm flipH="1">
                <a:off x="541" y="337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49" name="Line 18"/>
              <p:cNvSpPr>
                <a:spLocks noChangeShapeType="1"/>
              </p:cNvSpPr>
              <p:nvPr/>
            </p:nvSpPr>
            <p:spPr bwMode="auto">
              <a:xfrm flipH="1">
                <a:off x="541" y="287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50" name="Line 19"/>
              <p:cNvSpPr>
                <a:spLocks noChangeShapeType="1"/>
              </p:cNvSpPr>
              <p:nvPr/>
            </p:nvSpPr>
            <p:spPr bwMode="auto">
              <a:xfrm flipH="1">
                <a:off x="541" y="238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51" name="Line 20"/>
              <p:cNvSpPr>
                <a:spLocks noChangeShapeType="1"/>
              </p:cNvSpPr>
              <p:nvPr/>
            </p:nvSpPr>
            <p:spPr bwMode="auto">
              <a:xfrm flipH="1">
                <a:off x="541" y="188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52" name="Line 21"/>
              <p:cNvSpPr>
                <a:spLocks noChangeShapeType="1"/>
              </p:cNvSpPr>
              <p:nvPr/>
            </p:nvSpPr>
            <p:spPr bwMode="auto">
              <a:xfrm flipH="1">
                <a:off x="541" y="139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53" name="Line 22"/>
              <p:cNvSpPr>
                <a:spLocks noChangeShapeType="1"/>
              </p:cNvSpPr>
              <p:nvPr/>
            </p:nvSpPr>
            <p:spPr bwMode="auto">
              <a:xfrm flipH="1">
                <a:off x="541" y="89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54" name="Rectangle 23"/>
              <p:cNvSpPr>
                <a:spLocks noChangeArrowheads="1"/>
              </p:cNvSpPr>
              <p:nvPr/>
            </p:nvSpPr>
            <p:spPr bwMode="auto">
              <a:xfrm rot="16200000">
                <a:off x="306" y="3296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150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355" name="Rectangle 24"/>
              <p:cNvSpPr>
                <a:spLocks noChangeArrowheads="1"/>
              </p:cNvSpPr>
              <p:nvPr/>
            </p:nvSpPr>
            <p:spPr bwMode="auto">
              <a:xfrm rot="16200000">
                <a:off x="306" y="2798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356" name="Rectangle 25"/>
              <p:cNvSpPr>
                <a:spLocks noChangeArrowheads="1"/>
              </p:cNvSpPr>
              <p:nvPr/>
            </p:nvSpPr>
            <p:spPr bwMode="auto">
              <a:xfrm rot="16200000">
                <a:off x="306" y="2306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250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357" name="Rectangle 26"/>
              <p:cNvSpPr>
                <a:spLocks noChangeArrowheads="1"/>
              </p:cNvSpPr>
              <p:nvPr/>
            </p:nvSpPr>
            <p:spPr bwMode="auto">
              <a:xfrm rot="16200000">
                <a:off x="306" y="1808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300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358" name="Rectangle 27"/>
              <p:cNvSpPr>
                <a:spLocks noChangeArrowheads="1"/>
              </p:cNvSpPr>
              <p:nvPr/>
            </p:nvSpPr>
            <p:spPr bwMode="auto">
              <a:xfrm rot="16200000">
                <a:off x="306" y="1316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350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359" name="Rectangle 28"/>
              <p:cNvSpPr>
                <a:spLocks noChangeArrowheads="1"/>
              </p:cNvSpPr>
              <p:nvPr/>
            </p:nvSpPr>
            <p:spPr bwMode="auto">
              <a:xfrm rot="16200000">
                <a:off x="307" y="818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400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360" name="Freeform 29"/>
              <p:cNvSpPr>
                <a:spLocks/>
              </p:cNvSpPr>
              <p:nvPr/>
            </p:nvSpPr>
            <p:spPr bwMode="auto">
              <a:xfrm>
                <a:off x="595" y="776"/>
                <a:ext cx="1764" cy="2664"/>
              </a:xfrm>
              <a:custGeom>
                <a:avLst/>
                <a:gdLst>
                  <a:gd name="T0" fmla="*/ 0 w 294"/>
                  <a:gd name="T1" fmla="*/ 0 h 444"/>
                  <a:gd name="T2" fmla="*/ 0 w 294"/>
                  <a:gd name="T3" fmla="*/ 444 h 444"/>
                  <a:gd name="T4" fmla="*/ 294 w 294"/>
                  <a:gd name="T5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444">
                    <a:moveTo>
                      <a:pt x="0" y="0"/>
                    </a:moveTo>
                    <a:lnTo>
                      <a:pt x="0" y="444"/>
                    </a:lnTo>
                    <a:lnTo>
                      <a:pt x="294" y="444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61" name="Rectangle 30"/>
              <p:cNvSpPr>
                <a:spLocks noChangeArrowheads="1"/>
              </p:cNvSpPr>
              <p:nvPr/>
            </p:nvSpPr>
            <p:spPr bwMode="auto">
              <a:xfrm>
                <a:off x="1117" y="3776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362" name="Rectangle 31"/>
              <p:cNvSpPr>
                <a:spLocks noChangeArrowheads="1"/>
              </p:cNvSpPr>
              <p:nvPr/>
            </p:nvSpPr>
            <p:spPr bwMode="auto">
              <a:xfrm rot="16200000">
                <a:off x="-60" y="2030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363" name="Rectangle 32"/>
              <p:cNvSpPr>
                <a:spLocks noChangeArrowheads="1"/>
              </p:cNvSpPr>
              <p:nvPr/>
            </p:nvSpPr>
            <p:spPr bwMode="auto">
              <a:xfrm>
                <a:off x="655" y="331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64" name="Rectangle 33"/>
              <p:cNvSpPr>
                <a:spLocks noChangeArrowheads="1"/>
              </p:cNvSpPr>
              <p:nvPr/>
            </p:nvSpPr>
            <p:spPr bwMode="auto">
              <a:xfrm>
                <a:off x="655" y="336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65" name="Rectangle 34"/>
              <p:cNvSpPr>
                <a:spLocks noChangeArrowheads="1"/>
              </p:cNvSpPr>
              <p:nvPr/>
            </p:nvSpPr>
            <p:spPr bwMode="auto">
              <a:xfrm>
                <a:off x="643" y="332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66" name="Rectangle 35"/>
              <p:cNvSpPr>
                <a:spLocks noChangeArrowheads="1"/>
              </p:cNvSpPr>
              <p:nvPr/>
            </p:nvSpPr>
            <p:spPr bwMode="auto">
              <a:xfrm>
                <a:off x="643" y="335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67" name="Rectangle 36"/>
              <p:cNvSpPr>
                <a:spLocks noChangeArrowheads="1"/>
              </p:cNvSpPr>
              <p:nvPr/>
            </p:nvSpPr>
            <p:spPr bwMode="auto">
              <a:xfrm>
                <a:off x="637" y="333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68" name="Rectangle 37"/>
              <p:cNvSpPr>
                <a:spLocks noChangeArrowheads="1"/>
              </p:cNvSpPr>
              <p:nvPr/>
            </p:nvSpPr>
            <p:spPr bwMode="auto">
              <a:xfrm>
                <a:off x="637" y="334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69" name="Rectangle 38"/>
              <p:cNvSpPr>
                <a:spLocks noChangeArrowheads="1"/>
              </p:cNvSpPr>
              <p:nvPr/>
            </p:nvSpPr>
            <p:spPr bwMode="auto">
              <a:xfrm>
                <a:off x="637" y="333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70" name="Rectangle 39"/>
              <p:cNvSpPr>
                <a:spLocks noChangeArrowheads="1"/>
              </p:cNvSpPr>
              <p:nvPr/>
            </p:nvSpPr>
            <p:spPr bwMode="auto">
              <a:xfrm>
                <a:off x="637" y="333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71" name="Oval 40"/>
              <p:cNvSpPr>
                <a:spLocks noChangeArrowheads="1"/>
              </p:cNvSpPr>
              <p:nvPr/>
            </p:nvSpPr>
            <p:spPr bwMode="auto">
              <a:xfrm>
                <a:off x="637" y="331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72" name="Rectangle 41"/>
              <p:cNvSpPr>
                <a:spLocks noChangeArrowheads="1"/>
              </p:cNvSpPr>
              <p:nvPr/>
            </p:nvSpPr>
            <p:spPr bwMode="auto">
              <a:xfrm>
                <a:off x="817" y="313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73" name="Rectangle 42"/>
              <p:cNvSpPr>
                <a:spLocks noChangeArrowheads="1"/>
              </p:cNvSpPr>
              <p:nvPr/>
            </p:nvSpPr>
            <p:spPr bwMode="auto">
              <a:xfrm>
                <a:off x="817" y="318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74" name="Rectangle 43"/>
              <p:cNvSpPr>
                <a:spLocks noChangeArrowheads="1"/>
              </p:cNvSpPr>
              <p:nvPr/>
            </p:nvSpPr>
            <p:spPr bwMode="auto">
              <a:xfrm>
                <a:off x="805" y="314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75" name="Rectangle 44"/>
              <p:cNvSpPr>
                <a:spLocks noChangeArrowheads="1"/>
              </p:cNvSpPr>
              <p:nvPr/>
            </p:nvSpPr>
            <p:spPr bwMode="auto">
              <a:xfrm>
                <a:off x="805" y="317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76" name="Rectangle 45"/>
              <p:cNvSpPr>
                <a:spLocks noChangeArrowheads="1"/>
              </p:cNvSpPr>
              <p:nvPr/>
            </p:nvSpPr>
            <p:spPr bwMode="auto">
              <a:xfrm>
                <a:off x="799" y="315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77" name="Rectangle 46"/>
              <p:cNvSpPr>
                <a:spLocks noChangeArrowheads="1"/>
              </p:cNvSpPr>
              <p:nvPr/>
            </p:nvSpPr>
            <p:spPr bwMode="auto">
              <a:xfrm>
                <a:off x="799" y="316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78" name="Rectangle 47"/>
              <p:cNvSpPr>
                <a:spLocks noChangeArrowheads="1"/>
              </p:cNvSpPr>
              <p:nvPr/>
            </p:nvSpPr>
            <p:spPr bwMode="auto">
              <a:xfrm>
                <a:off x="799" y="315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79" name="Rectangle 48"/>
              <p:cNvSpPr>
                <a:spLocks noChangeArrowheads="1"/>
              </p:cNvSpPr>
              <p:nvPr/>
            </p:nvSpPr>
            <p:spPr bwMode="auto">
              <a:xfrm>
                <a:off x="799" y="315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80" name="Oval 49"/>
              <p:cNvSpPr>
                <a:spLocks noChangeArrowheads="1"/>
              </p:cNvSpPr>
              <p:nvPr/>
            </p:nvSpPr>
            <p:spPr bwMode="auto">
              <a:xfrm>
                <a:off x="799" y="313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81" name="Rectangle 50"/>
              <p:cNvSpPr>
                <a:spLocks noChangeArrowheads="1"/>
              </p:cNvSpPr>
              <p:nvPr/>
            </p:nvSpPr>
            <p:spPr bwMode="auto">
              <a:xfrm>
                <a:off x="985" y="291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82" name="Rectangle 51"/>
              <p:cNvSpPr>
                <a:spLocks noChangeArrowheads="1"/>
              </p:cNvSpPr>
              <p:nvPr/>
            </p:nvSpPr>
            <p:spPr bwMode="auto">
              <a:xfrm>
                <a:off x="985" y="296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83" name="Rectangle 52"/>
              <p:cNvSpPr>
                <a:spLocks noChangeArrowheads="1"/>
              </p:cNvSpPr>
              <p:nvPr/>
            </p:nvSpPr>
            <p:spPr bwMode="auto">
              <a:xfrm>
                <a:off x="973" y="292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84" name="Rectangle 53"/>
              <p:cNvSpPr>
                <a:spLocks noChangeArrowheads="1"/>
              </p:cNvSpPr>
              <p:nvPr/>
            </p:nvSpPr>
            <p:spPr bwMode="auto">
              <a:xfrm>
                <a:off x="973" y="295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85" name="Rectangle 54"/>
              <p:cNvSpPr>
                <a:spLocks noChangeArrowheads="1"/>
              </p:cNvSpPr>
              <p:nvPr/>
            </p:nvSpPr>
            <p:spPr bwMode="auto">
              <a:xfrm>
                <a:off x="967" y="293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86" name="Rectangle 55"/>
              <p:cNvSpPr>
                <a:spLocks noChangeArrowheads="1"/>
              </p:cNvSpPr>
              <p:nvPr/>
            </p:nvSpPr>
            <p:spPr bwMode="auto">
              <a:xfrm>
                <a:off x="967" y="294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87" name="Rectangle 56"/>
              <p:cNvSpPr>
                <a:spLocks noChangeArrowheads="1"/>
              </p:cNvSpPr>
              <p:nvPr/>
            </p:nvSpPr>
            <p:spPr bwMode="auto">
              <a:xfrm>
                <a:off x="967" y="294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88" name="Rectangle 57"/>
              <p:cNvSpPr>
                <a:spLocks noChangeArrowheads="1"/>
              </p:cNvSpPr>
              <p:nvPr/>
            </p:nvSpPr>
            <p:spPr bwMode="auto">
              <a:xfrm>
                <a:off x="967" y="294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89" name="Oval 58"/>
              <p:cNvSpPr>
                <a:spLocks noChangeArrowheads="1"/>
              </p:cNvSpPr>
              <p:nvPr/>
            </p:nvSpPr>
            <p:spPr bwMode="auto">
              <a:xfrm>
                <a:off x="967" y="291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90" name="Rectangle 59"/>
              <p:cNvSpPr>
                <a:spLocks noChangeArrowheads="1"/>
              </p:cNvSpPr>
              <p:nvPr/>
            </p:nvSpPr>
            <p:spPr bwMode="auto">
              <a:xfrm>
                <a:off x="1147" y="249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91" name="Rectangle 60"/>
              <p:cNvSpPr>
                <a:spLocks noChangeArrowheads="1"/>
              </p:cNvSpPr>
              <p:nvPr/>
            </p:nvSpPr>
            <p:spPr bwMode="auto">
              <a:xfrm>
                <a:off x="1147" y="254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92" name="Rectangle 61"/>
              <p:cNvSpPr>
                <a:spLocks noChangeArrowheads="1"/>
              </p:cNvSpPr>
              <p:nvPr/>
            </p:nvSpPr>
            <p:spPr bwMode="auto">
              <a:xfrm>
                <a:off x="1135" y="249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93" name="Rectangle 62"/>
              <p:cNvSpPr>
                <a:spLocks noChangeArrowheads="1"/>
              </p:cNvSpPr>
              <p:nvPr/>
            </p:nvSpPr>
            <p:spPr bwMode="auto">
              <a:xfrm>
                <a:off x="1135" y="252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94" name="Rectangle 63"/>
              <p:cNvSpPr>
                <a:spLocks noChangeArrowheads="1"/>
              </p:cNvSpPr>
              <p:nvPr/>
            </p:nvSpPr>
            <p:spPr bwMode="auto">
              <a:xfrm>
                <a:off x="1129" y="251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95" name="Rectangle 64"/>
              <p:cNvSpPr>
                <a:spLocks noChangeArrowheads="1"/>
              </p:cNvSpPr>
              <p:nvPr/>
            </p:nvSpPr>
            <p:spPr bwMode="auto">
              <a:xfrm>
                <a:off x="1129" y="252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96" name="Rectangle 65"/>
              <p:cNvSpPr>
                <a:spLocks noChangeArrowheads="1"/>
              </p:cNvSpPr>
              <p:nvPr/>
            </p:nvSpPr>
            <p:spPr bwMode="auto">
              <a:xfrm>
                <a:off x="1129" y="251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97" name="Rectangle 66"/>
              <p:cNvSpPr>
                <a:spLocks noChangeArrowheads="1"/>
              </p:cNvSpPr>
              <p:nvPr/>
            </p:nvSpPr>
            <p:spPr bwMode="auto">
              <a:xfrm>
                <a:off x="1129" y="251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98" name="Oval 67"/>
              <p:cNvSpPr>
                <a:spLocks noChangeArrowheads="1"/>
              </p:cNvSpPr>
              <p:nvPr/>
            </p:nvSpPr>
            <p:spPr bwMode="auto">
              <a:xfrm>
                <a:off x="1129" y="249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99" name="Rectangle 68"/>
              <p:cNvSpPr>
                <a:spLocks noChangeArrowheads="1"/>
              </p:cNvSpPr>
              <p:nvPr/>
            </p:nvSpPr>
            <p:spPr bwMode="auto">
              <a:xfrm>
                <a:off x="1309" y="275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00" name="Rectangle 69"/>
              <p:cNvSpPr>
                <a:spLocks noChangeArrowheads="1"/>
              </p:cNvSpPr>
              <p:nvPr/>
            </p:nvSpPr>
            <p:spPr bwMode="auto">
              <a:xfrm>
                <a:off x="1309" y="279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01" name="Rectangle 70"/>
              <p:cNvSpPr>
                <a:spLocks noChangeArrowheads="1"/>
              </p:cNvSpPr>
              <p:nvPr/>
            </p:nvSpPr>
            <p:spPr bwMode="auto">
              <a:xfrm>
                <a:off x="1297" y="275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02" name="Rectangle 71"/>
              <p:cNvSpPr>
                <a:spLocks noChangeArrowheads="1"/>
              </p:cNvSpPr>
              <p:nvPr/>
            </p:nvSpPr>
            <p:spPr bwMode="auto">
              <a:xfrm>
                <a:off x="1297" y="278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03" name="Rectangle 72"/>
              <p:cNvSpPr>
                <a:spLocks noChangeArrowheads="1"/>
              </p:cNvSpPr>
              <p:nvPr/>
            </p:nvSpPr>
            <p:spPr bwMode="auto">
              <a:xfrm>
                <a:off x="1291" y="276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04" name="Rectangle 73"/>
              <p:cNvSpPr>
                <a:spLocks noChangeArrowheads="1"/>
              </p:cNvSpPr>
              <p:nvPr/>
            </p:nvSpPr>
            <p:spPr bwMode="auto">
              <a:xfrm>
                <a:off x="1291" y="278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05" name="Rectangle 74"/>
              <p:cNvSpPr>
                <a:spLocks noChangeArrowheads="1"/>
              </p:cNvSpPr>
              <p:nvPr/>
            </p:nvSpPr>
            <p:spPr bwMode="auto">
              <a:xfrm>
                <a:off x="1291" y="277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06" name="Rectangle 75"/>
              <p:cNvSpPr>
                <a:spLocks noChangeArrowheads="1"/>
              </p:cNvSpPr>
              <p:nvPr/>
            </p:nvSpPr>
            <p:spPr bwMode="auto">
              <a:xfrm>
                <a:off x="1291" y="277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07" name="Oval 76"/>
              <p:cNvSpPr>
                <a:spLocks noChangeArrowheads="1"/>
              </p:cNvSpPr>
              <p:nvPr/>
            </p:nvSpPr>
            <p:spPr bwMode="auto">
              <a:xfrm>
                <a:off x="1291" y="275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08" name="Rectangle 77"/>
              <p:cNvSpPr>
                <a:spLocks noChangeArrowheads="1"/>
              </p:cNvSpPr>
              <p:nvPr/>
            </p:nvSpPr>
            <p:spPr bwMode="auto">
              <a:xfrm>
                <a:off x="1471" y="242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09" name="Rectangle 78"/>
              <p:cNvSpPr>
                <a:spLocks noChangeArrowheads="1"/>
              </p:cNvSpPr>
              <p:nvPr/>
            </p:nvSpPr>
            <p:spPr bwMode="auto">
              <a:xfrm>
                <a:off x="1471" y="247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10" name="Rectangle 79"/>
              <p:cNvSpPr>
                <a:spLocks noChangeArrowheads="1"/>
              </p:cNvSpPr>
              <p:nvPr/>
            </p:nvSpPr>
            <p:spPr bwMode="auto">
              <a:xfrm>
                <a:off x="1459" y="243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11" name="Rectangle 80"/>
              <p:cNvSpPr>
                <a:spLocks noChangeArrowheads="1"/>
              </p:cNvSpPr>
              <p:nvPr/>
            </p:nvSpPr>
            <p:spPr bwMode="auto">
              <a:xfrm>
                <a:off x="1459" y="246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12" name="Rectangle 81"/>
              <p:cNvSpPr>
                <a:spLocks noChangeArrowheads="1"/>
              </p:cNvSpPr>
              <p:nvPr/>
            </p:nvSpPr>
            <p:spPr bwMode="auto">
              <a:xfrm>
                <a:off x="1453" y="244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13" name="Rectangle 82"/>
              <p:cNvSpPr>
                <a:spLocks noChangeArrowheads="1"/>
              </p:cNvSpPr>
              <p:nvPr/>
            </p:nvSpPr>
            <p:spPr bwMode="auto">
              <a:xfrm>
                <a:off x="1453" y="245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14" name="Rectangle 83"/>
              <p:cNvSpPr>
                <a:spLocks noChangeArrowheads="1"/>
              </p:cNvSpPr>
              <p:nvPr/>
            </p:nvSpPr>
            <p:spPr bwMode="auto">
              <a:xfrm>
                <a:off x="1453" y="245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15" name="Rectangle 84"/>
              <p:cNvSpPr>
                <a:spLocks noChangeArrowheads="1"/>
              </p:cNvSpPr>
              <p:nvPr/>
            </p:nvSpPr>
            <p:spPr bwMode="auto">
              <a:xfrm>
                <a:off x="1453" y="245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16" name="Oval 85"/>
              <p:cNvSpPr>
                <a:spLocks noChangeArrowheads="1"/>
              </p:cNvSpPr>
              <p:nvPr/>
            </p:nvSpPr>
            <p:spPr bwMode="auto">
              <a:xfrm>
                <a:off x="1453" y="242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17" name="Rectangle 86"/>
              <p:cNvSpPr>
                <a:spLocks noChangeArrowheads="1"/>
              </p:cNvSpPr>
              <p:nvPr/>
            </p:nvSpPr>
            <p:spPr bwMode="auto">
              <a:xfrm>
                <a:off x="1633" y="219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18" name="Rectangle 87"/>
              <p:cNvSpPr>
                <a:spLocks noChangeArrowheads="1"/>
              </p:cNvSpPr>
              <p:nvPr/>
            </p:nvSpPr>
            <p:spPr bwMode="auto">
              <a:xfrm>
                <a:off x="1633" y="224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19" name="Rectangle 88"/>
              <p:cNvSpPr>
                <a:spLocks noChangeArrowheads="1"/>
              </p:cNvSpPr>
              <p:nvPr/>
            </p:nvSpPr>
            <p:spPr bwMode="auto">
              <a:xfrm>
                <a:off x="1621" y="220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20" name="Rectangle 89"/>
              <p:cNvSpPr>
                <a:spLocks noChangeArrowheads="1"/>
              </p:cNvSpPr>
              <p:nvPr/>
            </p:nvSpPr>
            <p:spPr bwMode="auto">
              <a:xfrm>
                <a:off x="1621" y="223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21" name="Rectangle 90"/>
              <p:cNvSpPr>
                <a:spLocks noChangeArrowheads="1"/>
              </p:cNvSpPr>
              <p:nvPr/>
            </p:nvSpPr>
            <p:spPr bwMode="auto">
              <a:xfrm>
                <a:off x="1615" y="221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22" name="Rectangle 91"/>
              <p:cNvSpPr>
                <a:spLocks noChangeArrowheads="1"/>
              </p:cNvSpPr>
              <p:nvPr/>
            </p:nvSpPr>
            <p:spPr bwMode="auto">
              <a:xfrm>
                <a:off x="1615" y="222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23" name="Rectangle 92"/>
              <p:cNvSpPr>
                <a:spLocks noChangeArrowheads="1"/>
              </p:cNvSpPr>
              <p:nvPr/>
            </p:nvSpPr>
            <p:spPr bwMode="auto">
              <a:xfrm>
                <a:off x="1615" y="222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24" name="Rectangle 93"/>
              <p:cNvSpPr>
                <a:spLocks noChangeArrowheads="1"/>
              </p:cNvSpPr>
              <p:nvPr/>
            </p:nvSpPr>
            <p:spPr bwMode="auto">
              <a:xfrm>
                <a:off x="1615" y="222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25" name="Oval 94"/>
              <p:cNvSpPr>
                <a:spLocks noChangeArrowheads="1"/>
              </p:cNvSpPr>
              <p:nvPr/>
            </p:nvSpPr>
            <p:spPr bwMode="auto">
              <a:xfrm>
                <a:off x="1615" y="219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26" name="Rectangle 95"/>
              <p:cNvSpPr>
                <a:spLocks noChangeArrowheads="1"/>
              </p:cNvSpPr>
              <p:nvPr/>
            </p:nvSpPr>
            <p:spPr bwMode="auto">
              <a:xfrm>
                <a:off x="1801" y="213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27" name="Rectangle 96"/>
              <p:cNvSpPr>
                <a:spLocks noChangeArrowheads="1"/>
              </p:cNvSpPr>
              <p:nvPr/>
            </p:nvSpPr>
            <p:spPr bwMode="auto">
              <a:xfrm>
                <a:off x="1801" y="218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28" name="Rectangle 97"/>
              <p:cNvSpPr>
                <a:spLocks noChangeArrowheads="1"/>
              </p:cNvSpPr>
              <p:nvPr/>
            </p:nvSpPr>
            <p:spPr bwMode="auto">
              <a:xfrm>
                <a:off x="1789" y="214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29" name="Rectangle 98"/>
              <p:cNvSpPr>
                <a:spLocks noChangeArrowheads="1"/>
              </p:cNvSpPr>
              <p:nvPr/>
            </p:nvSpPr>
            <p:spPr bwMode="auto">
              <a:xfrm>
                <a:off x="1789" y="217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30" name="Rectangle 99"/>
              <p:cNvSpPr>
                <a:spLocks noChangeArrowheads="1"/>
              </p:cNvSpPr>
              <p:nvPr/>
            </p:nvSpPr>
            <p:spPr bwMode="auto">
              <a:xfrm>
                <a:off x="1783" y="215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31" name="Rectangle 100"/>
              <p:cNvSpPr>
                <a:spLocks noChangeArrowheads="1"/>
              </p:cNvSpPr>
              <p:nvPr/>
            </p:nvSpPr>
            <p:spPr bwMode="auto">
              <a:xfrm>
                <a:off x="1783" y="216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32" name="Rectangle 101"/>
              <p:cNvSpPr>
                <a:spLocks noChangeArrowheads="1"/>
              </p:cNvSpPr>
              <p:nvPr/>
            </p:nvSpPr>
            <p:spPr bwMode="auto">
              <a:xfrm>
                <a:off x="1783" y="216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33" name="Rectangle 102"/>
              <p:cNvSpPr>
                <a:spLocks noChangeArrowheads="1"/>
              </p:cNvSpPr>
              <p:nvPr/>
            </p:nvSpPr>
            <p:spPr bwMode="auto">
              <a:xfrm>
                <a:off x="1783" y="216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34" name="Oval 103"/>
              <p:cNvSpPr>
                <a:spLocks noChangeArrowheads="1"/>
              </p:cNvSpPr>
              <p:nvPr/>
            </p:nvSpPr>
            <p:spPr bwMode="auto">
              <a:xfrm>
                <a:off x="1783" y="213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35" name="Rectangle 104"/>
              <p:cNvSpPr>
                <a:spLocks noChangeArrowheads="1"/>
              </p:cNvSpPr>
              <p:nvPr/>
            </p:nvSpPr>
            <p:spPr bwMode="auto">
              <a:xfrm>
                <a:off x="1963" y="157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36" name="Rectangle 105"/>
              <p:cNvSpPr>
                <a:spLocks noChangeArrowheads="1"/>
              </p:cNvSpPr>
              <p:nvPr/>
            </p:nvSpPr>
            <p:spPr bwMode="auto">
              <a:xfrm>
                <a:off x="1963" y="162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37" name="Rectangle 106"/>
              <p:cNvSpPr>
                <a:spLocks noChangeArrowheads="1"/>
              </p:cNvSpPr>
              <p:nvPr/>
            </p:nvSpPr>
            <p:spPr bwMode="auto">
              <a:xfrm>
                <a:off x="1951" y="158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38" name="Rectangle 107"/>
              <p:cNvSpPr>
                <a:spLocks noChangeArrowheads="1"/>
              </p:cNvSpPr>
              <p:nvPr/>
            </p:nvSpPr>
            <p:spPr bwMode="auto">
              <a:xfrm>
                <a:off x="1951" y="161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39" name="Rectangle 108"/>
              <p:cNvSpPr>
                <a:spLocks noChangeArrowheads="1"/>
              </p:cNvSpPr>
              <p:nvPr/>
            </p:nvSpPr>
            <p:spPr bwMode="auto">
              <a:xfrm>
                <a:off x="1945" y="159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40" name="Rectangle 109"/>
              <p:cNvSpPr>
                <a:spLocks noChangeArrowheads="1"/>
              </p:cNvSpPr>
              <p:nvPr/>
            </p:nvSpPr>
            <p:spPr bwMode="auto">
              <a:xfrm>
                <a:off x="1945" y="160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41" name="Rectangle 110"/>
              <p:cNvSpPr>
                <a:spLocks noChangeArrowheads="1"/>
              </p:cNvSpPr>
              <p:nvPr/>
            </p:nvSpPr>
            <p:spPr bwMode="auto">
              <a:xfrm>
                <a:off x="1945" y="159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42" name="Rectangle 111"/>
              <p:cNvSpPr>
                <a:spLocks noChangeArrowheads="1"/>
              </p:cNvSpPr>
              <p:nvPr/>
            </p:nvSpPr>
            <p:spPr bwMode="auto">
              <a:xfrm>
                <a:off x="1945" y="159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43" name="Oval 112"/>
              <p:cNvSpPr>
                <a:spLocks noChangeArrowheads="1"/>
              </p:cNvSpPr>
              <p:nvPr/>
            </p:nvSpPr>
            <p:spPr bwMode="auto">
              <a:xfrm>
                <a:off x="1945" y="157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44" name="Rectangle 113"/>
              <p:cNvSpPr>
                <a:spLocks noChangeArrowheads="1"/>
              </p:cNvSpPr>
              <p:nvPr/>
            </p:nvSpPr>
            <p:spPr bwMode="auto">
              <a:xfrm>
                <a:off x="2125" y="155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45" name="Rectangle 114"/>
              <p:cNvSpPr>
                <a:spLocks noChangeArrowheads="1"/>
              </p:cNvSpPr>
              <p:nvPr/>
            </p:nvSpPr>
            <p:spPr bwMode="auto">
              <a:xfrm>
                <a:off x="2125" y="160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46" name="Rectangle 115"/>
              <p:cNvSpPr>
                <a:spLocks noChangeArrowheads="1"/>
              </p:cNvSpPr>
              <p:nvPr/>
            </p:nvSpPr>
            <p:spPr bwMode="auto">
              <a:xfrm>
                <a:off x="2113" y="156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47" name="Rectangle 116"/>
              <p:cNvSpPr>
                <a:spLocks noChangeArrowheads="1"/>
              </p:cNvSpPr>
              <p:nvPr/>
            </p:nvSpPr>
            <p:spPr bwMode="auto">
              <a:xfrm>
                <a:off x="2113" y="159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48" name="Rectangle 117"/>
              <p:cNvSpPr>
                <a:spLocks noChangeArrowheads="1"/>
              </p:cNvSpPr>
              <p:nvPr/>
            </p:nvSpPr>
            <p:spPr bwMode="auto">
              <a:xfrm>
                <a:off x="2107" y="157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49" name="Rectangle 118"/>
              <p:cNvSpPr>
                <a:spLocks noChangeArrowheads="1"/>
              </p:cNvSpPr>
              <p:nvPr/>
            </p:nvSpPr>
            <p:spPr bwMode="auto">
              <a:xfrm>
                <a:off x="2107" y="158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50" name="Rectangle 119"/>
              <p:cNvSpPr>
                <a:spLocks noChangeArrowheads="1"/>
              </p:cNvSpPr>
              <p:nvPr/>
            </p:nvSpPr>
            <p:spPr bwMode="auto">
              <a:xfrm>
                <a:off x="2107" y="158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51" name="Rectangle 120"/>
              <p:cNvSpPr>
                <a:spLocks noChangeArrowheads="1"/>
              </p:cNvSpPr>
              <p:nvPr/>
            </p:nvSpPr>
            <p:spPr bwMode="auto">
              <a:xfrm>
                <a:off x="2107" y="158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52" name="Oval 121"/>
              <p:cNvSpPr>
                <a:spLocks noChangeArrowheads="1"/>
              </p:cNvSpPr>
              <p:nvPr/>
            </p:nvSpPr>
            <p:spPr bwMode="auto">
              <a:xfrm>
                <a:off x="2107" y="155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53" name="Rectangle 122"/>
              <p:cNvSpPr>
                <a:spLocks noChangeArrowheads="1"/>
              </p:cNvSpPr>
              <p:nvPr/>
            </p:nvSpPr>
            <p:spPr bwMode="auto">
              <a:xfrm>
                <a:off x="2287" y="120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54" name="Rectangle 123"/>
              <p:cNvSpPr>
                <a:spLocks noChangeArrowheads="1"/>
              </p:cNvSpPr>
              <p:nvPr/>
            </p:nvSpPr>
            <p:spPr bwMode="auto">
              <a:xfrm>
                <a:off x="2287" y="125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55" name="Rectangle 124"/>
              <p:cNvSpPr>
                <a:spLocks noChangeArrowheads="1"/>
              </p:cNvSpPr>
              <p:nvPr/>
            </p:nvSpPr>
            <p:spPr bwMode="auto">
              <a:xfrm>
                <a:off x="2275" y="120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56" name="Rectangle 125"/>
              <p:cNvSpPr>
                <a:spLocks noChangeArrowheads="1"/>
              </p:cNvSpPr>
              <p:nvPr/>
            </p:nvSpPr>
            <p:spPr bwMode="auto">
              <a:xfrm>
                <a:off x="2275" y="123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57" name="Rectangle 126"/>
              <p:cNvSpPr>
                <a:spLocks noChangeArrowheads="1"/>
              </p:cNvSpPr>
              <p:nvPr/>
            </p:nvSpPr>
            <p:spPr bwMode="auto">
              <a:xfrm>
                <a:off x="2269" y="122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58" name="Rectangle 127"/>
              <p:cNvSpPr>
                <a:spLocks noChangeArrowheads="1"/>
              </p:cNvSpPr>
              <p:nvPr/>
            </p:nvSpPr>
            <p:spPr bwMode="auto">
              <a:xfrm>
                <a:off x="2269" y="123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59" name="Rectangle 128"/>
              <p:cNvSpPr>
                <a:spLocks noChangeArrowheads="1"/>
              </p:cNvSpPr>
              <p:nvPr/>
            </p:nvSpPr>
            <p:spPr bwMode="auto">
              <a:xfrm>
                <a:off x="2269" y="122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60" name="Rectangle 129"/>
              <p:cNvSpPr>
                <a:spLocks noChangeArrowheads="1"/>
              </p:cNvSpPr>
              <p:nvPr/>
            </p:nvSpPr>
            <p:spPr bwMode="auto">
              <a:xfrm>
                <a:off x="2269" y="122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61" name="Oval 130"/>
              <p:cNvSpPr>
                <a:spLocks noChangeArrowheads="1"/>
              </p:cNvSpPr>
              <p:nvPr/>
            </p:nvSpPr>
            <p:spPr bwMode="auto">
              <a:xfrm>
                <a:off x="2269" y="120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62" name="Freeform 131"/>
              <p:cNvSpPr>
                <a:spLocks/>
              </p:cNvSpPr>
              <p:nvPr/>
            </p:nvSpPr>
            <p:spPr bwMode="auto">
              <a:xfrm>
                <a:off x="661" y="1226"/>
                <a:ext cx="1632" cy="2112"/>
              </a:xfrm>
              <a:custGeom>
                <a:avLst/>
                <a:gdLst>
                  <a:gd name="T0" fmla="*/ 0 w 272"/>
                  <a:gd name="T1" fmla="*/ 352 h 352"/>
                  <a:gd name="T2" fmla="*/ 27 w 272"/>
                  <a:gd name="T3" fmla="*/ 322 h 352"/>
                  <a:gd name="T4" fmla="*/ 55 w 272"/>
                  <a:gd name="T5" fmla="*/ 286 h 352"/>
                  <a:gd name="T6" fmla="*/ 82 w 272"/>
                  <a:gd name="T7" fmla="*/ 215 h 352"/>
                  <a:gd name="T8" fmla="*/ 109 w 272"/>
                  <a:gd name="T9" fmla="*/ 258 h 352"/>
                  <a:gd name="T10" fmla="*/ 136 w 272"/>
                  <a:gd name="T11" fmla="*/ 204 h 352"/>
                  <a:gd name="T12" fmla="*/ 163 w 272"/>
                  <a:gd name="T13" fmla="*/ 166 h 352"/>
                  <a:gd name="T14" fmla="*/ 191 w 272"/>
                  <a:gd name="T15" fmla="*/ 156 h 352"/>
                  <a:gd name="T16" fmla="*/ 218 w 272"/>
                  <a:gd name="T17" fmla="*/ 62 h 352"/>
                  <a:gd name="T18" fmla="*/ 245 w 272"/>
                  <a:gd name="T19" fmla="*/ 59 h 352"/>
                  <a:gd name="T20" fmla="*/ 272 w 272"/>
                  <a:gd name="T21" fmla="*/ 0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2" h="352">
                    <a:moveTo>
                      <a:pt x="0" y="352"/>
                    </a:moveTo>
                    <a:lnTo>
                      <a:pt x="27" y="322"/>
                    </a:lnTo>
                    <a:lnTo>
                      <a:pt x="55" y="286"/>
                    </a:lnTo>
                    <a:lnTo>
                      <a:pt x="82" y="215"/>
                    </a:lnTo>
                    <a:lnTo>
                      <a:pt x="109" y="258"/>
                    </a:lnTo>
                    <a:lnTo>
                      <a:pt x="136" y="204"/>
                    </a:lnTo>
                    <a:lnTo>
                      <a:pt x="163" y="166"/>
                    </a:lnTo>
                    <a:lnTo>
                      <a:pt x="191" y="156"/>
                    </a:lnTo>
                    <a:lnTo>
                      <a:pt x="218" y="62"/>
                    </a:lnTo>
                    <a:lnTo>
                      <a:pt x="245" y="59"/>
                    </a:lnTo>
                    <a:lnTo>
                      <a:pt x="272" y="0"/>
                    </a:lnTo>
                  </a:path>
                </a:pathLst>
              </a:custGeom>
              <a:noFill/>
              <a:ln w="2857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63" name="Rectangle 132"/>
              <p:cNvSpPr>
                <a:spLocks noChangeArrowheads="1"/>
              </p:cNvSpPr>
              <p:nvPr/>
            </p:nvSpPr>
            <p:spPr bwMode="auto">
              <a:xfrm>
                <a:off x="631" y="3194"/>
                <a:ext cx="60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64" name="Rectangle 133"/>
              <p:cNvSpPr>
                <a:spLocks noChangeArrowheads="1"/>
              </p:cNvSpPr>
              <p:nvPr/>
            </p:nvSpPr>
            <p:spPr bwMode="auto">
              <a:xfrm>
                <a:off x="799" y="3032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65" name="Rectangle 134"/>
              <p:cNvSpPr>
                <a:spLocks noChangeArrowheads="1"/>
              </p:cNvSpPr>
              <p:nvPr/>
            </p:nvSpPr>
            <p:spPr bwMode="auto">
              <a:xfrm>
                <a:off x="961" y="2756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66" name="Rectangle 135"/>
              <p:cNvSpPr>
                <a:spLocks noChangeArrowheads="1"/>
              </p:cNvSpPr>
              <p:nvPr/>
            </p:nvSpPr>
            <p:spPr bwMode="auto">
              <a:xfrm>
                <a:off x="1123" y="2318"/>
                <a:ext cx="54" cy="60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67" name="Rectangle 136"/>
              <p:cNvSpPr>
                <a:spLocks noChangeArrowheads="1"/>
              </p:cNvSpPr>
              <p:nvPr/>
            </p:nvSpPr>
            <p:spPr bwMode="auto">
              <a:xfrm>
                <a:off x="1285" y="2612"/>
                <a:ext cx="60" cy="60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68" name="Rectangle 137"/>
              <p:cNvSpPr>
                <a:spLocks noChangeArrowheads="1"/>
              </p:cNvSpPr>
              <p:nvPr/>
            </p:nvSpPr>
            <p:spPr bwMode="auto">
              <a:xfrm>
                <a:off x="1453" y="2360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69" name="Rectangle 138"/>
              <p:cNvSpPr>
                <a:spLocks noChangeArrowheads="1"/>
              </p:cNvSpPr>
              <p:nvPr/>
            </p:nvSpPr>
            <p:spPr bwMode="auto">
              <a:xfrm>
                <a:off x="1615" y="2078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70" name="Rectangle 139"/>
              <p:cNvSpPr>
                <a:spLocks noChangeArrowheads="1"/>
              </p:cNvSpPr>
              <p:nvPr/>
            </p:nvSpPr>
            <p:spPr bwMode="auto">
              <a:xfrm>
                <a:off x="1777" y="2048"/>
                <a:ext cx="54" cy="60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71" name="Rectangle 140"/>
              <p:cNvSpPr>
                <a:spLocks noChangeArrowheads="1"/>
              </p:cNvSpPr>
              <p:nvPr/>
            </p:nvSpPr>
            <p:spPr bwMode="auto">
              <a:xfrm>
                <a:off x="1939" y="1490"/>
                <a:ext cx="60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72" name="Rectangle 141"/>
              <p:cNvSpPr>
                <a:spLocks noChangeArrowheads="1"/>
              </p:cNvSpPr>
              <p:nvPr/>
            </p:nvSpPr>
            <p:spPr bwMode="auto">
              <a:xfrm>
                <a:off x="2101" y="1394"/>
                <a:ext cx="60" cy="60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73" name="Rectangle 142"/>
              <p:cNvSpPr>
                <a:spLocks noChangeArrowheads="1"/>
              </p:cNvSpPr>
              <p:nvPr/>
            </p:nvSpPr>
            <p:spPr bwMode="auto">
              <a:xfrm>
                <a:off x="2269" y="848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74" name="Freeform 143"/>
              <p:cNvSpPr>
                <a:spLocks/>
              </p:cNvSpPr>
              <p:nvPr/>
            </p:nvSpPr>
            <p:spPr bwMode="auto">
              <a:xfrm>
                <a:off x="661" y="878"/>
                <a:ext cx="1632" cy="2346"/>
              </a:xfrm>
              <a:custGeom>
                <a:avLst/>
                <a:gdLst>
                  <a:gd name="T0" fmla="*/ 0 w 272"/>
                  <a:gd name="T1" fmla="*/ 391 h 391"/>
                  <a:gd name="T2" fmla="*/ 27 w 272"/>
                  <a:gd name="T3" fmla="*/ 363 h 391"/>
                  <a:gd name="T4" fmla="*/ 55 w 272"/>
                  <a:gd name="T5" fmla="*/ 318 h 391"/>
                  <a:gd name="T6" fmla="*/ 82 w 272"/>
                  <a:gd name="T7" fmla="*/ 245 h 391"/>
                  <a:gd name="T8" fmla="*/ 109 w 272"/>
                  <a:gd name="T9" fmla="*/ 294 h 391"/>
                  <a:gd name="T10" fmla="*/ 136 w 272"/>
                  <a:gd name="T11" fmla="*/ 252 h 391"/>
                  <a:gd name="T12" fmla="*/ 163 w 272"/>
                  <a:gd name="T13" fmla="*/ 204 h 391"/>
                  <a:gd name="T14" fmla="*/ 191 w 272"/>
                  <a:gd name="T15" fmla="*/ 200 h 391"/>
                  <a:gd name="T16" fmla="*/ 218 w 272"/>
                  <a:gd name="T17" fmla="*/ 107 h 391"/>
                  <a:gd name="T18" fmla="*/ 245 w 272"/>
                  <a:gd name="T19" fmla="*/ 91 h 391"/>
                  <a:gd name="T20" fmla="*/ 272 w 272"/>
                  <a:gd name="T21" fmla="*/ 0 h 3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2" h="391">
                    <a:moveTo>
                      <a:pt x="0" y="391"/>
                    </a:moveTo>
                    <a:lnTo>
                      <a:pt x="27" y="363"/>
                    </a:lnTo>
                    <a:lnTo>
                      <a:pt x="55" y="318"/>
                    </a:lnTo>
                    <a:lnTo>
                      <a:pt x="82" y="245"/>
                    </a:lnTo>
                    <a:lnTo>
                      <a:pt x="109" y="294"/>
                    </a:lnTo>
                    <a:lnTo>
                      <a:pt x="136" y="252"/>
                    </a:lnTo>
                    <a:lnTo>
                      <a:pt x="163" y="204"/>
                    </a:lnTo>
                    <a:lnTo>
                      <a:pt x="191" y="200"/>
                    </a:lnTo>
                    <a:lnTo>
                      <a:pt x="218" y="107"/>
                    </a:lnTo>
                    <a:lnTo>
                      <a:pt x="245" y="91"/>
                    </a:lnTo>
                    <a:lnTo>
                      <a:pt x="272" y="0"/>
                    </a:lnTo>
                  </a:path>
                </a:pathLst>
              </a:custGeom>
              <a:noFill/>
              <a:ln w="28575" cap="rnd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76" name="Line 145"/>
              <p:cNvSpPr>
                <a:spLocks noChangeShapeType="1"/>
              </p:cNvSpPr>
              <p:nvPr/>
            </p:nvSpPr>
            <p:spPr bwMode="auto">
              <a:xfrm>
                <a:off x="3139" y="3440"/>
                <a:ext cx="1632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77" name="Line 146"/>
              <p:cNvSpPr>
                <a:spLocks noChangeShapeType="1"/>
              </p:cNvSpPr>
              <p:nvPr/>
            </p:nvSpPr>
            <p:spPr bwMode="auto">
              <a:xfrm>
                <a:off x="313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78" name="Line 147"/>
              <p:cNvSpPr>
                <a:spLocks noChangeShapeType="1"/>
              </p:cNvSpPr>
              <p:nvPr/>
            </p:nvSpPr>
            <p:spPr bwMode="auto">
              <a:xfrm>
                <a:off x="346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79" name="Line 148"/>
              <p:cNvSpPr>
                <a:spLocks noChangeShapeType="1"/>
              </p:cNvSpPr>
              <p:nvPr/>
            </p:nvSpPr>
            <p:spPr bwMode="auto">
              <a:xfrm>
                <a:off x="379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80" name="Line 149"/>
              <p:cNvSpPr>
                <a:spLocks noChangeShapeType="1"/>
              </p:cNvSpPr>
              <p:nvPr/>
            </p:nvSpPr>
            <p:spPr bwMode="auto">
              <a:xfrm>
                <a:off x="411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81" name="Line 150"/>
              <p:cNvSpPr>
                <a:spLocks noChangeShapeType="1"/>
              </p:cNvSpPr>
              <p:nvPr/>
            </p:nvSpPr>
            <p:spPr bwMode="auto">
              <a:xfrm>
                <a:off x="444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82" name="Line 151"/>
              <p:cNvSpPr>
                <a:spLocks noChangeShapeType="1"/>
              </p:cNvSpPr>
              <p:nvPr/>
            </p:nvSpPr>
            <p:spPr bwMode="auto">
              <a:xfrm>
                <a:off x="477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83" name="Rectangle 152"/>
              <p:cNvSpPr>
                <a:spLocks noChangeArrowheads="1"/>
              </p:cNvSpPr>
              <p:nvPr/>
            </p:nvSpPr>
            <p:spPr bwMode="auto">
              <a:xfrm>
                <a:off x="2977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484" name="Rectangle 153"/>
              <p:cNvSpPr>
                <a:spLocks noChangeArrowheads="1"/>
              </p:cNvSpPr>
              <p:nvPr/>
            </p:nvSpPr>
            <p:spPr bwMode="auto">
              <a:xfrm>
                <a:off x="3631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485" name="Rectangle 154"/>
              <p:cNvSpPr>
                <a:spLocks noChangeArrowheads="1"/>
              </p:cNvSpPr>
              <p:nvPr/>
            </p:nvSpPr>
            <p:spPr bwMode="auto">
              <a:xfrm>
                <a:off x="4285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486" name="Line 155"/>
              <p:cNvSpPr>
                <a:spLocks noChangeShapeType="1"/>
              </p:cNvSpPr>
              <p:nvPr/>
            </p:nvSpPr>
            <p:spPr bwMode="auto">
              <a:xfrm flipV="1">
                <a:off x="3073" y="878"/>
                <a:ext cx="0" cy="231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87" name="Line 156"/>
              <p:cNvSpPr>
                <a:spLocks noChangeShapeType="1"/>
              </p:cNvSpPr>
              <p:nvPr/>
            </p:nvSpPr>
            <p:spPr bwMode="auto">
              <a:xfrm flipH="1">
                <a:off x="3019" y="318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88" name="Line 157"/>
              <p:cNvSpPr>
                <a:spLocks noChangeShapeType="1"/>
              </p:cNvSpPr>
              <p:nvPr/>
            </p:nvSpPr>
            <p:spPr bwMode="auto">
              <a:xfrm flipH="1">
                <a:off x="3019" y="280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89" name="Line 158"/>
              <p:cNvSpPr>
                <a:spLocks noChangeShapeType="1"/>
              </p:cNvSpPr>
              <p:nvPr/>
            </p:nvSpPr>
            <p:spPr bwMode="auto">
              <a:xfrm flipH="1">
                <a:off x="3019" y="2420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90" name="Line 159"/>
              <p:cNvSpPr>
                <a:spLocks noChangeShapeType="1"/>
              </p:cNvSpPr>
              <p:nvPr/>
            </p:nvSpPr>
            <p:spPr bwMode="auto">
              <a:xfrm flipH="1">
                <a:off x="3019" y="203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91" name="Line 160"/>
              <p:cNvSpPr>
                <a:spLocks noChangeShapeType="1"/>
              </p:cNvSpPr>
              <p:nvPr/>
            </p:nvSpPr>
            <p:spPr bwMode="auto">
              <a:xfrm flipH="1">
                <a:off x="3019" y="1652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92" name="Line 161"/>
              <p:cNvSpPr>
                <a:spLocks noChangeShapeType="1"/>
              </p:cNvSpPr>
              <p:nvPr/>
            </p:nvSpPr>
            <p:spPr bwMode="auto">
              <a:xfrm flipH="1">
                <a:off x="3019" y="1262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93" name="Line 162"/>
              <p:cNvSpPr>
                <a:spLocks noChangeShapeType="1"/>
              </p:cNvSpPr>
              <p:nvPr/>
            </p:nvSpPr>
            <p:spPr bwMode="auto">
              <a:xfrm flipH="1">
                <a:off x="3019" y="87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494" name="Rectangle 163"/>
              <p:cNvSpPr>
                <a:spLocks noChangeArrowheads="1"/>
              </p:cNvSpPr>
              <p:nvPr/>
            </p:nvSpPr>
            <p:spPr bwMode="auto">
              <a:xfrm rot="16200000">
                <a:off x="2851" y="3109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6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495" name="Rectangle 164"/>
              <p:cNvSpPr>
                <a:spLocks noChangeArrowheads="1"/>
              </p:cNvSpPr>
              <p:nvPr/>
            </p:nvSpPr>
            <p:spPr bwMode="auto">
              <a:xfrm rot="16200000">
                <a:off x="2851" y="2725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496" name="Rectangle 165"/>
              <p:cNvSpPr>
                <a:spLocks noChangeArrowheads="1"/>
              </p:cNvSpPr>
              <p:nvPr/>
            </p:nvSpPr>
            <p:spPr bwMode="auto">
              <a:xfrm rot="16200000">
                <a:off x="2818" y="2341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497" name="Rectangle 166"/>
              <p:cNvSpPr>
                <a:spLocks noChangeArrowheads="1"/>
              </p:cNvSpPr>
              <p:nvPr/>
            </p:nvSpPr>
            <p:spPr bwMode="auto">
              <a:xfrm rot="16200000">
                <a:off x="2818" y="1957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498" name="Rectangle 167"/>
              <p:cNvSpPr>
                <a:spLocks noChangeArrowheads="1"/>
              </p:cNvSpPr>
              <p:nvPr/>
            </p:nvSpPr>
            <p:spPr bwMode="auto">
              <a:xfrm rot="16200000">
                <a:off x="2818" y="1573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499" name="Rectangle 168"/>
              <p:cNvSpPr>
                <a:spLocks noChangeArrowheads="1"/>
              </p:cNvSpPr>
              <p:nvPr/>
            </p:nvSpPr>
            <p:spPr bwMode="auto">
              <a:xfrm rot="16200000">
                <a:off x="2818" y="1183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16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500" name="Rectangle 169"/>
              <p:cNvSpPr>
                <a:spLocks noChangeArrowheads="1"/>
              </p:cNvSpPr>
              <p:nvPr/>
            </p:nvSpPr>
            <p:spPr bwMode="auto">
              <a:xfrm rot="16200000">
                <a:off x="2818" y="799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501" name="Freeform 170"/>
              <p:cNvSpPr>
                <a:spLocks/>
              </p:cNvSpPr>
              <p:nvPr/>
            </p:nvSpPr>
            <p:spPr bwMode="auto">
              <a:xfrm>
                <a:off x="3073" y="776"/>
                <a:ext cx="1764" cy="2664"/>
              </a:xfrm>
              <a:custGeom>
                <a:avLst/>
                <a:gdLst>
                  <a:gd name="T0" fmla="*/ 0 w 294"/>
                  <a:gd name="T1" fmla="*/ 0 h 444"/>
                  <a:gd name="T2" fmla="*/ 0 w 294"/>
                  <a:gd name="T3" fmla="*/ 444 h 444"/>
                  <a:gd name="T4" fmla="*/ 294 w 294"/>
                  <a:gd name="T5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444">
                    <a:moveTo>
                      <a:pt x="0" y="0"/>
                    </a:moveTo>
                    <a:lnTo>
                      <a:pt x="0" y="444"/>
                    </a:lnTo>
                    <a:lnTo>
                      <a:pt x="294" y="444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02" name="Rectangle 171"/>
              <p:cNvSpPr>
                <a:spLocks noChangeArrowheads="1"/>
              </p:cNvSpPr>
              <p:nvPr/>
            </p:nvSpPr>
            <p:spPr bwMode="auto">
              <a:xfrm>
                <a:off x="3595" y="3776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503" name="Rectangle 172"/>
              <p:cNvSpPr>
                <a:spLocks noChangeArrowheads="1"/>
              </p:cNvSpPr>
              <p:nvPr/>
            </p:nvSpPr>
            <p:spPr bwMode="auto">
              <a:xfrm rot="16200000">
                <a:off x="2419" y="2029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504" name="Rectangle 173"/>
              <p:cNvSpPr>
                <a:spLocks noChangeArrowheads="1"/>
              </p:cNvSpPr>
              <p:nvPr/>
            </p:nvSpPr>
            <p:spPr bwMode="auto">
              <a:xfrm>
                <a:off x="3133" y="329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05" name="Rectangle 174"/>
              <p:cNvSpPr>
                <a:spLocks noChangeArrowheads="1"/>
              </p:cNvSpPr>
              <p:nvPr/>
            </p:nvSpPr>
            <p:spPr bwMode="auto">
              <a:xfrm>
                <a:off x="3133" y="333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06" name="Rectangle 175"/>
              <p:cNvSpPr>
                <a:spLocks noChangeArrowheads="1"/>
              </p:cNvSpPr>
              <p:nvPr/>
            </p:nvSpPr>
            <p:spPr bwMode="auto">
              <a:xfrm>
                <a:off x="3121" y="329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07" name="Rectangle 176"/>
              <p:cNvSpPr>
                <a:spLocks noChangeArrowheads="1"/>
              </p:cNvSpPr>
              <p:nvPr/>
            </p:nvSpPr>
            <p:spPr bwMode="auto">
              <a:xfrm>
                <a:off x="3121" y="332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08" name="Rectangle 177"/>
              <p:cNvSpPr>
                <a:spLocks noChangeArrowheads="1"/>
              </p:cNvSpPr>
              <p:nvPr/>
            </p:nvSpPr>
            <p:spPr bwMode="auto">
              <a:xfrm>
                <a:off x="3115" y="330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09" name="Rectangle 178"/>
              <p:cNvSpPr>
                <a:spLocks noChangeArrowheads="1"/>
              </p:cNvSpPr>
              <p:nvPr/>
            </p:nvSpPr>
            <p:spPr bwMode="auto">
              <a:xfrm>
                <a:off x="3115" y="332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10" name="Rectangle 179"/>
              <p:cNvSpPr>
                <a:spLocks noChangeArrowheads="1"/>
              </p:cNvSpPr>
              <p:nvPr/>
            </p:nvSpPr>
            <p:spPr bwMode="auto">
              <a:xfrm>
                <a:off x="3115" y="331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11" name="Rectangle 180"/>
              <p:cNvSpPr>
                <a:spLocks noChangeArrowheads="1"/>
              </p:cNvSpPr>
              <p:nvPr/>
            </p:nvSpPr>
            <p:spPr bwMode="auto">
              <a:xfrm>
                <a:off x="3115" y="331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12" name="Oval 181"/>
              <p:cNvSpPr>
                <a:spLocks noChangeArrowheads="1"/>
              </p:cNvSpPr>
              <p:nvPr/>
            </p:nvSpPr>
            <p:spPr bwMode="auto">
              <a:xfrm>
                <a:off x="3115" y="329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13" name="Rectangle 182"/>
              <p:cNvSpPr>
                <a:spLocks noChangeArrowheads="1"/>
              </p:cNvSpPr>
              <p:nvPr/>
            </p:nvSpPr>
            <p:spPr bwMode="auto">
              <a:xfrm>
                <a:off x="3295" y="323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14" name="Rectangle 183"/>
              <p:cNvSpPr>
                <a:spLocks noChangeArrowheads="1"/>
              </p:cNvSpPr>
              <p:nvPr/>
            </p:nvSpPr>
            <p:spPr bwMode="auto">
              <a:xfrm>
                <a:off x="3295" y="328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15" name="Rectangle 184"/>
              <p:cNvSpPr>
                <a:spLocks noChangeArrowheads="1"/>
              </p:cNvSpPr>
              <p:nvPr/>
            </p:nvSpPr>
            <p:spPr bwMode="auto">
              <a:xfrm>
                <a:off x="3283" y="324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16" name="Rectangle 185"/>
              <p:cNvSpPr>
                <a:spLocks noChangeArrowheads="1"/>
              </p:cNvSpPr>
              <p:nvPr/>
            </p:nvSpPr>
            <p:spPr bwMode="auto">
              <a:xfrm>
                <a:off x="3283" y="327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17" name="Rectangle 186"/>
              <p:cNvSpPr>
                <a:spLocks noChangeArrowheads="1"/>
              </p:cNvSpPr>
              <p:nvPr/>
            </p:nvSpPr>
            <p:spPr bwMode="auto">
              <a:xfrm>
                <a:off x="3277" y="325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18" name="Rectangle 187"/>
              <p:cNvSpPr>
                <a:spLocks noChangeArrowheads="1"/>
              </p:cNvSpPr>
              <p:nvPr/>
            </p:nvSpPr>
            <p:spPr bwMode="auto">
              <a:xfrm>
                <a:off x="3277" y="326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19" name="Rectangle 188"/>
              <p:cNvSpPr>
                <a:spLocks noChangeArrowheads="1"/>
              </p:cNvSpPr>
              <p:nvPr/>
            </p:nvSpPr>
            <p:spPr bwMode="auto">
              <a:xfrm>
                <a:off x="3277" y="326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20" name="Rectangle 189"/>
              <p:cNvSpPr>
                <a:spLocks noChangeArrowheads="1"/>
              </p:cNvSpPr>
              <p:nvPr/>
            </p:nvSpPr>
            <p:spPr bwMode="auto">
              <a:xfrm>
                <a:off x="3277" y="326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21" name="Oval 190"/>
              <p:cNvSpPr>
                <a:spLocks noChangeArrowheads="1"/>
              </p:cNvSpPr>
              <p:nvPr/>
            </p:nvSpPr>
            <p:spPr bwMode="auto">
              <a:xfrm>
                <a:off x="3277" y="323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22" name="Rectangle 191"/>
              <p:cNvSpPr>
                <a:spLocks noChangeArrowheads="1"/>
              </p:cNvSpPr>
              <p:nvPr/>
            </p:nvSpPr>
            <p:spPr bwMode="auto">
              <a:xfrm>
                <a:off x="3463" y="331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23" name="Rectangle 192"/>
              <p:cNvSpPr>
                <a:spLocks noChangeArrowheads="1"/>
              </p:cNvSpPr>
              <p:nvPr/>
            </p:nvSpPr>
            <p:spPr bwMode="auto">
              <a:xfrm>
                <a:off x="3463" y="336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24" name="Rectangle 193"/>
              <p:cNvSpPr>
                <a:spLocks noChangeArrowheads="1"/>
              </p:cNvSpPr>
              <p:nvPr/>
            </p:nvSpPr>
            <p:spPr bwMode="auto">
              <a:xfrm>
                <a:off x="3451" y="332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25" name="Rectangle 194"/>
              <p:cNvSpPr>
                <a:spLocks noChangeArrowheads="1"/>
              </p:cNvSpPr>
              <p:nvPr/>
            </p:nvSpPr>
            <p:spPr bwMode="auto">
              <a:xfrm>
                <a:off x="3451" y="335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26" name="Rectangle 195"/>
              <p:cNvSpPr>
                <a:spLocks noChangeArrowheads="1"/>
              </p:cNvSpPr>
              <p:nvPr/>
            </p:nvSpPr>
            <p:spPr bwMode="auto">
              <a:xfrm>
                <a:off x="3445" y="333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27" name="Rectangle 196"/>
              <p:cNvSpPr>
                <a:spLocks noChangeArrowheads="1"/>
              </p:cNvSpPr>
              <p:nvPr/>
            </p:nvSpPr>
            <p:spPr bwMode="auto">
              <a:xfrm>
                <a:off x="3445" y="334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28" name="Rectangle 197"/>
              <p:cNvSpPr>
                <a:spLocks noChangeArrowheads="1"/>
              </p:cNvSpPr>
              <p:nvPr/>
            </p:nvSpPr>
            <p:spPr bwMode="auto">
              <a:xfrm>
                <a:off x="3445" y="333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29" name="Rectangle 198"/>
              <p:cNvSpPr>
                <a:spLocks noChangeArrowheads="1"/>
              </p:cNvSpPr>
              <p:nvPr/>
            </p:nvSpPr>
            <p:spPr bwMode="auto">
              <a:xfrm>
                <a:off x="3445" y="333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30" name="Oval 199"/>
              <p:cNvSpPr>
                <a:spLocks noChangeArrowheads="1"/>
              </p:cNvSpPr>
              <p:nvPr/>
            </p:nvSpPr>
            <p:spPr bwMode="auto">
              <a:xfrm>
                <a:off x="3445" y="331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31" name="Rectangle 200"/>
              <p:cNvSpPr>
                <a:spLocks noChangeArrowheads="1"/>
              </p:cNvSpPr>
              <p:nvPr/>
            </p:nvSpPr>
            <p:spPr bwMode="auto">
              <a:xfrm>
                <a:off x="3625" y="321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32" name="Rectangle 201"/>
              <p:cNvSpPr>
                <a:spLocks noChangeArrowheads="1"/>
              </p:cNvSpPr>
              <p:nvPr/>
            </p:nvSpPr>
            <p:spPr bwMode="auto">
              <a:xfrm>
                <a:off x="3625" y="326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33" name="Rectangle 202"/>
              <p:cNvSpPr>
                <a:spLocks noChangeArrowheads="1"/>
              </p:cNvSpPr>
              <p:nvPr/>
            </p:nvSpPr>
            <p:spPr bwMode="auto">
              <a:xfrm>
                <a:off x="3613" y="321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34" name="Rectangle 203"/>
              <p:cNvSpPr>
                <a:spLocks noChangeArrowheads="1"/>
              </p:cNvSpPr>
              <p:nvPr/>
            </p:nvSpPr>
            <p:spPr bwMode="auto">
              <a:xfrm>
                <a:off x="3613" y="324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35" name="Rectangle 204"/>
              <p:cNvSpPr>
                <a:spLocks noChangeArrowheads="1"/>
              </p:cNvSpPr>
              <p:nvPr/>
            </p:nvSpPr>
            <p:spPr bwMode="auto">
              <a:xfrm>
                <a:off x="3607" y="323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536" name="Rectangle 205"/>
              <p:cNvSpPr>
                <a:spLocks noChangeArrowheads="1"/>
              </p:cNvSpPr>
              <p:nvPr/>
            </p:nvSpPr>
            <p:spPr bwMode="auto">
              <a:xfrm>
                <a:off x="3607" y="324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5" name="Group 407"/>
            <p:cNvGrpSpPr>
              <a:grpSpLocks/>
            </p:cNvGrpSpPr>
            <p:nvPr/>
          </p:nvGrpSpPr>
          <p:grpSpPr bwMode="auto">
            <a:xfrm>
              <a:off x="3109" y="776"/>
              <a:ext cx="4206" cy="3156"/>
              <a:chOff x="3109" y="776"/>
              <a:chExt cx="4206" cy="3156"/>
            </a:xfrm>
          </p:grpSpPr>
          <p:sp>
            <p:nvSpPr>
              <p:cNvPr id="24" name="Rectangle 207"/>
              <p:cNvSpPr>
                <a:spLocks noChangeArrowheads="1"/>
              </p:cNvSpPr>
              <p:nvPr/>
            </p:nvSpPr>
            <p:spPr bwMode="auto">
              <a:xfrm>
                <a:off x="3607" y="323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" name="Rectangle 208"/>
              <p:cNvSpPr>
                <a:spLocks noChangeArrowheads="1"/>
              </p:cNvSpPr>
              <p:nvPr/>
            </p:nvSpPr>
            <p:spPr bwMode="auto">
              <a:xfrm>
                <a:off x="3607" y="323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" name="Oval 209"/>
              <p:cNvSpPr>
                <a:spLocks noChangeArrowheads="1"/>
              </p:cNvSpPr>
              <p:nvPr/>
            </p:nvSpPr>
            <p:spPr bwMode="auto">
              <a:xfrm>
                <a:off x="3607" y="321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" name="Rectangle 210"/>
              <p:cNvSpPr>
                <a:spLocks noChangeArrowheads="1"/>
              </p:cNvSpPr>
              <p:nvPr/>
            </p:nvSpPr>
            <p:spPr bwMode="auto">
              <a:xfrm>
                <a:off x="3787" y="278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" name="Rectangle 211"/>
              <p:cNvSpPr>
                <a:spLocks noChangeArrowheads="1"/>
              </p:cNvSpPr>
              <p:nvPr/>
            </p:nvSpPr>
            <p:spPr bwMode="auto">
              <a:xfrm>
                <a:off x="3787" y="282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" name="Rectangle 212"/>
              <p:cNvSpPr>
                <a:spLocks noChangeArrowheads="1"/>
              </p:cNvSpPr>
              <p:nvPr/>
            </p:nvSpPr>
            <p:spPr bwMode="auto">
              <a:xfrm>
                <a:off x="3775" y="278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" name="Rectangle 213"/>
              <p:cNvSpPr>
                <a:spLocks noChangeArrowheads="1"/>
              </p:cNvSpPr>
              <p:nvPr/>
            </p:nvSpPr>
            <p:spPr bwMode="auto">
              <a:xfrm>
                <a:off x="3775" y="281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" name="Rectangle 214"/>
              <p:cNvSpPr>
                <a:spLocks noChangeArrowheads="1"/>
              </p:cNvSpPr>
              <p:nvPr/>
            </p:nvSpPr>
            <p:spPr bwMode="auto">
              <a:xfrm>
                <a:off x="3769" y="279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44" name="Rectangle 215"/>
              <p:cNvSpPr>
                <a:spLocks noChangeArrowheads="1"/>
              </p:cNvSpPr>
              <p:nvPr/>
            </p:nvSpPr>
            <p:spPr bwMode="auto">
              <a:xfrm>
                <a:off x="3769" y="281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45" name="Rectangle 216"/>
              <p:cNvSpPr>
                <a:spLocks noChangeArrowheads="1"/>
              </p:cNvSpPr>
              <p:nvPr/>
            </p:nvSpPr>
            <p:spPr bwMode="auto">
              <a:xfrm>
                <a:off x="3769" y="280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47" name="Rectangle 217"/>
              <p:cNvSpPr>
                <a:spLocks noChangeArrowheads="1"/>
              </p:cNvSpPr>
              <p:nvPr/>
            </p:nvSpPr>
            <p:spPr bwMode="auto">
              <a:xfrm>
                <a:off x="3769" y="280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48" name="Oval 218"/>
              <p:cNvSpPr>
                <a:spLocks noChangeArrowheads="1"/>
              </p:cNvSpPr>
              <p:nvPr/>
            </p:nvSpPr>
            <p:spPr bwMode="auto">
              <a:xfrm>
                <a:off x="3769" y="278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49" name="Rectangle 219"/>
              <p:cNvSpPr>
                <a:spLocks noChangeArrowheads="1"/>
              </p:cNvSpPr>
              <p:nvPr/>
            </p:nvSpPr>
            <p:spPr bwMode="auto">
              <a:xfrm>
                <a:off x="3949" y="262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50" name="Rectangle 220"/>
              <p:cNvSpPr>
                <a:spLocks noChangeArrowheads="1"/>
              </p:cNvSpPr>
              <p:nvPr/>
            </p:nvSpPr>
            <p:spPr bwMode="auto">
              <a:xfrm>
                <a:off x="3949" y="267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51" name="Rectangle 221"/>
              <p:cNvSpPr>
                <a:spLocks noChangeArrowheads="1"/>
              </p:cNvSpPr>
              <p:nvPr/>
            </p:nvSpPr>
            <p:spPr bwMode="auto">
              <a:xfrm>
                <a:off x="3937" y="263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52" name="Rectangle 222"/>
              <p:cNvSpPr>
                <a:spLocks noChangeArrowheads="1"/>
              </p:cNvSpPr>
              <p:nvPr/>
            </p:nvSpPr>
            <p:spPr bwMode="auto">
              <a:xfrm>
                <a:off x="3937" y="266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53" name="Rectangle 223"/>
              <p:cNvSpPr>
                <a:spLocks noChangeArrowheads="1"/>
              </p:cNvSpPr>
              <p:nvPr/>
            </p:nvSpPr>
            <p:spPr bwMode="auto">
              <a:xfrm>
                <a:off x="3931" y="264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54" name="Rectangle 224"/>
              <p:cNvSpPr>
                <a:spLocks noChangeArrowheads="1"/>
              </p:cNvSpPr>
              <p:nvPr/>
            </p:nvSpPr>
            <p:spPr bwMode="auto">
              <a:xfrm>
                <a:off x="3931" y="265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55" name="Rectangle 225"/>
              <p:cNvSpPr>
                <a:spLocks noChangeArrowheads="1"/>
              </p:cNvSpPr>
              <p:nvPr/>
            </p:nvSpPr>
            <p:spPr bwMode="auto">
              <a:xfrm>
                <a:off x="3931" y="264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56" name="Rectangle 226"/>
              <p:cNvSpPr>
                <a:spLocks noChangeArrowheads="1"/>
              </p:cNvSpPr>
              <p:nvPr/>
            </p:nvSpPr>
            <p:spPr bwMode="auto">
              <a:xfrm>
                <a:off x="3931" y="264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57" name="Oval 227"/>
              <p:cNvSpPr>
                <a:spLocks noChangeArrowheads="1"/>
              </p:cNvSpPr>
              <p:nvPr/>
            </p:nvSpPr>
            <p:spPr bwMode="auto">
              <a:xfrm>
                <a:off x="3931" y="262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58" name="Rectangle 228"/>
              <p:cNvSpPr>
                <a:spLocks noChangeArrowheads="1"/>
              </p:cNvSpPr>
              <p:nvPr/>
            </p:nvSpPr>
            <p:spPr bwMode="auto">
              <a:xfrm>
                <a:off x="4111" y="242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59" name="Rectangle 229"/>
              <p:cNvSpPr>
                <a:spLocks noChangeArrowheads="1"/>
              </p:cNvSpPr>
              <p:nvPr/>
            </p:nvSpPr>
            <p:spPr bwMode="auto">
              <a:xfrm>
                <a:off x="4111" y="246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60" name="Rectangle 230"/>
              <p:cNvSpPr>
                <a:spLocks noChangeArrowheads="1"/>
              </p:cNvSpPr>
              <p:nvPr/>
            </p:nvSpPr>
            <p:spPr bwMode="auto">
              <a:xfrm>
                <a:off x="4099" y="242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61" name="Rectangle 231"/>
              <p:cNvSpPr>
                <a:spLocks noChangeArrowheads="1"/>
              </p:cNvSpPr>
              <p:nvPr/>
            </p:nvSpPr>
            <p:spPr bwMode="auto">
              <a:xfrm>
                <a:off x="4099" y="245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62" name="Rectangle 232"/>
              <p:cNvSpPr>
                <a:spLocks noChangeArrowheads="1"/>
              </p:cNvSpPr>
              <p:nvPr/>
            </p:nvSpPr>
            <p:spPr bwMode="auto">
              <a:xfrm>
                <a:off x="4093" y="243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63" name="Rectangle 233"/>
              <p:cNvSpPr>
                <a:spLocks noChangeArrowheads="1"/>
              </p:cNvSpPr>
              <p:nvPr/>
            </p:nvSpPr>
            <p:spPr bwMode="auto">
              <a:xfrm>
                <a:off x="4093" y="245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64" name="Rectangle 234"/>
              <p:cNvSpPr>
                <a:spLocks noChangeArrowheads="1"/>
              </p:cNvSpPr>
              <p:nvPr/>
            </p:nvSpPr>
            <p:spPr bwMode="auto">
              <a:xfrm>
                <a:off x="4093" y="244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65" name="Rectangle 235"/>
              <p:cNvSpPr>
                <a:spLocks noChangeArrowheads="1"/>
              </p:cNvSpPr>
              <p:nvPr/>
            </p:nvSpPr>
            <p:spPr bwMode="auto">
              <a:xfrm>
                <a:off x="4093" y="244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66" name="Oval 236"/>
              <p:cNvSpPr>
                <a:spLocks noChangeArrowheads="1"/>
              </p:cNvSpPr>
              <p:nvPr/>
            </p:nvSpPr>
            <p:spPr bwMode="auto">
              <a:xfrm>
                <a:off x="4093" y="242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67" name="Rectangle 237"/>
              <p:cNvSpPr>
                <a:spLocks noChangeArrowheads="1"/>
              </p:cNvSpPr>
              <p:nvPr/>
            </p:nvSpPr>
            <p:spPr bwMode="auto">
              <a:xfrm>
                <a:off x="4279" y="201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68" name="Rectangle 238"/>
              <p:cNvSpPr>
                <a:spLocks noChangeArrowheads="1"/>
              </p:cNvSpPr>
              <p:nvPr/>
            </p:nvSpPr>
            <p:spPr bwMode="auto">
              <a:xfrm>
                <a:off x="4279" y="206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69" name="Rectangle 239"/>
              <p:cNvSpPr>
                <a:spLocks noChangeArrowheads="1"/>
              </p:cNvSpPr>
              <p:nvPr/>
            </p:nvSpPr>
            <p:spPr bwMode="auto">
              <a:xfrm>
                <a:off x="4267" y="201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70" name="Rectangle 240"/>
              <p:cNvSpPr>
                <a:spLocks noChangeArrowheads="1"/>
              </p:cNvSpPr>
              <p:nvPr/>
            </p:nvSpPr>
            <p:spPr bwMode="auto">
              <a:xfrm>
                <a:off x="4267" y="204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71" name="Rectangle 241"/>
              <p:cNvSpPr>
                <a:spLocks noChangeArrowheads="1"/>
              </p:cNvSpPr>
              <p:nvPr/>
            </p:nvSpPr>
            <p:spPr bwMode="auto">
              <a:xfrm>
                <a:off x="4261" y="203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72" name="Rectangle 242"/>
              <p:cNvSpPr>
                <a:spLocks noChangeArrowheads="1"/>
              </p:cNvSpPr>
              <p:nvPr/>
            </p:nvSpPr>
            <p:spPr bwMode="auto">
              <a:xfrm>
                <a:off x="4261" y="204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73" name="Rectangle 243"/>
              <p:cNvSpPr>
                <a:spLocks noChangeArrowheads="1"/>
              </p:cNvSpPr>
              <p:nvPr/>
            </p:nvSpPr>
            <p:spPr bwMode="auto">
              <a:xfrm>
                <a:off x="4261" y="203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74" name="Rectangle 244"/>
              <p:cNvSpPr>
                <a:spLocks noChangeArrowheads="1"/>
              </p:cNvSpPr>
              <p:nvPr/>
            </p:nvSpPr>
            <p:spPr bwMode="auto">
              <a:xfrm>
                <a:off x="4261" y="203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75" name="Oval 245"/>
              <p:cNvSpPr>
                <a:spLocks noChangeArrowheads="1"/>
              </p:cNvSpPr>
              <p:nvPr/>
            </p:nvSpPr>
            <p:spPr bwMode="auto">
              <a:xfrm>
                <a:off x="4261" y="201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76" name="Rectangle 246"/>
              <p:cNvSpPr>
                <a:spLocks noChangeArrowheads="1"/>
              </p:cNvSpPr>
              <p:nvPr/>
            </p:nvSpPr>
            <p:spPr bwMode="auto">
              <a:xfrm>
                <a:off x="4441" y="143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77" name="Rectangle 247"/>
              <p:cNvSpPr>
                <a:spLocks noChangeArrowheads="1"/>
              </p:cNvSpPr>
              <p:nvPr/>
            </p:nvSpPr>
            <p:spPr bwMode="auto">
              <a:xfrm>
                <a:off x="4441" y="148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78" name="Rectangle 248"/>
              <p:cNvSpPr>
                <a:spLocks noChangeArrowheads="1"/>
              </p:cNvSpPr>
              <p:nvPr/>
            </p:nvSpPr>
            <p:spPr bwMode="auto">
              <a:xfrm>
                <a:off x="4429" y="144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79" name="Rectangle 249"/>
              <p:cNvSpPr>
                <a:spLocks noChangeArrowheads="1"/>
              </p:cNvSpPr>
              <p:nvPr/>
            </p:nvSpPr>
            <p:spPr bwMode="auto">
              <a:xfrm>
                <a:off x="4429" y="147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80" name="Rectangle 250"/>
              <p:cNvSpPr>
                <a:spLocks noChangeArrowheads="1"/>
              </p:cNvSpPr>
              <p:nvPr/>
            </p:nvSpPr>
            <p:spPr bwMode="auto">
              <a:xfrm>
                <a:off x="4423" y="145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81" name="Rectangle 251"/>
              <p:cNvSpPr>
                <a:spLocks noChangeArrowheads="1"/>
              </p:cNvSpPr>
              <p:nvPr/>
            </p:nvSpPr>
            <p:spPr bwMode="auto">
              <a:xfrm>
                <a:off x="4423" y="146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82" name="Rectangle 252"/>
              <p:cNvSpPr>
                <a:spLocks noChangeArrowheads="1"/>
              </p:cNvSpPr>
              <p:nvPr/>
            </p:nvSpPr>
            <p:spPr bwMode="auto">
              <a:xfrm>
                <a:off x="4423" y="146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83" name="Rectangle 253"/>
              <p:cNvSpPr>
                <a:spLocks noChangeArrowheads="1"/>
              </p:cNvSpPr>
              <p:nvPr/>
            </p:nvSpPr>
            <p:spPr bwMode="auto">
              <a:xfrm>
                <a:off x="4423" y="146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84" name="Oval 254"/>
              <p:cNvSpPr>
                <a:spLocks noChangeArrowheads="1"/>
              </p:cNvSpPr>
              <p:nvPr/>
            </p:nvSpPr>
            <p:spPr bwMode="auto">
              <a:xfrm>
                <a:off x="4423" y="143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85" name="Rectangle 255"/>
              <p:cNvSpPr>
                <a:spLocks noChangeArrowheads="1"/>
              </p:cNvSpPr>
              <p:nvPr/>
            </p:nvSpPr>
            <p:spPr bwMode="auto">
              <a:xfrm>
                <a:off x="4603" y="112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86" name="Rectangle 256"/>
              <p:cNvSpPr>
                <a:spLocks noChangeArrowheads="1"/>
              </p:cNvSpPr>
              <p:nvPr/>
            </p:nvSpPr>
            <p:spPr bwMode="auto">
              <a:xfrm>
                <a:off x="4603" y="117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87" name="Rectangle 257"/>
              <p:cNvSpPr>
                <a:spLocks noChangeArrowheads="1"/>
              </p:cNvSpPr>
              <p:nvPr/>
            </p:nvSpPr>
            <p:spPr bwMode="auto">
              <a:xfrm>
                <a:off x="4591" y="113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88" name="Rectangle 258"/>
              <p:cNvSpPr>
                <a:spLocks noChangeArrowheads="1"/>
              </p:cNvSpPr>
              <p:nvPr/>
            </p:nvSpPr>
            <p:spPr bwMode="auto">
              <a:xfrm>
                <a:off x="4591" y="116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89" name="Rectangle 259"/>
              <p:cNvSpPr>
                <a:spLocks noChangeArrowheads="1"/>
              </p:cNvSpPr>
              <p:nvPr/>
            </p:nvSpPr>
            <p:spPr bwMode="auto">
              <a:xfrm>
                <a:off x="4585" y="114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90" name="Rectangle 260"/>
              <p:cNvSpPr>
                <a:spLocks noChangeArrowheads="1"/>
              </p:cNvSpPr>
              <p:nvPr/>
            </p:nvSpPr>
            <p:spPr bwMode="auto">
              <a:xfrm>
                <a:off x="4585" y="115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91" name="Rectangle 261"/>
              <p:cNvSpPr>
                <a:spLocks noChangeArrowheads="1"/>
              </p:cNvSpPr>
              <p:nvPr/>
            </p:nvSpPr>
            <p:spPr bwMode="auto">
              <a:xfrm>
                <a:off x="4585" y="114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92" name="Rectangle 262"/>
              <p:cNvSpPr>
                <a:spLocks noChangeArrowheads="1"/>
              </p:cNvSpPr>
              <p:nvPr/>
            </p:nvSpPr>
            <p:spPr bwMode="auto">
              <a:xfrm>
                <a:off x="4585" y="114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93" name="Oval 263"/>
              <p:cNvSpPr>
                <a:spLocks noChangeArrowheads="1"/>
              </p:cNvSpPr>
              <p:nvPr/>
            </p:nvSpPr>
            <p:spPr bwMode="auto">
              <a:xfrm>
                <a:off x="4585" y="112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94" name="Rectangle 264"/>
              <p:cNvSpPr>
                <a:spLocks noChangeArrowheads="1"/>
              </p:cNvSpPr>
              <p:nvPr/>
            </p:nvSpPr>
            <p:spPr bwMode="auto">
              <a:xfrm>
                <a:off x="4765" y="126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95" name="Rectangle 265"/>
              <p:cNvSpPr>
                <a:spLocks noChangeArrowheads="1"/>
              </p:cNvSpPr>
              <p:nvPr/>
            </p:nvSpPr>
            <p:spPr bwMode="auto">
              <a:xfrm>
                <a:off x="4765" y="131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96" name="Rectangle 266"/>
              <p:cNvSpPr>
                <a:spLocks noChangeArrowheads="1"/>
              </p:cNvSpPr>
              <p:nvPr/>
            </p:nvSpPr>
            <p:spPr bwMode="auto">
              <a:xfrm>
                <a:off x="4753" y="126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97" name="Rectangle 267"/>
              <p:cNvSpPr>
                <a:spLocks noChangeArrowheads="1"/>
              </p:cNvSpPr>
              <p:nvPr/>
            </p:nvSpPr>
            <p:spPr bwMode="auto">
              <a:xfrm>
                <a:off x="4753" y="129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98" name="Rectangle 268"/>
              <p:cNvSpPr>
                <a:spLocks noChangeArrowheads="1"/>
              </p:cNvSpPr>
              <p:nvPr/>
            </p:nvSpPr>
            <p:spPr bwMode="auto">
              <a:xfrm>
                <a:off x="4747" y="128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99" name="Rectangle 269"/>
              <p:cNvSpPr>
                <a:spLocks noChangeArrowheads="1"/>
              </p:cNvSpPr>
              <p:nvPr/>
            </p:nvSpPr>
            <p:spPr bwMode="auto">
              <a:xfrm>
                <a:off x="4747" y="129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00" name="Rectangle 270"/>
              <p:cNvSpPr>
                <a:spLocks noChangeArrowheads="1"/>
              </p:cNvSpPr>
              <p:nvPr/>
            </p:nvSpPr>
            <p:spPr bwMode="auto">
              <a:xfrm>
                <a:off x="4747" y="128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01" name="Rectangle 271"/>
              <p:cNvSpPr>
                <a:spLocks noChangeArrowheads="1"/>
              </p:cNvSpPr>
              <p:nvPr/>
            </p:nvSpPr>
            <p:spPr bwMode="auto">
              <a:xfrm>
                <a:off x="4747" y="128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02" name="Oval 272"/>
              <p:cNvSpPr>
                <a:spLocks noChangeArrowheads="1"/>
              </p:cNvSpPr>
              <p:nvPr/>
            </p:nvSpPr>
            <p:spPr bwMode="auto">
              <a:xfrm>
                <a:off x="4747" y="126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03" name="Freeform 273"/>
              <p:cNvSpPr>
                <a:spLocks/>
              </p:cNvSpPr>
              <p:nvPr/>
            </p:nvSpPr>
            <p:spPr bwMode="auto">
              <a:xfrm>
                <a:off x="3139" y="1148"/>
                <a:ext cx="1632" cy="2190"/>
              </a:xfrm>
              <a:custGeom>
                <a:avLst/>
                <a:gdLst>
                  <a:gd name="T0" fmla="*/ 0 w 272"/>
                  <a:gd name="T1" fmla="*/ 361 h 365"/>
                  <a:gd name="T2" fmla="*/ 27 w 272"/>
                  <a:gd name="T3" fmla="*/ 352 h 365"/>
                  <a:gd name="T4" fmla="*/ 55 w 272"/>
                  <a:gd name="T5" fmla="*/ 365 h 365"/>
                  <a:gd name="T6" fmla="*/ 82 w 272"/>
                  <a:gd name="T7" fmla="*/ 348 h 365"/>
                  <a:gd name="T8" fmla="*/ 109 w 272"/>
                  <a:gd name="T9" fmla="*/ 276 h 365"/>
                  <a:gd name="T10" fmla="*/ 136 w 272"/>
                  <a:gd name="T11" fmla="*/ 250 h 365"/>
                  <a:gd name="T12" fmla="*/ 163 w 272"/>
                  <a:gd name="T13" fmla="*/ 216 h 365"/>
                  <a:gd name="T14" fmla="*/ 191 w 272"/>
                  <a:gd name="T15" fmla="*/ 148 h 365"/>
                  <a:gd name="T16" fmla="*/ 218 w 272"/>
                  <a:gd name="T17" fmla="*/ 52 h 365"/>
                  <a:gd name="T18" fmla="*/ 245 w 272"/>
                  <a:gd name="T19" fmla="*/ 0 h 365"/>
                  <a:gd name="T20" fmla="*/ 272 w 272"/>
                  <a:gd name="T21" fmla="*/ 23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2" h="365">
                    <a:moveTo>
                      <a:pt x="0" y="361"/>
                    </a:moveTo>
                    <a:lnTo>
                      <a:pt x="27" y="352"/>
                    </a:lnTo>
                    <a:lnTo>
                      <a:pt x="55" y="365"/>
                    </a:lnTo>
                    <a:lnTo>
                      <a:pt x="82" y="348"/>
                    </a:lnTo>
                    <a:lnTo>
                      <a:pt x="109" y="276"/>
                    </a:lnTo>
                    <a:lnTo>
                      <a:pt x="136" y="250"/>
                    </a:lnTo>
                    <a:lnTo>
                      <a:pt x="163" y="216"/>
                    </a:lnTo>
                    <a:lnTo>
                      <a:pt x="191" y="148"/>
                    </a:lnTo>
                    <a:lnTo>
                      <a:pt x="218" y="52"/>
                    </a:lnTo>
                    <a:lnTo>
                      <a:pt x="245" y="0"/>
                    </a:lnTo>
                    <a:lnTo>
                      <a:pt x="272" y="23"/>
                    </a:lnTo>
                  </a:path>
                </a:pathLst>
              </a:custGeom>
              <a:noFill/>
              <a:ln w="2857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04" name="Rectangle 274"/>
              <p:cNvSpPr>
                <a:spLocks noChangeArrowheads="1"/>
              </p:cNvSpPr>
              <p:nvPr/>
            </p:nvSpPr>
            <p:spPr bwMode="auto">
              <a:xfrm>
                <a:off x="3109" y="3206"/>
                <a:ext cx="60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05" name="Rectangle 275"/>
              <p:cNvSpPr>
                <a:spLocks noChangeArrowheads="1"/>
              </p:cNvSpPr>
              <p:nvPr/>
            </p:nvSpPr>
            <p:spPr bwMode="auto">
              <a:xfrm>
                <a:off x="3277" y="3170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06" name="Rectangle 276"/>
              <p:cNvSpPr>
                <a:spLocks noChangeArrowheads="1"/>
              </p:cNvSpPr>
              <p:nvPr/>
            </p:nvSpPr>
            <p:spPr bwMode="auto">
              <a:xfrm>
                <a:off x="3439" y="3230"/>
                <a:ext cx="54" cy="60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07" name="Rectangle 277"/>
              <p:cNvSpPr>
                <a:spLocks noChangeArrowheads="1"/>
              </p:cNvSpPr>
              <p:nvPr/>
            </p:nvSpPr>
            <p:spPr bwMode="auto">
              <a:xfrm>
                <a:off x="3601" y="3110"/>
                <a:ext cx="54" cy="60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08" name="Rectangle 278"/>
              <p:cNvSpPr>
                <a:spLocks noChangeArrowheads="1"/>
              </p:cNvSpPr>
              <p:nvPr/>
            </p:nvSpPr>
            <p:spPr bwMode="auto">
              <a:xfrm>
                <a:off x="3763" y="2660"/>
                <a:ext cx="60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09" name="Rectangle 279"/>
              <p:cNvSpPr>
                <a:spLocks noChangeArrowheads="1"/>
              </p:cNvSpPr>
              <p:nvPr/>
            </p:nvSpPr>
            <p:spPr bwMode="auto">
              <a:xfrm>
                <a:off x="3931" y="2522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10" name="Rectangle 280"/>
              <p:cNvSpPr>
                <a:spLocks noChangeArrowheads="1"/>
              </p:cNvSpPr>
              <p:nvPr/>
            </p:nvSpPr>
            <p:spPr bwMode="auto">
              <a:xfrm>
                <a:off x="4093" y="2294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11" name="Rectangle 281"/>
              <p:cNvSpPr>
                <a:spLocks noChangeArrowheads="1"/>
              </p:cNvSpPr>
              <p:nvPr/>
            </p:nvSpPr>
            <p:spPr bwMode="auto">
              <a:xfrm>
                <a:off x="4255" y="1886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12" name="Rectangle 282"/>
              <p:cNvSpPr>
                <a:spLocks noChangeArrowheads="1"/>
              </p:cNvSpPr>
              <p:nvPr/>
            </p:nvSpPr>
            <p:spPr bwMode="auto">
              <a:xfrm>
                <a:off x="4417" y="1316"/>
                <a:ext cx="60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13" name="Rectangle 283"/>
              <p:cNvSpPr>
                <a:spLocks noChangeArrowheads="1"/>
              </p:cNvSpPr>
              <p:nvPr/>
            </p:nvSpPr>
            <p:spPr bwMode="auto">
              <a:xfrm>
                <a:off x="4579" y="866"/>
                <a:ext cx="60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14" name="Rectangle 284"/>
              <p:cNvSpPr>
                <a:spLocks noChangeArrowheads="1"/>
              </p:cNvSpPr>
              <p:nvPr/>
            </p:nvSpPr>
            <p:spPr bwMode="auto">
              <a:xfrm>
                <a:off x="4747" y="848"/>
                <a:ext cx="54" cy="5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15" name="Freeform 285"/>
              <p:cNvSpPr>
                <a:spLocks/>
              </p:cNvSpPr>
              <p:nvPr/>
            </p:nvSpPr>
            <p:spPr bwMode="auto">
              <a:xfrm>
                <a:off x="3139" y="878"/>
                <a:ext cx="1632" cy="2382"/>
              </a:xfrm>
              <a:custGeom>
                <a:avLst/>
                <a:gdLst>
                  <a:gd name="T0" fmla="*/ 0 w 272"/>
                  <a:gd name="T1" fmla="*/ 393 h 397"/>
                  <a:gd name="T2" fmla="*/ 27 w 272"/>
                  <a:gd name="T3" fmla="*/ 387 h 397"/>
                  <a:gd name="T4" fmla="*/ 55 w 272"/>
                  <a:gd name="T5" fmla="*/ 397 h 397"/>
                  <a:gd name="T6" fmla="*/ 82 w 272"/>
                  <a:gd name="T7" fmla="*/ 377 h 397"/>
                  <a:gd name="T8" fmla="*/ 109 w 272"/>
                  <a:gd name="T9" fmla="*/ 301 h 397"/>
                  <a:gd name="T10" fmla="*/ 136 w 272"/>
                  <a:gd name="T11" fmla="*/ 278 h 397"/>
                  <a:gd name="T12" fmla="*/ 163 w 272"/>
                  <a:gd name="T13" fmla="*/ 241 h 397"/>
                  <a:gd name="T14" fmla="*/ 191 w 272"/>
                  <a:gd name="T15" fmla="*/ 173 h 397"/>
                  <a:gd name="T16" fmla="*/ 218 w 272"/>
                  <a:gd name="T17" fmla="*/ 78 h 397"/>
                  <a:gd name="T18" fmla="*/ 245 w 272"/>
                  <a:gd name="T19" fmla="*/ 2 h 397"/>
                  <a:gd name="T20" fmla="*/ 272 w 272"/>
                  <a:gd name="T21" fmla="*/ 0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2" h="397">
                    <a:moveTo>
                      <a:pt x="0" y="393"/>
                    </a:moveTo>
                    <a:lnTo>
                      <a:pt x="27" y="387"/>
                    </a:lnTo>
                    <a:lnTo>
                      <a:pt x="55" y="397"/>
                    </a:lnTo>
                    <a:lnTo>
                      <a:pt x="82" y="377"/>
                    </a:lnTo>
                    <a:lnTo>
                      <a:pt x="109" y="301"/>
                    </a:lnTo>
                    <a:lnTo>
                      <a:pt x="136" y="278"/>
                    </a:lnTo>
                    <a:lnTo>
                      <a:pt x="163" y="241"/>
                    </a:lnTo>
                    <a:lnTo>
                      <a:pt x="191" y="173"/>
                    </a:lnTo>
                    <a:lnTo>
                      <a:pt x="218" y="78"/>
                    </a:lnTo>
                    <a:lnTo>
                      <a:pt x="245" y="2"/>
                    </a:lnTo>
                    <a:lnTo>
                      <a:pt x="272" y="0"/>
                    </a:lnTo>
                  </a:path>
                </a:pathLst>
              </a:custGeom>
              <a:noFill/>
              <a:ln w="28575" cap="rnd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17" name="Line 287"/>
              <p:cNvSpPr>
                <a:spLocks noChangeShapeType="1"/>
              </p:cNvSpPr>
              <p:nvPr/>
            </p:nvSpPr>
            <p:spPr bwMode="auto">
              <a:xfrm>
                <a:off x="5617" y="3440"/>
                <a:ext cx="1632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18" name="Line 288"/>
              <p:cNvSpPr>
                <a:spLocks noChangeShapeType="1"/>
              </p:cNvSpPr>
              <p:nvPr/>
            </p:nvSpPr>
            <p:spPr bwMode="auto">
              <a:xfrm>
                <a:off x="561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19" name="Line 289"/>
              <p:cNvSpPr>
                <a:spLocks noChangeShapeType="1"/>
              </p:cNvSpPr>
              <p:nvPr/>
            </p:nvSpPr>
            <p:spPr bwMode="auto">
              <a:xfrm>
                <a:off x="594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20" name="Line 290"/>
              <p:cNvSpPr>
                <a:spLocks noChangeShapeType="1"/>
              </p:cNvSpPr>
              <p:nvPr/>
            </p:nvSpPr>
            <p:spPr bwMode="auto">
              <a:xfrm>
                <a:off x="627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21" name="Line 291"/>
              <p:cNvSpPr>
                <a:spLocks noChangeShapeType="1"/>
              </p:cNvSpPr>
              <p:nvPr/>
            </p:nvSpPr>
            <p:spPr bwMode="auto">
              <a:xfrm>
                <a:off x="6595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22" name="Line 292"/>
              <p:cNvSpPr>
                <a:spLocks noChangeShapeType="1"/>
              </p:cNvSpPr>
              <p:nvPr/>
            </p:nvSpPr>
            <p:spPr bwMode="auto">
              <a:xfrm>
                <a:off x="6925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23" name="Line 293"/>
              <p:cNvSpPr>
                <a:spLocks noChangeShapeType="1"/>
              </p:cNvSpPr>
              <p:nvPr/>
            </p:nvSpPr>
            <p:spPr bwMode="auto">
              <a:xfrm>
                <a:off x="724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24" name="Rectangle 294"/>
              <p:cNvSpPr>
                <a:spLocks noChangeArrowheads="1"/>
              </p:cNvSpPr>
              <p:nvPr/>
            </p:nvSpPr>
            <p:spPr bwMode="auto">
              <a:xfrm>
                <a:off x="5455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225" name="Rectangle 295"/>
              <p:cNvSpPr>
                <a:spLocks noChangeArrowheads="1"/>
              </p:cNvSpPr>
              <p:nvPr/>
            </p:nvSpPr>
            <p:spPr bwMode="auto">
              <a:xfrm>
                <a:off x="6109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226" name="Rectangle 296"/>
              <p:cNvSpPr>
                <a:spLocks noChangeArrowheads="1"/>
              </p:cNvSpPr>
              <p:nvPr/>
            </p:nvSpPr>
            <p:spPr bwMode="auto">
              <a:xfrm>
                <a:off x="6763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227" name="Line 297"/>
              <p:cNvSpPr>
                <a:spLocks noChangeShapeType="1"/>
              </p:cNvSpPr>
              <p:nvPr/>
            </p:nvSpPr>
            <p:spPr bwMode="auto">
              <a:xfrm flipV="1">
                <a:off x="5551" y="1160"/>
                <a:ext cx="0" cy="2106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28" name="Line 298"/>
              <p:cNvSpPr>
                <a:spLocks noChangeShapeType="1"/>
              </p:cNvSpPr>
              <p:nvPr/>
            </p:nvSpPr>
            <p:spPr bwMode="auto">
              <a:xfrm flipH="1">
                <a:off x="5497" y="326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29" name="Line 299"/>
              <p:cNvSpPr>
                <a:spLocks noChangeShapeType="1"/>
              </p:cNvSpPr>
              <p:nvPr/>
            </p:nvSpPr>
            <p:spPr bwMode="auto">
              <a:xfrm flipH="1">
                <a:off x="5497" y="273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30" name="Line 300"/>
              <p:cNvSpPr>
                <a:spLocks noChangeShapeType="1"/>
              </p:cNvSpPr>
              <p:nvPr/>
            </p:nvSpPr>
            <p:spPr bwMode="auto">
              <a:xfrm flipH="1">
                <a:off x="5497" y="2210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31" name="Line 301"/>
              <p:cNvSpPr>
                <a:spLocks noChangeShapeType="1"/>
              </p:cNvSpPr>
              <p:nvPr/>
            </p:nvSpPr>
            <p:spPr bwMode="auto">
              <a:xfrm flipH="1">
                <a:off x="5497" y="168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32" name="Line 302"/>
              <p:cNvSpPr>
                <a:spLocks noChangeShapeType="1"/>
              </p:cNvSpPr>
              <p:nvPr/>
            </p:nvSpPr>
            <p:spPr bwMode="auto">
              <a:xfrm flipH="1">
                <a:off x="5497" y="1160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33" name="Rectangle 303"/>
              <p:cNvSpPr>
                <a:spLocks noChangeArrowheads="1"/>
              </p:cNvSpPr>
              <p:nvPr/>
            </p:nvSpPr>
            <p:spPr bwMode="auto">
              <a:xfrm rot="16200000">
                <a:off x="5329" y="3187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6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234" name="Rectangle 304"/>
              <p:cNvSpPr>
                <a:spLocks noChangeArrowheads="1"/>
              </p:cNvSpPr>
              <p:nvPr/>
            </p:nvSpPr>
            <p:spPr bwMode="auto">
              <a:xfrm rot="16200000">
                <a:off x="5329" y="2660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235" name="Rectangle 305"/>
              <p:cNvSpPr>
                <a:spLocks noChangeArrowheads="1"/>
              </p:cNvSpPr>
              <p:nvPr/>
            </p:nvSpPr>
            <p:spPr bwMode="auto">
              <a:xfrm rot="16200000">
                <a:off x="5296" y="2131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236" name="Rectangle 306"/>
              <p:cNvSpPr>
                <a:spLocks noChangeArrowheads="1"/>
              </p:cNvSpPr>
              <p:nvPr/>
            </p:nvSpPr>
            <p:spPr bwMode="auto">
              <a:xfrm rot="16200000">
                <a:off x="5296" y="1609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237" name="Rectangle 307"/>
              <p:cNvSpPr>
                <a:spLocks noChangeArrowheads="1"/>
              </p:cNvSpPr>
              <p:nvPr/>
            </p:nvSpPr>
            <p:spPr bwMode="auto">
              <a:xfrm rot="16200000">
                <a:off x="5296" y="1081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238" name="Freeform 308"/>
              <p:cNvSpPr>
                <a:spLocks/>
              </p:cNvSpPr>
              <p:nvPr/>
            </p:nvSpPr>
            <p:spPr bwMode="auto">
              <a:xfrm>
                <a:off x="5551" y="776"/>
                <a:ext cx="1764" cy="2664"/>
              </a:xfrm>
              <a:custGeom>
                <a:avLst/>
                <a:gdLst>
                  <a:gd name="T0" fmla="*/ 0 w 294"/>
                  <a:gd name="T1" fmla="*/ 0 h 444"/>
                  <a:gd name="T2" fmla="*/ 0 w 294"/>
                  <a:gd name="T3" fmla="*/ 444 h 444"/>
                  <a:gd name="T4" fmla="*/ 294 w 294"/>
                  <a:gd name="T5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444">
                    <a:moveTo>
                      <a:pt x="0" y="0"/>
                    </a:moveTo>
                    <a:lnTo>
                      <a:pt x="0" y="444"/>
                    </a:lnTo>
                    <a:lnTo>
                      <a:pt x="294" y="444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39" name="Rectangle 309"/>
              <p:cNvSpPr>
                <a:spLocks noChangeArrowheads="1"/>
              </p:cNvSpPr>
              <p:nvPr/>
            </p:nvSpPr>
            <p:spPr bwMode="auto">
              <a:xfrm>
                <a:off x="6073" y="3776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240" name="Rectangle 310"/>
              <p:cNvSpPr>
                <a:spLocks noChangeArrowheads="1"/>
              </p:cNvSpPr>
              <p:nvPr/>
            </p:nvSpPr>
            <p:spPr bwMode="auto">
              <a:xfrm rot="16200000">
                <a:off x="4897" y="2029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6241" name="Rectangle 311"/>
              <p:cNvSpPr>
                <a:spLocks noChangeArrowheads="1"/>
              </p:cNvSpPr>
              <p:nvPr/>
            </p:nvSpPr>
            <p:spPr bwMode="auto">
              <a:xfrm>
                <a:off x="5611" y="327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42" name="Rectangle 312"/>
              <p:cNvSpPr>
                <a:spLocks noChangeArrowheads="1"/>
              </p:cNvSpPr>
              <p:nvPr/>
            </p:nvSpPr>
            <p:spPr bwMode="auto">
              <a:xfrm>
                <a:off x="5611" y="332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43" name="Rectangle 313"/>
              <p:cNvSpPr>
                <a:spLocks noChangeArrowheads="1"/>
              </p:cNvSpPr>
              <p:nvPr/>
            </p:nvSpPr>
            <p:spPr bwMode="auto">
              <a:xfrm>
                <a:off x="5599" y="328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44" name="Rectangle 314"/>
              <p:cNvSpPr>
                <a:spLocks noChangeArrowheads="1"/>
              </p:cNvSpPr>
              <p:nvPr/>
            </p:nvSpPr>
            <p:spPr bwMode="auto">
              <a:xfrm>
                <a:off x="5599" y="331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45" name="Rectangle 315"/>
              <p:cNvSpPr>
                <a:spLocks noChangeArrowheads="1"/>
              </p:cNvSpPr>
              <p:nvPr/>
            </p:nvSpPr>
            <p:spPr bwMode="auto">
              <a:xfrm>
                <a:off x="5593" y="329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46" name="Rectangle 316"/>
              <p:cNvSpPr>
                <a:spLocks noChangeArrowheads="1"/>
              </p:cNvSpPr>
              <p:nvPr/>
            </p:nvSpPr>
            <p:spPr bwMode="auto">
              <a:xfrm>
                <a:off x="5593" y="330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47" name="Rectangle 317"/>
              <p:cNvSpPr>
                <a:spLocks noChangeArrowheads="1"/>
              </p:cNvSpPr>
              <p:nvPr/>
            </p:nvSpPr>
            <p:spPr bwMode="auto">
              <a:xfrm>
                <a:off x="5593" y="33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48" name="Rectangle 318"/>
              <p:cNvSpPr>
                <a:spLocks noChangeArrowheads="1"/>
              </p:cNvSpPr>
              <p:nvPr/>
            </p:nvSpPr>
            <p:spPr bwMode="auto">
              <a:xfrm>
                <a:off x="5593" y="33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49" name="Oval 319"/>
              <p:cNvSpPr>
                <a:spLocks noChangeArrowheads="1"/>
              </p:cNvSpPr>
              <p:nvPr/>
            </p:nvSpPr>
            <p:spPr bwMode="auto">
              <a:xfrm>
                <a:off x="5593" y="327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50" name="Rectangle 320"/>
              <p:cNvSpPr>
                <a:spLocks noChangeArrowheads="1"/>
              </p:cNvSpPr>
              <p:nvPr/>
            </p:nvSpPr>
            <p:spPr bwMode="auto">
              <a:xfrm>
                <a:off x="5773" y="327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51" name="Rectangle 321"/>
              <p:cNvSpPr>
                <a:spLocks noChangeArrowheads="1"/>
              </p:cNvSpPr>
              <p:nvPr/>
            </p:nvSpPr>
            <p:spPr bwMode="auto">
              <a:xfrm>
                <a:off x="5773" y="332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52" name="Rectangle 322"/>
              <p:cNvSpPr>
                <a:spLocks noChangeArrowheads="1"/>
              </p:cNvSpPr>
              <p:nvPr/>
            </p:nvSpPr>
            <p:spPr bwMode="auto">
              <a:xfrm>
                <a:off x="5761" y="327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53" name="Rectangle 323"/>
              <p:cNvSpPr>
                <a:spLocks noChangeArrowheads="1"/>
              </p:cNvSpPr>
              <p:nvPr/>
            </p:nvSpPr>
            <p:spPr bwMode="auto">
              <a:xfrm>
                <a:off x="5761" y="330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54" name="Rectangle 324"/>
              <p:cNvSpPr>
                <a:spLocks noChangeArrowheads="1"/>
              </p:cNvSpPr>
              <p:nvPr/>
            </p:nvSpPr>
            <p:spPr bwMode="auto">
              <a:xfrm>
                <a:off x="5755" y="329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55" name="Rectangle 325"/>
              <p:cNvSpPr>
                <a:spLocks noChangeArrowheads="1"/>
              </p:cNvSpPr>
              <p:nvPr/>
            </p:nvSpPr>
            <p:spPr bwMode="auto">
              <a:xfrm>
                <a:off x="5755" y="330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56" name="Rectangle 326"/>
              <p:cNvSpPr>
                <a:spLocks noChangeArrowheads="1"/>
              </p:cNvSpPr>
              <p:nvPr/>
            </p:nvSpPr>
            <p:spPr bwMode="auto">
              <a:xfrm>
                <a:off x="5755" y="329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57" name="Rectangle 327"/>
              <p:cNvSpPr>
                <a:spLocks noChangeArrowheads="1"/>
              </p:cNvSpPr>
              <p:nvPr/>
            </p:nvSpPr>
            <p:spPr bwMode="auto">
              <a:xfrm>
                <a:off x="5755" y="329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58" name="Oval 328"/>
              <p:cNvSpPr>
                <a:spLocks noChangeArrowheads="1"/>
              </p:cNvSpPr>
              <p:nvPr/>
            </p:nvSpPr>
            <p:spPr bwMode="auto">
              <a:xfrm>
                <a:off x="5755" y="327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59" name="Rectangle 329"/>
              <p:cNvSpPr>
                <a:spLocks noChangeArrowheads="1"/>
              </p:cNvSpPr>
              <p:nvPr/>
            </p:nvSpPr>
            <p:spPr bwMode="auto">
              <a:xfrm>
                <a:off x="5941" y="331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60" name="Rectangle 330"/>
              <p:cNvSpPr>
                <a:spLocks noChangeArrowheads="1"/>
              </p:cNvSpPr>
              <p:nvPr/>
            </p:nvSpPr>
            <p:spPr bwMode="auto">
              <a:xfrm>
                <a:off x="5941" y="336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61" name="Rectangle 331"/>
              <p:cNvSpPr>
                <a:spLocks noChangeArrowheads="1"/>
              </p:cNvSpPr>
              <p:nvPr/>
            </p:nvSpPr>
            <p:spPr bwMode="auto">
              <a:xfrm>
                <a:off x="5929" y="332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62" name="Rectangle 332"/>
              <p:cNvSpPr>
                <a:spLocks noChangeArrowheads="1"/>
              </p:cNvSpPr>
              <p:nvPr/>
            </p:nvSpPr>
            <p:spPr bwMode="auto">
              <a:xfrm>
                <a:off x="5929" y="335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63" name="Rectangle 333"/>
              <p:cNvSpPr>
                <a:spLocks noChangeArrowheads="1"/>
              </p:cNvSpPr>
              <p:nvPr/>
            </p:nvSpPr>
            <p:spPr bwMode="auto">
              <a:xfrm>
                <a:off x="5923" y="333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64" name="Rectangle 334"/>
              <p:cNvSpPr>
                <a:spLocks noChangeArrowheads="1"/>
              </p:cNvSpPr>
              <p:nvPr/>
            </p:nvSpPr>
            <p:spPr bwMode="auto">
              <a:xfrm>
                <a:off x="5923" y="334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65" name="Rectangle 335"/>
              <p:cNvSpPr>
                <a:spLocks noChangeArrowheads="1"/>
              </p:cNvSpPr>
              <p:nvPr/>
            </p:nvSpPr>
            <p:spPr bwMode="auto">
              <a:xfrm>
                <a:off x="5923" y="333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66" name="Rectangle 336"/>
              <p:cNvSpPr>
                <a:spLocks noChangeArrowheads="1"/>
              </p:cNvSpPr>
              <p:nvPr/>
            </p:nvSpPr>
            <p:spPr bwMode="auto">
              <a:xfrm>
                <a:off x="5923" y="333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67" name="Oval 337"/>
              <p:cNvSpPr>
                <a:spLocks noChangeArrowheads="1"/>
              </p:cNvSpPr>
              <p:nvPr/>
            </p:nvSpPr>
            <p:spPr bwMode="auto">
              <a:xfrm>
                <a:off x="5923" y="331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68" name="Rectangle 338"/>
              <p:cNvSpPr>
                <a:spLocks noChangeArrowheads="1"/>
              </p:cNvSpPr>
              <p:nvPr/>
            </p:nvSpPr>
            <p:spPr bwMode="auto">
              <a:xfrm>
                <a:off x="6103" y="315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69" name="Rectangle 339"/>
              <p:cNvSpPr>
                <a:spLocks noChangeArrowheads="1"/>
              </p:cNvSpPr>
              <p:nvPr/>
            </p:nvSpPr>
            <p:spPr bwMode="auto">
              <a:xfrm>
                <a:off x="6103" y="320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70" name="Rectangle 340"/>
              <p:cNvSpPr>
                <a:spLocks noChangeArrowheads="1"/>
              </p:cNvSpPr>
              <p:nvPr/>
            </p:nvSpPr>
            <p:spPr bwMode="auto">
              <a:xfrm>
                <a:off x="6091" y="316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71" name="Rectangle 341"/>
              <p:cNvSpPr>
                <a:spLocks noChangeArrowheads="1"/>
              </p:cNvSpPr>
              <p:nvPr/>
            </p:nvSpPr>
            <p:spPr bwMode="auto">
              <a:xfrm>
                <a:off x="6091" y="319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72" name="Rectangle 342"/>
              <p:cNvSpPr>
                <a:spLocks noChangeArrowheads="1"/>
              </p:cNvSpPr>
              <p:nvPr/>
            </p:nvSpPr>
            <p:spPr bwMode="auto">
              <a:xfrm>
                <a:off x="6085" y="317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73" name="Rectangle 343"/>
              <p:cNvSpPr>
                <a:spLocks noChangeArrowheads="1"/>
              </p:cNvSpPr>
              <p:nvPr/>
            </p:nvSpPr>
            <p:spPr bwMode="auto">
              <a:xfrm>
                <a:off x="6085" y="318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74" name="Rectangle 344"/>
              <p:cNvSpPr>
                <a:spLocks noChangeArrowheads="1"/>
              </p:cNvSpPr>
              <p:nvPr/>
            </p:nvSpPr>
            <p:spPr bwMode="auto">
              <a:xfrm>
                <a:off x="6085" y="318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75" name="Rectangle 345"/>
              <p:cNvSpPr>
                <a:spLocks noChangeArrowheads="1"/>
              </p:cNvSpPr>
              <p:nvPr/>
            </p:nvSpPr>
            <p:spPr bwMode="auto">
              <a:xfrm>
                <a:off x="6085" y="318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76" name="Oval 346"/>
              <p:cNvSpPr>
                <a:spLocks noChangeArrowheads="1"/>
              </p:cNvSpPr>
              <p:nvPr/>
            </p:nvSpPr>
            <p:spPr bwMode="auto">
              <a:xfrm>
                <a:off x="6085" y="315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77" name="Rectangle 347"/>
              <p:cNvSpPr>
                <a:spLocks noChangeArrowheads="1"/>
              </p:cNvSpPr>
              <p:nvPr/>
            </p:nvSpPr>
            <p:spPr bwMode="auto">
              <a:xfrm>
                <a:off x="6265" y="272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78" name="Rectangle 348"/>
              <p:cNvSpPr>
                <a:spLocks noChangeArrowheads="1"/>
              </p:cNvSpPr>
              <p:nvPr/>
            </p:nvSpPr>
            <p:spPr bwMode="auto">
              <a:xfrm>
                <a:off x="6265" y="276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79" name="Rectangle 349"/>
              <p:cNvSpPr>
                <a:spLocks noChangeArrowheads="1"/>
              </p:cNvSpPr>
              <p:nvPr/>
            </p:nvSpPr>
            <p:spPr bwMode="auto">
              <a:xfrm>
                <a:off x="6253" y="272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80" name="Rectangle 350"/>
              <p:cNvSpPr>
                <a:spLocks noChangeArrowheads="1"/>
              </p:cNvSpPr>
              <p:nvPr/>
            </p:nvSpPr>
            <p:spPr bwMode="auto">
              <a:xfrm>
                <a:off x="6253" y="275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81" name="Rectangle 351"/>
              <p:cNvSpPr>
                <a:spLocks noChangeArrowheads="1"/>
              </p:cNvSpPr>
              <p:nvPr/>
            </p:nvSpPr>
            <p:spPr bwMode="auto">
              <a:xfrm>
                <a:off x="6247" y="273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82" name="Rectangle 352"/>
              <p:cNvSpPr>
                <a:spLocks noChangeArrowheads="1"/>
              </p:cNvSpPr>
              <p:nvPr/>
            </p:nvSpPr>
            <p:spPr bwMode="auto">
              <a:xfrm>
                <a:off x="6247" y="275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83" name="Rectangle 353"/>
              <p:cNvSpPr>
                <a:spLocks noChangeArrowheads="1"/>
              </p:cNvSpPr>
              <p:nvPr/>
            </p:nvSpPr>
            <p:spPr bwMode="auto">
              <a:xfrm>
                <a:off x="6247" y="274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84" name="Rectangle 354"/>
              <p:cNvSpPr>
                <a:spLocks noChangeArrowheads="1"/>
              </p:cNvSpPr>
              <p:nvPr/>
            </p:nvSpPr>
            <p:spPr bwMode="auto">
              <a:xfrm>
                <a:off x="6247" y="274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85" name="Oval 355"/>
              <p:cNvSpPr>
                <a:spLocks noChangeArrowheads="1"/>
              </p:cNvSpPr>
              <p:nvPr/>
            </p:nvSpPr>
            <p:spPr bwMode="auto">
              <a:xfrm>
                <a:off x="6247" y="272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86" name="Rectangle 356"/>
              <p:cNvSpPr>
                <a:spLocks noChangeArrowheads="1"/>
              </p:cNvSpPr>
              <p:nvPr/>
            </p:nvSpPr>
            <p:spPr bwMode="auto">
              <a:xfrm>
                <a:off x="6427" y="273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87" name="Rectangle 357"/>
              <p:cNvSpPr>
                <a:spLocks noChangeArrowheads="1"/>
              </p:cNvSpPr>
              <p:nvPr/>
            </p:nvSpPr>
            <p:spPr bwMode="auto">
              <a:xfrm>
                <a:off x="6427" y="278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88" name="Rectangle 358"/>
              <p:cNvSpPr>
                <a:spLocks noChangeArrowheads="1"/>
              </p:cNvSpPr>
              <p:nvPr/>
            </p:nvSpPr>
            <p:spPr bwMode="auto">
              <a:xfrm>
                <a:off x="6415" y="273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89" name="Rectangle 359"/>
              <p:cNvSpPr>
                <a:spLocks noChangeArrowheads="1"/>
              </p:cNvSpPr>
              <p:nvPr/>
            </p:nvSpPr>
            <p:spPr bwMode="auto">
              <a:xfrm>
                <a:off x="6415" y="2768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90" name="Rectangle 360"/>
              <p:cNvSpPr>
                <a:spLocks noChangeArrowheads="1"/>
              </p:cNvSpPr>
              <p:nvPr/>
            </p:nvSpPr>
            <p:spPr bwMode="auto">
              <a:xfrm>
                <a:off x="6409" y="275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91" name="Rectangle 361"/>
              <p:cNvSpPr>
                <a:spLocks noChangeArrowheads="1"/>
              </p:cNvSpPr>
              <p:nvPr/>
            </p:nvSpPr>
            <p:spPr bwMode="auto">
              <a:xfrm>
                <a:off x="6409" y="276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92" name="Rectangle 362"/>
              <p:cNvSpPr>
                <a:spLocks noChangeArrowheads="1"/>
              </p:cNvSpPr>
              <p:nvPr/>
            </p:nvSpPr>
            <p:spPr bwMode="auto">
              <a:xfrm>
                <a:off x="6409" y="275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93" name="Rectangle 363"/>
              <p:cNvSpPr>
                <a:spLocks noChangeArrowheads="1"/>
              </p:cNvSpPr>
              <p:nvPr/>
            </p:nvSpPr>
            <p:spPr bwMode="auto">
              <a:xfrm>
                <a:off x="6409" y="275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94" name="Oval 364"/>
              <p:cNvSpPr>
                <a:spLocks noChangeArrowheads="1"/>
              </p:cNvSpPr>
              <p:nvPr/>
            </p:nvSpPr>
            <p:spPr bwMode="auto">
              <a:xfrm>
                <a:off x="6409" y="273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95" name="Rectangle 365"/>
              <p:cNvSpPr>
                <a:spLocks noChangeArrowheads="1"/>
              </p:cNvSpPr>
              <p:nvPr/>
            </p:nvSpPr>
            <p:spPr bwMode="auto">
              <a:xfrm>
                <a:off x="6589" y="245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96" name="Rectangle 366"/>
              <p:cNvSpPr>
                <a:spLocks noChangeArrowheads="1"/>
              </p:cNvSpPr>
              <p:nvPr/>
            </p:nvSpPr>
            <p:spPr bwMode="auto">
              <a:xfrm>
                <a:off x="6589" y="250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97" name="Rectangle 367"/>
              <p:cNvSpPr>
                <a:spLocks noChangeArrowheads="1"/>
              </p:cNvSpPr>
              <p:nvPr/>
            </p:nvSpPr>
            <p:spPr bwMode="auto">
              <a:xfrm>
                <a:off x="6577" y="246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98" name="Rectangle 368"/>
              <p:cNvSpPr>
                <a:spLocks noChangeArrowheads="1"/>
              </p:cNvSpPr>
              <p:nvPr/>
            </p:nvSpPr>
            <p:spPr bwMode="auto">
              <a:xfrm>
                <a:off x="6577" y="249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299" name="Rectangle 369"/>
              <p:cNvSpPr>
                <a:spLocks noChangeArrowheads="1"/>
              </p:cNvSpPr>
              <p:nvPr/>
            </p:nvSpPr>
            <p:spPr bwMode="auto">
              <a:xfrm>
                <a:off x="6571" y="247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00" name="Rectangle 370"/>
              <p:cNvSpPr>
                <a:spLocks noChangeArrowheads="1"/>
              </p:cNvSpPr>
              <p:nvPr/>
            </p:nvSpPr>
            <p:spPr bwMode="auto">
              <a:xfrm>
                <a:off x="6571" y="248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01" name="Rectangle 371"/>
              <p:cNvSpPr>
                <a:spLocks noChangeArrowheads="1"/>
              </p:cNvSpPr>
              <p:nvPr/>
            </p:nvSpPr>
            <p:spPr bwMode="auto">
              <a:xfrm>
                <a:off x="6571" y="248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02" name="Rectangle 372"/>
              <p:cNvSpPr>
                <a:spLocks noChangeArrowheads="1"/>
              </p:cNvSpPr>
              <p:nvPr/>
            </p:nvSpPr>
            <p:spPr bwMode="auto">
              <a:xfrm>
                <a:off x="6571" y="248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03" name="Oval 373"/>
              <p:cNvSpPr>
                <a:spLocks noChangeArrowheads="1"/>
              </p:cNvSpPr>
              <p:nvPr/>
            </p:nvSpPr>
            <p:spPr bwMode="auto">
              <a:xfrm>
                <a:off x="6571" y="245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04" name="Rectangle 374"/>
              <p:cNvSpPr>
                <a:spLocks noChangeArrowheads="1"/>
              </p:cNvSpPr>
              <p:nvPr/>
            </p:nvSpPr>
            <p:spPr bwMode="auto">
              <a:xfrm>
                <a:off x="6757" y="229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05" name="Rectangle 375"/>
              <p:cNvSpPr>
                <a:spLocks noChangeArrowheads="1"/>
              </p:cNvSpPr>
              <p:nvPr/>
            </p:nvSpPr>
            <p:spPr bwMode="auto">
              <a:xfrm>
                <a:off x="6757" y="2342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06" name="Rectangle 376"/>
              <p:cNvSpPr>
                <a:spLocks noChangeArrowheads="1"/>
              </p:cNvSpPr>
              <p:nvPr/>
            </p:nvSpPr>
            <p:spPr bwMode="auto">
              <a:xfrm>
                <a:off x="6745" y="230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07" name="Rectangle 377"/>
              <p:cNvSpPr>
                <a:spLocks noChangeArrowheads="1"/>
              </p:cNvSpPr>
              <p:nvPr/>
            </p:nvSpPr>
            <p:spPr bwMode="auto">
              <a:xfrm>
                <a:off x="6745" y="2330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08" name="Rectangle 378"/>
              <p:cNvSpPr>
                <a:spLocks noChangeArrowheads="1"/>
              </p:cNvSpPr>
              <p:nvPr/>
            </p:nvSpPr>
            <p:spPr bwMode="auto">
              <a:xfrm>
                <a:off x="6739" y="2312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09" name="Rectangle 379"/>
              <p:cNvSpPr>
                <a:spLocks noChangeArrowheads="1"/>
              </p:cNvSpPr>
              <p:nvPr/>
            </p:nvSpPr>
            <p:spPr bwMode="auto">
              <a:xfrm>
                <a:off x="6739" y="232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10" name="Rectangle 380"/>
              <p:cNvSpPr>
                <a:spLocks noChangeArrowheads="1"/>
              </p:cNvSpPr>
              <p:nvPr/>
            </p:nvSpPr>
            <p:spPr bwMode="auto">
              <a:xfrm>
                <a:off x="6739" y="231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11" name="Rectangle 381"/>
              <p:cNvSpPr>
                <a:spLocks noChangeArrowheads="1"/>
              </p:cNvSpPr>
              <p:nvPr/>
            </p:nvSpPr>
            <p:spPr bwMode="auto">
              <a:xfrm>
                <a:off x="6739" y="231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12" name="Oval 382"/>
              <p:cNvSpPr>
                <a:spLocks noChangeArrowheads="1"/>
              </p:cNvSpPr>
              <p:nvPr/>
            </p:nvSpPr>
            <p:spPr bwMode="auto">
              <a:xfrm>
                <a:off x="6739" y="229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13" name="Rectangle 383"/>
              <p:cNvSpPr>
                <a:spLocks noChangeArrowheads="1"/>
              </p:cNvSpPr>
              <p:nvPr/>
            </p:nvSpPr>
            <p:spPr bwMode="auto">
              <a:xfrm>
                <a:off x="6919" y="182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14" name="Rectangle 384"/>
              <p:cNvSpPr>
                <a:spLocks noChangeArrowheads="1"/>
              </p:cNvSpPr>
              <p:nvPr/>
            </p:nvSpPr>
            <p:spPr bwMode="auto">
              <a:xfrm>
                <a:off x="6919" y="1874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15" name="Rectangle 385"/>
              <p:cNvSpPr>
                <a:spLocks noChangeArrowheads="1"/>
              </p:cNvSpPr>
              <p:nvPr/>
            </p:nvSpPr>
            <p:spPr bwMode="auto">
              <a:xfrm>
                <a:off x="6907" y="183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16" name="Rectangle 386"/>
              <p:cNvSpPr>
                <a:spLocks noChangeArrowheads="1"/>
              </p:cNvSpPr>
              <p:nvPr/>
            </p:nvSpPr>
            <p:spPr bwMode="auto">
              <a:xfrm>
                <a:off x="6907" y="1862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17" name="Rectangle 387"/>
              <p:cNvSpPr>
                <a:spLocks noChangeArrowheads="1"/>
              </p:cNvSpPr>
              <p:nvPr/>
            </p:nvSpPr>
            <p:spPr bwMode="auto">
              <a:xfrm>
                <a:off x="6901" y="184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18" name="Rectangle 388"/>
              <p:cNvSpPr>
                <a:spLocks noChangeArrowheads="1"/>
              </p:cNvSpPr>
              <p:nvPr/>
            </p:nvSpPr>
            <p:spPr bwMode="auto">
              <a:xfrm>
                <a:off x="6901" y="185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19" name="Rectangle 389"/>
              <p:cNvSpPr>
                <a:spLocks noChangeArrowheads="1"/>
              </p:cNvSpPr>
              <p:nvPr/>
            </p:nvSpPr>
            <p:spPr bwMode="auto">
              <a:xfrm>
                <a:off x="6901" y="185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20" name="Rectangle 390"/>
              <p:cNvSpPr>
                <a:spLocks noChangeArrowheads="1"/>
              </p:cNvSpPr>
              <p:nvPr/>
            </p:nvSpPr>
            <p:spPr bwMode="auto">
              <a:xfrm>
                <a:off x="6901" y="185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21" name="Oval 391"/>
              <p:cNvSpPr>
                <a:spLocks noChangeArrowheads="1"/>
              </p:cNvSpPr>
              <p:nvPr/>
            </p:nvSpPr>
            <p:spPr bwMode="auto">
              <a:xfrm>
                <a:off x="6901" y="182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22" name="Rectangle 392"/>
              <p:cNvSpPr>
                <a:spLocks noChangeArrowheads="1"/>
              </p:cNvSpPr>
              <p:nvPr/>
            </p:nvSpPr>
            <p:spPr bwMode="auto">
              <a:xfrm>
                <a:off x="7081" y="1790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23" name="Rectangle 393"/>
              <p:cNvSpPr>
                <a:spLocks noChangeArrowheads="1"/>
              </p:cNvSpPr>
              <p:nvPr/>
            </p:nvSpPr>
            <p:spPr bwMode="auto">
              <a:xfrm>
                <a:off x="7081" y="183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24" name="Rectangle 394"/>
              <p:cNvSpPr>
                <a:spLocks noChangeArrowheads="1"/>
              </p:cNvSpPr>
              <p:nvPr/>
            </p:nvSpPr>
            <p:spPr bwMode="auto">
              <a:xfrm>
                <a:off x="7069" y="179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25" name="Rectangle 395"/>
              <p:cNvSpPr>
                <a:spLocks noChangeArrowheads="1"/>
              </p:cNvSpPr>
              <p:nvPr/>
            </p:nvSpPr>
            <p:spPr bwMode="auto">
              <a:xfrm>
                <a:off x="7069" y="1826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26" name="Rectangle 396"/>
              <p:cNvSpPr>
                <a:spLocks noChangeArrowheads="1"/>
              </p:cNvSpPr>
              <p:nvPr/>
            </p:nvSpPr>
            <p:spPr bwMode="auto">
              <a:xfrm>
                <a:off x="7063" y="180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27" name="Rectangle 397"/>
              <p:cNvSpPr>
                <a:spLocks noChangeArrowheads="1"/>
              </p:cNvSpPr>
              <p:nvPr/>
            </p:nvSpPr>
            <p:spPr bwMode="auto">
              <a:xfrm>
                <a:off x="7063" y="1820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28" name="Rectangle 398"/>
              <p:cNvSpPr>
                <a:spLocks noChangeArrowheads="1"/>
              </p:cNvSpPr>
              <p:nvPr/>
            </p:nvSpPr>
            <p:spPr bwMode="auto">
              <a:xfrm>
                <a:off x="7063" y="181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29" name="Rectangle 399"/>
              <p:cNvSpPr>
                <a:spLocks noChangeArrowheads="1"/>
              </p:cNvSpPr>
              <p:nvPr/>
            </p:nvSpPr>
            <p:spPr bwMode="auto">
              <a:xfrm>
                <a:off x="7063" y="1814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30" name="Oval 400"/>
              <p:cNvSpPr>
                <a:spLocks noChangeArrowheads="1"/>
              </p:cNvSpPr>
              <p:nvPr/>
            </p:nvSpPr>
            <p:spPr bwMode="auto">
              <a:xfrm>
                <a:off x="7063" y="179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31" name="Rectangle 401"/>
              <p:cNvSpPr>
                <a:spLocks noChangeArrowheads="1"/>
              </p:cNvSpPr>
              <p:nvPr/>
            </p:nvSpPr>
            <p:spPr bwMode="auto">
              <a:xfrm>
                <a:off x="7243" y="1148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32" name="Rectangle 402"/>
              <p:cNvSpPr>
                <a:spLocks noChangeArrowheads="1"/>
              </p:cNvSpPr>
              <p:nvPr/>
            </p:nvSpPr>
            <p:spPr bwMode="auto">
              <a:xfrm>
                <a:off x="7243" y="1196"/>
                <a:ext cx="18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33" name="Rectangle 403"/>
              <p:cNvSpPr>
                <a:spLocks noChangeArrowheads="1"/>
              </p:cNvSpPr>
              <p:nvPr/>
            </p:nvSpPr>
            <p:spPr bwMode="auto">
              <a:xfrm>
                <a:off x="7231" y="115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34" name="Rectangle 404"/>
              <p:cNvSpPr>
                <a:spLocks noChangeArrowheads="1"/>
              </p:cNvSpPr>
              <p:nvPr/>
            </p:nvSpPr>
            <p:spPr bwMode="auto">
              <a:xfrm>
                <a:off x="7231" y="1184"/>
                <a:ext cx="42" cy="1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35" name="Rectangle 405"/>
              <p:cNvSpPr>
                <a:spLocks noChangeArrowheads="1"/>
              </p:cNvSpPr>
              <p:nvPr/>
            </p:nvSpPr>
            <p:spPr bwMode="auto">
              <a:xfrm>
                <a:off x="7225" y="1166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336" name="Rectangle 406"/>
              <p:cNvSpPr>
                <a:spLocks noChangeArrowheads="1"/>
              </p:cNvSpPr>
              <p:nvPr/>
            </p:nvSpPr>
            <p:spPr bwMode="auto">
              <a:xfrm>
                <a:off x="7225" y="1178"/>
                <a:ext cx="54" cy="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6" name="Rectangle 408"/>
            <p:cNvSpPr>
              <a:spLocks noChangeArrowheads="1"/>
            </p:cNvSpPr>
            <p:nvPr/>
          </p:nvSpPr>
          <p:spPr bwMode="auto">
            <a:xfrm>
              <a:off x="7225" y="1172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Rectangle 409"/>
            <p:cNvSpPr>
              <a:spLocks noChangeArrowheads="1"/>
            </p:cNvSpPr>
            <p:nvPr/>
          </p:nvSpPr>
          <p:spPr bwMode="auto">
            <a:xfrm>
              <a:off x="7225" y="1172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Oval 410"/>
            <p:cNvSpPr>
              <a:spLocks noChangeArrowheads="1"/>
            </p:cNvSpPr>
            <p:nvPr/>
          </p:nvSpPr>
          <p:spPr bwMode="auto">
            <a:xfrm>
              <a:off x="7225" y="1148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Freeform 411"/>
            <p:cNvSpPr>
              <a:spLocks/>
            </p:cNvSpPr>
            <p:nvPr/>
          </p:nvSpPr>
          <p:spPr bwMode="auto">
            <a:xfrm>
              <a:off x="5617" y="1172"/>
              <a:ext cx="1632" cy="2166"/>
            </a:xfrm>
            <a:custGeom>
              <a:avLst/>
              <a:gdLst>
                <a:gd name="T0" fmla="*/ 0 w 272"/>
                <a:gd name="T1" fmla="*/ 355 h 361"/>
                <a:gd name="T2" fmla="*/ 27 w 272"/>
                <a:gd name="T3" fmla="*/ 354 h 361"/>
                <a:gd name="T4" fmla="*/ 55 w 272"/>
                <a:gd name="T5" fmla="*/ 361 h 361"/>
                <a:gd name="T6" fmla="*/ 82 w 272"/>
                <a:gd name="T7" fmla="*/ 335 h 361"/>
                <a:gd name="T8" fmla="*/ 109 w 272"/>
                <a:gd name="T9" fmla="*/ 262 h 361"/>
                <a:gd name="T10" fmla="*/ 136 w 272"/>
                <a:gd name="T11" fmla="*/ 264 h 361"/>
                <a:gd name="T12" fmla="*/ 163 w 272"/>
                <a:gd name="T13" fmla="*/ 218 h 361"/>
                <a:gd name="T14" fmla="*/ 191 w 272"/>
                <a:gd name="T15" fmla="*/ 191 h 361"/>
                <a:gd name="T16" fmla="*/ 218 w 272"/>
                <a:gd name="T17" fmla="*/ 113 h 361"/>
                <a:gd name="T18" fmla="*/ 245 w 272"/>
                <a:gd name="T19" fmla="*/ 107 h 361"/>
                <a:gd name="T20" fmla="*/ 272 w 272"/>
                <a:gd name="T21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2" h="361">
                  <a:moveTo>
                    <a:pt x="0" y="355"/>
                  </a:moveTo>
                  <a:lnTo>
                    <a:pt x="27" y="354"/>
                  </a:lnTo>
                  <a:lnTo>
                    <a:pt x="55" y="361"/>
                  </a:lnTo>
                  <a:lnTo>
                    <a:pt x="82" y="335"/>
                  </a:lnTo>
                  <a:lnTo>
                    <a:pt x="109" y="262"/>
                  </a:lnTo>
                  <a:lnTo>
                    <a:pt x="136" y="264"/>
                  </a:lnTo>
                  <a:lnTo>
                    <a:pt x="163" y="218"/>
                  </a:lnTo>
                  <a:lnTo>
                    <a:pt x="191" y="191"/>
                  </a:lnTo>
                  <a:lnTo>
                    <a:pt x="218" y="113"/>
                  </a:lnTo>
                  <a:lnTo>
                    <a:pt x="245" y="107"/>
                  </a:lnTo>
                  <a:lnTo>
                    <a:pt x="272" y="0"/>
                  </a:lnTo>
                </a:path>
              </a:pathLst>
            </a:custGeom>
            <a:noFill/>
            <a:ln w="2857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Rectangle 412"/>
            <p:cNvSpPr>
              <a:spLocks noChangeArrowheads="1"/>
            </p:cNvSpPr>
            <p:nvPr/>
          </p:nvSpPr>
          <p:spPr bwMode="auto">
            <a:xfrm>
              <a:off x="5587" y="3176"/>
              <a:ext cx="60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Rectangle 413"/>
            <p:cNvSpPr>
              <a:spLocks noChangeArrowheads="1"/>
            </p:cNvSpPr>
            <p:nvPr/>
          </p:nvSpPr>
          <p:spPr bwMode="auto">
            <a:xfrm>
              <a:off x="5755" y="3212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Rectangle 414"/>
            <p:cNvSpPr>
              <a:spLocks noChangeArrowheads="1"/>
            </p:cNvSpPr>
            <p:nvPr/>
          </p:nvSpPr>
          <p:spPr bwMode="auto">
            <a:xfrm>
              <a:off x="5917" y="3218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Rectangle 415"/>
            <p:cNvSpPr>
              <a:spLocks noChangeArrowheads="1"/>
            </p:cNvSpPr>
            <p:nvPr/>
          </p:nvSpPr>
          <p:spPr bwMode="auto">
            <a:xfrm>
              <a:off x="6079" y="3038"/>
              <a:ext cx="54" cy="6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Rectangle 416"/>
            <p:cNvSpPr>
              <a:spLocks noChangeArrowheads="1"/>
            </p:cNvSpPr>
            <p:nvPr/>
          </p:nvSpPr>
          <p:spPr bwMode="auto">
            <a:xfrm>
              <a:off x="6241" y="2636"/>
              <a:ext cx="60" cy="6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Rectangle 417"/>
            <p:cNvSpPr>
              <a:spLocks noChangeArrowheads="1"/>
            </p:cNvSpPr>
            <p:nvPr/>
          </p:nvSpPr>
          <p:spPr bwMode="auto">
            <a:xfrm>
              <a:off x="6409" y="2696"/>
              <a:ext cx="54" cy="6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Rectangle 418"/>
            <p:cNvSpPr>
              <a:spLocks noChangeArrowheads="1"/>
            </p:cNvSpPr>
            <p:nvPr/>
          </p:nvSpPr>
          <p:spPr bwMode="auto">
            <a:xfrm>
              <a:off x="6571" y="2372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Rectangle 419"/>
            <p:cNvSpPr>
              <a:spLocks noChangeArrowheads="1"/>
            </p:cNvSpPr>
            <p:nvPr/>
          </p:nvSpPr>
          <p:spPr bwMode="auto">
            <a:xfrm>
              <a:off x="6733" y="2192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Rectangle 420"/>
            <p:cNvSpPr>
              <a:spLocks noChangeArrowheads="1"/>
            </p:cNvSpPr>
            <p:nvPr/>
          </p:nvSpPr>
          <p:spPr bwMode="auto">
            <a:xfrm>
              <a:off x="6895" y="1730"/>
              <a:ext cx="60" cy="6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Rectangle 421"/>
            <p:cNvSpPr>
              <a:spLocks noChangeArrowheads="1"/>
            </p:cNvSpPr>
            <p:nvPr/>
          </p:nvSpPr>
          <p:spPr bwMode="auto">
            <a:xfrm>
              <a:off x="7057" y="1628"/>
              <a:ext cx="60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Rectangle 422"/>
            <p:cNvSpPr>
              <a:spLocks noChangeArrowheads="1"/>
            </p:cNvSpPr>
            <p:nvPr/>
          </p:nvSpPr>
          <p:spPr bwMode="auto">
            <a:xfrm>
              <a:off x="7225" y="848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423"/>
            <p:cNvSpPr>
              <a:spLocks/>
            </p:cNvSpPr>
            <p:nvPr/>
          </p:nvSpPr>
          <p:spPr bwMode="auto">
            <a:xfrm>
              <a:off x="5617" y="878"/>
              <a:ext cx="1632" cy="2370"/>
            </a:xfrm>
            <a:custGeom>
              <a:avLst/>
              <a:gdLst>
                <a:gd name="T0" fmla="*/ 0 w 272"/>
                <a:gd name="T1" fmla="*/ 388 h 395"/>
                <a:gd name="T2" fmla="*/ 27 w 272"/>
                <a:gd name="T3" fmla="*/ 393 h 395"/>
                <a:gd name="T4" fmla="*/ 55 w 272"/>
                <a:gd name="T5" fmla="*/ 395 h 395"/>
                <a:gd name="T6" fmla="*/ 82 w 272"/>
                <a:gd name="T7" fmla="*/ 365 h 395"/>
                <a:gd name="T8" fmla="*/ 109 w 272"/>
                <a:gd name="T9" fmla="*/ 298 h 395"/>
                <a:gd name="T10" fmla="*/ 136 w 272"/>
                <a:gd name="T11" fmla="*/ 308 h 395"/>
                <a:gd name="T12" fmla="*/ 163 w 272"/>
                <a:gd name="T13" fmla="*/ 254 h 395"/>
                <a:gd name="T14" fmla="*/ 191 w 272"/>
                <a:gd name="T15" fmla="*/ 224 h 395"/>
                <a:gd name="T16" fmla="*/ 218 w 272"/>
                <a:gd name="T17" fmla="*/ 147 h 395"/>
                <a:gd name="T18" fmla="*/ 245 w 272"/>
                <a:gd name="T19" fmla="*/ 129 h 395"/>
                <a:gd name="T20" fmla="*/ 272 w 272"/>
                <a:gd name="T21" fmla="*/ 0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2" h="395">
                  <a:moveTo>
                    <a:pt x="0" y="388"/>
                  </a:moveTo>
                  <a:lnTo>
                    <a:pt x="27" y="393"/>
                  </a:lnTo>
                  <a:lnTo>
                    <a:pt x="55" y="395"/>
                  </a:lnTo>
                  <a:lnTo>
                    <a:pt x="82" y="365"/>
                  </a:lnTo>
                  <a:lnTo>
                    <a:pt x="109" y="298"/>
                  </a:lnTo>
                  <a:lnTo>
                    <a:pt x="136" y="308"/>
                  </a:lnTo>
                  <a:lnTo>
                    <a:pt x="163" y="254"/>
                  </a:lnTo>
                  <a:lnTo>
                    <a:pt x="191" y="224"/>
                  </a:lnTo>
                  <a:lnTo>
                    <a:pt x="218" y="147"/>
                  </a:lnTo>
                  <a:lnTo>
                    <a:pt x="245" y="129"/>
                  </a:lnTo>
                  <a:lnTo>
                    <a:pt x="272" y="0"/>
                  </a:lnTo>
                </a:path>
              </a:pathLst>
            </a:custGeom>
            <a:noFill/>
            <a:ln w="28575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002" name="Rectangle 204"/>
          <p:cNvSpPr>
            <a:spLocks noChangeArrowheads="1"/>
          </p:cNvSpPr>
          <p:nvPr/>
        </p:nvSpPr>
        <p:spPr bwMode="auto">
          <a:xfrm>
            <a:off x="1146742" y="1242370"/>
            <a:ext cx="5482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Milk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03" name="Rectangle 204"/>
          <p:cNvSpPr>
            <a:spLocks noChangeArrowheads="1"/>
          </p:cNvSpPr>
          <p:nvPr/>
        </p:nvSpPr>
        <p:spPr bwMode="auto">
          <a:xfrm>
            <a:off x="5051992" y="1242370"/>
            <a:ext cx="46166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Fat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04" name="Rectangle 204"/>
          <p:cNvSpPr>
            <a:spLocks noChangeArrowheads="1"/>
          </p:cNvSpPr>
          <p:nvPr/>
        </p:nvSpPr>
        <p:spPr bwMode="auto">
          <a:xfrm>
            <a:off x="8964613" y="1242370"/>
            <a:ext cx="9762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Protein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05" name="Line 199"/>
          <p:cNvSpPr>
            <a:spLocks noChangeShapeType="1"/>
          </p:cNvSpPr>
          <p:nvPr/>
        </p:nvSpPr>
        <p:spPr bwMode="auto">
          <a:xfrm flipV="1">
            <a:off x="1133475" y="1878013"/>
            <a:ext cx="382588" cy="0"/>
          </a:xfrm>
          <a:prstGeom prst="line">
            <a:avLst/>
          </a:prstGeom>
          <a:noFill/>
          <a:ln w="19050" cap="rnd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06" name="Line 200"/>
          <p:cNvSpPr>
            <a:spLocks noChangeShapeType="1"/>
          </p:cNvSpPr>
          <p:nvPr/>
        </p:nvSpPr>
        <p:spPr bwMode="auto">
          <a:xfrm flipV="1">
            <a:off x="1135063" y="2105026"/>
            <a:ext cx="390525" cy="3175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07" name="Rectangle 201"/>
          <p:cNvSpPr>
            <a:spLocks noChangeArrowheads="1"/>
          </p:cNvSpPr>
          <p:nvPr/>
        </p:nvSpPr>
        <p:spPr bwMode="auto">
          <a:xfrm>
            <a:off x="1543050" y="1728788"/>
            <a:ext cx="9239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ssGBLUP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08" name="Rectangle 202"/>
          <p:cNvSpPr>
            <a:spLocks noChangeArrowheads="1"/>
          </p:cNvSpPr>
          <p:nvPr/>
        </p:nvSpPr>
        <p:spPr bwMode="auto">
          <a:xfrm>
            <a:off x="1536700" y="1966913"/>
            <a:ext cx="5810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BLUP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09" name="Line 199"/>
          <p:cNvSpPr>
            <a:spLocks noChangeShapeType="1"/>
          </p:cNvSpPr>
          <p:nvPr/>
        </p:nvSpPr>
        <p:spPr bwMode="auto">
          <a:xfrm flipV="1">
            <a:off x="5059363" y="1876425"/>
            <a:ext cx="382588" cy="0"/>
          </a:xfrm>
          <a:prstGeom prst="line">
            <a:avLst/>
          </a:prstGeom>
          <a:noFill/>
          <a:ln w="19050" cap="rnd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10" name="Line 200"/>
          <p:cNvSpPr>
            <a:spLocks noChangeShapeType="1"/>
          </p:cNvSpPr>
          <p:nvPr/>
        </p:nvSpPr>
        <p:spPr bwMode="auto">
          <a:xfrm flipV="1">
            <a:off x="5060951" y="2103438"/>
            <a:ext cx="390525" cy="3175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11" name="Rectangle 201"/>
          <p:cNvSpPr>
            <a:spLocks noChangeArrowheads="1"/>
          </p:cNvSpPr>
          <p:nvPr/>
        </p:nvSpPr>
        <p:spPr bwMode="auto">
          <a:xfrm>
            <a:off x="5468938" y="1727200"/>
            <a:ext cx="9239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ssGBLUP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12" name="Rectangle 202"/>
          <p:cNvSpPr>
            <a:spLocks noChangeArrowheads="1"/>
          </p:cNvSpPr>
          <p:nvPr/>
        </p:nvSpPr>
        <p:spPr bwMode="auto">
          <a:xfrm>
            <a:off x="5462588" y="1965325"/>
            <a:ext cx="5810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BLUP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13" name="Line 199"/>
          <p:cNvSpPr>
            <a:spLocks noChangeShapeType="1"/>
          </p:cNvSpPr>
          <p:nvPr/>
        </p:nvSpPr>
        <p:spPr bwMode="auto">
          <a:xfrm flipV="1">
            <a:off x="8983663" y="1852612"/>
            <a:ext cx="382588" cy="0"/>
          </a:xfrm>
          <a:prstGeom prst="line">
            <a:avLst/>
          </a:prstGeom>
          <a:noFill/>
          <a:ln w="19050" cap="rnd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14" name="Line 200"/>
          <p:cNvSpPr>
            <a:spLocks noChangeShapeType="1"/>
          </p:cNvSpPr>
          <p:nvPr/>
        </p:nvSpPr>
        <p:spPr bwMode="auto">
          <a:xfrm flipV="1">
            <a:off x="8985251" y="2079625"/>
            <a:ext cx="390525" cy="3175"/>
          </a:xfrm>
          <a:prstGeom prst="line">
            <a:avLst/>
          </a:prstGeom>
          <a:noFill/>
          <a:ln w="19050" cap="rnd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15" name="Rectangle 201"/>
          <p:cNvSpPr>
            <a:spLocks noChangeArrowheads="1"/>
          </p:cNvSpPr>
          <p:nvPr/>
        </p:nvSpPr>
        <p:spPr bwMode="auto">
          <a:xfrm>
            <a:off x="9393238" y="1703387"/>
            <a:ext cx="9239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ssGBLUP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16" name="Rectangle 202"/>
          <p:cNvSpPr>
            <a:spLocks noChangeArrowheads="1"/>
          </p:cNvSpPr>
          <p:nvPr/>
        </p:nvSpPr>
        <p:spPr bwMode="auto">
          <a:xfrm>
            <a:off x="9386888" y="1941512"/>
            <a:ext cx="5810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BLUP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18" name="Rectangle 174"/>
          <p:cNvSpPr>
            <a:spLocks noChangeArrowheads="1"/>
          </p:cNvSpPr>
          <p:nvPr/>
        </p:nvSpPr>
        <p:spPr bwMode="auto">
          <a:xfrm>
            <a:off x="3058916" y="541732"/>
            <a:ext cx="587712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b="1" dirty="0" smtClean="0">
                <a:solidFill>
                  <a:srgbClr val="000000"/>
                </a:solidFill>
              </a:rPr>
              <a:t>Bulls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ssGBLUP vs traditional PTA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19" name="TextBox 1018"/>
          <p:cNvSpPr txBox="1"/>
          <p:nvPr/>
        </p:nvSpPr>
        <p:spPr>
          <a:xfrm>
            <a:off x="6292851" y="6374091"/>
            <a:ext cx="589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*Genotyped bulls with at least 10 daughters with record(s)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5156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200025" y="488950"/>
            <a:ext cx="11793538" cy="5886450"/>
            <a:chOff x="126" y="308"/>
            <a:chExt cx="7429" cy="3708"/>
          </a:xfrm>
        </p:grpSpPr>
        <p:sp>
          <p:nvSpPr>
            <p:cNvPr id="3" name="AutoShape 5"/>
            <p:cNvSpPr>
              <a:spLocks noChangeAspect="1" noChangeArrowheads="1" noTextEdit="1"/>
            </p:cNvSpPr>
            <p:nvPr/>
          </p:nvSpPr>
          <p:spPr bwMode="auto">
            <a:xfrm>
              <a:off x="127" y="308"/>
              <a:ext cx="7428" cy="3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4" name="Group 207"/>
            <p:cNvGrpSpPr>
              <a:grpSpLocks/>
            </p:cNvGrpSpPr>
            <p:nvPr/>
          </p:nvGrpSpPr>
          <p:grpSpPr bwMode="auto">
            <a:xfrm>
              <a:off x="126" y="776"/>
              <a:ext cx="2329" cy="3156"/>
              <a:chOff x="126" y="776"/>
              <a:chExt cx="2329" cy="3156"/>
            </a:xfrm>
          </p:grpSpPr>
          <p:sp>
            <p:nvSpPr>
              <p:cNvPr id="4491" name="Line 7"/>
              <p:cNvSpPr>
                <a:spLocks noChangeShapeType="1"/>
              </p:cNvSpPr>
              <p:nvPr/>
            </p:nvSpPr>
            <p:spPr bwMode="auto">
              <a:xfrm>
                <a:off x="661" y="3440"/>
                <a:ext cx="1632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92" name="Line 8"/>
              <p:cNvSpPr>
                <a:spLocks noChangeShapeType="1"/>
              </p:cNvSpPr>
              <p:nvPr/>
            </p:nvSpPr>
            <p:spPr bwMode="auto">
              <a:xfrm>
                <a:off x="66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93" name="Line 9"/>
              <p:cNvSpPr>
                <a:spLocks noChangeShapeType="1"/>
              </p:cNvSpPr>
              <p:nvPr/>
            </p:nvSpPr>
            <p:spPr bwMode="auto">
              <a:xfrm>
                <a:off x="865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94" name="Line 10"/>
              <p:cNvSpPr>
                <a:spLocks noChangeShapeType="1"/>
              </p:cNvSpPr>
              <p:nvPr/>
            </p:nvSpPr>
            <p:spPr bwMode="auto">
              <a:xfrm>
                <a:off x="106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95" name="Line 11"/>
              <p:cNvSpPr>
                <a:spLocks noChangeShapeType="1"/>
              </p:cNvSpPr>
              <p:nvPr/>
            </p:nvSpPr>
            <p:spPr bwMode="auto">
              <a:xfrm>
                <a:off x="127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96" name="Line 12"/>
              <p:cNvSpPr>
                <a:spLocks noChangeShapeType="1"/>
              </p:cNvSpPr>
              <p:nvPr/>
            </p:nvSpPr>
            <p:spPr bwMode="auto">
              <a:xfrm>
                <a:off x="147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97" name="Line 13"/>
              <p:cNvSpPr>
                <a:spLocks noChangeShapeType="1"/>
              </p:cNvSpPr>
              <p:nvPr/>
            </p:nvSpPr>
            <p:spPr bwMode="auto">
              <a:xfrm>
                <a:off x="168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98" name="Line 14"/>
              <p:cNvSpPr>
                <a:spLocks noChangeShapeType="1"/>
              </p:cNvSpPr>
              <p:nvPr/>
            </p:nvSpPr>
            <p:spPr bwMode="auto">
              <a:xfrm>
                <a:off x="1885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99" name="Line 15"/>
              <p:cNvSpPr>
                <a:spLocks noChangeShapeType="1"/>
              </p:cNvSpPr>
              <p:nvPr/>
            </p:nvSpPr>
            <p:spPr bwMode="auto">
              <a:xfrm>
                <a:off x="208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00" name="Line 16"/>
              <p:cNvSpPr>
                <a:spLocks noChangeShapeType="1"/>
              </p:cNvSpPr>
              <p:nvPr/>
            </p:nvSpPr>
            <p:spPr bwMode="auto">
              <a:xfrm>
                <a:off x="229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01" name="Rectangle 17"/>
              <p:cNvSpPr>
                <a:spLocks noChangeArrowheads="1"/>
              </p:cNvSpPr>
              <p:nvPr/>
            </p:nvSpPr>
            <p:spPr bwMode="auto">
              <a:xfrm>
                <a:off x="499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02" name="Rectangle 18"/>
              <p:cNvSpPr>
                <a:spLocks noChangeArrowheads="1"/>
              </p:cNvSpPr>
              <p:nvPr/>
            </p:nvSpPr>
            <p:spPr bwMode="auto">
              <a:xfrm>
                <a:off x="907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03" name="Rectangle 19"/>
              <p:cNvSpPr>
                <a:spLocks noChangeArrowheads="1"/>
              </p:cNvSpPr>
              <p:nvPr/>
            </p:nvSpPr>
            <p:spPr bwMode="auto">
              <a:xfrm>
                <a:off x="1315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04" name="Rectangle 20"/>
              <p:cNvSpPr>
                <a:spLocks noChangeArrowheads="1"/>
              </p:cNvSpPr>
              <p:nvPr/>
            </p:nvSpPr>
            <p:spPr bwMode="auto">
              <a:xfrm>
                <a:off x="1723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05" name="Rectangle 21"/>
              <p:cNvSpPr>
                <a:spLocks noChangeArrowheads="1"/>
              </p:cNvSpPr>
              <p:nvPr/>
            </p:nvSpPr>
            <p:spPr bwMode="auto">
              <a:xfrm>
                <a:off x="2131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2016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06" name="Line 22"/>
              <p:cNvSpPr>
                <a:spLocks noChangeShapeType="1"/>
              </p:cNvSpPr>
              <p:nvPr/>
            </p:nvSpPr>
            <p:spPr bwMode="auto">
              <a:xfrm flipV="1">
                <a:off x="595" y="1154"/>
                <a:ext cx="0" cy="2148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07" name="Line 23"/>
              <p:cNvSpPr>
                <a:spLocks noChangeShapeType="1"/>
              </p:cNvSpPr>
              <p:nvPr/>
            </p:nvSpPr>
            <p:spPr bwMode="auto">
              <a:xfrm flipH="1">
                <a:off x="541" y="3302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08" name="Line 24"/>
              <p:cNvSpPr>
                <a:spLocks noChangeShapeType="1"/>
              </p:cNvSpPr>
              <p:nvPr/>
            </p:nvSpPr>
            <p:spPr bwMode="auto">
              <a:xfrm flipH="1">
                <a:off x="541" y="2870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09" name="Line 25"/>
              <p:cNvSpPr>
                <a:spLocks noChangeShapeType="1"/>
              </p:cNvSpPr>
              <p:nvPr/>
            </p:nvSpPr>
            <p:spPr bwMode="auto">
              <a:xfrm flipH="1">
                <a:off x="541" y="244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10" name="Line 26"/>
              <p:cNvSpPr>
                <a:spLocks noChangeShapeType="1"/>
              </p:cNvSpPr>
              <p:nvPr/>
            </p:nvSpPr>
            <p:spPr bwMode="auto">
              <a:xfrm flipH="1">
                <a:off x="541" y="2012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11" name="Line 27"/>
              <p:cNvSpPr>
                <a:spLocks noChangeShapeType="1"/>
              </p:cNvSpPr>
              <p:nvPr/>
            </p:nvSpPr>
            <p:spPr bwMode="auto">
              <a:xfrm flipH="1">
                <a:off x="541" y="158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12" name="Line 28"/>
              <p:cNvSpPr>
                <a:spLocks noChangeShapeType="1"/>
              </p:cNvSpPr>
              <p:nvPr/>
            </p:nvSpPr>
            <p:spPr bwMode="auto">
              <a:xfrm flipH="1">
                <a:off x="541" y="115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13" name="Rectangle 29"/>
              <p:cNvSpPr>
                <a:spLocks noChangeArrowheads="1"/>
              </p:cNvSpPr>
              <p:nvPr/>
            </p:nvSpPr>
            <p:spPr bwMode="auto">
              <a:xfrm rot="16200000">
                <a:off x="285" y="3224"/>
                <a:ext cx="29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-200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14" name="Rectangle 30"/>
              <p:cNvSpPr>
                <a:spLocks noChangeArrowheads="1"/>
              </p:cNvSpPr>
              <p:nvPr/>
            </p:nvSpPr>
            <p:spPr bwMode="auto">
              <a:xfrm rot="16200000">
                <a:off x="285" y="2792"/>
                <a:ext cx="29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-100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15" name="Rectangle 31"/>
              <p:cNvSpPr>
                <a:spLocks noChangeArrowheads="1"/>
              </p:cNvSpPr>
              <p:nvPr/>
            </p:nvSpPr>
            <p:spPr bwMode="auto">
              <a:xfrm rot="16200000">
                <a:off x="372" y="2366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16" name="Rectangle 32"/>
              <p:cNvSpPr>
                <a:spLocks noChangeArrowheads="1"/>
              </p:cNvSpPr>
              <p:nvPr/>
            </p:nvSpPr>
            <p:spPr bwMode="auto">
              <a:xfrm rot="16200000">
                <a:off x="306" y="1934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17" name="Rectangle 33"/>
              <p:cNvSpPr>
                <a:spLocks noChangeArrowheads="1"/>
              </p:cNvSpPr>
              <p:nvPr/>
            </p:nvSpPr>
            <p:spPr bwMode="auto">
              <a:xfrm rot="16200000">
                <a:off x="306" y="1508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18" name="Rectangle 34"/>
              <p:cNvSpPr>
                <a:spLocks noChangeArrowheads="1"/>
              </p:cNvSpPr>
              <p:nvPr/>
            </p:nvSpPr>
            <p:spPr bwMode="auto">
              <a:xfrm rot="16200000">
                <a:off x="306" y="1076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300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19" name="Freeform 35"/>
              <p:cNvSpPr>
                <a:spLocks/>
              </p:cNvSpPr>
              <p:nvPr/>
            </p:nvSpPr>
            <p:spPr bwMode="auto">
              <a:xfrm>
                <a:off x="595" y="776"/>
                <a:ext cx="1764" cy="2664"/>
              </a:xfrm>
              <a:custGeom>
                <a:avLst/>
                <a:gdLst>
                  <a:gd name="T0" fmla="*/ 0 w 294"/>
                  <a:gd name="T1" fmla="*/ 0 h 444"/>
                  <a:gd name="T2" fmla="*/ 0 w 294"/>
                  <a:gd name="T3" fmla="*/ 444 h 444"/>
                  <a:gd name="T4" fmla="*/ 294 w 294"/>
                  <a:gd name="T5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444">
                    <a:moveTo>
                      <a:pt x="0" y="0"/>
                    </a:moveTo>
                    <a:lnTo>
                      <a:pt x="0" y="444"/>
                    </a:lnTo>
                    <a:lnTo>
                      <a:pt x="294" y="444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20" name="Rectangle 36"/>
              <p:cNvSpPr>
                <a:spLocks noChangeArrowheads="1"/>
              </p:cNvSpPr>
              <p:nvPr/>
            </p:nvSpPr>
            <p:spPr bwMode="auto">
              <a:xfrm>
                <a:off x="1117" y="3776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21" name="Rectangle 37"/>
              <p:cNvSpPr>
                <a:spLocks noChangeArrowheads="1"/>
              </p:cNvSpPr>
              <p:nvPr/>
            </p:nvSpPr>
            <p:spPr bwMode="auto">
              <a:xfrm rot="16200000">
                <a:off x="-60" y="2030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522" name="Rectangle 38"/>
              <p:cNvSpPr>
                <a:spLocks noChangeArrowheads="1"/>
              </p:cNvSpPr>
              <p:nvPr/>
            </p:nvSpPr>
            <p:spPr bwMode="auto">
              <a:xfrm>
                <a:off x="655" y="331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23" name="Rectangle 39"/>
              <p:cNvSpPr>
                <a:spLocks noChangeArrowheads="1"/>
              </p:cNvSpPr>
              <p:nvPr/>
            </p:nvSpPr>
            <p:spPr bwMode="auto">
              <a:xfrm>
                <a:off x="655" y="336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24" name="Rectangle 40"/>
              <p:cNvSpPr>
                <a:spLocks noChangeArrowheads="1"/>
              </p:cNvSpPr>
              <p:nvPr/>
            </p:nvSpPr>
            <p:spPr bwMode="auto">
              <a:xfrm>
                <a:off x="643" y="332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25" name="Rectangle 41"/>
              <p:cNvSpPr>
                <a:spLocks noChangeArrowheads="1"/>
              </p:cNvSpPr>
              <p:nvPr/>
            </p:nvSpPr>
            <p:spPr bwMode="auto">
              <a:xfrm>
                <a:off x="643" y="335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26" name="Rectangle 42"/>
              <p:cNvSpPr>
                <a:spLocks noChangeArrowheads="1"/>
              </p:cNvSpPr>
              <p:nvPr/>
            </p:nvSpPr>
            <p:spPr bwMode="auto">
              <a:xfrm>
                <a:off x="637" y="333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27" name="Rectangle 43"/>
              <p:cNvSpPr>
                <a:spLocks noChangeArrowheads="1"/>
              </p:cNvSpPr>
              <p:nvPr/>
            </p:nvSpPr>
            <p:spPr bwMode="auto">
              <a:xfrm>
                <a:off x="637" y="334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28" name="Rectangle 44"/>
              <p:cNvSpPr>
                <a:spLocks noChangeArrowheads="1"/>
              </p:cNvSpPr>
              <p:nvPr/>
            </p:nvSpPr>
            <p:spPr bwMode="auto">
              <a:xfrm>
                <a:off x="637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29" name="Rectangle 45"/>
              <p:cNvSpPr>
                <a:spLocks noChangeArrowheads="1"/>
              </p:cNvSpPr>
              <p:nvPr/>
            </p:nvSpPr>
            <p:spPr bwMode="auto">
              <a:xfrm>
                <a:off x="637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30" name="Oval 46"/>
              <p:cNvSpPr>
                <a:spLocks noChangeArrowheads="1"/>
              </p:cNvSpPr>
              <p:nvPr/>
            </p:nvSpPr>
            <p:spPr bwMode="auto">
              <a:xfrm>
                <a:off x="637" y="331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31" name="Rectangle 47"/>
              <p:cNvSpPr>
                <a:spLocks noChangeArrowheads="1"/>
              </p:cNvSpPr>
              <p:nvPr/>
            </p:nvSpPr>
            <p:spPr bwMode="auto">
              <a:xfrm>
                <a:off x="757" y="302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32" name="Rectangle 48"/>
              <p:cNvSpPr>
                <a:spLocks noChangeArrowheads="1"/>
              </p:cNvSpPr>
              <p:nvPr/>
            </p:nvSpPr>
            <p:spPr bwMode="auto">
              <a:xfrm>
                <a:off x="757" y="307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33" name="Rectangle 49"/>
              <p:cNvSpPr>
                <a:spLocks noChangeArrowheads="1"/>
              </p:cNvSpPr>
              <p:nvPr/>
            </p:nvSpPr>
            <p:spPr bwMode="auto">
              <a:xfrm>
                <a:off x="745" y="303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34" name="Rectangle 50"/>
              <p:cNvSpPr>
                <a:spLocks noChangeArrowheads="1"/>
              </p:cNvSpPr>
              <p:nvPr/>
            </p:nvSpPr>
            <p:spPr bwMode="auto">
              <a:xfrm>
                <a:off x="745" y="306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35" name="Rectangle 51"/>
              <p:cNvSpPr>
                <a:spLocks noChangeArrowheads="1"/>
              </p:cNvSpPr>
              <p:nvPr/>
            </p:nvSpPr>
            <p:spPr bwMode="auto">
              <a:xfrm>
                <a:off x="739" y="304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36" name="Rectangle 52"/>
              <p:cNvSpPr>
                <a:spLocks noChangeArrowheads="1"/>
              </p:cNvSpPr>
              <p:nvPr/>
            </p:nvSpPr>
            <p:spPr bwMode="auto">
              <a:xfrm>
                <a:off x="739" y="305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37" name="Rectangle 53"/>
              <p:cNvSpPr>
                <a:spLocks noChangeArrowheads="1"/>
              </p:cNvSpPr>
              <p:nvPr/>
            </p:nvSpPr>
            <p:spPr bwMode="auto">
              <a:xfrm>
                <a:off x="739" y="305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38" name="Rectangle 54"/>
              <p:cNvSpPr>
                <a:spLocks noChangeArrowheads="1"/>
              </p:cNvSpPr>
              <p:nvPr/>
            </p:nvSpPr>
            <p:spPr bwMode="auto">
              <a:xfrm>
                <a:off x="739" y="305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39" name="Oval 55"/>
              <p:cNvSpPr>
                <a:spLocks noChangeArrowheads="1"/>
              </p:cNvSpPr>
              <p:nvPr/>
            </p:nvSpPr>
            <p:spPr bwMode="auto">
              <a:xfrm>
                <a:off x="739" y="302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40" name="Rectangle 56"/>
              <p:cNvSpPr>
                <a:spLocks noChangeArrowheads="1"/>
              </p:cNvSpPr>
              <p:nvPr/>
            </p:nvSpPr>
            <p:spPr bwMode="auto">
              <a:xfrm>
                <a:off x="859" y="305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41" name="Rectangle 57"/>
              <p:cNvSpPr>
                <a:spLocks noChangeArrowheads="1"/>
              </p:cNvSpPr>
              <p:nvPr/>
            </p:nvSpPr>
            <p:spPr bwMode="auto">
              <a:xfrm>
                <a:off x="859" y="310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42" name="Rectangle 58"/>
              <p:cNvSpPr>
                <a:spLocks noChangeArrowheads="1"/>
              </p:cNvSpPr>
              <p:nvPr/>
            </p:nvSpPr>
            <p:spPr bwMode="auto">
              <a:xfrm>
                <a:off x="847" y="306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43" name="Rectangle 59"/>
              <p:cNvSpPr>
                <a:spLocks noChangeArrowheads="1"/>
              </p:cNvSpPr>
              <p:nvPr/>
            </p:nvSpPr>
            <p:spPr bwMode="auto">
              <a:xfrm>
                <a:off x="847" y="309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44" name="Rectangle 60"/>
              <p:cNvSpPr>
                <a:spLocks noChangeArrowheads="1"/>
              </p:cNvSpPr>
              <p:nvPr/>
            </p:nvSpPr>
            <p:spPr bwMode="auto">
              <a:xfrm>
                <a:off x="841" y="307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45" name="Rectangle 61"/>
              <p:cNvSpPr>
                <a:spLocks noChangeArrowheads="1"/>
              </p:cNvSpPr>
              <p:nvPr/>
            </p:nvSpPr>
            <p:spPr bwMode="auto">
              <a:xfrm>
                <a:off x="841" y="308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46" name="Rectangle 62"/>
              <p:cNvSpPr>
                <a:spLocks noChangeArrowheads="1"/>
              </p:cNvSpPr>
              <p:nvPr/>
            </p:nvSpPr>
            <p:spPr bwMode="auto">
              <a:xfrm>
                <a:off x="841" y="308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47" name="Rectangle 63"/>
              <p:cNvSpPr>
                <a:spLocks noChangeArrowheads="1"/>
              </p:cNvSpPr>
              <p:nvPr/>
            </p:nvSpPr>
            <p:spPr bwMode="auto">
              <a:xfrm>
                <a:off x="841" y="308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48" name="Oval 64"/>
              <p:cNvSpPr>
                <a:spLocks noChangeArrowheads="1"/>
              </p:cNvSpPr>
              <p:nvPr/>
            </p:nvSpPr>
            <p:spPr bwMode="auto">
              <a:xfrm>
                <a:off x="841" y="305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49" name="Rectangle 65"/>
              <p:cNvSpPr>
                <a:spLocks noChangeArrowheads="1"/>
              </p:cNvSpPr>
              <p:nvPr/>
            </p:nvSpPr>
            <p:spPr bwMode="auto">
              <a:xfrm>
                <a:off x="961" y="290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50" name="Rectangle 66"/>
              <p:cNvSpPr>
                <a:spLocks noChangeArrowheads="1"/>
              </p:cNvSpPr>
              <p:nvPr/>
            </p:nvSpPr>
            <p:spPr bwMode="auto">
              <a:xfrm>
                <a:off x="961" y="295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51" name="Rectangle 67"/>
              <p:cNvSpPr>
                <a:spLocks noChangeArrowheads="1"/>
              </p:cNvSpPr>
              <p:nvPr/>
            </p:nvSpPr>
            <p:spPr bwMode="auto">
              <a:xfrm>
                <a:off x="949" y="291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52" name="Rectangle 68"/>
              <p:cNvSpPr>
                <a:spLocks noChangeArrowheads="1"/>
              </p:cNvSpPr>
              <p:nvPr/>
            </p:nvSpPr>
            <p:spPr bwMode="auto">
              <a:xfrm>
                <a:off x="949" y="294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53" name="Rectangle 69"/>
              <p:cNvSpPr>
                <a:spLocks noChangeArrowheads="1"/>
              </p:cNvSpPr>
              <p:nvPr/>
            </p:nvSpPr>
            <p:spPr bwMode="auto">
              <a:xfrm>
                <a:off x="943" y="292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54" name="Rectangle 70"/>
              <p:cNvSpPr>
                <a:spLocks noChangeArrowheads="1"/>
              </p:cNvSpPr>
              <p:nvPr/>
            </p:nvSpPr>
            <p:spPr bwMode="auto">
              <a:xfrm>
                <a:off x="943" y="293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55" name="Rectangle 71"/>
              <p:cNvSpPr>
                <a:spLocks noChangeArrowheads="1"/>
              </p:cNvSpPr>
              <p:nvPr/>
            </p:nvSpPr>
            <p:spPr bwMode="auto">
              <a:xfrm>
                <a:off x="943" y="293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56" name="Rectangle 72"/>
              <p:cNvSpPr>
                <a:spLocks noChangeArrowheads="1"/>
              </p:cNvSpPr>
              <p:nvPr/>
            </p:nvSpPr>
            <p:spPr bwMode="auto">
              <a:xfrm>
                <a:off x="943" y="293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57" name="Oval 73"/>
              <p:cNvSpPr>
                <a:spLocks noChangeArrowheads="1"/>
              </p:cNvSpPr>
              <p:nvPr/>
            </p:nvSpPr>
            <p:spPr bwMode="auto">
              <a:xfrm>
                <a:off x="943" y="290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58" name="Rectangle 74"/>
              <p:cNvSpPr>
                <a:spLocks noChangeArrowheads="1"/>
              </p:cNvSpPr>
              <p:nvPr/>
            </p:nvSpPr>
            <p:spPr bwMode="auto">
              <a:xfrm>
                <a:off x="1063" y="280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59" name="Rectangle 75"/>
              <p:cNvSpPr>
                <a:spLocks noChangeArrowheads="1"/>
              </p:cNvSpPr>
              <p:nvPr/>
            </p:nvSpPr>
            <p:spPr bwMode="auto">
              <a:xfrm>
                <a:off x="1063" y="285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60" name="Rectangle 76"/>
              <p:cNvSpPr>
                <a:spLocks noChangeArrowheads="1"/>
              </p:cNvSpPr>
              <p:nvPr/>
            </p:nvSpPr>
            <p:spPr bwMode="auto">
              <a:xfrm>
                <a:off x="1051" y="281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61" name="Rectangle 77"/>
              <p:cNvSpPr>
                <a:spLocks noChangeArrowheads="1"/>
              </p:cNvSpPr>
              <p:nvPr/>
            </p:nvSpPr>
            <p:spPr bwMode="auto">
              <a:xfrm>
                <a:off x="1051" y="284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62" name="Rectangle 78"/>
              <p:cNvSpPr>
                <a:spLocks noChangeArrowheads="1"/>
              </p:cNvSpPr>
              <p:nvPr/>
            </p:nvSpPr>
            <p:spPr bwMode="auto">
              <a:xfrm>
                <a:off x="1045" y="282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63" name="Rectangle 79"/>
              <p:cNvSpPr>
                <a:spLocks noChangeArrowheads="1"/>
              </p:cNvSpPr>
              <p:nvPr/>
            </p:nvSpPr>
            <p:spPr bwMode="auto">
              <a:xfrm>
                <a:off x="1045" y="283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64" name="Rectangle 80"/>
              <p:cNvSpPr>
                <a:spLocks noChangeArrowheads="1"/>
              </p:cNvSpPr>
              <p:nvPr/>
            </p:nvSpPr>
            <p:spPr bwMode="auto">
              <a:xfrm>
                <a:off x="1045" y="282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65" name="Rectangle 81"/>
              <p:cNvSpPr>
                <a:spLocks noChangeArrowheads="1"/>
              </p:cNvSpPr>
              <p:nvPr/>
            </p:nvSpPr>
            <p:spPr bwMode="auto">
              <a:xfrm>
                <a:off x="1045" y="282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66" name="Oval 82"/>
              <p:cNvSpPr>
                <a:spLocks noChangeArrowheads="1"/>
              </p:cNvSpPr>
              <p:nvPr/>
            </p:nvSpPr>
            <p:spPr bwMode="auto">
              <a:xfrm>
                <a:off x="1045" y="280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67" name="Rectangle 83"/>
              <p:cNvSpPr>
                <a:spLocks noChangeArrowheads="1"/>
              </p:cNvSpPr>
              <p:nvPr/>
            </p:nvSpPr>
            <p:spPr bwMode="auto">
              <a:xfrm>
                <a:off x="1165" y="266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68" name="Rectangle 84"/>
              <p:cNvSpPr>
                <a:spLocks noChangeArrowheads="1"/>
              </p:cNvSpPr>
              <p:nvPr/>
            </p:nvSpPr>
            <p:spPr bwMode="auto">
              <a:xfrm>
                <a:off x="1165" y="270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69" name="Rectangle 85"/>
              <p:cNvSpPr>
                <a:spLocks noChangeArrowheads="1"/>
              </p:cNvSpPr>
              <p:nvPr/>
            </p:nvSpPr>
            <p:spPr bwMode="auto">
              <a:xfrm>
                <a:off x="1153" y="266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70" name="Rectangle 86"/>
              <p:cNvSpPr>
                <a:spLocks noChangeArrowheads="1"/>
              </p:cNvSpPr>
              <p:nvPr/>
            </p:nvSpPr>
            <p:spPr bwMode="auto">
              <a:xfrm>
                <a:off x="1153" y="269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71" name="Rectangle 87"/>
              <p:cNvSpPr>
                <a:spLocks noChangeArrowheads="1"/>
              </p:cNvSpPr>
              <p:nvPr/>
            </p:nvSpPr>
            <p:spPr bwMode="auto">
              <a:xfrm>
                <a:off x="1147" y="26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72" name="Rectangle 88"/>
              <p:cNvSpPr>
                <a:spLocks noChangeArrowheads="1"/>
              </p:cNvSpPr>
              <p:nvPr/>
            </p:nvSpPr>
            <p:spPr bwMode="auto">
              <a:xfrm>
                <a:off x="1147" y="269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73" name="Rectangle 89"/>
              <p:cNvSpPr>
                <a:spLocks noChangeArrowheads="1"/>
              </p:cNvSpPr>
              <p:nvPr/>
            </p:nvSpPr>
            <p:spPr bwMode="auto">
              <a:xfrm>
                <a:off x="1147" y="268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74" name="Rectangle 90"/>
              <p:cNvSpPr>
                <a:spLocks noChangeArrowheads="1"/>
              </p:cNvSpPr>
              <p:nvPr/>
            </p:nvSpPr>
            <p:spPr bwMode="auto">
              <a:xfrm>
                <a:off x="1147" y="268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75" name="Oval 91"/>
              <p:cNvSpPr>
                <a:spLocks noChangeArrowheads="1"/>
              </p:cNvSpPr>
              <p:nvPr/>
            </p:nvSpPr>
            <p:spPr bwMode="auto">
              <a:xfrm>
                <a:off x="1147" y="266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76" name="Rectangle 92"/>
              <p:cNvSpPr>
                <a:spLocks noChangeArrowheads="1"/>
              </p:cNvSpPr>
              <p:nvPr/>
            </p:nvSpPr>
            <p:spPr bwMode="auto">
              <a:xfrm>
                <a:off x="1267" y="264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77" name="Rectangle 93"/>
              <p:cNvSpPr>
                <a:spLocks noChangeArrowheads="1"/>
              </p:cNvSpPr>
              <p:nvPr/>
            </p:nvSpPr>
            <p:spPr bwMode="auto">
              <a:xfrm>
                <a:off x="1267" y="269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78" name="Rectangle 94"/>
              <p:cNvSpPr>
                <a:spLocks noChangeArrowheads="1"/>
              </p:cNvSpPr>
              <p:nvPr/>
            </p:nvSpPr>
            <p:spPr bwMode="auto">
              <a:xfrm>
                <a:off x="1255" y="265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79" name="Rectangle 95"/>
              <p:cNvSpPr>
                <a:spLocks noChangeArrowheads="1"/>
              </p:cNvSpPr>
              <p:nvPr/>
            </p:nvSpPr>
            <p:spPr bwMode="auto">
              <a:xfrm>
                <a:off x="1255" y="268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80" name="Rectangle 96"/>
              <p:cNvSpPr>
                <a:spLocks noChangeArrowheads="1"/>
              </p:cNvSpPr>
              <p:nvPr/>
            </p:nvSpPr>
            <p:spPr bwMode="auto">
              <a:xfrm>
                <a:off x="1249" y="266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81" name="Rectangle 97"/>
              <p:cNvSpPr>
                <a:spLocks noChangeArrowheads="1"/>
              </p:cNvSpPr>
              <p:nvPr/>
            </p:nvSpPr>
            <p:spPr bwMode="auto">
              <a:xfrm>
                <a:off x="1249" y="26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82" name="Rectangle 98"/>
              <p:cNvSpPr>
                <a:spLocks noChangeArrowheads="1"/>
              </p:cNvSpPr>
              <p:nvPr/>
            </p:nvSpPr>
            <p:spPr bwMode="auto">
              <a:xfrm>
                <a:off x="1249" y="26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83" name="Rectangle 99"/>
              <p:cNvSpPr>
                <a:spLocks noChangeArrowheads="1"/>
              </p:cNvSpPr>
              <p:nvPr/>
            </p:nvSpPr>
            <p:spPr bwMode="auto">
              <a:xfrm>
                <a:off x="1249" y="26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84" name="Oval 100"/>
              <p:cNvSpPr>
                <a:spLocks noChangeArrowheads="1"/>
              </p:cNvSpPr>
              <p:nvPr/>
            </p:nvSpPr>
            <p:spPr bwMode="auto">
              <a:xfrm>
                <a:off x="1249" y="264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85" name="Rectangle 101"/>
              <p:cNvSpPr>
                <a:spLocks noChangeArrowheads="1"/>
              </p:cNvSpPr>
              <p:nvPr/>
            </p:nvSpPr>
            <p:spPr bwMode="auto">
              <a:xfrm>
                <a:off x="1369" y="249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86" name="Rectangle 102"/>
              <p:cNvSpPr>
                <a:spLocks noChangeArrowheads="1"/>
              </p:cNvSpPr>
              <p:nvPr/>
            </p:nvSpPr>
            <p:spPr bwMode="auto">
              <a:xfrm>
                <a:off x="1369" y="254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87" name="Rectangle 103"/>
              <p:cNvSpPr>
                <a:spLocks noChangeArrowheads="1"/>
              </p:cNvSpPr>
              <p:nvPr/>
            </p:nvSpPr>
            <p:spPr bwMode="auto">
              <a:xfrm>
                <a:off x="1357" y="249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88" name="Rectangle 104"/>
              <p:cNvSpPr>
                <a:spLocks noChangeArrowheads="1"/>
              </p:cNvSpPr>
              <p:nvPr/>
            </p:nvSpPr>
            <p:spPr bwMode="auto">
              <a:xfrm>
                <a:off x="1357" y="252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89" name="Rectangle 105"/>
              <p:cNvSpPr>
                <a:spLocks noChangeArrowheads="1"/>
              </p:cNvSpPr>
              <p:nvPr/>
            </p:nvSpPr>
            <p:spPr bwMode="auto">
              <a:xfrm>
                <a:off x="1351" y="251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90" name="Rectangle 106"/>
              <p:cNvSpPr>
                <a:spLocks noChangeArrowheads="1"/>
              </p:cNvSpPr>
              <p:nvPr/>
            </p:nvSpPr>
            <p:spPr bwMode="auto">
              <a:xfrm>
                <a:off x="1351" y="252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91" name="Rectangle 107"/>
              <p:cNvSpPr>
                <a:spLocks noChangeArrowheads="1"/>
              </p:cNvSpPr>
              <p:nvPr/>
            </p:nvSpPr>
            <p:spPr bwMode="auto">
              <a:xfrm>
                <a:off x="1351" y="251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92" name="Rectangle 108"/>
              <p:cNvSpPr>
                <a:spLocks noChangeArrowheads="1"/>
              </p:cNvSpPr>
              <p:nvPr/>
            </p:nvSpPr>
            <p:spPr bwMode="auto">
              <a:xfrm>
                <a:off x="1351" y="251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93" name="Oval 109"/>
              <p:cNvSpPr>
                <a:spLocks noChangeArrowheads="1"/>
              </p:cNvSpPr>
              <p:nvPr/>
            </p:nvSpPr>
            <p:spPr bwMode="auto">
              <a:xfrm>
                <a:off x="1351" y="249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94" name="Rectangle 110"/>
              <p:cNvSpPr>
                <a:spLocks noChangeArrowheads="1"/>
              </p:cNvSpPr>
              <p:nvPr/>
            </p:nvSpPr>
            <p:spPr bwMode="auto">
              <a:xfrm>
                <a:off x="1471" y="252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95" name="Rectangle 111"/>
              <p:cNvSpPr>
                <a:spLocks noChangeArrowheads="1"/>
              </p:cNvSpPr>
              <p:nvPr/>
            </p:nvSpPr>
            <p:spPr bwMode="auto">
              <a:xfrm>
                <a:off x="1471" y="257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96" name="Rectangle 112"/>
              <p:cNvSpPr>
                <a:spLocks noChangeArrowheads="1"/>
              </p:cNvSpPr>
              <p:nvPr/>
            </p:nvSpPr>
            <p:spPr bwMode="auto">
              <a:xfrm>
                <a:off x="1459" y="252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97" name="Rectangle 113"/>
              <p:cNvSpPr>
                <a:spLocks noChangeArrowheads="1"/>
              </p:cNvSpPr>
              <p:nvPr/>
            </p:nvSpPr>
            <p:spPr bwMode="auto">
              <a:xfrm>
                <a:off x="1459" y="255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98" name="Rectangle 114"/>
              <p:cNvSpPr>
                <a:spLocks noChangeArrowheads="1"/>
              </p:cNvSpPr>
              <p:nvPr/>
            </p:nvSpPr>
            <p:spPr bwMode="auto">
              <a:xfrm>
                <a:off x="1453" y="254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599" name="Rectangle 115"/>
              <p:cNvSpPr>
                <a:spLocks noChangeArrowheads="1"/>
              </p:cNvSpPr>
              <p:nvPr/>
            </p:nvSpPr>
            <p:spPr bwMode="auto">
              <a:xfrm>
                <a:off x="1453" y="255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00" name="Rectangle 116"/>
              <p:cNvSpPr>
                <a:spLocks noChangeArrowheads="1"/>
              </p:cNvSpPr>
              <p:nvPr/>
            </p:nvSpPr>
            <p:spPr bwMode="auto">
              <a:xfrm>
                <a:off x="1453" y="254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01" name="Rectangle 117"/>
              <p:cNvSpPr>
                <a:spLocks noChangeArrowheads="1"/>
              </p:cNvSpPr>
              <p:nvPr/>
            </p:nvSpPr>
            <p:spPr bwMode="auto">
              <a:xfrm>
                <a:off x="1453" y="254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02" name="Oval 118"/>
              <p:cNvSpPr>
                <a:spLocks noChangeArrowheads="1"/>
              </p:cNvSpPr>
              <p:nvPr/>
            </p:nvSpPr>
            <p:spPr bwMode="auto">
              <a:xfrm>
                <a:off x="1453" y="252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03" name="Rectangle 119"/>
              <p:cNvSpPr>
                <a:spLocks noChangeArrowheads="1"/>
              </p:cNvSpPr>
              <p:nvPr/>
            </p:nvSpPr>
            <p:spPr bwMode="auto">
              <a:xfrm>
                <a:off x="1573" y="239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04" name="Rectangle 120"/>
              <p:cNvSpPr>
                <a:spLocks noChangeArrowheads="1"/>
              </p:cNvSpPr>
              <p:nvPr/>
            </p:nvSpPr>
            <p:spPr bwMode="auto">
              <a:xfrm>
                <a:off x="1573" y="243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05" name="Rectangle 121"/>
              <p:cNvSpPr>
                <a:spLocks noChangeArrowheads="1"/>
              </p:cNvSpPr>
              <p:nvPr/>
            </p:nvSpPr>
            <p:spPr bwMode="auto">
              <a:xfrm>
                <a:off x="1561" y="239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06" name="Rectangle 122"/>
              <p:cNvSpPr>
                <a:spLocks noChangeArrowheads="1"/>
              </p:cNvSpPr>
              <p:nvPr/>
            </p:nvSpPr>
            <p:spPr bwMode="auto">
              <a:xfrm>
                <a:off x="1561" y="242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07" name="Rectangle 123"/>
              <p:cNvSpPr>
                <a:spLocks noChangeArrowheads="1"/>
              </p:cNvSpPr>
              <p:nvPr/>
            </p:nvSpPr>
            <p:spPr bwMode="auto">
              <a:xfrm>
                <a:off x="1555" y="240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08" name="Rectangle 124"/>
              <p:cNvSpPr>
                <a:spLocks noChangeArrowheads="1"/>
              </p:cNvSpPr>
              <p:nvPr/>
            </p:nvSpPr>
            <p:spPr bwMode="auto">
              <a:xfrm>
                <a:off x="1555" y="242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09" name="Rectangle 125"/>
              <p:cNvSpPr>
                <a:spLocks noChangeArrowheads="1"/>
              </p:cNvSpPr>
              <p:nvPr/>
            </p:nvSpPr>
            <p:spPr bwMode="auto">
              <a:xfrm>
                <a:off x="1555" y="241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10" name="Rectangle 126"/>
              <p:cNvSpPr>
                <a:spLocks noChangeArrowheads="1"/>
              </p:cNvSpPr>
              <p:nvPr/>
            </p:nvSpPr>
            <p:spPr bwMode="auto">
              <a:xfrm>
                <a:off x="1555" y="241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11" name="Oval 127"/>
              <p:cNvSpPr>
                <a:spLocks noChangeArrowheads="1"/>
              </p:cNvSpPr>
              <p:nvPr/>
            </p:nvSpPr>
            <p:spPr bwMode="auto">
              <a:xfrm>
                <a:off x="1555" y="239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12" name="Rectangle 128"/>
              <p:cNvSpPr>
                <a:spLocks noChangeArrowheads="1"/>
              </p:cNvSpPr>
              <p:nvPr/>
            </p:nvSpPr>
            <p:spPr bwMode="auto">
              <a:xfrm>
                <a:off x="1675" y="220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13" name="Rectangle 129"/>
              <p:cNvSpPr>
                <a:spLocks noChangeArrowheads="1"/>
              </p:cNvSpPr>
              <p:nvPr/>
            </p:nvSpPr>
            <p:spPr bwMode="auto">
              <a:xfrm>
                <a:off x="1675" y="225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14" name="Rectangle 130"/>
              <p:cNvSpPr>
                <a:spLocks noChangeArrowheads="1"/>
              </p:cNvSpPr>
              <p:nvPr/>
            </p:nvSpPr>
            <p:spPr bwMode="auto">
              <a:xfrm>
                <a:off x="1663" y="221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15" name="Rectangle 131"/>
              <p:cNvSpPr>
                <a:spLocks noChangeArrowheads="1"/>
              </p:cNvSpPr>
              <p:nvPr/>
            </p:nvSpPr>
            <p:spPr bwMode="auto">
              <a:xfrm>
                <a:off x="1663" y="224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16" name="Rectangle 132"/>
              <p:cNvSpPr>
                <a:spLocks noChangeArrowheads="1"/>
              </p:cNvSpPr>
              <p:nvPr/>
            </p:nvSpPr>
            <p:spPr bwMode="auto">
              <a:xfrm>
                <a:off x="1657" y="222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17" name="Rectangle 133"/>
              <p:cNvSpPr>
                <a:spLocks noChangeArrowheads="1"/>
              </p:cNvSpPr>
              <p:nvPr/>
            </p:nvSpPr>
            <p:spPr bwMode="auto">
              <a:xfrm>
                <a:off x="1657" y="223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18" name="Rectangle 134"/>
              <p:cNvSpPr>
                <a:spLocks noChangeArrowheads="1"/>
              </p:cNvSpPr>
              <p:nvPr/>
            </p:nvSpPr>
            <p:spPr bwMode="auto">
              <a:xfrm>
                <a:off x="1657" y="222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19" name="Rectangle 135"/>
              <p:cNvSpPr>
                <a:spLocks noChangeArrowheads="1"/>
              </p:cNvSpPr>
              <p:nvPr/>
            </p:nvSpPr>
            <p:spPr bwMode="auto">
              <a:xfrm>
                <a:off x="1657" y="222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20" name="Oval 136"/>
              <p:cNvSpPr>
                <a:spLocks noChangeArrowheads="1"/>
              </p:cNvSpPr>
              <p:nvPr/>
            </p:nvSpPr>
            <p:spPr bwMode="auto">
              <a:xfrm>
                <a:off x="1657" y="220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21" name="Rectangle 137"/>
              <p:cNvSpPr>
                <a:spLocks noChangeArrowheads="1"/>
              </p:cNvSpPr>
              <p:nvPr/>
            </p:nvSpPr>
            <p:spPr bwMode="auto">
              <a:xfrm>
                <a:off x="1777" y="213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22" name="Rectangle 138"/>
              <p:cNvSpPr>
                <a:spLocks noChangeArrowheads="1"/>
              </p:cNvSpPr>
              <p:nvPr/>
            </p:nvSpPr>
            <p:spPr bwMode="auto">
              <a:xfrm>
                <a:off x="1777" y="218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23" name="Rectangle 139"/>
              <p:cNvSpPr>
                <a:spLocks noChangeArrowheads="1"/>
              </p:cNvSpPr>
              <p:nvPr/>
            </p:nvSpPr>
            <p:spPr bwMode="auto">
              <a:xfrm>
                <a:off x="1765" y="213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24" name="Rectangle 140"/>
              <p:cNvSpPr>
                <a:spLocks noChangeArrowheads="1"/>
              </p:cNvSpPr>
              <p:nvPr/>
            </p:nvSpPr>
            <p:spPr bwMode="auto">
              <a:xfrm>
                <a:off x="1765" y="216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25" name="Rectangle 141"/>
              <p:cNvSpPr>
                <a:spLocks noChangeArrowheads="1"/>
              </p:cNvSpPr>
              <p:nvPr/>
            </p:nvSpPr>
            <p:spPr bwMode="auto">
              <a:xfrm>
                <a:off x="1759" y="215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26" name="Rectangle 142"/>
              <p:cNvSpPr>
                <a:spLocks noChangeArrowheads="1"/>
              </p:cNvSpPr>
              <p:nvPr/>
            </p:nvSpPr>
            <p:spPr bwMode="auto">
              <a:xfrm>
                <a:off x="1759" y="216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27" name="Rectangle 143"/>
              <p:cNvSpPr>
                <a:spLocks noChangeArrowheads="1"/>
              </p:cNvSpPr>
              <p:nvPr/>
            </p:nvSpPr>
            <p:spPr bwMode="auto">
              <a:xfrm>
                <a:off x="1759" y="215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28" name="Rectangle 144"/>
              <p:cNvSpPr>
                <a:spLocks noChangeArrowheads="1"/>
              </p:cNvSpPr>
              <p:nvPr/>
            </p:nvSpPr>
            <p:spPr bwMode="auto">
              <a:xfrm>
                <a:off x="1759" y="215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29" name="Oval 145"/>
              <p:cNvSpPr>
                <a:spLocks noChangeArrowheads="1"/>
              </p:cNvSpPr>
              <p:nvPr/>
            </p:nvSpPr>
            <p:spPr bwMode="auto">
              <a:xfrm>
                <a:off x="1759" y="213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30" name="Rectangle 146"/>
              <p:cNvSpPr>
                <a:spLocks noChangeArrowheads="1"/>
              </p:cNvSpPr>
              <p:nvPr/>
            </p:nvSpPr>
            <p:spPr bwMode="auto">
              <a:xfrm>
                <a:off x="1879" y="207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31" name="Rectangle 147"/>
              <p:cNvSpPr>
                <a:spLocks noChangeArrowheads="1"/>
              </p:cNvSpPr>
              <p:nvPr/>
            </p:nvSpPr>
            <p:spPr bwMode="auto">
              <a:xfrm>
                <a:off x="1879" y="212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32" name="Rectangle 148"/>
              <p:cNvSpPr>
                <a:spLocks noChangeArrowheads="1"/>
              </p:cNvSpPr>
              <p:nvPr/>
            </p:nvSpPr>
            <p:spPr bwMode="auto">
              <a:xfrm>
                <a:off x="1867" y="207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33" name="Rectangle 149"/>
              <p:cNvSpPr>
                <a:spLocks noChangeArrowheads="1"/>
              </p:cNvSpPr>
              <p:nvPr/>
            </p:nvSpPr>
            <p:spPr bwMode="auto">
              <a:xfrm>
                <a:off x="1867" y="210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34" name="Rectangle 150"/>
              <p:cNvSpPr>
                <a:spLocks noChangeArrowheads="1"/>
              </p:cNvSpPr>
              <p:nvPr/>
            </p:nvSpPr>
            <p:spPr bwMode="auto">
              <a:xfrm>
                <a:off x="1861" y="209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35" name="Rectangle 151"/>
              <p:cNvSpPr>
                <a:spLocks noChangeArrowheads="1"/>
              </p:cNvSpPr>
              <p:nvPr/>
            </p:nvSpPr>
            <p:spPr bwMode="auto">
              <a:xfrm>
                <a:off x="1861" y="210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36" name="Rectangle 152"/>
              <p:cNvSpPr>
                <a:spLocks noChangeArrowheads="1"/>
              </p:cNvSpPr>
              <p:nvPr/>
            </p:nvSpPr>
            <p:spPr bwMode="auto">
              <a:xfrm>
                <a:off x="1861" y="209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37" name="Rectangle 153"/>
              <p:cNvSpPr>
                <a:spLocks noChangeArrowheads="1"/>
              </p:cNvSpPr>
              <p:nvPr/>
            </p:nvSpPr>
            <p:spPr bwMode="auto">
              <a:xfrm>
                <a:off x="1861" y="209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38" name="Oval 154"/>
              <p:cNvSpPr>
                <a:spLocks noChangeArrowheads="1"/>
              </p:cNvSpPr>
              <p:nvPr/>
            </p:nvSpPr>
            <p:spPr bwMode="auto">
              <a:xfrm>
                <a:off x="1861" y="207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39" name="Rectangle 155"/>
              <p:cNvSpPr>
                <a:spLocks noChangeArrowheads="1"/>
              </p:cNvSpPr>
              <p:nvPr/>
            </p:nvSpPr>
            <p:spPr bwMode="auto">
              <a:xfrm>
                <a:off x="1981" y="180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40" name="Rectangle 156"/>
              <p:cNvSpPr>
                <a:spLocks noChangeArrowheads="1"/>
              </p:cNvSpPr>
              <p:nvPr/>
            </p:nvSpPr>
            <p:spPr bwMode="auto">
              <a:xfrm>
                <a:off x="1981" y="185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41" name="Rectangle 157"/>
              <p:cNvSpPr>
                <a:spLocks noChangeArrowheads="1"/>
              </p:cNvSpPr>
              <p:nvPr/>
            </p:nvSpPr>
            <p:spPr bwMode="auto">
              <a:xfrm>
                <a:off x="1969" y="181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42" name="Rectangle 158"/>
              <p:cNvSpPr>
                <a:spLocks noChangeArrowheads="1"/>
              </p:cNvSpPr>
              <p:nvPr/>
            </p:nvSpPr>
            <p:spPr bwMode="auto">
              <a:xfrm>
                <a:off x="1969" y="184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43" name="Rectangle 159"/>
              <p:cNvSpPr>
                <a:spLocks noChangeArrowheads="1"/>
              </p:cNvSpPr>
              <p:nvPr/>
            </p:nvSpPr>
            <p:spPr bwMode="auto">
              <a:xfrm>
                <a:off x="1963" y="182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44" name="Rectangle 160"/>
              <p:cNvSpPr>
                <a:spLocks noChangeArrowheads="1"/>
              </p:cNvSpPr>
              <p:nvPr/>
            </p:nvSpPr>
            <p:spPr bwMode="auto">
              <a:xfrm>
                <a:off x="1963" y="18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45" name="Rectangle 161"/>
              <p:cNvSpPr>
                <a:spLocks noChangeArrowheads="1"/>
              </p:cNvSpPr>
              <p:nvPr/>
            </p:nvSpPr>
            <p:spPr bwMode="auto">
              <a:xfrm>
                <a:off x="1963" y="183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46" name="Rectangle 162"/>
              <p:cNvSpPr>
                <a:spLocks noChangeArrowheads="1"/>
              </p:cNvSpPr>
              <p:nvPr/>
            </p:nvSpPr>
            <p:spPr bwMode="auto">
              <a:xfrm>
                <a:off x="1963" y="183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47" name="Oval 163"/>
              <p:cNvSpPr>
                <a:spLocks noChangeArrowheads="1"/>
              </p:cNvSpPr>
              <p:nvPr/>
            </p:nvSpPr>
            <p:spPr bwMode="auto">
              <a:xfrm>
                <a:off x="1963" y="180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48" name="Rectangle 164"/>
              <p:cNvSpPr>
                <a:spLocks noChangeArrowheads="1"/>
              </p:cNvSpPr>
              <p:nvPr/>
            </p:nvSpPr>
            <p:spPr bwMode="auto">
              <a:xfrm>
                <a:off x="2083" y="163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49" name="Rectangle 165"/>
              <p:cNvSpPr>
                <a:spLocks noChangeArrowheads="1"/>
              </p:cNvSpPr>
              <p:nvPr/>
            </p:nvSpPr>
            <p:spPr bwMode="auto">
              <a:xfrm>
                <a:off x="2083" y="168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50" name="Rectangle 166"/>
              <p:cNvSpPr>
                <a:spLocks noChangeArrowheads="1"/>
              </p:cNvSpPr>
              <p:nvPr/>
            </p:nvSpPr>
            <p:spPr bwMode="auto">
              <a:xfrm>
                <a:off x="2071" y="164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51" name="Rectangle 167"/>
              <p:cNvSpPr>
                <a:spLocks noChangeArrowheads="1"/>
              </p:cNvSpPr>
              <p:nvPr/>
            </p:nvSpPr>
            <p:spPr bwMode="auto">
              <a:xfrm>
                <a:off x="2071" y="167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52" name="Rectangle 168"/>
              <p:cNvSpPr>
                <a:spLocks noChangeArrowheads="1"/>
              </p:cNvSpPr>
              <p:nvPr/>
            </p:nvSpPr>
            <p:spPr bwMode="auto">
              <a:xfrm>
                <a:off x="2065" y="165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53" name="Rectangle 169"/>
              <p:cNvSpPr>
                <a:spLocks noChangeArrowheads="1"/>
              </p:cNvSpPr>
              <p:nvPr/>
            </p:nvSpPr>
            <p:spPr bwMode="auto">
              <a:xfrm>
                <a:off x="2065" y="166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54" name="Rectangle 170"/>
              <p:cNvSpPr>
                <a:spLocks noChangeArrowheads="1"/>
              </p:cNvSpPr>
              <p:nvPr/>
            </p:nvSpPr>
            <p:spPr bwMode="auto">
              <a:xfrm>
                <a:off x="2065" y="165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55" name="Rectangle 171"/>
              <p:cNvSpPr>
                <a:spLocks noChangeArrowheads="1"/>
              </p:cNvSpPr>
              <p:nvPr/>
            </p:nvSpPr>
            <p:spPr bwMode="auto">
              <a:xfrm>
                <a:off x="2065" y="165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56" name="Oval 172"/>
              <p:cNvSpPr>
                <a:spLocks noChangeArrowheads="1"/>
              </p:cNvSpPr>
              <p:nvPr/>
            </p:nvSpPr>
            <p:spPr bwMode="auto">
              <a:xfrm>
                <a:off x="2065" y="163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57" name="Rectangle 173"/>
              <p:cNvSpPr>
                <a:spLocks noChangeArrowheads="1"/>
              </p:cNvSpPr>
              <p:nvPr/>
            </p:nvSpPr>
            <p:spPr bwMode="auto">
              <a:xfrm>
                <a:off x="2185" y="146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58" name="Rectangle 174"/>
              <p:cNvSpPr>
                <a:spLocks noChangeArrowheads="1"/>
              </p:cNvSpPr>
              <p:nvPr/>
            </p:nvSpPr>
            <p:spPr bwMode="auto">
              <a:xfrm>
                <a:off x="2185" y="151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59" name="Rectangle 175"/>
              <p:cNvSpPr>
                <a:spLocks noChangeArrowheads="1"/>
              </p:cNvSpPr>
              <p:nvPr/>
            </p:nvSpPr>
            <p:spPr bwMode="auto">
              <a:xfrm>
                <a:off x="2173" y="147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60" name="Rectangle 176"/>
              <p:cNvSpPr>
                <a:spLocks noChangeArrowheads="1"/>
              </p:cNvSpPr>
              <p:nvPr/>
            </p:nvSpPr>
            <p:spPr bwMode="auto">
              <a:xfrm>
                <a:off x="2173" y="150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61" name="Rectangle 177"/>
              <p:cNvSpPr>
                <a:spLocks noChangeArrowheads="1"/>
              </p:cNvSpPr>
              <p:nvPr/>
            </p:nvSpPr>
            <p:spPr bwMode="auto">
              <a:xfrm>
                <a:off x="2167" y="148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62" name="Rectangle 178"/>
              <p:cNvSpPr>
                <a:spLocks noChangeArrowheads="1"/>
              </p:cNvSpPr>
              <p:nvPr/>
            </p:nvSpPr>
            <p:spPr bwMode="auto">
              <a:xfrm>
                <a:off x="2167" y="149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63" name="Rectangle 179"/>
              <p:cNvSpPr>
                <a:spLocks noChangeArrowheads="1"/>
              </p:cNvSpPr>
              <p:nvPr/>
            </p:nvSpPr>
            <p:spPr bwMode="auto">
              <a:xfrm>
                <a:off x="2167" y="149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64" name="Rectangle 180"/>
              <p:cNvSpPr>
                <a:spLocks noChangeArrowheads="1"/>
              </p:cNvSpPr>
              <p:nvPr/>
            </p:nvSpPr>
            <p:spPr bwMode="auto">
              <a:xfrm>
                <a:off x="2167" y="149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65" name="Oval 181"/>
              <p:cNvSpPr>
                <a:spLocks noChangeArrowheads="1"/>
              </p:cNvSpPr>
              <p:nvPr/>
            </p:nvSpPr>
            <p:spPr bwMode="auto">
              <a:xfrm>
                <a:off x="2167" y="146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66" name="Rectangle 182"/>
              <p:cNvSpPr>
                <a:spLocks noChangeArrowheads="1"/>
              </p:cNvSpPr>
              <p:nvPr/>
            </p:nvSpPr>
            <p:spPr bwMode="auto">
              <a:xfrm>
                <a:off x="2287" y="98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67" name="Rectangle 183"/>
              <p:cNvSpPr>
                <a:spLocks noChangeArrowheads="1"/>
              </p:cNvSpPr>
              <p:nvPr/>
            </p:nvSpPr>
            <p:spPr bwMode="auto">
              <a:xfrm>
                <a:off x="2287" y="103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68" name="Rectangle 184"/>
              <p:cNvSpPr>
                <a:spLocks noChangeArrowheads="1"/>
              </p:cNvSpPr>
              <p:nvPr/>
            </p:nvSpPr>
            <p:spPr bwMode="auto">
              <a:xfrm>
                <a:off x="2275" y="99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69" name="Rectangle 185"/>
              <p:cNvSpPr>
                <a:spLocks noChangeArrowheads="1"/>
              </p:cNvSpPr>
              <p:nvPr/>
            </p:nvSpPr>
            <p:spPr bwMode="auto">
              <a:xfrm>
                <a:off x="2275" y="102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70" name="Rectangle 186"/>
              <p:cNvSpPr>
                <a:spLocks noChangeArrowheads="1"/>
              </p:cNvSpPr>
              <p:nvPr/>
            </p:nvSpPr>
            <p:spPr bwMode="auto">
              <a:xfrm>
                <a:off x="2269" y="100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71" name="Rectangle 187"/>
              <p:cNvSpPr>
                <a:spLocks noChangeArrowheads="1"/>
              </p:cNvSpPr>
              <p:nvPr/>
            </p:nvSpPr>
            <p:spPr bwMode="auto">
              <a:xfrm>
                <a:off x="2269" y="101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72" name="Rectangle 188"/>
              <p:cNvSpPr>
                <a:spLocks noChangeArrowheads="1"/>
              </p:cNvSpPr>
              <p:nvPr/>
            </p:nvSpPr>
            <p:spPr bwMode="auto">
              <a:xfrm>
                <a:off x="2269" y="101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73" name="Rectangle 189"/>
              <p:cNvSpPr>
                <a:spLocks noChangeArrowheads="1"/>
              </p:cNvSpPr>
              <p:nvPr/>
            </p:nvSpPr>
            <p:spPr bwMode="auto">
              <a:xfrm>
                <a:off x="2269" y="101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74" name="Oval 190"/>
              <p:cNvSpPr>
                <a:spLocks noChangeArrowheads="1"/>
              </p:cNvSpPr>
              <p:nvPr/>
            </p:nvSpPr>
            <p:spPr bwMode="auto">
              <a:xfrm>
                <a:off x="2269" y="98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75" name="Freeform 191"/>
              <p:cNvSpPr>
                <a:spLocks/>
              </p:cNvSpPr>
              <p:nvPr/>
            </p:nvSpPr>
            <p:spPr bwMode="auto">
              <a:xfrm>
                <a:off x="661" y="1010"/>
                <a:ext cx="1632" cy="2328"/>
              </a:xfrm>
              <a:custGeom>
                <a:avLst/>
                <a:gdLst>
                  <a:gd name="T0" fmla="*/ 0 w 272"/>
                  <a:gd name="T1" fmla="*/ 388 h 388"/>
                  <a:gd name="T2" fmla="*/ 17 w 272"/>
                  <a:gd name="T3" fmla="*/ 340 h 388"/>
                  <a:gd name="T4" fmla="*/ 34 w 272"/>
                  <a:gd name="T5" fmla="*/ 345 h 388"/>
                  <a:gd name="T6" fmla="*/ 51 w 272"/>
                  <a:gd name="T7" fmla="*/ 320 h 388"/>
                  <a:gd name="T8" fmla="*/ 68 w 272"/>
                  <a:gd name="T9" fmla="*/ 303 h 388"/>
                  <a:gd name="T10" fmla="*/ 85 w 272"/>
                  <a:gd name="T11" fmla="*/ 279 h 388"/>
                  <a:gd name="T12" fmla="*/ 102 w 272"/>
                  <a:gd name="T13" fmla="*/ 277 h 388"/>
                  <a:gd name="T14" fmla="*/ 119 w 272"/>
                  <a:gd name="T15" fmla="*/ 251 h 388"/>
                  <a:gd name="T16" fmla="*/ 136 w 272"/>
                  <a:gd name="T17" fmla="*/ 256 h 388"/>
                  <a:gd name="T18" fmla="*/ 153 w 272"/>
                  <a:gd name="T19" fmla="*/ 234 h 388"/>
                  <a:gd name="T20" fmla="*/ 170 w 272"/>
                  <a:gd name="T21" fmla="*/ 203 h 388"/>
                  <a:gd name="T22" fmla="*/ 187 w 272"/>
                  <a:gd name="T23" fmla="*/ 191 h 388"/>
                  <a:gd name="T24" fmla="*/ 204 w 272"/>
                  <a:gd name="T25" fmla="*/ 181 h 388"/>
                  <a:gd name="T26" fmla="*/ 221 w 272"/>
                  <a:gd name="T27" fmla="*/ 137 h 388"/>
                  <a:gd name="T28" fmla="*/ 238 w 272"/>
                  <a:gd name="T29" fmla="*/ 108 h 388"/>
                  <a:gd name="T30" fmla="*/ 255 w 272"/>
                  <a:gd name="T31" fmla="*/ 80 h 388"/>
                  <a:gd name="T32" fmla="*/ 272 w 272"/>
                  <a:gd name="T33" fmla="*/ 0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72" h="388">
                    <a:moveTo>
                      <a:pt x="0" y="388"/>
                    </a:moveTo>
                    <a:lnTo>
                      <a:pt x="17" y="340"/>
                    </a:lnTo>
                    <a:lnTo>
                      <a:pt x="34" y="345"/>
                    </a:lnTo>
                    <a:lnTo>
                      <a:pt x="51" y="320"/>
                    </a:lnTo>
                    <a:lnTo>
                      <a:pt x="68" y="303"/>
                    </a:lnTo>
                    <a:lnTo>
                      <a:pt x="85" y="279"/>
                    </a:lnTo>
                    <a:lnTo>
                      <a:pt x="102" y="277"/>
                    </a:lnTo>
                    <a:lnTo>
                      <a:pt x="119" y="251"/>
                    </a:lnTo>
                    <a:lnTo>
                      <a:pt x="136" y="256"/>
                    </a:lnTo>
                    <a:lnTo>
                      <a:pt x="153" y="234"/>
                    </a:lnTo>
                    <a:lnTo>
                      <a:pt x="170" y="203"/>
                    </a:lnTo>
                    <a:lnTo>
                      <a:pt x="187" y="191"/>
                    </a:lnTo>
                    <a:lnTo>
                      <a:pt x="204" y="181"/>
                    </a:lnTo>
                    <a:lnTo>
                      <a:pt x="221" y="137"/>
                    </a:lnTo>
                    <a:lnTo>
                      <a:pt x="238" y="108"/>
                    </a:lnTo>
                    <a:lnTo>
                      <a:pt x="255" y="80"/>
                    </a:lnTo>
                    <a:lnTo>
                      <a:pt x="272" y="0"/>
                    </a:lnTo>
                  </a:path>
                </a:pathLst>
              </a:custGeom>
              <a:noFill/>
              <a:ln w="2857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76" name="Rectangle 192"/>
              <p:cNvSpPr>
                <a:spLocks noChangeArrowheads="1"/>
              </p:cNvSpPr>
              <p:nvPr/>
            </p:nvSpPr>
            <p:spPr bwMode="auto">
              <a:xfrm>
                <a:off x="631" y="3242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77" name="Rectangle 193"/>
              <p:cNvSpPr>
                <a:spLocks noChangeArrowheads="1"/>
              </p:cNvSpPr>
              <p:nvPr/>
            </p:nvSpPr>
            <p:spPr bwMode="auto">
              <a:xfrm>
                <a:off x="733" y="2996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78" name="Rectangle 194"/>
              <p:cNvSpPr>
                <a:spLocks noChangeArrowheads="1"/>
              </p:cNvSpPr>
              <p:nvPr/>
            </p:nvSpPr>
            <p:spPr bwMode="auto">
              <a:xfrm>
                <a:off x="835" y="3044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79" name="Rectangle 195"/>
              <p:cNvSpPr>
                <a:spLocks noChangeArrowheads="1"/>
              </p:cNvSpPr>
              <p:nvPr/>
            </p:nvSpPr>
            <p:spPr bwMode="auto">
              <a:xfrm>
                <a:off x="937" y="2906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80" name="Rectangle 196"/>
              <p:cNvSpPr>
                <a:spLocks noChangeArrowheads="1"/>
              </p:cNvSpPr>
              <p:nvPr/>
            </p:nvSpPr>
            <p:spPr bwMode="auto">
              <a:xfrm>
                <a:off x="1039" y="2840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81" name="Rectangle 197"/>
              <p:cNvSpPr>
                <a:spLocks noChangeArrowheads="1"/>
              </p:cNvSpPr>
              <p:nvPr/>
            </p:nvSpPr>
            <p:spPr bwMode="auto">
              <a:xfrm>
                <a:off x="1141" y="2702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82" name="Rectangle 198"/>
              <p:cNvSpPr>
                <a:spLocks noChangeArrowheads="1"/>
              </p:cNvSpPr>
              <p:nvPr/>
            </p:nvSpPr>
            <p:spPr bwMode="auto">
              <a:xfrm>
                <a:off x="1243" y="2660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83" name="Rectangle 199"/>
              <p:cNvSpPr>
                <a:spLocks noChangeArrowheads="1"/>
              </p:cNvSpPr>
              <p:nvPr/>
            </p:nvSpPr>
            <p:spPr bwMode="auto">
              <a:xfrm>
                <a:off x="1351" y="2480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84" name="Rectangle 200"/>
              <p:cNvSpPr>
                <a:spLocks noChangeArrowheads="1"/>
              </p:cNvSpPr>
              <p:nvPr/>
            </p:nvSpPr>
            <p:spPr bwMode="auto">
              <a:xfrm>
                <a:off x="1453" y="2462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85" name="Rectangle 201"/>
              <p:cNvSpPr>
                <a:spLocks noChangeArrowheads="1"/>
              </p:cNvSpPr>
              <p:nvPr/>
            </p:nvSpPr>
            <p:spPr bwMode="auto">
              <a:xfrm>
                <a:off x="1555" y="2330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86" name="Rectangle 202"/>
              <p:cNvSpPr>
                <a:spLocks noChangeArrowheads="1"/>
              </p:cNvSpPr>
              <p:nvPr/>
            </p:nvSpPr>
            <p:spPr bwMode="auto">
              <a:xfrm>
                <a:off x="1657" y="2156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87" name="Rectangle 203"/>
              <p:cNvSpPr>
                <a:spLocks noChangeArrowheads="1"/>
              </p:cNvSpPr>
              <p:nvPr/>
            </p:nvSpPr>
            <p:spPr bwMode="auto">
              <a:xfrm>
                <a:off x="1759" y="2096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88" name="Rectangle 204"/>
              <p:cNvSpPr>
                <a:spLocks noChangeArrowheads="1"/>
              </p:cNvSpPr>
              <p:nvPr/>
            </p:nvSpPr>
            <p:spPr bwMode="auto">
              <a:xfrm>
                <a:off x="1861" y="2024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89" name="Rectangle 205"/>
              <p:cNvSpPr>
                <a:spLocks noChangeArrowheads="1"/>
              </p:cNvSpPr>
              <p:nvPr/>
            </p:nvSpPr>
            <p:spPr bwMode="auto">
              <a:xfrm>
                <a:off x="1963" y="1796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690" name="Rectangle 206"/>
              <p:cNvSpPr>
                <a:spLocks noChangeArrowheads="1"/>
              </p:cNvSpPr>
              <p:nvPr/>
            </p:nvSpPr>
            <p:spPr bwMode="auto">
              <a:xfrm>
                <a:off x="2065" y="1634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5" name="Group 408"/>
            <p:cNvGrpSpPr>
              <a:grpSpLocks/>
            </p:cNvGrpSpPr>
            <p:nvPr/>
          </p:nvGrpSpPr>
          <p:grpSpPr bwMode="auto">
            <a:xfrm>
              <a:off x="661" y="688"/>
              <a:ext cx="4272" cy="3244"/>
              <a:chOff x="661" y="688"/>
              <a:chExt cx="4272" cy="3244"/>
            </a:xfrm>
          </p:grpSpPr>
          <p:sp>
            <p:nvSpPr>
              <p:cNvPr id="4291" name="Rectangle 208"/>
              <p:cNvSpPr>
                <a:spLocks noChangeArrowheads="1"/>
              </p:cNvSpPr>
              <p:nvPr/>
            </p:nvSpPr>
            <p:spPr bwMode="auto">
              <a:xfrm>
                <a:off x="2167" y="1280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92" name="Rectangle 209"/>
              <p:cNvSpPr>
                <a:spLocks noChangeArrowheads="1"/>
              </p:cNvSpPr>
              <p:nvPr/>
            </p:nvSpPr>
            <p:spPr bwMode="auto">
              <a:xfrm>
                <a:off x="2269" y="848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93" name="Freeform 210"/>
              <p:cNvSpPr>
                <a:spLocks/>
              </p:cNvSpPr>
              <p:nvPr/>
            </p:nvSpPr>
            <p:spPr bwMode="auto">
              <a:xfrm>
                <a:off x="661" y="878"/>
                <a:ext cx="1632" cy="2394"/>
              </a:xfrm>
              <a:custGeom>
                <a:avLst/>
                <a:gdLst>
                  <a:gd name="T0" fmla="*/ 0 w 272"/>
                  <a:gd name="T1" fmla="*/ 399 h 399"/>
                  <a:gd name="T2" fmla="*/ 17 w 272"/>
                  <a:gd name="T3" fmla="*/ 357 h 399"/>
                  <a:gd name="T4" fmla="*/ 34 w 272"/>
                  <a:gd name="T5" fmla="*/ 366 h 399"/>
                  <a:gd name="T6" fmla="*/ 51 w 272"/>
                  <a:gd name="T7" fmla="*/ 343 h 399"/>
                  <a:gd name="T8" fmla="*/ 68 w 272"/>
                  <a:gd name="T9" fmla="*/ 331 h 399"/>
                  <a:gd name="T10" fmla="*/ 85 w 272"/>
                  <a:gd name="T11" fmla="*/ 309 h 399"/>
                  <a:gd name="T12" fmla="*/ 102 w 272"/>
                  <a:gd name="T13" fmla="*/ 302 h 399"/>
                  <a:gd name="T14" fmla="*/ 119 w 272"/>
                  <a:gd name="T15" fmla="*/ 271 h 399"/>
                  <a:gd name="T16" fmla="*/ 136 w 272"/>
                  <a:gd name="T17" fmla="*/ 269 h 399"/>
                  <a:gd name="T18" fmla="*/ 153 w 272"/>
                  <a:gd name="T19" fmla="*/ 247 h 399"/>
                  <a:gd name="T20" fmla="*/ 170 w 272"/>
                  <a:gd name="T21" fmla="*/ 218 h 399"/>
                  <a:gd name="T22" fmla="*/ 187 w 272"/>
                  <a:gd name="T23" fmla="*/ 208 h 399"/>
                  <a:gd name="T24" fmla="*/ 204 w 272"/>
                  <a:gd name="T25" fmla="*/ 196 h 399"/>
                  <a:gd name="T26" fmla="*/ 221 w 272"/>
                  <a:gd name="T27" fmla="*/ 157 h 399"/>
                  <a:gd name="T28" fmla="*/ 238 w 272"/>
                  <a:gd name="T29" fmla="*/ 130 h 399"/>
                  <a:gd name="T30" fmla="*/ 255 w 272"/>
                  <a:gd name="T31" fmla="*/ 72 h 399"/>
                  <a:gd name="T32" fmla="*/ 272 w 272"/>
                  <a:gd name="T33" fmla="*/ 0 h 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72" h="399">
                    <a:moveTo>
                      <a:pt x="0" y="399"/>
                    </a:moveTo>
                    <a:lnTo>
                      <a:pt x="17" y="357"/>
                    </a:lnTo>
                    <a:lnTo>
                      <a:pt x="34" y="366"/>
                    </a:lnTo>
                    <a:lnTo>
                      <a:pt x="51" y="343"/>
                    </a:lnTo>
                    <a:lnTo>
                      <a:pt x="68" y="331"/>
                    </a:lnTo>
                    <a:lnTo>
                      <a:pt x="85" y="309"/>
                    </a:lnTo>
                    <a:lnTo>
                      <a:pt x="102" y="302"/>
                    </a:lnTo>
                    <a:lnTo>
                      <a:pt x="119" y="271"/>
                    </a:lnTo>
                    <a:lnTo>
                      <a:pt x="136" y="269"/>
                    </a:lnTo>
                    <a:lnTo>
                      <a:pt x="153" y="247"/>
                    </a:lnTo>
                    <a:lnTo>
                      <a:pt x="170" y="218"/>
                    </a:lnTo>
                    <a:lnTo>
                      <a:pt x="187" y="208"/>
                    </a:lnTo>
                    <a:lnTo>
                      <a:pt x="204" y="196"/>
                    </a:lnTo>
                    <a:lnTo>
                      <a:pt x="221" y="157"/>
                    </a:lnTo>
                    <a:lnTo>
                      <a:pt x="238" y="130"/>
                    </a:lnTo>
                    <a:lnTo>
                      <a:pt x="255" y="72"/>
                    </a:lnTo>
                    <a:lnTo>
                      <a:pt x="272" y="0"/>
                    </a:lnTo>
                  </a:path>
                </a:pathLst>
              </a:custGeom>
              <a:noFill/>
              <a:ln w="28575" cap="rnd">
                <a:solidFill>
                  <a:srgbClr val="009AC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94" name="Line 211"/>
              <p:cNvSpPr>
                <a:spLocks noChangeShapeType="1"/>
              </p:cNvSpPr>
              <p:nvPr/>
            </p:nvSpPr>
            <p:spPr bwMode="auto">
              <a:xfrm>
                <a:off x="707" y="1286"/>
                <a:ext cx="216" cy="0"/>
              </a:xfrm>
              <a:prstGeom prst="line">
                <a:avLst/>
              </a:prstGeom>
              <a:noFill/>
              <a:ln w="19050" cap="rnd">
                <a:solidFill>
                  <a:srgbClr val="009AC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95" name="Line 212"/>
              <p:cNvSpPr>
                <a:spLocks noChangeShapeType="1"/>
              </p:cNvSpPr>
              <p:nvPr/>
            </p:nvSpPr>
            <p:spPr bwMode="auto">
              <a:xfrm>
                <a:off x="707" y="1430"/>
                <a:ext cx="216" cy="0"/>
              </a:xfrm>
              <a:prstGeom prst="line">
                <a:avLst/>
              </a:prstGeom>
              <a:noFill/>
              <a:ln w="19050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96" name="Rectangle 213"/>
              <p:cNvSpPr>
                <a:spLocks noChangeArrowheads="1"/>
              </p:cNvSpPr>
              <p:nvPr/>
            </p:nvSpPr>
            <p:spPr bwMode="auto">
              <a:xfrm>
                <a:off x="1031" y="1232"/>
                <a:ext cx="6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msGBLUP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297" name="Rectangle 214"/>
              <p:cNvSpPr>
                <a:spLocks noChangeArrowheads="1"/>
              </p:cNvSpPr>
              <p:nvPr/>
            </p:nvSpPr>
            <p:spPr bwMode="auto">
              <a:xfrm>
                <a:off x="1031" y="1376"/>
                <a:ext cx="65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Trad-BLUP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298" name="Line 215"/>
              <p:cNvSpPr>
                <a:spLocks noChangeShapeType="1"/>
              </p:cNvSpPr>
              <p:nvPr/>
            </p:nvSpPr>
            <p:spPr bwMode="auto">
              <a:xfrm>
                <a:off x="3139" y="3440"/>
                <a:ext cx="1632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99" name="Line 216"/>
              <p:cNvSpPr>
                <a:spLocks noChangeShapeType="1"/>
              </p:cNvSpPr>
              <p:nvPr/>
            </p:nvSpPr>
            <p:spPr bwMode="auto">
              <a:xfrm>
                <a:off x="313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00" name="Line 217"/>
              <p:cNvSpPr>
                <a:spLocks noChangeShapeType="1"/>
              </p:cNvSpPr>
              <p:nvPr/>
            </p:nvSpPr>
            <p:spPr bwMode="auto">
              <a:xfrm>
                <a:off x="334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01" name="Line 218"/>
              <p:cNvSpPr>
                <a:spLocks noChangeShapeType="1"/>
              </p:cNvSpPr>
              <p:nvPr/>
            </p:nvSpPr>
            <p:spPr bwMode="auto">
              <a:xfrm>
                <a:off x="354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02" name="Line 219"/>
              <p:cNvSpPr>
                <a:spLocks noChangeShapeType="1"/>
              </p:cNvSpPr>
              <p:nvPr/>
            </p:nvSpPr>
            <p:spPr bwMode="auto">
              <a:xfrm>
                <a:off x="375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03" name="Line 220"/>
              <p:cNvSpPr>
                <a:spLocks noChangeShapeType="1"/>
              </p:cNvSpPr>
              <p:nvPr/>
            </p:nvSpPr>
            <p:spPr bwMode="auto">
              <a:xfrm>
                <a:off x="3955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04" name="Line 221"/>
              <p:cNvSpPr>
                <a:spLocks noChangeShapeType="1"/>
              </p:cNvSpPr>
              <p:nvPr/>
            </p:nvSpPr>
            <p:spPr bwMode="auto">
              <a:xfrm>
                <a:off x="415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05" name="Line 222"/>
              <p:cNvSpPr>
                <a:spLocks noChangeShapeType="1"/>
              </p:cNvSpPr>
              <p:nvPr/>
            </p:nvSpPr>
            <p:spPr bwMode="auto">
              <a:xfrm>
                <a:off x="436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06" name="Line 223"/>
              <p:cNvSpPr>
                <a:spLocks noChangeShapeType="1"/>
              </p:cNvSpPr>
              <p:nvPr/>
            </p:nvSpPr>
            <p:spPr bwMode="auto">
              <a:xfrm>
                <a:off x="456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07" name="Line 224"/>
              <p:cNvSpPr>
                <a:spLocks noChangeShapeType="1"/>
              </p:cNvSpPr>
              <p:nvPr/>
            </p:nvSpPr>
            <p:spPr bwMode="auto">
              <a:xfrm>
                <a:off x="477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08" name="Rectangle 225"/>
              <p:cNvSpPr>
                <a:spLocks noChangeArrowheads="1"/>
              </p:cNvSpPr>
              <p:nvPr/>
            </p:nvSpPr>
            <p:spPr bwMode="auto">
              <a:xfrm>
                <a:off x="2977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09" name="Rectangle 226"/>
              <p:cNvSpPr>
                <a:spLocks noChangeArrowheads="1"/>
              </p:cNvSpPr>
              <p:nvPr/>
            </p:nvSpPr>
            <p:spPr bwMode="auto">
              <a:xfrm>
                <a:off x="3385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10" name="Rectangle 227"/>
              <p:cNvSpPr>
                <a:spLocks noChangeArrowheads="1"/>
              </p:cNvSpPr>
              <p:nvPr/>
            </p:nvSpPr>
            <p:spPr bwMode="auto">
              <a:xfrm>
                <a:off x="3793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11" name="Rectangle 228"/>
              <p:cNvSpPr>
                <a:spLocks noChangeArrowheads="1"/>
              </p:cNvSpPr>
              <p:nvPr/>
            </p:nvSpPr>
            <p:spPr bwMode="auto">
              <a:xfrm>
                <a:off x="4201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12" name="Rectangle 229"/>
              <p:cNvSpPr>
                <a:spLocks noChangeArrowheads="1"/>
              </p:cNvSpPr>
              <p:nvPr/>
            </p:nvSpPr>
            <p:spPr bwMode="auto">
              <a:xfrm>
                <a:off x="4609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2016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13" name="Line 230"/>
              <p:cNvSpPr>
                <a:spLocks noChangeShapeType="1"/>
              </p:cNvSpPr>
              <p:nvPr/>
            </p:nvSpPr>
            <p:spPr bwMode="auto">
              <a:xfrm flipV="1">
                <a:off x="3073" y="782"/>
                <a:ext cx="0" cy="242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14" name="Line 231"/>
              <p:cNvSpPr>
                <a:spLocks noChangeShapeType="1"/>
              </p:cNvSpPr>
              <p:nvPr/>
            </p:nvSpPr>
            <p:spPr bwMode="auto">
              <a:xfrm flipH="1">
                <a:off x="3019" y="320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15" name="Line 232"/>
              <p:cNvSpPr>
                <a:spLocks noChangeShapeType="1"/>
              </p:cNvSpPr>
              <p:nvPr/>
            </p:nvSpPr>
            <p:spPr bwMode="auto">
              <a:xfrm flipH="1">
                <a:off x="3019" y="272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16" name="Line 233"/>
              <p:cNvSpPr>
                <a:spLocks noChangeShapeType="1"/>
              </p:cNvSpPr>
              <p:nvPr/>
            </p:nvSpPr>
            <p:spPr bwMode="auto">
              <a:xfrm flipH="1">
                <a:off x="3019" y="2240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17" name="Line 234"/>
              <p:cNvSpPr>
                <a:spLocks noChangeShapeType="1"/>
              </p:cNvSpPr>
              <p:nvPr/>
            </p:nvSpPr>
            <p:spPr bwMode="auto">
              <a:xfrm flipH="1">
                <a:off x="3019" y="175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18" name="Line 235"/>
              <p:cNvSpPr>
                <a:spLocks noChangeShapeType="1"/>
              </p:cNvSpPr>
              <p:nvPr/>
            </p:nvSpPr>
            <p:spPr bwMode="auto">
              <a:xfrm flipH="1">
                <a:off x="3019" y="126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19" name="Line 236"/>
              <p:cNvSpPr>
                <a:spLocks noChangeShapeType="1"/>
              </p:cNvSpPr>
              <p:nvPr/>
            </p:nvSpPr>
            <p:spPr bwMode="auto">
              <a:xfrm flipH="1">
                <a:off x="3019" y="782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20" name="Rectangle 237"/>
              <p:cNvSpPr>
                <a:spLocks noChangeArrowheads="1"/>
              </p:cNvSpPr>
              <p:nvPr/>
            </p:nvSpPr>
            <p:spPr bwMode="auto">
              <a:xfrm rot="16200000">
                <a:off x="2830" y="3127"/>
                <a:ext cx="16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21" name="Rectangle 238"/>
              <p:cNvSpPr>
                <a:spLocks noChangeArrowheads="1"/>
              </p:cNvSpPr>
              <p:nvPr/>
            </p:nvSpPr>
            <p:spPr bwMode="auto">
              <a:xfrm rot="16200000">
                <a:off x="2851" y="2647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22" name="Rectangle 239"/>
              <p:cNvSpPr>
                <a:spLocks noChangeArrowheads="1"/>
              </p:cNvSpPr>
              <p:nvPr/>
            </p:nvSpPr>
            <p:spPr bwMode="auto">
              <a:xfrm rot="16200000">
                <a:off x="2851" y="2161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23" name="Rectangle 240"/>
              <p:cNvSpPr>
                <a:spLocks noChangeArrowheads="1"/>
              </p:cNvSpPr>
              <p:nvPr/>
            </p:nvSpPr>
            <p:spPr bwMode="auto">
              <a:xfrm rot="16200000">
                <a:off x="2818" y="1675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24" name="Rectangle 241"/>
              <p:cNvSpPr>
                <a:spLocks noChangeArrowheads="1"/>
              </p:cNvSpPr>
              <p:nvPr/>
            </p:nvSpPr>
            <p:spPr bwMode="auto">
              <a:xfrm rot="16200000">
                <a:off x="2818" y="1189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25" name="Rectangle 242"/>
              <p:cNvSpPr>
                <a:spLocks noChangeArrowheads="1"/>
              </p:cNvSpPr>
              <p:nvPr/>
            </p:nvSpPr>
            <p:spPr bwMode="auto">
              <a:xfrm rot="16200000">
                <a:off x="2818" y="703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26" name="Freeform 243"/>
              <p:cNvSpPr>
                <a:spLocks/>
              </p:cNvSpPr>
              <p:nvPr/>
            </p:nvSpPr>
            <p:spPr bwMode="auto">
              <a:xfrm>
                <a:off x="3073" y="776"/>
                <a:ext cx="1764" cy="2664"/>
              </a:xfrm>
              <a:custGeom>
                <a:avLst/>
                <a:gdLst>
                  <a:gd name="T0" fmla="*/ 0 w 294"/>
                  <a:gd name="T1" fmla="*/ 0 h 444"/>
                  <a:gd name="T2" fmla="*/ 0 w 294"/>
                  <a:gd name="T3" fmla="*/ 444 h 444"/>
                  <a:gd name="T4" fmla="*/ 294 w 294"/>
                  <a:gd name="T5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444">
                    <a:moveTo>
                      <a:pt x="0" y="0"/>
                    </a:moveTo>
                    <a:lnTo>
                      <a:pt x="0" y="444"/>
                    </a:lnTo>
                    <a:lnTo>
                      <a:pt x="294" y="444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27" name="Rectangle 244"/>
              <p:cNvSpPr>
                <a:spLocks noChangeArrowheads="1"/>
              </p:cNvSpPr>
              <p:nvPr/>
            </p:nvSpPr>
            <p:spPr bwMode="auto">
              <a:xfrm>
                <a:off x="3595" y="3776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28" name="Rectangle 245"/>
              <p:cNvSpPr>
                <a:spLocks noChangeArrowheads="1"/>
              </p:cNvSpPr>
              <p:nvPr/>
            </p:nvSpPr>
            <p:spPr bwMode="auto">
              <a:xfrm rot="16200000">
                <a:off x="2419" y="2029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329" name="Rectangle 246"/>
              <p:cNvSpPr>
                <a:spLocks noChangeArrowheads="1"/>
              </p:cNvSpPr>
              <p:nvPr/>
            </p:nvSpPr>
            <p:spPr bwMode="auto">
              <a:xfrm>
                <a:off x="3133" y="331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30" name="Rectangle 247"/>
              <p:cNvSpPr>
                <a:spLocks noChangeArrowheads="1"/>
              </p:cNvSpPr>
              <p:nvPr/>
            </p:nvSpPr>
            <p:spPr bwMode="auto">
              <a:xfrm>
                <a:off x="3133" y="336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31" name="Rectangle 248"/>
              <p:cNvSpPr>
                <a:spLocks noChangeArrowheads="1"/>
              </p:cNvSpPr>
              <p:nvPr/>
            </p:nvSpPr>
            <p:spPr bwMode="auto">
              <a:xfrm>
                <a:off x="3121" y="332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32" name="Rectangle 249"/>
              <p:cNvSpPr>
                <a:spLocks noChangeArrowheads="1"/>
              </p:cNvSpPr>
              <p:nvPr/>
            </p:nvSpPr>
            <p:spPr bwMode="auto">
              <a:xfrm>
                <a:off x="3121" y="335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33" name="Rectangle 250"/>
              <p:cNvSpPr>
                <a:spLocks noChangeArrowheads="1"/>
              </p:cNvSpPr>
              <p:nvPr/>
            </p:nvSpPr>
            <p:spPr bwMode="auto">
              <a:xfrm>
                <a:off x="3115" y="333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34" name="Rectangle 251"/>
              <p:cNvSpPr>
                <a:spLocks noChangeArrowheads="1"/>
              </p:cNvSpPr>
              <p:nvPr/>
            </p:nvSpPr>
            <p:spPr bwMode="auto">
              <a:xfrm>
                <a:off x="3115" y="334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35" name="Rectangle 252"/>
              <p:cNvSpPr>
                <a:spLocks noChangeArrowheads="1"/>
              </p:cNvSpPr>
              <p:nvPr/>
            </p:nvSpPr>
            <p:spPr bwMode="auto">
              <a:xfrm>
                <a:off x="3115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36" name="Rectangle 253"/>
              <p:cNvSpPr>
                <a:spLocks noChangeArrowheads="1"/>
              </p:cNvSpPr>
              <p:nvPr/>
            </p:nvSpPr>
            <p:spPr bwMode="auto">
              <a:xfrm>
                <a:off x="3115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37" name="Oval 254"/>
              <p:cNvSpPr>
                <a:spLocks noChangeArrowheads="1"/>
              </p:cNvSpPr>
              <p:nvPr/>
            </p:nvSpPr>
            <p:spPr bwMode="auto">
              <a:xfrm>
                <a:off x="3115" y="331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38" name="Rectangle 255"/>
              <p:cNvSpPr>
                <a:spLocks noChangeArrowheads="1"/>
              </p:cNvSpPr>
              <p:nvPr/>
            </p:nvSpPr>
            <p:spPr bwMode="auto">
              <a:xfrm>
                <a:off x="3235" y="322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39" name="Rectangle 256"/>
              <p:cNvSpPr>
                <a:spLocks noChangeArrowheads="1"/>
              </p:cNvSpPr>
              <p:nvPr/>
            </p:nvSpPr>
            <p:spPr bwMode="auto">
              <a:xfrm>
                <a:off x="3235" y="327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40" name="Rectangle 257"/>
              <p:cNvSpPr>
                <a:spLocks noChangeArrowheads="1"/>
              </p:cNvSpPr>
              <p:nvPr/>
            </p:nvSpPr>
            <p:spPr bwMode="auto">
              <a:xfrm>
                <a:off x="3223" y="323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41" name="Rectangle 258"/>
              <p:cNvSpPr>
                <a:spLocks noChangeArrowheads="1"/>
              </p:cNvSpPr>
              <p:nvPr/>
            </p:nvSpPr>
            <p:spPr bwMode="auto">
              <a:xfrm>
                <a:off x="3223" y="326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42" name="Rectangle 259"/>
              <p:cNvSpPr>
                <a:spLocks noChangeArrowheads="1"/>
              </p:cNvSpPr>
              <p:nvPr/>
            </p:nvSpPr>
            <p:spPr bwMode="auto">
              <a:xfrm>
                <a:off x="3217" y="324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43" name="Rectangle 260"/>
              <p:cNvSpPr>
                <a:spLocks noChangeArrowheads="1"/>
              </p:cNvSpPr>
              <p:nvPr/>
            </p:nvSpPr>
            <p:spPr bwMode="auto">
              <a:xfrm>
                <a:off x="3217" y="325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44" name="Rectangle 261"/>
              <p:cNvSpPr>
                <a:spLocks noChangeArrowheads="1"/>
              </p:cNvSpPr>
              <p:nvPr/>
            </p:nvSpPr>
            <p:spPr bwMode="auto">
              <a:xfrm>
                <a:off x="3217" y="324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45" name="Rectangle 262"/>
              <p:cNvSpPr>
                <a:spLocks noChangeArrowheads="1"/>
              </p:cNvSpPr>
              <p:nvPr/>
            </p:nvSpPr>
            <p:spPr bwMode="auto">
              <a:xfrm>
                <a:off x="3217" y="324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46" name="Oval 263"/>
              <p:cNvSpPr>
                <a:spLocks noChangeArrowheads="1"/>
              </p:cNvSpPr>
              <p:nvPr/>
            </p:nvSpPr>
            <p:spPr bwMode="auto">
              <a:xfrm>
                <a:off x="3217" y="322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47" name="Rectangle 264"/>
              <p:cNvSpPr>
                <a:spLocks noChangeArrowheads="1"/>
              </p:cNvSpPr>
              <p:nvPr/>
            </p:nvSpPr>
            <p:spPr bwMode="auto">
              <a:xfrm>
                <a:off x="3337" y="318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48" name="Rectangle 265"/>
              <p:cNvSpPr>
                <a:spLocks noChangeArrowheads="1"/>
              </p:cNvSpPr>
              <p:nvPr/>
            </p:nvSpPr>
            <p:spPr bwMode="auto">
              <a:xfrm>
                <a:off x="3337" y="323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49" name="Rectangle 266"/>
              <p:cNvSpPr>
                <a:spLocks noChangeArrowheads="1"/>
              </p:cNvSpPr>
              <p:nvPr/>
            </p:nvSpPr>
            <p:spPr bwMode="auto">
              <a:xfrm>
                <a:off x="3325" y="318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50" name="Rectangle 267"/>
              <p:cNvSpPr>
                <a:spLocks noChangeArrowheads="1"/>
              </p:cNvSpPr>
              <p:nvPr/>
            </p:nvSpPr>
            <p:spPr bwMode="auto">
              <a:xfrm>
                <a:off x="3325" y="321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51" name="Rectangle 268"/>
              <p:cNvSpPr>
                <a:spLocks noChangeArrowheads="1"/>
              </p:cNvSpPr>
              <p:nvPr/>
            </p:nvSpPr>
            <p:spPr bwMode="auto">
              <a:xfrm>
                <a:off x="3319" y="320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52" name="Rectangle 269"/>
              <p:cNvSpPr>
                <a:spLocks noChangeArrowheads="1"/>
              </p:cNvSpPr>
              <p:nvPr/>
            </p:nvSpPr>
            <p:spPr bwMode="auto">
              <a:xfrm>
                <a:off x="3319" y="321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53" name="Rectangle 270"/>
              <p:cNvSpPr>
                <a:spLocks noChangeArrowheads="1"/>
              </p:cNvSpPr>
              <p:nvPr/>
            </p:nvSpPr>
            <p:spPr bwMode="auto">
              <a:xfrm>
                <a:off x="3319" y="320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54" name="Rectangle 271"/>
              <p:cNvSpPr>
                <a:spLocks noChangeArrowheads="1"/>
              </p:cNvSpPr>
              <p:nvPr/>
            </p:nvSpPr>
            <p:spPr bwMode="auto">
              <a:xfrm>
                <a:off x="3319" y="320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55" name="Oval 272"/>
              <p:cNvSpPr>
                <a:spLocks noChangeArrowheads="1"/>
              </p:cNvSpPr>
              <p:nvPr/>
            </p:nvSpPr>
            <p:spPr bwMode="auto">
              <a:xfrm>
                <a:off x="3319" y="318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56" name="Rectangle 273"/>
              <p:cNvSpPr>
                <a:spLocks noChangeArrowheads="1"/>
              </p:cNvSpPr>
              <p:nvPr/>
            </p:nvSpPr>
            <p:spPr bwMode="auto">
              <a:xfrm>
                <a:off x="3439" y="305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57" name="Rectangle 274"/>
              <p:cNvSpPr>
                <a:spLocks noChangeArrowheads="1"/>
              </p:cNvSpPr>
              <p:nvPr/>
            </p:nvSpPr>
            <p:spPr bwMode="auto">
              <a:xfrm>
                <a:off x="3439" y="309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58" name="Rectangle 275"/>
              <p:cNvSpPr>
                <a:spLocks noChangeArrowheads="1"/>
              </p:cNvSpPr>
              <p:nvPr/>
            </p:nvSpPr>
            <p:spPr bwMode="auto">
              <a:xfrm>
                <a:off x="3427" y="305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59" name="Rectangle 276"/>
              <p:cNvSpPr>
                <a:spLocks noChangeArrowheads="1"/>
              </p:cNvSpPr>
              <p:nvPr/>
            </p:nvSpPr>
            <p:spPr bwMode="auto">
              <a:xfrm>
                <a:off x="3427" y="308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60" name="Rectangle 277"/>
              <p:cNvSpPr>
                <a:spLocks noChangeArrowheads="1"/>
              </p:cNvSpPr>
              <p:nvPr/>
            </p:nvSpPr>
            <p:spPr bwMode="auto">
              <a:xfrm>
                <a:off x="3421" y="306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61" name="Rectangle 278"/>
              <p:cNvSpPr>
                <a:spLocks noChangeArrowheads="1"/>
              </p:cNvSpPr>
              <p:nvPr/>
            </p:nvSpPr>
            <p:spPr bwMode="auto">
              <a:xfrm>
                <a:off x="3421" y="308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62" name="Rectangle 279"/>
              <p:cNvSpPr>
                <a:spLocks noChangeArrowheads="1"/>
              </p:cNvSpPr>
              <p:nvPr/>
            </p:nvSpPr>
            <p:spPr bwMode="auto">
              <a:xfrm>
                <a:off x="3421" y="307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63" name="Rectangle 280"/>
              <p:cNvSpPr>
                <a:spLocks noChangeArrowheads="1"/>
              </p:cNvSpPr>
              <p:nvPr/>
            </p:nvSpPr>
            <p:spPr bwMode="auto">
              <a:xfrm>
                <a:off x="3421" y="307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64" name="Oval 281"/>
              <p:cNvSpPr>
                <a:spLocks noChangeArrowheads="1"/>
              </p:cNvSpPr>
              <p:nvPr/>
            </p:nvSpPr>
            <p:spPr bwMode="auto">
              <a:xfrm>
                <a:off x="3421" y="305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65" name="Rectangle 282"/>
              <p:cNvSpPr>
                <a:spLocks noChangeArrowheads="1"/>
              </p:cNvSpPr>
              <p:nvPr/>
            </p:nvSpPr>
            <p:spPr bwMode="auto">
              <a:xfrm>
                <a:off x="3541" y="287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66" name="Rectangle 283"/>
              <p:cNvSpPr>
                <a:spLocks noChangeArrowheads="1"/>
              </p:cNvSpPr>
              <p:nvPr/>
            </p:nvSpPr>
            <p:spPr bwMode="auto">
              <a:xfrm>
                <a:off x="3541" y="292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67" name="Rectangle 284"/>
              <p:cNvSpPr>
                <a:spLocks noChangeArrowheads="1"/>
              </p:cNvSpPr>
              <p:nvPr/>
            </p:nvSpPr>
            <p:spPr bwMode="auto">
              <a:xfrm>
                <a:off x="3529" y="288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68" name="Rectangle 285"/>
              <p:cNvSpPr>
                <a:spLocks noChangeArrowheads="1"/>
              </p:cNvSpPr>
              <p:nvPr/>
            </p:nvSpPr>
            <p:spPr bwMode="auto">
              <a:xfrm>
                <a:off x="3529" y="291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69" name="Rectangle 286"/>
              <p:cNvSpPr>
                <a:spLocks noChangeArrowheads="1"/>
              </p:cNvSpPr>
              <p:nvPr/>
            </p:nvSpPr>
            <p:spPr bwMode="auto">
              <a:xfrm>
                <a:off x="3523" y="289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70" name="Rectangle 287"/>
              <p:cNvSpPr>
                <a:spLocks noChangeArrowheads="1"/>
              </p:cNvSpPr>
              <p:nvPr/>
            </p:nvSpPr>
            <p:spPr bwMode="auto">
              <a:xfrm>
                <a:off x="3523" y="290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71" name="Rectangle 288"/>
              <p:cNvSpPr>
                <a:spLocks noChangeArrowheads="1"/>
              </p:cNvSpPr>
              <p:nvPr/>
            </p:nvSpPr>
            <p:spPr bwMode="auto">
              <a:xfrm>
                <a:off x="3523" y="290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72" name="Rectangle 289"/>
              <p:cNvSpPr>
                <a:spLocks noChangeArrowheads="1"/>
              </p:cNvSpPr>
              <p:nvPr/>
            </p:nvSpPr>
            <p:spPr bwMode="auto">
              <a:xfrm>
                <a:off x="3523" y="290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73" name="Oval 290"/>
              <p:cNvSpPr>
                <a:spLocks noChangeArrowheads="1"/>
              </p:cNvSpPr>
              <p:nvPr/>
            </p:nvSpPr>
            <p:spPr bwMode="auto">
              <a:xfrm>
                <a:off x="3523" y="287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74" name="Rectangle 291"/>
              <p:cNvSpPr>
                <a:spLocks noChangeArrowheads="1"/>
              </p:cNvSpPr>
              <p:nvPr/>
            </p:nvSpPr>
            <p:spPr bwMode="auto">
              <a:xfrm>
                <a:off x="3643" y="274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75" name="Rectangle 292"/>
              <p:cNvSpPr>
                <a:spLocks noChangeArrowheads="1"/>
              </p:cNvSpPr>
              <p:nvPr/>
            </p:nvSpPr>
            <p:spPr bwMode="auto">
              <a:xfrm>
                <a:off x="3643" y="279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76" name="Rectangle 293"/>
              <p:cNvSpPr>
                <a:spLocks noChangeArrowheads="1"/>
              </p:cNvSpPr>
              <p:nvPr/>
            </p:nvSpPr>
            <p:spPr bwMode="auto">
              <a:xfrm>
                <a:off x="3631" y="275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77" name="Rectangle 294"/>
              <p:cNvSpPr>
                <a:spLocks noChangeArrowheads="1"/>
              </p:cNvSpPr>
              <p:nvPr/>
            </p:nvSpPr>
            <p:spPr bwMode="auto">
              <a:xfrm>
                <a:off x="3631" y="278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78" name="Rectangle 295"/>
              <p:cNvSpPr>
                <a:spLocks noChangeArrowheads="1"/>
              </p:cNvSpPr>
              <p:nvPr/>
            </p:nvSpPr>
            <p:spPr bwMode="auto">
              <a:xfrm>
                <a:off x="3625" y="276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79" name="Rectangle 296"/>
              <p:cNvSpPr>
                <a:spLocks noChangeArrowheads="1"/>
              </p:cNvSpPr>
              <p:nvPr/>
            </p:nvSpPr>
            <p:spPr bwMode="auto">
              <a:xfrm>
                <a:off x="3625" y="277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80" name="Rectangle 297"/>
              <p:cNvSpPr>
                <a:spLocks noChangeArrowheads="1"/>
              </p:cNvSpPr>
              <p:nvPr/>
            </p:nvSpPr>
            <p:spPr bwMode="auto">
              <a:xfrm>
                <a:off x="3625" y="276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81" name="Rectangle 298"/>
              <p:cNvSpPr>
                <a:spLocks noChangeArrowheads="1"/>
              </p:cNvSpPr>
              <p:nvPr/>
            </p:nvSpPr>
            <p:spPr bwMode="auto">
              <a:xfrm>
                <a:off x="3625" y="276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82" name="Oval 299"/>
              <p:cNvSpPr>
                <a:spLocks noChangeArrowheads="1"/>
              </p:cNvSpPr>
              <p:nvPr/>
            </p:nvSpPr>
            <p:spPr bwMode="auto">
              <a:xfrm>
                <a:off x="3625" y="274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83" name="Rectangle 300"/>
              <p:cNvSpPr>
                <a:spLocks noChangeArrowheads="1"/>
              </p:cNvSpPr>
              <p:nvPr/>
            </p:nvSpPr>
            <p:spPr bwMode="auto">
              <a:xfrm>
                <a:off x="3745" y="265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84" name="Rectangle 301"/>
              <p:cNvSpPr>
                <a:spLocks noChangeArrowheads="1"/>
              </p:cNvSpPr>
              <p:nvPr/>
            </p:nvSpPr>
            <p:spPr bwMode="auto">
              <a:xfrm>
                <a:off x="3745" y="270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85" name="Rectangle 302"/>
              <p:cNvSpPr>
                <a:spLocks noChangeArrowheads="1"/>
              </p:cNvSpPr>
              <p:nvPr/>
            </p:nvSpPr>
            <p:spPr bwMode="auto">
              <a:xfrm>
                <a:off x="3733" y="266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86" name="Rectangle 303"/>
              <p:cNvSpPr>
                <a:spLocks noChangeArrowheads="1"/>
              </p:cNvSpPr>
              <p:nvPr/>
            </p:nvSpPr>
            <p:spPr bwMode="auto">
              <a:xfrm>
                <a:off x="3733" y="269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87" name="Rectangle 304"/>
              <p:cNvSpPr>
                <a:spLocks noChangeArrowheads="1"/>
              </p:cNvSpPr>
              <p:nvPr/>
            </p:nvSpPr>
            <p:spPr bwMode="auto">
              <a:xfrm>
                <a:off x="3727" y="26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88" name="Rectangle 305"/>
              <p:cNvSpPr>
                <a:spLocks noChangeArrowheads="1"/>
              </p:cNvSpPr>
              <p:nvPr/>
            </p:nvSpPr>
            <p:spPr bwMode="auto">
              <a:xfrm>
                <a:off x="3727" y="268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89" name="Rectangle 306"/>
              <p:cNvSpPr>
                <a:spLocks noChangeArrowheads="1"/>
              </p:cNvSpPr>
              <p:nvPr/>
            </p:nvSpPr>
            <p:spPr bwMode="auto">
              <a:xfrm>
                <a:off x="3727" y="26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90" name="Rectangle 307"/>
              <p:cNvSpPr>
                <a:spLocks noChangeArrowheads="1"/>
              </p:cNvSpPr>
              <p:nvPr/>
            </p:nvSpPr>
            <p:spPr bwMode="auto">
              <a:xfrm>
                <a:off x="3727" y="26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91" name="Oval 308"/>
              <p:cNvSpPr>
                <a:spLocks noChangeArrowheads="1"/>
              </p:cNvSpPr>
              <p:nvPr/>
            </p:nvSpPr>
            <p:spPr bwMode="auto">
              <a:xfrm>
                <a:off x="3727" y="265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92" name="Rectangle 309"/>
              <p:cNvSpPr>
                <a:spLocks noChangeArrowheads="1"/>
              </p:cNvSpPr>
              <p:nvPr/>
            </p:nvSpPr>
            <p:spPr bwMode="auto">
              <a:xfrm>
                <a:off x="3847" y="261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93" name="Rectangle 310"/>
              <p:cNvSpPr>
                <a:spLocks noChangeArrowheads="1"/>
              </p:cNvSpPr>
              <p:nvPr/>
            </p:nvSpPr>
            <p:spPr bwMode="auto">
              <a:xfrm>
                <a:off x="3847" y="266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94" name="Rectangle 311"/>
              <p:cNvSpPr>
                <a:spLocks noChangeArrowheads="1"/>
              </p:cNvSpPr>
              <p:nvPr/>
            </p:nvSpPr>
            <p:spPr bwMode="auto">
              <a:xfrm>
                <a:off x="3835" y="261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95" name="Rectangle 312"/>
              <p:cNvSpPr>
                <a:spLocks noChangeArrowheads="1"/>
              </p:cNvSpPr>
              <p:nvPr/>
            </p:nvSpPr>
            <p:spPr bwMode="auto">
              <a:xfrm>
                <a:off x="3835" y="264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96" name="Rectangle 313"/>
              <p:cNvSpPr>
                <a:spLocks noChangeArrowheads="1"/>
              </p:cNvSpPr>
              <p:nvPr/>
            </p:nvSpPr>
            <p:spPr bwMode="auto">
              <a:xfrm>
                <a:off x="3829" y="263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97" name="Rectangle 314"/>
              <p:cNvSpPr>
                <a:spLocks noChangeArrowheads="1"/>
              </p:cNvSpPr>
              <p:nvPr/>
            </p:nvSpPr>
            <p:spPr bwMode="auto">
              <a:xfrm>
                <a:off x="3829" y="264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98" name="Rectangle 315"/>
              <p:cNvSpPr>
                <a:spLocks noChangeArrowheads="1"/>
              </p:cNvSpPr>
              <p:nvPr/>
            </p:nvSpPr>
            <p:spPr bwMode="auto">
              <a:xfrm>
                <a:off x="3829" y="263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399" name="Rectangle 316"/>
              <p:cNvSpPr>
                <a:spLocks noChangeArrowheads="1"/>
              </p:cNvSpPr>
              <p:nvPr/>
            </p:nvSpPr>
            <p:spPr bwMode="auto">
              <a:xfrm>
                <a:off x="3829" y="263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00" name="Oval 317"/>
              <p:cNvSpPr>
                <a:spLocks noChangeArrowheads="1"/>
              </p:cNvSpPr>
              <p:nvPr/>
            </p:nvSpPr>
            <p:spPr bwMode="auto">
              <a:xfrm>
                <a:off x="3829" y="261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01" name="Rectangle 318"/>
              <p:cNvSpPr>
                <a:spLocks noChangeArrowheads="1"/>
              </p:cNvSpPr>
              <p:nvPr/>
            </p:nvSpPr>
            <p:spPr bwMode="auto">
              <a:xfrm>
                <a:off x="3949" y="261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02" name="Rectangle 319"/>
              <p:cNvSpPr>
                <a:spLocks noChangeArrowheads="1"/>
              </p:cNvSpPr>
              <p:nvPr/>
            </p:nvSpPr>
            <p:spPr bwMode="auto">
              <a:xfrm>
                <a:off x="3949" y="266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03" name="Rectangle 320"/>
              <p:cNvSpPr>
                <a:spLocks noChangeArrowheads="1"/>
              </p:cNvSpPr>
              <p:nvPr/>
            </p:nvSpPr>
            <p:spPr bwMode="auto">
              <a:xfrm>
                <a:off x="3937" y="261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04" name="Rectangle 321"/>
              <p:cNvSpPr>
                <a:spLocks noChangeArrowheads="1"/>
              </p:cNvSpPr>
              <p:nvPr/>
            </p:nvSpPr>
            <p:spPr bwMode="auto">
              <a:xfrm>
                <a:off x="3937" y="264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05" name="Rectangle 322"/>
              <p:cNvSpPr>
                <a:spLocks noChangeArrowheads="1"/>
              </p:cNvSpPr>
              <p:nvPr/>
            </p:nvSpPr>
            <p:spPr bwMode="auto">
              <a:xfrm>
                <a:off x="3931" y="263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06" name="Rectangle 323"/>
              <p:cNvSpPr>
                <a:spLocks noChangeArrowheads="1"/>
              </p:cNvSpPr>
              <p:nvPr/>
            </p:nvSpPr>
            <p:spPr bwMode="auto">
              <a:xfrm>
                <a:off x="3931" y="264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07" name="Rectangle 324"/>
              <p:cNvSpPr>
                <a:spLocks noChangeArrowheads="1"/>
              </p:cNvSpPr>
              <p:nvPr/>
            </p:nvSpPr>
            <p:spPr bwMode="auto">
              <a:xfrm>
                <a:off x="3931" y="263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08" name="Rectangle 325"/>
              <p:cNvSpPr>
                <a:spLocks noChangeArrowheads="1"/>
              </p:cNvSpPr>
              <p:nvPr/>
            </p:nvSpPr>
            <p:spPr bwMode="auto">
              <a:xfrm>
                <a:off x="3931" y="263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09" name="Oval 326"/>
              <p:cNvSpPr>
                <a:spLocks noChangeArrowheads="1"/>
              </p:cNvSpPr>
              <p:nvPr/>
            </p:nvSpPr>
            <p:spPr bwMode="auto">
              <a:xfrm>
                <a:off x="3931" y="261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10" name="Rectangle 327"/>
              <p:cNvSpPr>
                <a:spLocks noChangeArrowheads="1"/>
              </p:cNvSpPr>
              <p:nvPr/>
            </p:nvSpPr>
            <p:spPr bwMode="auto">
              <a:xfrm>
                <a:off x="4051" y="243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11" name="Rectangle 328"/>
              <p:cNvSpPr>
                <a:spLocks noChangeArrowheads="1"/>
              </p:cNvSpPr>
              <p:nvPr/>
            </p:nvSpPr>
            <p:spPr bwMode="auto">
              <a:xfrm>
                <a:off x="4051" y="248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12" name="Rectangle 329"/>
              <p:cNvSpPr>
                <a:spLocks noChangeArrowheads="1"/>
              </p:cNvSpPr>
              <p:nvPr/>
            </p:nvSpPr>
            <p:spPr bwMode="auto">
              <a:xfrm>
                <a:off x="4039" y="244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13" name="Rectangle 330"/>
              <p:cNvSpPr>
                <a:spLocks noChangeArrowheads="1"/>
              </p:cNvSpPr>
              <p:nvPr/>
            </p:nvSpPr>
            <p:spPr bwMode="auto">
              <a:xfrm>
                <a:off x="4039" y="247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14" name="Rectangle 331"/>
              <p:cNvSpPr>
                <a:spLocks noChangeArrowheads="1"/>
              </p:cNvSpPr>
              <p:nvPr/>
            </p:nvSpPr>
            <p:spPr bwMode="auto">
              <a:xfrm>
                <a:off x="4033" y="245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15" name="Rectangle 332"/>
              <p:cNvSpPr>
                <a:spLocks noChangeArrowheads="1"/>
              </p:cNvSpPr>
              <p:nvPr/>
            </p:nvSpPr>
            <p:spPr bwMode="auto">
              <a:xfrm>
                <a:off x="4033" y="246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16" name="Rectangle 333"/>
              <p:cNvSpPr>
                <a:spLocks noChangeArrowheads="1"/>
              </p:cNvSpPr>
              <p:nvPr/>
            </p:nvSpPr>
            <p:spPr bwMode="auto">
              <a:xfrm>
                <a:off x="4033" y="246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17" name="Rectangle 334"/>
              <p:cNvSpPr>
                <a:spLocks noChangeArrowheads="1"/>
              </p:cNvSpPr>
              <p:nvPr/>
            </p:nvSpPr>
            <p:spPr bwMode="auto">
              <a:xfrm>
                <a:off x="4033" y="246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18" name="Oval 335"/>
              <p:cNvSpPr>
                <a:spLocks noChangeArrowheads="1"/>
              </p:cNvSpPr>
              <p:nvPr/>
            </p:nvSpPr>
            <p:spPr bwMode="auto">
              <a:xfrm>
                <a:off x="4033" y="243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19" name="Rectangle 336"/>
              <p:cNvSpPr>
                <a:spLocks noChangeArrowheads="1"/>
              </p:cNvSpPr>
              <p:nvPr/>
            </p:nvSpPr>
            <p:spPr bwMode="auto">
              <a:xfrm>
                <a:off x="4153" y="234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20" name="Rectangle 337"/>
              <p:cNvSpPr>
                <a:spLocks noChangeArrowheads="1"/>
              </p:cNvSpPr>
              <p:nvPr/>
            </p:nvSpPr>
            <p:spPr bwMode="auto">
              <a:xfrm>
                <a:off x="4153" y="239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21" name="Rectangle 338"/>
              <p:cNvSpPr>
                <a:spLocks noChangeArrowheads="1"/>
              </p:cNvSpPr>
              <p:nvPr/>
            </p:nvSpPr>
            <p:spPr bwMode="auto">
              <a:xfrm>
                <a:off x="4141" y="235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22" name="Rectangle 339"/>
              <p:cNvSpPr>
                <a:spLocks noChangeArrowheads="1"/>
              </p:cNvSpPr>
              <p:nvPr/>
            </p:nvSpPr>
            <p:spPr bwMode="auto">
              <a:xfrm>
                <a:off x="4141" y="238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23" name="Rectangle 340"/>
              <p:cNvSpPr>
                <a:spLocks noChangeArrowheads="1"/>
              </p:cNvSpPr>
              <p:nvPr/>
            </p:nvSpPr>
            <p:spPr bwMode="auto">
              <a:xfrm>
                <a:off x="4135" y="236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24" name="Rectangle 341"/>
              <p:cNvSpPr>
                <a:spLocks noChangeArrowheads="1"/>
              </p:cNvSpPr>
              <p:nvPr/>
            </p:nvSpPr>
            <p:spPr bwMode="auto">
              <a:xfrm>
                <a:off x="4135" y="23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25" name="Rectangle 342"/>
              <p:cNvSpPr>
                <a:spLocks noChangeArrowheads="1"/>
              </p:cNvSpPr>
              <p:nvPr/>
            </p:nvSpPr>
            <p:spPr bwMode="auto">
              <a:xfrm>
                <a:off x="4135" y="23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26" name="Rectangle 343"/>
              <p:cNvSpPr>
                <a:spLocks noChangeArrowheads="1"/>
              </p:cNvSpPr>
              <p:nvPr/>
            </p:nvSpPr>
            <p:spPr bwMode="auto">
              <a:xfrm>
                <a:off x="4135" y="23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27" name="Oval 344"/>
              <p:cNvSpPr>
                <a:spLocks noChangeArrowheads="1"/>
              </p:cNvSpPr>
              <p:nvPr/>
            </p:nvSpPr>
            <p:spPr bwMode="auto">
              <a:xfrm>
                <a:off x="4135" y="234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28" name="Rectangle 345"/>
              <p:cNvSpPr>
                <a:spLocks noChangeArrowheads="1"/>
              </p:cNvSpPr>
              <p:nvPr/>
            </p:nvSpPr>
            <p:spPr bwMode="auto">
              <a:xfrm>
                <a:off x="4255" y="230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29" name="Rectangle 346"/>
              <p:cNvSpPr>
                <a:spLocks noChangeArrowheads="1"/>
              </p:cNvSpPr>
              <p:nvPr/>
            </p:nvSpPr>
            <p:spPr bwMode="auto">
              <a:xfrm>
                <a:off x="4255" y="235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30" name="Rectangle 347"/>
              <p:cNvSpPr>
                <a:spLocks noChangeArrowheads="1"/>
              </p:cNvSpPr>
              <p:nvPr/>
            </p:nvSpPr>
            <p:spPr bwMode="auto">
              <a:xfrm>
                <a:off x="4243" y="231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31" name="Rectangle 348"/>
              <p:cNvSpPr>
                <a:spLocks noChangeArrowheads="1"/>
              </p:cNvSpPr>
              <p:nvPr/>
            </p:nvSpPr>
            <p:spPr bwMode="auto">
              <a:xfrm>
                <a:off x="4243" y="234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32" name="Rectangle 349"/>
              <p:cNvSpPr>
                <a:spLocks noChangeArrowheads="1"/>
              </p:cNvSpPr>
              <p:nvPr/>
            </p:nvSpPr>
            <p:spPr bwMode="auto">
              <a:xfrm>
                <a:off x="4237" y="232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33" name="Rectangle 350"/>
              <p:cNvSpPr>
                <a:spLocks noChangeArrowheads="1"/>
              </p:cNvSpPr>
              <p:nvPr/>
            </p:nvSpPr>
            <p:spPr bwMode="auto">
              <a:xfrm>
                <a:off x="4237" y="233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34" name="Rectangle 351"/>
              <p:cNvSpPr>
                <a:spLocks noChangeArrowheads="1"/>
              </p:cNvSpPr>
              <p:nvPr/>
            </p:nvSpPr>
            <p:spPr bwMode="auto">
              <a:xfrm>
                <a:off x="4237" y="233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35" name="Rectangle 352"/>
              <p:cNvSpPr>
                <a:spLocks noChangeArrowheads="1"/>
              </p:cNvSpPr>
              <p:nvPr/>
            </p:nvSpPr>
            <p:spPr bwMode="auto">
              <a:xfrm>
                <a:off x="4237" y="233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36" name="Oval 353"/>
              <p:cNvSpPr>
                <a:spLocks noChangeArrowheads="1"/>
              </p:cNvSpPr>
              <p:nvPr/>
            </p:nvSpPr>
            <p:spPr bwMode="auto">
              <a:xfrm>
                <a:off x="4237" y="230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37" name="Rectangle 354"/>
              <p:cNvSpPr>
                <a:spLocks noChangeArrowheads="1"/>
              </p:cNvSpPr>
              <p:nvPr/>
            </p:nvSpPr>
            <p:spPr bwMode="auto">
              <a:xfrm>
                <a:off x="4357" y="217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38" name="Rectangle 355"/>
              <p:cNvSpPr>
                <a:spLocks noChangeArrowheads="1"/>
              </p:cNvSpPr>
              <p:nvPr/>
            </p:nvSpPr>
            <p:spPr bwMode="auto">
              <a:xfrm>
                <a:off x="4357" y="222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39" name="Rectangle 356"/>
              <p:cNvSpPr>
                <a:spLocks noChangeArrowheads="1"/>
              </p:cNvSpPr>
              <p:nvPr/>
            </p:nvSpPr>
            <p:spPr bwMode="auto">
              <a:xfrm>
                <a:off x="4345" y="218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40" name="Rectangle 357"/>
              <p:cNvSpPr>
                <a:spLocks noChangeArrowheads="1"/>
              </p:cNvSpPr>
              <p:nvPr/>
            </p:nvSpPr>
            <p:spPr bwMode="auto">
              <a:xfrm>
                <a:off x="4345" y="221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41" name="Rectangle 358"/>
              <p:cNvSpPr>
                <a:spLocks noChangeArrowheads="1"/>
              </p:cNvSpPr>
              <p:nvPr/>
            </p:nvSpPr>
            <p:spPr bwMode="auto">
              <a:xfrm>
                <a:off x="4339" y="219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42" name="Rectangle 359"/>
              <p:cNvSpPr>
                <a:spLocks noChangeArrowheads="1"/>
              </p:cNvSpPr>
              <p:nvPr/>
            </p:nvSpPr>
            <p:spPr bwMode="auto">
              <a:xfrm>
                <a:off x="4339" y="220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43" name="Rectangle 360"/>
              <p:cNvSpPr>
                <a:spLocks noChangeArrowheads="1"/>
              </p:cNvSpPr>
              <p:nvPr/>
            </p:nvSpPr>
            <p:spPr bwMode="auto">
              <a:xfrm>
                <a:off x="4339" y="219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44" name="Rectangle 361"/>
              <p:cNvSpPr>
                <a:spLocks noChangeArrowheads="1"/>
              </p:cNvSpPr>
              <p:nvPr/>
            </p:nvSpPr>
            <p:spPr bwMode="auto">
              <a:xfrm>
                <a:off x="4339" y="219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45" name="Oval 362"/>
              <p:cNvSpPr>
                <a:spLocks noChangeArrowheads="1"/>
              </p:cNvSpPr>
              <p:nvPr/>
            </p:nvSpPr>
            <p:spPr bwMode="auto">
              <a:xfrm>
                <a:off x="4339" y="217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46" name="Rectangle 363"/>
              <p:cNvSpPr>
                <a:spLocks noChangeArrowheads="1"/>
              </p:cNvSpPr>
              <p:nvPr/>
            </p:nvSpPr>
            <p:spPr bwMode="auto">
              <a:xfrm>
                <a:off x="4459" y="195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47" name="Rectangle 364"/>
              <p:cNvSpPr>
                <a:spLocks noChangeArrowheads="1"/>
              </p:cNvSpPr>
              <p:nvPr/>
            </p:nvSpPr>
            <p:spPr bwMode="auto">
              <a:xfrm>
                <a:off x="4459" y="200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48" name="Rectangle 365"/>
              <p:cNvSpPr>
                <a:spLocks noChangeArrowheads="1"/>
              </p:cNvSpPr>
              <p:nvPr/>
            </p:nvSpPr>
            <p:spPr bwMode="auto">
              <a:xfrm>
                <a:off x="4447" y="195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49" name="Rectangle 366"/>
              <p:cNvSpPr>
                <a:spLocks noChangeArrowheads="1"/>
              </p:cNvSpPr>
              <p:nvPr/>
            </p:nvSpPr>
            <p:spPr bwMode="auto">
              <a:xfrm>
                <a:off x="4447" y="198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50" name="Rectangle 367"/>
              <p:cNvSpPr>
                <a:spLocks noChangeArrowheads="1"/>
              </p:cNvSpPr>
              <p:nvPr/>
            </p:nvSpPr>
            <p:spPr bwMode="auto">
              <a:xfrm>
                <a:off x="4441" y="197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51" name="Rectangle 368"/>
              <p:cNvSpPr>
                <a:spLocks noChangeArrowheads="1"/>
              </p:cNvSpPr>
              <p:nvPr/>
            </p:nvSpPr>
            <p:spPr bwMode="auto">
              <a:xfrm>
                <a:off x="4441" y="198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52" name="Rectangle 369"/>
              <p:cNvSpPr>
                <a:spLocks noChangeArrowheads="1"/>
              </p:cNvSpPr>
              <p:nvPr/>
            </p:nvSpPr>
            <p:spPr bwMode="auto">
              <a:xfrm>
                <a:off x="4441" y="197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53" name="Rectangle 370"/>
              <p:cNvSpPr>
                <a:spLocks noChangeArrowheads="1"/>
              </p:cNvSpPr>
              <p:nvPr/>
            </p:nvSpPr>
            <p:spPr bwMode="auto">
              <a:xfrm>
                <a:off x="4441" y="197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54" name="Oval 371"/>
              <p:cNvSpPr>
                <a:spLocks noChangeArrowheads="1"/>
              </p:cNvSpPr>
              <p:nvPr/>
            </p:nvSpPr>
            <p:spPr bwMode="auto">
              <a:xfrm>
                <a:off x="4441" y="195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55" name="Rectangle 372"/>
              <p:cNvSpPr>
                <a:spLocks noChangeArrowheads="1"/>
              </p:cNvSpPr>
              <p:nvPr/>
            </p:nvSpPr>
            <p:spPr bwMode="auto">
              <a:xfrm>
                <a:off x="4561" y="177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56" name="Rectangle 373"/>
              <p:cNvSpPr>
                <a:spLocks noChangeArrowheads="1"/>
              </p:cNvSpPr>
              <p:nvPr/>
            </p:nvSpPr>
            <p:spPr bwMode="auto">
              <a:xfrm>
                <a:off x="4561" y="182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57" name="Rectangle 374"/>
              <p:cNvSpPr>
                <a:spLocks noChangeArrowheads="1"/>
              </p:cNvSpPr>
              <p:nvPr/>
            </p:nvSpPr>
            <p:spPr bwMode="auto">
              <a:xfrm>
                <a:off x="4549" y="178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58" name="Rectangle 375"/>
              <p:cNvSpPr>
                <a:spLocks noChangeArrowheads="1"/>
              </p:cNvSpPr>
              <p:nvPr/>
            </p:nvSpPr>
            <p:spPr bwMode="auto">
              <a:xfrm>
                <a:off x="4549" y="181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59" name="Rectangle 376"/>
              <p:cNvSpPr>
                <a:spLocks noChangeArrowheads="1"/>
              </p:cNvSpPr>
              <p:nvPr/>
            </p:nvSpPr>
            <p:spPr bwMode="auto">
              <a:xfrm>
                <a:off x="4543" y="179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60" name="Rectangle 377"/>
              <p:cNvSpPr>
                <a:spLocks noChangeArrowheads="1"/>
              </p:cNvSpPr>
              <p:nvPr/>
            </p:nvSpPr>
            <p:spPr bwMode="auto">
              <a:xfrm>
                <a:off x="4543" y="180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61" name="Rectangle 378"/>
              <p:cNvSpPr>
                <a:spLocks noChangeArrowheads="1"/>
              </p:cNvSpPr>
              <p:nvPr/>
            </p:nvSpPr>
            <p:spPr bwMode="auto">
              <a:xfrm>
                <a:off x="4543" y="180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62" name="Rectangle 379"/>
              <p:cNvSpPr>
                <a:spLocks noChangeArrowheads="1"/>
              </p:cNvSpPr>
              <p:nvPr/>
            </p:nvSpPr>
            <p:spPr bwMode="auto">
              <a:xfrm>
                <a:off x="4543" y="180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63" name="Oval 380"/>
              <p:cNvSpPr>
                <a:spLocks noChangeArrowheads="1"/>
              </p:cNvSpPr>
              <p:nvPr/>
            </p:nvSpPr>
            <p:spPr bwMode="auto">
              <a:xfrm>
                <a:off x="4543" y="177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64" name="Rectangle 381"/>
              <p:cNvSpPr>
                <a:spLocks noChangeArrowheads="1"/>
              </p:cNvSpPr>
              <p:nvPr/>
            </p:nvSpPr>
            <p:spPr bwMode="auto">
              <a:xfrm>
                <a:off x="4663" y="155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65" name="Rectangle 382"/>
              <p:cNvSpPr>
                <a:spLocks noChangeArrowheads="1"/>
              </p:cNvSpPr>
              <p:nvPr/>
            </p:nvSpPr>
            <p:spPr bwMode="auto">
              <a:xfrm>
                <a:off x="4663" y="160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66" name="Rectangle 383"/>
              <p:cNvSpPr>
                <a:spLocks noChangeArrowheads="1"/>
              </p:cNvSpPr>
              <p:nvPr/>
            </p:nvSpPr>
            <p:spPr bwMode="auto">
              <a:xfrm>
                <a:off x="4651" y="156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67" name="Rectangle 384"/>
              <p:cNvSpPr>
                <a:spLocks noChangeArrowheads="1"/>
              </p:cNvSpPr>
              <p:nvPr/>
            </p:nvSpPr>
            <p:spPr bwMode="auto">
              <a:xfrm>
                <a:off x="4651" y="159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68" name="Rectangle 385"/>
              <p:cNvSpPr>
                <a:spLocks noChangeArrowheads="1"/>
              </p:cNvSpPr>
              <p:nvPr/>
            </p:nvSpPr>
            <p:spPr bwMode="auto">
              <a:xfrm>
                <a:off x="4645" y="157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69" name="Rectangle 386"/>
              <p:cNvSpPr>
                <a:spLocks noChangeArrowheads="1"/>
              </p:cNvSpPr>
              <p:nvPr/>
            </p:nvSpPr>
            <p:spPr bwMode="auto">
              <a:xfrm>
                <a:off x="4645" y="158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70" name="Rectangle 387"/>
              <p:cNvSpPr>
                <a:spLocks noChangeArrowheads="1"/>
              </p:cNvSpPr>
              <p:nvPr/>
            </p:nvSpPr>
            <p:spPr bwMode="auto">
              <a:xfrm>
                <a:off x="4645" y="158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71" name="Rectangle 388"/>
              <p:cNvSpPr>
                <a:spLocks noChangeArrowheads="1"/>
              </p:cNvSpPr>
              <p:nvPr/>
            </p:nvSpPr>
            <p:spPr bwMode="auto">
              <a:xfrm>
                <a:off x="4645" y="158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72" name="Oval 389"/>
              <p:cNvSpPr>
                <a:spLocks noChangeArrowheads="1"/>
              </p:cNvSpPr>
              <p:nvPr/>
            </p:nvSpPr>
            <p:spPr bwMode="auto">
              <a:xfrm>
                <a:off x="4645" y="155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73" name="Rectangle 390"/>
              <p:cNvSpPr>
                <a:spLocks noChangeArrowheads="1"/>
              </p:cNvSpPr>
              <p:nvPr/>
            </p:nvSpPr>
            <p:spPr bwMode="auto">
              <a:xfrm>
                <a:off x="4765" y="107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74" name="Rectangle 391"/>
              <p:cNvSpPr>
                <a:spLocks noChangeArrowheads="1"/>
              </p:cNvSpPr>
              <p:nvPr/>
            </p:nvSpPr>
            <p:spPr bwMode="auto">
              <a:xfrm>
                <a:off x="4765" y="111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75" name="Rectangle 392"/>
              <p:cNvSpPr>
                <a:spLocks noChangeArrowheads="1"/>
              </p:cNvSpPr>
              <p:nvPr/>
            </p:nvSpPr>
            <p:spPr bwMode="auto">
              <a:xfrm>
                <a:off x="4753" y="107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76" name="Rectangle 393"/>
              <p:cNvSpPr>
                <a:spLocks noChangeArrowheads="1"/>
              </p:cNvSpPr>
              <p:nvPr/>
            </p:nvSpPr>
            <p:spPr bwMode="auto">
              <a:xfrm>
                <a:off x="4753" y="110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77" name="Rectangle 394"/>
              <p:cNvSpPr>
                <a:spLocks noChangeArrowheads="1"/>
              </p:cNvSpPr>
              <p:nvPr/>
            </p:nvSpPr>
            <p:spPr bwMode="auto">
              <a:xfrm>
                <a:off x="4747" y="108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78" name="Rectangle 395"/>
              <p:cNvSpPr>
                <a:spLocks noChangeArrowheads="1"/>
              </p:cNvSpPr>
              <p:nvPr/>
            </p:nvSpPr>
            <p:spPr bwMode="auto">
              <a:xfrm>
                <a:off x="4747" y="110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79" name="Rectangle 396"/>
              <p:cNvSpPr>
                <a:spLocks noChangeArrowheads="1"/>
              </p:cNvSpPr>
              <p:nvPr/>
            </p:nvSpPr>
            <p:spPr bwMode="auto">
              <a:xfrm>
                <a:off x="4747" y="109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80" name="Rectangle 397"/>
              <p:cNvSpPr>
                <a:spLocks noChangeArrowheads="1"/>
              </p:cNvSpPr>
              <p:nvPr/>
            </p:nvSpPr>
            <p:spPr bwMode="auto">
              <a:xfrm>
                <a:off x="4747" y="109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81" name="Oval 398"/>
              <p:cNvSpPr>
                <a:spLocks noChangeArrowheads="1"/>
              </p:cNvSpPr>
              <p:nvPr/>
            </p:nvSpPr>
            <p:spPr bwMode="auto">
              <a:xfrm>
                <a:off x="4747" y="107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82" name="Freeform 399"/>
              <p:cNvSpPr>
                <a:spLocks/>
              </p:cNvSpPr>
              <p:nvPr/>
            </p:nvSpPr>
            <p:spPr bwMode="auto">
              <a:xfrm>
                <a:off x="3139" y="1094"/>
                <a:ext cx="1632" cy="2244"/>
              </a:xfrm>
              <a:custGeom>
                <a:avLst/>
                <a:gdLst>
                  <a:gd name="T0" fmla="*/ 0 w 272"/>
                  <a:gd name="T1" fmla="*/ 374 h 374"/>
                  <a:gd name="T2" fmla="*/ 17 w 272"/>
                  <a:gd name="T3" fmla="*/ 359 h 374"/>
                  <a:gd name="T4" fmla="*/ 34 w 272"/>
                  <a:gd name="T5" fmla="*/ 352 h 374"/>
                  <a:gd name="T6" fmla="*/ 51 w 272"/>
                  <a:gd name="T7" fmla="*/ 330 h 374"/>
                  <a:gd name="T8" fmla="*/ 68 w 272"/>
                  <a:gd name="T9" fmla="*/ 301 h 374"/>
                  <a:gd name="T10" fmla="*/ 85 w 272"/>
                  <a:gd name="T11" fmla="*/ 279 h 374"/>
                  <a:gd name="T12" fmla="*/ 102 w 272"/>
                  <a:gd name="T13" fmla="*/ 264 h 374"/>
                  <a:gd name="T14" fmla="*/ 119 w 272"/>
                  <a:gd name="T15" fmla="*/ 257 h 374"/>
                  <a:gd name="T16" fmla="*/ 136 w 272"/>
                  <a:gd name="T17" fmla="*/ 257 h 374"/>
                  <a:gd name="T18" fmla="*/ 153 w 272"/>
                  <a:gd name="T19" fmla="*/ 228 h 374"/>
                  <a:gd name="T20" fmla="*/ 170 w 272"/>
                  <a:gd name="T21" fmla="*/ 213 h 374"/>
                  <a:gd name="T22" fmla="*/ 187 w 272"/>
                  <a:gd name="T23" fmla="*/ 206 h 374"/>
                  <a:gd name="T24" fmla="*/ 204 w 272"/>
                  <a:gd name="T25" fmla="*/ 184 h 374"/>
                  <a:gd name="T26" fmla="*/ 221 w 272"/>
                  <a:gd name="T27" fmla="*/ 147 h 374"/>
                  <a:gd name="T28" fmla="*/ 238 w 272"/>
                  <a:gd name="T29" fmla="*/ 118 h 374"/>
                  <a:gd name="T30" fmla="*/ 255 w 272"/>
                  <a:gd name="T31" fmla="*/ 81 h 374"/>
                  <a:gd name="T32" fmla="*/ 272 w 272"/>
                  <a:gd name="T33" fmla="*/ 0 h 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72" h="374">
                    <a:moveTo>
                      <a:pt x="0" y="374"/>
                    </a:moveTo>
                    <a:lnTo>
                      <a:pt x="17" y="359"/>
                    </a:lnTo>
                    <a:lnTo>
                      <a:pt x="34" y="352"/>
                    </a:lnTo>
                    <a:lnTo>
                      <a:pt x="51" y="330"/>
                    </a:lnTo>
                    <a:lnTo>
                      <a:pt x="68" y="301"/>
                    </a:lnTo>
                    <a:lnTo>
                      <a:pt x="85" y="279"/>
                    </a:lnTo>
                    <a:lnTo>
                      <a:pt x="102" y="264"/>
                    </a:lnTo>
                    <a:lnTo>
                      <a:pt x="119" y="257"/>
                    </a:lnTo>
                    <a:lnTo>
                      <a:pt x="136" y="257"/>
                    </a:lnTo>
                    <a:lnTo>
                      <a:pt x="153" y="228"/>
                    </a:lnTo>
                    <a:lnTo>
                      <a:pt x="170" y="213"/>
                    </a:lnTo>
                    <a:lnTo>
                      <a:pt x="187" y="206"/>
                    </a:lnTo>
                    <a:lnTo>
                      <a:pt x="204" y="184"/>
                    </a:lnTo>
                    <a:lnTo>
                      <a:pt x="221" y="147"/>
                    </a:lnTo>
                    <a:lnTo>
                      <a:pt x="238" y="118"/>
                    </a:lnTo>
                    <a:lnTo>
                      <a:pt x="255" y="81"/>
                    </a:lnTo>
                    <a:lnTo>
                      <a:pt x="272" y="0"/>
                    </a:lnTo>
                  </a:path>
                </a:pathLst>
              </a:custGeom>
              <a:noFill/>
              <a:ln w="2857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83" name="Rectangle 400"/>
              <p:cNvSpPr>
                <a:spLocks noChangeArrowheads="1"/>
              </p:cNvSpPr>
              <p:nvPr/>
            </p:nvSpPr>
            <p:spPr bwMode="auto">
              <a:xfrm>
                <a:off x="3109" y="3266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84" name="Rectangle 401"/>
              <p:cNvSpPr>
                <a:spLocks noChangeArrowheads="1"/>
              </p:cNvSpPr>
              <p:nvPr/>
            </p:nvSpPr>
            <p:spPr bwMode="auto">
              <a:xfrm>
                <a:off x="3211" y="3176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85" name="Rectangle 402"/>
              <p:cNvSpPr>
                <a:spLocks noChangeArrowheads="1"/>
              </p:cNvSpPr>
              <p:nvPr/>
            </p:nvSpPr>
            <p:spPr bwMode="auto">
              <a:xfrm>
                <a:off x="3313" y="3134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86" name="Rectangle 403"/>
              <p:cNvSpPr>
                <a:spLocks noChangeArrowheads="1"/>
              </p:cNvSpPr>
              <p:nvPr/>
            </p:nvSpPr>
            <p:spPr bwMode="auto">
              <a:xfrm>
                <a:off x="3415" y="3044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87" name="Rectangle 404"/>
              <p:cNvSpPr>
                <a:spLocks noChangeArrowheads="1"/>
              </p:cNvSpPr>
              <p:nvPr/>
            </p:nvSpPr>
            <p:spPr bwMode="auto">
              <a:xfrm>
                <a:off x="3517" y="2918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88" name="Rectangle 405"/>
              <p:cNvSpPr>
                <a:spLocks noChangeArrowheads="1"/>
              </p:cNvSpPr>
              <p:nvPr/>
            </p:nvSpPr>
            <p:spPr bwMode="auto">
              <a:xfrm>
                <a:off x="3619" y="2786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89" name="Rectangle 406"/>
              <p:cNvSpPr>
                <a:spLocks noChangeArrowheads="1"/>
              </p:cNvSpPr>
              <p:nvPr/>
            </p:nvSpPr>
            <p:spPr bwMode="auto">
              <a:xfrm>
                <a:off x="3721" y="2654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490" name="Rectangle 407"/>
              <p:cNvSpPr>
                <a:spLocks noChangeArrowheads="1"/>
              </p:cNvSpPr>
              <p:nvPr/>
            </p:nvSpPr>
            <p:spPr bwMode="auto">
              <a:xfrm>
                <a:off x="3829" y="2606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6" name="Group 609"/>
            <p:cNvGrpSpPr>
              <a:grpSpLocks/>
            </p:cNvGrpSpPr>
            <p:nvPr/>
          </p:nvGrpSpPr>
          <p:grpSpPr bwMode="auto">
            <a:xfrm>
              <a:off x="3139" y="776"/>
              <a:ext cx="4272" cy="3156"/>
              <a:chOff x="3139" y="776"/>
              <a:chExt cx="4272" cy="3156"/>
            </a:xfrm>
          </p:grpSpPr>
          <p:sp>
            <p:nvSpPr>
              <p:cNvPr id="25" name="Rectangle 409"/>
              <p:cNvSpPr>
                <a:spLocks noChangeArrowheads="1"/>
              </p:cNvSpPr>
              <p:nvPr/>
            </p:nvSpPr>
            <p:spPr bwMode="auto">
              <a:xfrm>
                <a:off x="3931" y="2606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" name="Rectangle 410"/>
              <p:cNvSpPr>
                <a:spLocks noChangeArrowheads="1"/>
              </p:cNvSpPr>
              <p:nvPr/>
            </p:nvSpPr>
            <p:spPr bwMode="auto">
              <a:xfrm>
                <a:off x="4033" y="2432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" name="Rectangle 411"/>
              <p:cNvSpPr>
                <a:spLocks noChangeArrowheads="1"/>
              </p:cNvSpPr>
              <p:nvPr/>
            </p:nvSpPr>
            <p:spPr bwMode="auto">
              <a:xfrm>
                <a:off x="4135" y="2300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" name="Rectangle 412"/>
              <p:cNvSpPr>
                <a:spLocks noChangeArrowheads="1"/>
              </p:cNvSpPr>
              <p:nvPr/>
            </p:nvSpPr>
            <p:spPr bwMode="auto">
              <a:xfrm>
                <a:off x="4237" y="2300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" name="Rectangle 413"/>
              <p:cNvSpPr>
                <a:spLocks noChangeArrowheads="1"/>
              </p:cNvSpPr>
              <p:nvPr/>
            </p:nvSpPr>
            <p:spPr bwMode="auto">
              <a:xfrm>
                <a:off x="4339" y="2126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" name="Rectangle 414"/>
              <p:cNvSpPr>
                <a:spLocks noChangeArrowheads="1"/>
              </p:cNvSpPr>
              <p:nvPr/>
            </p:nvSpPr>
            <p:spPr bwMode="auto">
              <a:xfrm>
                <a:off x="4441" y="1904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" name="Rectangle 415"/>
              <p:cNvSpPr>
                <a:spLocks noChangeArrowheads="1"/>
              </p:cNvSpPr>
              <p:nvPr/>
            </p:nvSpPr>
            <p:spPr bwMode="auto">
              <a:xfrm>
                <a:off x="4543" y="1772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096" name="Rectangle 416"/>
              <p:cNvSpPr>
                <a:spLocks noChangeArrowheads="1"/>
              </p:cNvSpPr>
              <p:nvPr/>
            </p:nvSpPr>
            <p:spPr bwMode="auto">
              <a:xfrm>
                <a:off x="4645" y="1376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097" name="Rectangle 417"/>
              <p:cNvSpPr>
                <a:spLocks noChangeArrowheads="1"/>
              </p:cNvSpPr>
              <p:nvPr/>
            </p:nvSpPr>
            <p:spPr bwMode="auto">
              <a:xfrm>
                <a:off x="4747" y="848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00" name="Freeform 418"/>
              <p:cNvSpPr>
                <a:spLocks/>
              </p:cNvSpPr>
              <p:nvPr/>
            </p:nvSpPr>
            <p:spPr bwMode="auto">
              <a:xfrm>
                <a:off x="3139" y="878"/>
                <a:ext cx="1632" cy="2418"/>
              </a:xfrm>
              <a:custGeom>
                <a:avLst/>
                <a:gdLst>
                  <a:gd name="T0" fmla="*/ 0 w 272"/>
                  <a:gd name="T1" fmla="*/ 403 h 403"/>
                  <a:gd name="T2" fmla="*/ 17 w 272"/>
                  <a:gd name="T3" fmla="*/ 388 h 403"/>
                  <a:gd name="T4" fmla="*/ 34 w 272"/>
                  <a:gd name="T5" fmla="*/ 381 h 403"/>
                  <a:gd name="T6" fmla="*/ 51 w 272"/>
                  <a:gd name="T7" fmla="*/ 366 h 403"/>
                  <a:gd name="T8" fmla="*/ 68 w 272"/>
                  <a:gd name="T9" fmla="*/ 344 h 403"/>
                  <a:gd name="T10" fmla="*/ 85 w 272"/>
                  <a:gd name="T11" fmla="*/ 322 h 403"/>
                  <a:gd name="T12" fmla="*/ 102 w 272"/>
                  <a:gd name="T13" fmla="*/ 300 h 403"/>
                  <a:gd name="T14" fmla="*/ 119 w 272"/>
                  <a:gd name="T15" fmla="*/ 293 h 403"/>
                  <a:gd name="T16" fmla="*/ 136 w 272"/>
                  <a:gd name="T17" fmla="*/ 293 h 403"/>
                  <a:gd name="T18" fmla="*/ 153 w 272"/>
                  <a:gd name="T19" fmla="*/ 264 h 403"/>
                  <a:gd name="T20" fmla="*/ 170 w 272"/>
                  <a:gd name="T21" fmla="*/ 242 h 403"/>
                  <a:gd name="T22" fmla="*/ 187 w 272"/>
                  <a:gd name="T23" fmla="*/ 242 h 403"/>
                  <a:gd name="T24" fmla="*/ 204 w 272"/>
                  <a:gd name="T25" fmla="*/ 212 h 403"/>
                  <a:gd name="T26" fmla="*/ 221 w 272"/>
                  <a:gd name="T27" fmla="*/ 176 h 403"/>
                  <a:gd name="T28" fmla="*/ 238 w 272"/>
                  <a:gd name="T29" fmla="*/ 154 h 403"/>
                  <a:gd name="T30" fmla="*/ 255 w 272"/>
                  <a:gd name="T31" fmla="*/ 88 h 403"/>
                  <a:gd name="T32" fmla="*/ 272 w 272"/>
                  <a:gd name="T33" fmla="*/ 0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72" h="403">
                    <a:moveTo>
                      <a:pt x="0" y="403"/>
                    </a:moveTo>
                    <a:lnTo>
                      <a:pt x="17" y="388"/>
                    </a:lnTo>
                    <a:lnTo>
                      <a:pt x="34" y="381"/>
                    </a:lnTo>
                    <a:lnTo>
                      <a:pt x="51" y="366"/>
                    </a:lnTo>
                    <a:lnTo>
                      <a:pt x="68" y="344"/>
                    </a:lnTo>
                    <a:lnTo>
                      <a:pt x="85" y="322"/>
                    </a:lnTo>
                    <a:lnTo>
                      <a:pt x="102" y="300"/>
                    </a:lnTo>
                    <a:lnTo>
                      <a:pt x="119" y="293"/>
                    </a:lnTo>
                    <a:lnTo>
                      <a:pt x="136" y="293"/>
                    </a:lnTo>
                    <a:lnTo>
                      <a:pt x="153" y="264"/>
                    </a:lnTo>
                    <a:lnTo>
                      <a:pt x="170" y="242"/>
                    </a:lnTo>
                    <a:lnTo>
                      <a:pt x="187" y="242"/>
                    </a:lnTo>
                    <a:lnTo>
                      <a:pt x="204" y="212"/>
                    </a:lnTo>
                    <a:lnTo>
                      <a:pt x="221" y="176"/>
                    </a:lnTo>
                    <a:lnTo>
                      <a:pt x="238" y="154"/>
                    </a:lnTo>
                    <a:lnTo>
                      <a:pt x="255" y="88"/>
                    </a:lnTo>
                    <a:lnTo>
                      <a:pt x="272" y="0"/>
                    </a:lnTo>
                  </a:path>
                </a:pathLst>
              </a:custGeom>
              <a:noFill/>
              <a:ln w="28575" cap="rnd">
                <a:solidFill>
                  <a:srgbClr val="009AC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01" name="Line 419"/>
              <p:cNvSpPr>
                <a:spLocks noChangeShapeType="1"/>
              </p:cNvSpPr>
              <p:nvPr/>
            </p:nvSpPr>
            <p:spPr bwMode="auto">
              <a:xfrm>
                <a:off x="3181" y="1286"/>
                <a:ext cx="216" cy="0"/>
              </a:xfrm>
              <a:prstGeom prst="line">
                <a:avLst/>
              </a:prstGeom>
              <a:noFill/>
              <a:ln w="19050" cap="rnd">
                <a:solidFill>
                  <a:srgbClr val="009AC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02" name="Line 420"/>
              <p:cNvSpPr>
                <a:spLocks noChangeShapeType="1"/>
              </p:cNvSpPr>
              <p:nvPr/>
            </p:nvSpPr>
            <p:spPr bwMode="auto">
              <a:xfrm>
                <a:off x="3181" y="1430"/>
                <a:ext cx="216" cy="0"/>
              </a:xfrm>
              <a:prstGeom prst="line">
                <a:avLst/>
              </a:prstGeom>
              <a:noFill/>
              <a:ln w="19050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03" name="Rectangle 421"/>
              <p:cNvSpPr>
                <a:spLocks noChangeArrowheads="1"/>
              </p:cNvSpPr>
              <p:nvPr/>
            </p:nvSpPr>
            <p:spPr bwMode="auto">
              <a:xfrm>
                <a:off x="3505" y="1232"/>
                <a:ext cx="6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msGBLUP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04" name="Rectangle 422"/>
              <p:cNvSpPr>
                <a:spLocks noChangeArrowheads="1"/>
              </p:cNvSpPr>
              <p:nvPr/>
            </p:nvSpPr>
            <p:spPr bwMode="auto">
              <a:xfrm>
                <a:off x="3505" y="1376"/>
                <a:ext cx="65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Trad-BLUP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05" name="Line 423"/>
              <p:cNvSpPr>
                <a:spLocks noChangeShapeType="1"/>
              </p:cNvSpPr>
              <p:nvPr/>
            </p:nvSpPr>
            <p:spPr bwMode="auto">
              <a:xfrm>
                <a:off x="5617" y="3440"/>
                <a:ext cx="1632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06" name="Line 424"/>
              <p:cNvSpPr>
                <a:spLocks noChangeShapeType="1"/>
              </p:cNvSpPr>
              <p:nvPr/>
            </p:nvSpPr>
            <p:spPr bwMode="auto">
              <a:xfrm>
                <a:off x="561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07" name="Line 425"/>
              <p:cNvSpPr>
                <a:spLocks noChangeShapeType="1"/>
              </p:cNvSpPr>
              <p:nvPr/>
            </p:nvSpPr>
            <p:spPr bwMode="auto">
              <a:xfrm>
                <a:off x="582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08" name="Line 426"/>
              <p:cNvSpPr>
                <a:spLocks noChangeShapeType="1"/>
              </p:cNvSpPr>
              <p:nvPr/>
            </p:nvSpPr>
            <p:spPr bwMode="auto">
              <a:xfrm>
                <a:off x="6025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09" name="Line 427"/>
              <p:cNvSpPr>
                <a:spLocks noChangeShapeType="1"/>
              </p:cNvSpPr>
              <p:nvPr/>
            </p:nvSpPr>
            <p:spPr bwMode="auto">
              <a:xfrm>
                <a:off x="622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10" name="Line 428"/>
              <p:cNvSpPr>
                <a:spLocks noChangeShapeType="1"/>
              </p:cNvSpPr>
              <p:nvPr/>
            </p:nvSpPr>
            <p:spPr bwMode="auto">
              <a:xfrm>
                <a:off x="643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11" name="Line 429"/>
              <p:cNvSpPr>
                <a:spLocks noChangeShapeType="1"/>
              </p:cNvSpPr>
              <p:nvPr/>
            </p:nvSpPr>
            <p:spPr bwMode="auto">
              <a:xfrm>
                <a:off x="663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12" name="Line 430"/>
              <p:cNvSpPr>
                <a:spLocks noChangeShapeType="1"/>
              </p:cNvSpPr>
              <p:nvPr/>
            </p:nvSpPr>
            <p:spPr bwMode="auto">
              <a:xfrm>
                <a:off x="684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13" name="Line 431"/>
              <p:cNvSpPr>
                <a:spLocks noChangeShapeType="1"/>
              </p:cNvSpPr>
              <p:nvPr/>
            </p:nvSpPr>
            <p:spPr bwMode="auto">
              <a:xfrm>
                <a:off x="7045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14" name="Line 432"/>
              <p:cNvSpPr>
                <a:spLocks noChangeShapeType="1"/>
              </p:cNvSpPr>
              <p:nvPr/>
            </p:nvSpPr>
            <p:spPr bwMode="auto">
              <a:xfrm>
                <a:off x="724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15" name="Rectangle 433"/>
              <p:cNvSpPr>
                <a:spLocks noChangeArrowheads="1"/>
              </p:cNvSpPr>
              <p:nvPr/>
            </p:nvSpPr>
            <p:spPr bwMode="auto">
              <a:xfrm>
                <a:off x="5455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16" name="Rectangle 434"/>
              <p:cNvSpPr>
                <a:spLocks noChangeArrowheads="1"/>
              </p:cNvSpPr>
              <p:nvPr/>
            </p:nvSpPr>
            <p:spPr bwMode="auto">
              <a:xfrm>
                <a:off x="5863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17" name="Rectangle 435"/>
              <p:cNvSpPr>
                <a:spLocks noChangeArrowheads="1"/>
              </p:cNvSpPr>
              <p:nvPr/>
            </p:nvSpPr>
            <p:spPr bwMode="auto">
              <a:xfrm>
                <a:off x="6271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18" name="Rectangle 436"/>
              <p:cNvSpPr>
                <a:spLocks noChangeArrowheads="1"/>
              </p:cNvSpPr>
              <p:nvPr/>
            </p:nvSpPr>
            <p:spPr bwMode="auto">
              <a:xfrm>
                <a:off x="6679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19" name="Rectangle 437"/>
              <p:cNvSpPr>
                <a:spLocks noChangeArrowheads="1"/>
              </p:cNvSpPr>
              <p:nvPr/>
            </p:nvSpPr>
            <p:spPr bwMode="auto">
              <a:xfrm>
                <a:off x="7087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2016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20" name="Line 438"/>
              <p:cNvSpPr>
                <a:spLocks noChangeShapeType="1"/>
              </p:cNvSpPr>
              <p:nvPr/>
            </p:nvSpPr>
            <p:spPr bwMode="auto">
              <a:xfrm flipV="1">
                <a:off x="5551" y="1352"/>
                <a:ext cx="0" cy="1986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21" name="Line 439"/>
              <p:cNvSpPr>
                <a:spLocks noChangeShapeType="1"/>
              </p:cNvSpPr>
              <p:nvPr/>
            </p:nvSpPr>
            <p:spPr bwMode="auto">
              <a:xfrm flipH="1">
                <a:off x="5497" y="333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22" name="Line 440"/>
              <p:cNvSpPr>
                <a:spLocks noChangeShapeType="1"/>
              </p:cNvSpPr>
              <p:nvPr/>
            </p:nvSpPr>
            <p:spPr bwMode="auto">
              <a:xfrm flipH="1">
                <a:off x="5497" y="267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23" name="Line 441"/>
              <p:cNvSpPr>
                <a:spLocks noChangeShapeType="1"/>
              </p:cNvSpPr>
              <p:nvPr/>
            </p:nvSpPr>
            <p:spPr bwMode="auto">
              <a:xfrm flipH="1">
                <a:off x="5497" y="201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24" name="Line 442"/>
              <p:cNvSpPr>
                <a:spLocks noChangeShapeType="1"/>
              </p:cNvSpPr>
              <p:nvPr/>
            </p:nvSpPr>
            <p:spPr bwMode="auto">
              <a:xfrm flipH="1">
                <a:off x="5497" y="1352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25" name="Rectangle 443"/>
              <p:cNvSpPr>
                <a:spLocks noChangeArrowheads="1"/>
              </p:cNvSpPr>
              <p:nvPr/>
            </p:nvSpPr>
            <p:spPr bwMode="auto">
              <a:xfrm rot="16200000">
                <a:off x="5308" y="3259"/>
                <a:ext cx="16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26" name="Rectangle 444"/>
              <p:cNvSpPr>
                <a:spLocks noChangeArrowheads="1"/>
              </p:cNvSpPr>
              <p:nvPr/>
            </p:nvSpPr>
            <p:spPr bwMode="auto">
              <a:xfrm rot="16200000">
                <a:off x="5329" y="2600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27" name="Rectangle 445"/>
              <p:cNvSpPr>
                <a:spLocks noChangeArrowheads="1"/>
              </p:cNvSpPr>
              <p:nvPr/>
            </p:nvSpPr>
            <p:spPr bwMode="auto">
              <a:xfrm rot="16200000">
                <a:off x="5329" y="1939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28" name="Rectangle 446"/>
              <p:cNvSpPr>
                <a:spLocks noChangeArrowheads="1"/>
              </p:cNvSpPr>
              <p:nvPr/>
            </p:nvSpPr>
            <p:spPr bwMode="auto">
              <a:xfrm rot="16200000">
                <a:off x="5296" y="1273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29" name="Freeform 447"/>
              <p:cNvSpPr>
                <a:spLocks/>
              </p:cNvSpPr>
              <p:nvPr/>
            </p:nvSpPr>
            <p:spPr bwMode="auto">
              <a:xfrm>
                <a:off x="5551" y="776"/>
                <a:ext cx="1764" cy="2664"/>
              </a:xfrm>
              <a:custGeom>
                <a:avLst/>
                <a:gdLst>
                  <a:gd name="T0" fmla="*/ 0 w 294"/>
                  <a:gd name="T1" fmla="*/ 0 h 444"/>
                  <a:gd name="T2" fmla="*/ 0 w 294"/>
                  <a:gd name="T3" fmla="*/ 444 h 444"/>
                  <a:gd name="T4" fmla="*/ 294 w 294"/>
                  <a:gd name="T5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444">
                    <a:moveTo>
                      <a:pt x="0" y="0"/>
                    </a:moveTo>
                    <a:lnTo>
                      <a:pt x="0" y="444"/>
                    </a:lnTo>
                    <a:lnTo>
                      <a:pt x="294" y="444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30" name="Rectangle 448"/>
              <p:cNvSpPr>
                <a:spLocks noChangeArrowheads="1"/>
              </p:cNvSpPr>
              <p:nvPr/>
            </p:nvSpPr>
            <p:spPr bwMode="auto">
              <a:xfrm>
                <a:off x="6073" y="3776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31" name="Rectangle 449"/>
              <p:cNvSpPr>
                <a:spLocks noChangeArrowheads="1"/>
              </p:cNvSpPr>
              <p:nvPr/>
            </p:nvSpPr>
            <p:spPr bwMode="auto">
              <a:xfrm rot="16200000">
                <a:off x="4897" y="2029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4132" name="Rectangle 450"/>
              <p:cNvSpPr>
                <a:spLocks noChangeArrowheads="1"/>
              </p:cNvSpPr>
              <p:nvPr/>
            </p:nvSpPr>
            <p:spPr bwMode="auto">
              <a:xfrm>
                <a:off x="5611" y="331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33" name="Rectangle 451"/>
              <p:cNvSpPr>
                <a:spLocks noChangeArrowheads="1"/>
              </p:cNvSpPr>
              <p:nvPr/>
            </p:nvSpPr>
            <p:spPr bwMode="auto">
              <a:xfrm>
                <a:off x="5611" y="336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34" name="Rectangle 452"/>
              <p:cNvSpPr>
                <a:spLocks noChangeArrowheads="1"/>
              </p:cNvSpPr>
              <p:nvPr/>
            </p:nvSpPr>
            <p:spPr bwMode="auto">
              <a:xfrm>
                <a:off x="5599" y="332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35" name="Rectangle 453"/>
              <p:cNvSpPr>
                <a:spLocks noChangeArrowheads="1"/>
              </p:cNvSpPr>
              <p:nvPr/>
            </p:nvSpPr>
            <p:spPr bwMode="auto">
              <a:xfrm>
                <a:off x="5599" y="335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36" name="Rectangle 454"/>
              <p:cNvSpPr>
                <a:spLocks noChangeArrowheads="1"/>
              </p:cNvSpPr>
              <p:nvPr/>
            </p:nvSpPr>
            <p:spPr bwMode="auto">
              <a:xfrm>
                <a:off x="5593" y="333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37" name="Rectangle 455"/>
              <p:cNvSpPr>
                <a:spLocks noChangeArrowheads="1"/>
              </p:cNvSpPr>
              <p:nvPr/>
            </p:nvSpPr>
            <p:spPr bwMode="auto">
              <a:xfrm>
                <a:off x="5593" y="334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38" name="Rectangle 456"/>
              <p:cNvSpPr>
                <a:spLocks noChangeArrowheads="1"/>
              </p:cNvSpPr>
              <p:nvPr/>
            </p:nvSpPr>
            <p:spPr bwMode="auto">
              <a:xfrm>
                <a:off x="5593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39" name="Rectangle 457"/>
              <p:cNvSpPr>
                <a:spLocks noChangeArrowheads="1"/>
              </p:cNvSpPr>
              <p:nvPr/>
            </p:nvSpPr>
            <p:spPr bwMode="auto">
              <a:xfrm>
                <a:off x="5593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40" name="Oval 458"/>
              <p:cNvSpPr>
                <a:spLocks noChangeArrowheads="1"/>
              </p:cNvSpPr>
              <p:nvPr/>
            </p:nvSpPr>
            <p:spPr bwMode="auto">
              <a:xfrm>
                <a:off x="5593" y="331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41" name="Rectangle 459"/>
              <p:cNvSpPr>
                <a:spLocks noChangeArrowheads="1"/>
              </p:cNvSpPr>
              <p:nvPr/>
            </p:nvSpPr>
            <p:spPr bwMode="auto">
              <a:xfrm>
                <a:off x="5713" y="313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42" name="Rectangle 460"/>
              <p:cNvSpPr>
                <a:spLocks noChangeArrowheads="1"/>
              </p:cNvSpPr>
              <p:nvPr/>
            </p:nvSpPr>
            <p:spPr bwMode="auto">
              <a:xfrm>
                <a:off x="5713" y="318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43" name="Rectangle 461"/>
              <p:cNvSpPr>
                <a:spLocks noChangeArrowheads="1"/>
              </p:cNvSpPr>
              <p:nvPr/>
            </p:nvSpPr>
            <p:spPr bwMode="auto">
              <a:xfrm>
                <a:off x="5701" y="314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44" name="Rectangle 462"/>
              <p:cNvSpPr>
                <a:spLocks noChangeArrowheads="1"/>
              </p:cNvSpPr>
              <p:nvPr/>
            </p:nvSpPr>
            <p:spPr bwMode="auto">
              <a:xfrm>
                <a:off x="5701" y="317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45" name="Rectangle 463"/>
              <p:cNvSpPr>
                <a:spLocks noChangeArrowheads="1"/>
              </p:cNvSpPr>
              <p:nvPr/>
            </p:nvSpPr>
            <p:spPr bwMode="auto">
              <a:xfrm>
                <a:off x="5695" y="315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46" name="Rectangle 464"/>
              <p:cNvSpPr>
                <a:spLocks noChangeArrowheads="1"/>
              </p:cNvSpPr>
              <p:nvPr/>
            </p:nvSpPr>
            <p:spPr bwMode="auto">
              <a:xfrm>
                <a:off x="5695" y="316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47" name="Rectangle 465"/>
              <p:cNvSpPr>
                <a:spLocks noChangeArrowheads="1"/>
              </p:cNvSpPr>
              <p:nvPr/>
            </p:nvSpPr>
            <p:spPr bwMode="auto">
              <a:xfrm>
                <a:off x="5695" y="315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48" name="Rectangle 466"/>
              <p:cNvSpPr>
                <a:spLocks noChangeArrowheads="1"/>
              </p:cNvSpPr>
              <p:nvPr/>
            </p:nvSpPr>
            <p:spPr bwMode="auto">
              <a:xfrm>
                <a:off x="5695" y="315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49" name="Oval 467"/>
              <p:cNvSpPr>
                <a:spLocks noChangeArrowheads="1"/>
              </p:cNvSpPr>
              <p:nvPr/>
            </p:nvSpPr>
            <p:spPr bwMode="auto">
              <a:xfrm>
                <a:off x="5695" y="313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50" name="Rectangle 468"/>
              <p:cNvSpPr>
                <a:spLocks noChangeArrowheads="1"/>
              </p:cNvSpPr>
              <p:nvPr/>
            </p:nvSpPr>
            <p:spPr bwMode="auto">
              <a:xfrm>
                <a:off x="5815" y="325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51" name="Rectangle 469"/>
              <p:cNvSpPr>
                <a:spLocks noChangeArrowheads="1"/>
              </p:cNvSpPr>
              <p:nvPr/>
            </p:nvSpPr>
            <p:spPr bwMode="auto">
              <a:xfrm>
                <a:off x="5815" y="330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52" name="Rectangle 470"/>
              <p:cNvSpPr>
                <a:spLocks noChangeArrowheads="1"/>
              </p:cNvSpPr>
              <p:nvPr/>
            </p:nvSpPr>
            <p:spPr bwMode="auto">
              <a:xfrm>
                <a:off x="5803" y="326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53" name="Rectangle 471"/>
              <p:cNvSpPr>
                <a:spLocks noChangeArrowheads="1"/>
              </p:cNvSpPr>
              <p:nvPr/>
            </p:nvSpPr>
            <p:spPr bwMode="auto">
              <a:xfrm>
                <a:off x="5803" y="329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54" name="Rectangle 472"/>
              <p:cNvSpPr>
                <a:spLocks noChangeArrowheads="1"/>
              </p:cNvSpPr>
              <p:nvPr/>
            </p:nvSpPr>
            <p:spPr bwMode="auto">
              <a:xfrm>
                <a:off x="5797" y="32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55" name="Rectangle 473"/>
              <p:cNvSpPr>
                <a:spLocks noChangeArrowheads="1"/>
              </p:cNvSpPr>
              <p:nvPr/>
            </p:nvSpPr>
            <p:spPr bwMode="auto">
              <a:xfrm>
                <a:off x="5797" y="328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56" name="Rectangle 474"/>
              <p:cNvSpPr>
                <a:spLocks noChangeArrowheads="1"/>
              </p:cNvSpPr>
              <p:nvPr/>
            </p:nvSpPr>
            <p:spPr bwMode="auto">
              <a:xfrm>
                <a:off x="5797" y="32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57" name="Rectangle 475"/>
              <p:cNvSpPr>
                <a:spLocks noChangeArrowheads="1"/>
              </p:cNvSpPr>
              <p:nvPr/>
            </p:nvSpPr>
            <p:spPr bwMode="auto">
              <a:xfrm>
                <a:off x="5797" y="32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58" name="Oval 476"/>
              <p:cNvSpPr>
                <a:spLocks noChangeArrowheads="1"/>
              </p:cNvSpPr>
              <p:nvPr/>
            </p:nvSpPr>
            <p:spPr bwMode="auto">
              <a:xfrm>
                <a:off x="5797" y="325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59" name="Rectangle 477"/>
              <p:cNvSpPr>
                <a:spLocks noChangeArrowheads="1"/>
              </p:cNvSpPr>
              <p:nvPr/>
            </p:nvSpPr>
            <p:spPr bwMode="auto">
              <a:xfrm>
                <a:off x="5917" y="313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60" name="Rectangle 478"/>
              <p:cNvSpPr>
                <a:spLocks noChangeArrowheads="1"/>
              </p:cNvSpPr>
              <p:nvPr/>
            </p:nvSpPr>
            <p:spPr bwMode="auto">
              <a:xfrm>
                <a:off x="5917" y="318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61" name="Rectangle 479"/>
              <p:cNvSpPr>
                <a:spLocks noChangeArrowheads="1"/>
              </p:cNvSpPr>
              <p:nvPr/>
            </p:nvSpPr>
            <p:spPr bwMode="auto">
              <a:xfrm>
                <a:off x="5905" y="314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62" name="Rectangle 480"/>
              <p:cNvSpPr>
                <a:spLocks noChangeArrowheads="1"/>
              </p:cNvSpPr>
              <p:nvPr/>
            </p:nvSpPr>
            <p:spPr bwMode="auto">
              <a:xfrm>
                <a:off x="5905" y="317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63" name="Rectangle 481"/>
              <p:cNvSpPr>
                <a:spLocks noChangeArrowheads="1"/>
              </p:cNvSpPr>
              <p:nvPr/>
            </p:nvSpPr>
            <p:spPr bwMode="auto">
              <a:xfrm>
                <a:off x="5899" y="315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64" name="Rectangle 482"/>
              <p:cNvSpPr>
                <a:spLocks noChangeArrowheads="1"/>
              </p:cNvSpPr>
              <p:nvPr/>
            </p:nvSpPr>
            <p:spPr bwMode="auto">
              <a:xfrm>
                <a:off x="5899" y="316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65" name="Rectangle 483"/>
              <p:cNvSpPr>
                <a:spLocks noChangeArrowheads="1"/>
              </p:cNvSpPr>
              <p:nvPr/>
            </p:nvSpPr>
            <p:spPr bwMode="auto">
              <a:xfrm>
                <a:off x="5899" y="315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66" name="Rectangle 484"/>
              <p:cNvSpPr>
                <a:spLocks noChangeArrowheads="1"/>
              </p:cNvSpPr>
              <p:nvPr/>
            </p:nvSpPr>
            <p:spPr bwMode="auto">
              <a:xfrm>
                <a:off x="5899" y="315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67" name="Oval 485"/>
              <p:cNvSpPr>
                <a:spLocks noChangeArrowheads="1"/>
              </p:cNvSpPr>
              <p:nvPr/>
            </p:nvSpPr>
            <p:spPr bwMode="auto">
              <a:xfrm>
                <a:off x="5899" y="313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68" name="Rectangle 486"/>
              <p:cNvSpPr>
                <a:spLocks noChangeArrowheads="1"/>
              </p:cNvSpPr>
              <p:nvPr/>
            </p:nvSpPr>
            <p:spPr bwMode="auto">
              <a:xfrm>
                <a:off x="6019" y="283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69" name="Rectangle 487"/>
              <p:cNvSpPr>
                <a:spLocks noChangeArrowheads="1"/>
              </p:cNvSpPr>
              <p:nvPr/>
            </p:nvSpPr>
            <p:spPr bwMode="auto">
              <a:xfrm>
                <a:off x="6019" y="288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70" name="Rectangle 488"/>
              <p:cNvSpPr>
                <a:spLocks noChangeArrowheads="1"/>
              </p:cNvSpPr>
              <p:nvPr/>
            </p:nvSpPr>
            <p:spPr bwMode="auto">
              <a:xfrm>
                <a:off x="6007" y="284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71" name="Rectangle 489"/>
              <p:cNvSpPr>
                <a:spLocks noChangeArrowheads="1"/>
              </p:cNvSpPr>
              <p:nvPr/>
            </p:nvSpPr>
            <p:spPr bwMode="auto">
              <a:xfrm>
                <a:off x="6007" y="287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72" name="Rectangle 490"/>
              <p:cNvSpPr>
                <a:spLocks noChangeArrowheads="1"/>
              </p:cNvSpPr>
              <p:nvPr/>
            </p:nvSpPr>
            <p:spPr bwMode="auto">
              <a:xfrm>
                <a:off x="6001" y="285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73" name="Rectangle 491"/>
              <p:cNvSpPr>
                <a:spLocks noChangeArrowheads="1"/>
              </p:cNvSpPr>
              <p:nvPr/>
            </p:nvSpPr>
            <p:spPr bwMode="auto">
              <a:xfrm>
                <a:off x="6001" y="286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74" name="Rectangle 492"/>
              <p:cNvSpPr>
                <a:spLocks noChangeArrowheads="1"/>
              </p:cNvSpPr>
              <p:nvPr/>
            </p:nvSpPr>
            <p:spPr bwMode="auto">
              <a:xfrm>
                <a:off x="6001" y="285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75" name="Rectangle 493"/>
              <p:cNvSpPr>
                <a:spLocks noChangeArrowheads="1"/>
              </p:cNvSpPr>
              <p:nvPr/>
            </p:nvSpPr>
            <p:spPr bwMode="auto">
              <a:xfrm>
                <a:off x="6001" y="285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76" name="Oval 494"/>
              <p:cNvSpPr>
                <a:spLocks noChangeArrowheads="1"/>
              </p:cNvSpPr>
              <p:nvPr/>
            </p:nvSpPr>
            <p:spPr bwMode="auto">
              <a:xfrm>
                <a:off x="6001" y="283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77" name="Rectangle 495"/>
              <p:cNvSpPr>
                <a:spLocks noChangeArrowheads="1"/>
              </p:cNvSpPr>
              <p:nvPr/>
            </p:nvSpPr>
            <p:spPr bwMode="auto">
              <a:xfrm>
                <a:off x="6121" y="277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78" name="Rectangle 496"/>
              <p:cNvSpPr>
                <a:spLocks noChangeArrowheads="1"/>
              </p:cNvSpPr>
              <p:nvPr/>
            </p:nvSpPr>
            <p:spPr bwMode="auto">
              <a:xfrm>
                <a:off x="6121" y="282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79" name="Rectangle 497"/>
              <p:cNvSpPr>
                <a:spLocks noChangeArrowheads="1"/>
              </p:cNvSpPr>
              <p:nvPr/>
            </p:nvSpPr>
            <p:spPr bwMode="auto">
              <a:xfrm>
                <a:off x="6109" y="278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80" name="Rectangle 498"/>
              <p:cNvSpPr>
                <a:spLocks noChangeArrowheads="1"/>
              </p:cNvSpPr>
              <p:nvPr/>
            </p:nvSpPr>
            <p:spPr bwMode="auto">
              <a:xfrm>
                <a:off x="6109" y="281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81" name="Rectangle 499"/>
              <p:cNvSpPr>
                <a:spLocks noChangeArrowheads="1"/>
              </p:cNvSpPr>
              <p:nvPr/>
            </p:nvSpPr>
            <p:spPr bwMode="auto">
              <a:xfrm>
                <a:off x="6103" y="279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82" name="Rectangle 500"/>
              <p:cNvSpPr>
                <a:spLocks noChangeArrowheads="1"/>
              </p:cNvSpPr>
              <p:nvPr/>
            </p:nvSpPr>
            <p:spPr bwMode="auto">
              <a:xfrm>
                <a:off x="6103" y="280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83" name="Rectangle 501"/>
              <p:cNvSpPr>
                <a:spLocks noChangeArrowheads="1"/>
              </p:cNvSpPr>
              <p:nvPr/>
            </p:nvSpPr>
            <p:spPr bwMode="auto">
              <a:xfrm>
                <a:off x="6103" y="279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84" name="Rectangle 502"/>
              <p:cNvSpPr>
                <a:spLocks noChangeArrowheads="1"/>
              </p:cNvSpPr>
              <p:nvPr/>
            </p:nvSpPr>
            <p:spPr bwMode="auto">
              <a:xfrm>
                <a:off x="6103" y="279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85" name="Oval 503"/>
              <p:cNvSpPr>
                <a:spLocks noChangeArrowheads="1"/>
              </p:cNvSpPr>
              <p:nvPr/>
            </p:nvSpPr>
            <p:spPr bwMode="auto">
              <a:xfrm>
                <a:off x="6103" y="277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86" name="Rectangle 504"/>
              <p:cNvSpPr>
                <a:spLocks noChangeArrowheads="1"/>
              </p:cNvSpPr>
              <p:nvPr/>
            </p:nvSpPr>
            <p:spPr bwMode="auto">
              <a:xfrm>
                <a:off x="6223" y="271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87" name="Rectangle 505"/>
              <p:cNvSpPr>
                <a:spLocks noChangeArrowheads="1"/>
              </p:cNvSpPr>
              <p:nvPr/>
            </p:nvSpPr>
            <p:spPr bwMode="auto">
              <a:xfrm>
                <a:off x="6223" y="276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88" name="Rectangle 506"/>
              <p:cNvSpPr>
                <a:spLocks noChangeArrowheads="1"/>
              </p:cNvSpPr>
              <p:nvPr/>
            </p:nvSpPr>
            <p:spPr bwMode="auto">
              <a:xfrm>
                <a:off x="6211" y="272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89" name="Rectangle 507"/>
              <p:cNvSpPr>
                <a:spLocks noChangeArrowheads="1"/>
              </p:cNvSpPr>
              <p:nvPr/>
            </p:nvSpPr>
            <p:spPr bwMode="auto">
              <a:xfrm>
                <a:off x="6211" y="275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90" name="Rectangle 508"/>
              <p:cNvSpPr>
                <a:spLocks noChangeArrowheads="1"/>
              </p:cNvSpPr>
              <p:nvPr/>
            </p:nvSpPr>
            <p:spPr bwMode="auto">
              <a:xfrm>
                <a:off x="6205" y="273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91" name="Rectangle 509"/>
              <p:cNvSpPr>
                <a:spLocks noChangeArrowheads="1"/>
              </p:cNvSpPr>
              <p:nvPr/>
            </p:nvSpPr>
            <p:spPr bwMode="auto">
              <a:xfrm>
                <a:off x="6205" y="274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92" name="Rectangle 510"/>
              <p:cNvSpPr>
                <a:spLocks noChangeArrowheads="1"/>
              </p:cNvSpPr>
              <p:nvPr/>
            </p:nvSpPr>
            <p:spPr bwMode="auto">
              <a:xfrm>
                <a:off x="6205" y="27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93" name="Rectangle 511"/>
              <p:cNvSpPr>
                <a:spLocks noChangeArrowheads="1"/>
              </p:cNvSpPr>
              <p:nvPr/>
            </p:nvSpPr>
            <p:spPr bwMode="auto">
              <a:xfrm>
                <a:off x="6205" y="27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94" name="Oval 512"/>
              <p:cNvSpPr>
                <a:spLocks noChangeArrowheads="1"/>
              </p:cNvSpPr>
              <p:nvPr/>
            </p:nvSpPr>
            <p:spPr bwMode="auto">
              <a:xfrm>
                <a:off x="6205" y="271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95" name="Rectangle 513"/>
              <p:cNvSpPr>
                <a:spLocks noChangeArrowheads="1"/>
              </p:cNvSpPr>
              <p:nvPr/>
            </p:nvSpPr>
            <p:spPr bwMode="auto">
              <a:xfrm>
                <a:off x="6325" y="265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96" name="Rectangle 514"/>
              <p:cNvSpPr>
                <a:spLocks noChangeArrowheads="1"/>
              </p:cNvSpPr>
              <p:nvPr/>
            </p:nvSpPr>
            <p:spPr bwMode="auto">
              <a:xfrm>
                <a:off x="6325" y="270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97" name="Rectangle 515"/>
              <p:cNvSpPr>
                <a:spLocks noChangeArrowheads="1"/>
              </p:cNvSpPr>
              <p:nvPr/>
            </p:nvSpPr>
            <p:spPr bwMode="auto">
              <a:xfrm>
                <a:off x="6313" y="266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98" name="Rectangle 516"/>
              <p:cNvSpPr>
                <a:spLocks noChangeArrowheads="1"/>
              </p:cNvSpPr>
              <p:nvPr/>
            </p:nvSpPr>
            <p:spPr bwMode="auto">
              <a:xfrm>
                <a:off x="6313" y="269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199" name="Rectangle 517"/>
              <p:cNvSpPr>
                <a:spLocks noChangeArrowheads="1"/>
              </p:cNvSpPr>
              <p:nvPr/>
            </p:nvSpPr>
            <p:spPr bwMode="auto">
              <a:xfrm>
                <a:off x="6307" y="26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00" name="Rectangle 518"/>
              <p:cNvSpPr>
                <a:spLocks noChangeArrowheads="1"/>
              </p:cNvSpPr>
              <p:nvPr/>
            </p:nvSpPr>
            <p:spPr bwMode="auto">
              <a:xfrm>
                <a:off x="6307" y="268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01" name="Rectangle 519"/>
              <p:cNvSpPr>
                <a:spLocks noChangeArrowheads="1"/>
              </p:cNvSpPr>
              <p:nvPr/>
            </p:nvSpPr>
            <p:spPr bwMode="auto">
              <a:xfrm>
                <a:off x="6307" y="26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02" name="Rectangle 520"/>
              <p:cNvSpPr>
                <a:spLocks noChangeArrowheads="1"/>
              </p:cNvSpPr>
              <p:nvPr/>
            </p:nvSpPr>
            <p:spPr bwMode="auto">
              <a:xfrm>
                <a:off x="6307" y="26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03" name="Oval 521"/>
              <p:cNvSpPr>
                <a:spLocks noChangeArrowheads="1"/>
              </p:cNvSpPr>
              <p:nvPr/>
            </p:nvSpPr>
            <p:spPr bwMode="auto">
              <a:xfrm>
                <a:off x="6307" y="265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04" name="Rectangle 522"/>
              <p:cNvSpPr>
                <a:spLocks noChangeArrowheads="1"/>
              </p:cNvSpPr>
              <p:nvPr/>
            </p:nvSpPr>
            <p:spPr bwMode="auto">
              <a:xfrm>
                <a:off x="6427" y="265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05" name="Rectangle 523"/>
              <p:cNvSpPr>
                <a:spLocks noChangeArrowheads="1"/>
              </p:cNvSpPr>
              <p:nvPr/>
            </p:nvSpPr>
            <p:spPr bwMode="auto">
              <a:xfrm>
                <a:off x="6427" y="270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06" name="Rectangle 524"/>
              <p:cNvSpPr>
                <a:spLocks noChangeArrowheads="1"/>
              </p:cNvSpPr>
              <p:nvPr/>
            </p:nvSpPr>
            <p:spPr bwMode="auto">
              <a:xfrm>
                <a:off x="6415" y="266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07" name="Rectangle 525"/>
              <p:cNvSpPr>
                <a:spLocks noChangeArrowheads="1"/>
              </p:cNvSpPr>
              <p:nvPr/>
            </p:nvSpPr>
            <p:spPr bwMode="auto">
              <a:xfrm>
                <a:off x="6415" y="269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08" name="Rectangle 526"/>
              <p:cNvSpPr>
                <a:spLocks noChangeArrowheads="1"/>
              </p:cNvSpPr>
              <p:nvPr/>
            </p:nvSpPr>
            <p:spPr bwMode="auto">
              <a:xfrm>
                <a:off x="6409" y="26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09" name="Rectangle 527"/>
              <p:cNvSpPr>
                <a:spLocks noChangeArrowheads="1"/>
              </p:cNvSpPr>
              <p:nvPr/>
            </p:nvSpPr>
            <p:spPr bwMode="auto">
              <a:xfrm>
                <a:off x="6409" y="268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10" name="Rectangle 528"/>
              <p:cNvSpPr>
                <a:spLocks noChangeArrowheads="1"/>
              </p:cNvSpPr>
              <p:nvPr/>
            </p:nvSpPr>
            <p:spPr bwMode="auto">
              <a:xfrm>
                <a:off x="6409" y="26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11" name="Rectangle 529"/>
              <p:cNvSpPr>
                <a:spLocks noChangeArrowheads="1"/>
              </p:cNvSpPr>
              <p:nvPr/>
            </p:nvSpPr>
            <p:spPr bwMode="auto">
              <a:xfrm>
                <a:off x="6409" y="26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12" name="Oval 530"/>
              <p:cNvSpPr>
                <a:spLocks noChangeArrowheads="1"/>
              </p:cNvSpPr>
              <p:nvPr/>
            </p:nvSpPr>
            <p:spPr bwMode="auto">
              <a:xfrm>
                <a:off x="6409" y="265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13" name="Rectangle 531"/>
              <p:cNvSpPr>
                <a:spLocks noChangeArrowheads="1"/>
              </p:cNvSpPr>
              <p:nvPr/>
            </p:nvSpPr>
            <p:spPr bwMode="auto">
              <a:xfrm>
                <a:off x="6529" y="259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14" name="Rectangle 532"/>
              <p:cNvSpPr>
                <a:spLocks noChangeArrowheads="1"/>
              </p:cNvSpPr>
              <p:nvPr/>
            </p:nvSpPr>
            <p:spPr bwMode="auto">
              <a:xfrm>
                <a:off x="6529" y="264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15" name="Rectangle 533"/>
              <p:cNvSpPr>
                <a:spLocks noChangeArrowheads="1"/>
              </p:cNvSpPr>
              <p:nvPr/>
            </p:nvSpPr>
            <p:spPr bwMode="auto">
              <a:xfrm>
                <a:off x="6517" y="260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16" name="Rectangle 534"/>
              <p:cNvSpPr>
                <a:spLocks noChangeArrowheads="1"/>
              </p:cNvSpPr>
              <p:nvPr/>
            </p:nvSpPr>
            <p:spPr bwMode="auto">
              <a:xfrm>
                <a:off x="6517" y="263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17" name="Rectangle 535"/>
              <p:cNvSpPr>
                <a:spLocks noChangeArrowheads="1"/>
              </p:cNvSpPr>
              <p:nvPr/>
            </p:nvSpPr>
            <p:spPr bwMode="auto">
              <a:xfrm>
                <a:off x="6511" y="261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18" name="Rectangle 536"/>
              <p:cNvSpPr>
                <a:spLocks noChangeArrowheads="1"/>
              </p:cNvSpPr>
              <p:nvPr/>
            </p:nvSpPr>
            <p:spPr bwMode="auto">
              <a:xfrm>
                <a:off x="6511" y="262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19" name="Rectangle 537"/>
              <p:cNvSpPr>
                <a:spLocks noChangeArrowheads="1"/>
              </p:cNvSpPr>
              <p:nvPr/>
            </p:nvSpPr>
            <p:spPr bwMode="auto">
              <a:xfrm>
                <a:off x="6511" y="261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20" name="Rectangle 538"/>
              <p:cNvSpPr>
                <a:spLocks noChangeArrowheads="1"/>
              </p:cNvSpPr>
              <p:nvPr/>
            </p:nvSpPr>
            <p:spPr bwMode="auto">
              <a:xfrm>
                <a:off x="6511" y="261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21" name="Oval 539"/>
              <p:cNvSpPr>
                <a:spLocks noChangeArrowheads="1"/>
              </p:cNvSpPr>
              <p:nvPr/>
            </p:nvSpPr>
            <p:spPr bwMode="auto">
              <a:xfrm>
                <a:off x="6511" y="259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22" name="Rectangle 540"/>
              <p:cNvSpPr>
                <a:spLocks noChangeArrowheads="1"/>
              </p:cNvSpPr>
              <p:nvPr/>
            </p:nvSpPr>
            <p:spPr bwMode="auto">
              <a:xfrm>
                <a:off x="6631" y="229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23" name="Rectangle 541"/>
              <p:cNvSpPr>
                <a:spLocks noChangeArrowheads="1"/>
              </p:cNvSpPr>
              <p:nvPr/>
            </p:nvSpPr>
            <p:spPr bwMode="auto">
              <a:xfrm>
                <a:off x="6631" y="234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24" name="Rectangle 542"/>
              <p:cNvSpPr>
                <a:spLocks noChangeArrowheads="1"/>
              </p:cNvSpPr>
              <p:nvPr/>
            </p:nvSpPr>
            <p:spPr bwMode="auto">
              <a:xfrm>
                <a:off x="6619" y="230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25" name="Rectangle 543"/>
              <p:cNvSpPr>
                <a:spLocks noChangeArrowheads="1"/>
              </p:cNvSpPr>
              <p:nvPr/>
            </p:nvSpPr>
            <p:spPr bwMode="auto">
              <a:xfrm>
                <a:off x="6619" y="233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26" name="Rectangle 544"/>
              <p:cNvSpPr>
                <a:spLocks noChangeArrowheads="1"/>
              </p:cNvSpPr>
              <p:nvPr/>
            </p:nvSpPr>
            <p:spPr bwMode="auto">
              <a:xfrm>
                <a:off x="6613" y="231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27" name="Rectangle 545"/>
              <p:cNvSpPr>
                <a:spLocks noChangeArrowheads="1"/>
              </p:cNvSpPr>
              <p:nvPr/>
            </p:nvSpPr>
            <p:spPr bwMode="auto">
              <a:xfrm>
                <a:off x="6613" y="232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28" name="Rectangle 546"/>
              <p:cNvSpPr>
                <a:spLocks noChangeArrowheads="1"/>
              </p:cNvSpPr>
              <p:nvPr/>
            </p:nvSpPr>
            <p:spPr bwMode="auto">
              <a:xfrm>
                <a:off x="6613" y="231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29" name="Rectangle 547"/>
              <p:cNvSpPr>
                <a:spLocks noChangeArrowheads="1"/>
              </p:cNvSpPr>
              <p:nvPr/>
            </p:nvSpPr>
            <p:spPr bwMode="auto">
              <a:xfrm>
                <a:off x="6613" y="231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30" name="Oval 548"/>
              <p:cNvSpPr>
                <a:spLocks noChangeArrowheads="1"/>
              </p:cNvSpPr>
              <p:nvPr/>
            </p:nvSpPr>
            <p:spPr bwMode="auto">
              <a:xfrm>
                <a:off x="6613" y="229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31" name="Rectangle 549"/>
              <p:cNvSpPr>
                <a:spLocks noChangeArrowheads="1"/>
              </p:cNvSpPr>
              <p:nvPr/>
            </p:nvSpPr>
            <p:spPr bwMode="auto">
              <a:xfrm>
                <a:off x="6733" y="223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32" name="Rectangle 550"/>
              <p:cNvSpPr>
                <a:spLocks noChangeArrowheads="1"/>
              </p:cNvSpPr>
              <p:nvPr/>
            </p:nvSpPr>
            <p:spPr bwMode="auto">
              <a:xfrm>
                <a:off x="6733" y="228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33" name="Rectangle 551"/>
              <p:cNvSpPr>
                <a:spLocks noChangeArrowheads="1"/>
              </p:cNvSpPr>
              <p:nvPr/>
            </p:nvSpPr>
            <p:spPr bwMode="auto">
              <a:xfrm>
                <a:off x="6721" y="224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34" name="Rectangle 552"/>
              <p:cNvSpPr>
                <a:spLocks noChangeArrowheads="1"/>
              </p:cNvSpPr>
              <p:nvPr/>
            </p:nvSpPr>
            <p:spPr bwMode="auto">
              <a:xfrm>
                <a:off x="6721" y="227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35" name="Rectangle 553"/>
              <p:cNvSpPr>
                <a:spLocks noChangeArrowheads="1"/>
              </p:cNvSpPr>
              <p:nvPr/>
            </p:nvSpPr>
            <p:spPr bwMode="auto">
              <a:xfrm>
                <a:off x="6715" y="225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36" name="Rectangle 554"/>
              <p:cNvSpPr>
                <a:spLocks noChangeArrowheads="1"/>
              </p:cNvSpPr>
              <p:nvPr/>
            </p:nvSpPr>
            <p:spPr bwMode="auto">
              <a:xfrm>
                <a:off x="6715" y="226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37" name="Rectangle 555"/>
              <p:cNvSpPr>
                <a:spLocks noChangeArrowheads="1"/>
              </p:cNvSpPr>
              <p:nvPr/>
            </p:nvSpPr>
            <p:spPr bwMode="auto">
              <a:xfrm>
                <a:off x="6715" y="225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38" name="Rectangle 556"/>
              <p:cNvSpPr>
                <a:spLocks noChangeArrowheads="1"/>
              </p:cNvSpPr>
              <p:nvPr/>
            </p:nvSpPr>
            <p:spPr bwMode="auto">
              <a:xfrm>
                <a:off x="6715" y="225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39" name="Oval 557"/>
              <p:cNvSpPr>
                <a:spLocks noChangeArrowheads="1"/>
              </p:cNvSpPr>
              <p:nvPr/>
            </p:nvSpPr>
            <p:spPr bwMode="auto">
              <a:xfrm>
                <a:off x="6715" y="223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40" name="Rectangle 558"/>
              <p:cNvSpPr>
                <a:spLocks noChangeArrowheads="1"/>
              </p:cNvSpPr>
              <p:nvPr/>
            </p:nvSpPr>
            <p:spPr bwMode="auto">
              <a:xfrm>
                <a:off x="6835" y="217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41" name="Rectangle 559"/>
              <p:cNvSpPr>
                <a:spLocks noChangeArrowheads="1"/>
              </p:cNvSpPr>
              <p:nvPr/>
            </p:nvSpPr>
            <p:spPr bwMode="auto">
              <a:xfrm>
                <a:off x="6835" y="222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42" name="Rectangle 560"/>
              <p:cNvSpPr>
                <a:spLocks noChangeArrowheads="1"/>
              </p:cNvSpPr>
              <p:nvPr/>
            </p:nvSpPr>
            <p:spPr bwMode="auto">
              <a:xfrm>
                <a:off x="6823" y="218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43" name="Rectangle 561"/>
              <p:cNvSpPr>
                <a:spLocks noChangeArrowheads="1"/>
              </p:cNvSpPr>
              <p:nvPr/>
            </p:nvSpPr>
            <p:spPr bwMode="auto">
              <a:xfrm>
                <a:off x="6823" y="221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44" name="Rectangle 562"/>
              <p:cNvSpPr>
                <a:spLocks noChangeArrowheads="1"/>
              </p:cNvSpPr>
              <p:nvPr/>
            </p:nvSpPr>
            <p:spPr bwMode="auto">
              <a:xfrm>
                <a:off x="6817" y="219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45" name="Rectangle 563"/>
              <p:cNvSpPr>
                <a:spLocks noChangeArrowheads="1"/>
              </p:cNvSpPr>
              <p:nvPr/>
            </p:nvSpPr>
            <p:spPr bwMode="auto">
              <a:xfrm>
                <a:off x="6817" y="220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46" name="Rectangle 564"/>
              <p:cNvSpPr>
                <a:spLocks noChangeArrowheads="1"/>
              </p:cNvSpPr>
              <p:nvPr/>
            </p:nvSpPr>
            <p:spPr bwMode="auto">
              <a:xfrm>
                <a:off x="6817" y="219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47" name="Rectangle 565"/>
              <p:cNvSpPr>
                <a:spLocks noChangeArrowheads="1"/>
              </p:cNvSpPr>
              <p:nvPr/>
            </p:nvSpPr>
            <p:spPr bwMode="auto">
              <a:xfrm>
                <a:off x="6817" y="219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48" name="Oval 566"/>
              <p:cNvSpPr>
                <a:spLocks noChangeArrowheads="1"/>
              </p:cNvSpPr>
              <p:nvPr/>
            </p:nvSpPr>
            <p:spPr bwMode="auto">
              <a:xfrm>
                <a:off x="6817" y="217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49" name="Rectangle 567"/>
              <p:cNvSpPr>
                <a:spLocks noChangeArrowheads="1"/>
              </p:cNvSpPr>
              <p:nvPr/>
            </p:nvSpPr>
            <p:spPr bwMode="auto">
              <a:xfrm>
                <a:off x="6937" y="187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50" name="Rectangle 568"/>
              <p:cNvSpPr>
                <a:spLocks noChangeArrowheads="1"/>
              </p:cNvSpPr>
              <p:nvPr/>
            </p:nvSpPr>
            <p:spPr bwMode="auto">
              <a:xfrm>
                <a:off x="6937" y="192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51" name="Rectangle 569"/>
              <p:cNvSpPr>
                <a:spLocks noChangeArrowheads="1"/>
              </p:cNvSpPr>
              <p:nvPr/>
            </p:nvSpPr>
            <p:spPr bwMode="auto">
              <a:xfrm>
                <a:off x="6925" y="188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52" name="Rectangle 570"/>
              <p:cNvSpPr>
                <a:spLocks noChangeArrowheads="1"/>
              </p:cNvSpPr>
              <p:nvPr/>
            </p:nvSpPr>
            <p:spPr bwMode="auto">
              <a:xfrm>
                <a:off x="6925" y="191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53" name="Rectangle 571"/>
              <p:cNvSpPr>
                <a:spLocks noChangeArrowheads="1"/>
              </p:cNvSpPr>
              <p:nvPr/>
            </p:nvSpPr>
            <p:spPr bwMode="auto">
              <a:xfrm>
                <a:off x="6919" y="189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54" name="Rectangle 572"/>
              <p:cNvSpPr>
                <a:spLocks noChangeArrowheads="1"/>
              </p:cNvSpPr>
              <p:nvPr/>
            </p:nvSpPr>
            <p:spPr bwMode="auto">
              <a:xfrm>
                <a:off x="6919" y="190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55" name="Rectangle 573"/>
              <p:cNvSpPr>
                <a:spLocks noChangeArrowheads="1"/>
              </p:cNvSpPr>
              <p:nvPr/>
            </p:nvSpPr>
            <p:spPr bwMode="auto">
              <a:xfrm>
                <a:off x="6919" y="189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56" name="Rectangle 574"/>
              <p:cNvSpPr>
                <a:spLocks noChangeArrowheads="1"/>
              </p:cNvSpPr>
              <p:nvPr/>
            </p:nvSpPr>
            <p:spPr bwMode="auto">
              <a:xfrm>
                <a:off x="6919" y="189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57" name="Oval 575"/>
              <p:cNvSpPr>
                <a:spLocks noChangeArrowheads="1"/>
              </p:cNvSpPr>
              <p:nvPr/>
            </p:nvSpPr>
            <p:spPr bwMode="auto">
              <a:xfrm>
                <a:off x="6919" y="187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58" name="Rectangle 576"/>
              <p:cNvSpPr>
                <a:spLocks noChangeArrowheads="1"/>
              </p:cNvSpPr>
              <p:nvPr/>
            </p:nvSpPr>
            <p:spPr bwMode="auto">
              <a:xfrm>
                <a:off x="7039" y="175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59" name="Rectangle 577"/>
              <p:cNvSpPr>
                <a:spLocks noChangeArrowheads="1"/>
              </p:cNvSpPr>
              <p:nvPr/>
            </p:nvSpPr>
            <p:spPr bwMode="auto">
              <a:xfrm>
                <a:off x="7039" y="180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60" name="Rectangle 578"/>
              <p:cNvSpPr>
                <a:spLocks noChangeArrowheads="1"/>
              </p:cNvSpPr>
              <p:nvPr/>
            </p:nvSpPr>
            <p:spPr bwMode="auto">
              <a:xfrm>
                <a:off x="7027" y="176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61" name="Rectangle 579"/>
              <p:cNvSpPr>
                <a:spLocks noChangeArrowheads="1"/>
              </p:cNvSpPr>
              <p:nvPr/>
            </p:nvSpPr>
            <p:spPr bwMode="auto">
              <a:xfrm>
                <a:off x="7027" y="179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62" name="Rectangle 580"/>
              <p:cNvSpPr>
                <a:spLocks noChangeArrowheads="1"/>
              </p:cNvSpPr>
              <p:nvPr/>
            </p:nvSpPr>
            <p:spPr bwMode="auto">
              <a:xfrm>
                <a:off x="7021" y="17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63" name="Rectangle 581"/>
              <p:cNvSpPr>
                <a:spLocks noChangeArrowheads="1"/>
              </p:cNvSpPr>
              <p:nvPr/>
            </p:nvSpPr>
            <p:spPr bwMode="auto">
              <a:xfrm>
                <a:off x="7021" y="178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64" name="Rectangle 582"/>
              <p:cNvSpPr>
                <a:spLocks noChangeArrowheads="1"/>
              </p:cNvSpPr>
              <p:nvPr/>
            </p:nvSpPr>
            <p:spPr bwMode="auto">
              <a:xfrm>
                <a:off x="7021" y="17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65" name="Rectangle 583"/>
              <p:cNvSpPr>
                <a:spLocks noChangeArrowheads="1"/>
              </p:cNvSpPr>
              <p:nvPr/>
            </p:nvSpPr>
            <p:spPr bwMode="auto">
              <a:xfrm>
                <a:off x="7021" y="17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66" name="Oval 584"/>
              <p:cNvSpPr>
                <a:spLocks noChangeArrowheads="1"/>
              </p:cNvSpPr>
              <p:nvPr/>
            </p:nvSpPr>
            <p:spPr bwMode="auto">
              <a:xfrm>
                <a:off x="7021" y="175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67" name="Rectangle 585"/>
              <p:cNvSpPr>
                <a:spLocks noChangeArrowheads="1"/>
              </p:cNvSpPr>
              <p:nvPr/>
            </p:nvSpPr>
            <p:spPr bwMode="auto">
              <a:xfrm>
                <a:off x="7141" y="151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68" name="Rectangle 586"/>
              <p:cNvSpPr>
                <a:spLocks noChangeArrowheads="1"/>
              </p:cNvSpPr>
              <p:nvPr/>
            </p:nvSpPr>
            <p:spPr bwMode="auto">
              <a:xfrm>
                <a:off x="7141" y="156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69" name="Rectangle 587"/>
              <p:cNvSpPr>
                <a:spLocks noChangeArrowheads="1"/>
              </p:cNvSpPr>
              <p:nvPr/>
            </p:nvSpPr>
            <p:spPr bwMode="auto">
              <a:xfrm>
                <a:off x="7129" y="152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70" name="Rectangle 588"/>
              <p:cNvSpPr>
                <a:spLocks noChangeArrowheads="1"/>
              </p:cNvSpPr>
              <p:nvPr/>
            </p:nvSpPr>
            <p:spPr bwMode="auto">
              <a:xfrm>
                <a:off x="7129" y="155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71" name="Rectangle 589"/>
              <p:cNvSpPr>
                <a:spLocks noChangeArrowheads="1"/>
              </p:cNvSpPr>
              <p:nvPr/>
            </p:nvSpPr>
            <p:spPr bwMode="auto">
              <a:xfrm>
                <a:off x="7123" y="153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72" name="Rectangle 590"/>
              <p:cNvSpPr>
                <a:spLocks noChangeArrowheads="1"/>
              </p:cNvSpPr>
              <p:nvPr/>
            </p:nvSpPr>
            <p:spPr bwMode="auto">
              <a:xfrm>
                <a:off x="7123" y="154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73" name="Rectangle 591"/>
              <p:cNvSpPr>
                <a:spLocks noChangeArrowheads="1"/>
              </p:cNvSpPr>
              <p:nvPr/>
            </p:nvSpPr>
            <p:spPr bwMode="auto">
              <a:xfrm>
                <a:off x="7123" y="15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74" name="Rectangle 592"/>
              <p:cNvSpPr>
                <a:spLocks noChangeArrowheads="1"/>
              </p:cNvSpPr>
              <p:nvPr/>
            </p:nvSpPr>
            <p:spPr bwMode="auto">
              <a:xfrm>
                <a:off x="7123" y="15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75" name="Oval 593"/>
              <p:cNvSpPr>
                <a:spLocks noChangeArrowheads="1"/>
              </p:cNvSpPr>
              <p:nvPr/>
            </p:nvSpPr>
            <p:spPr bwMode="auto">
              <a:xfrm>
                <a:off x="7123" y="151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76" name="Rectangle 594"/>
              <p:cNvSpPr>
                <a:spLocks noChangeArrowheads="1"/>
              </p:cNvSpPr>
              <p:nvPr/>
            </p:nvSpPr>
            <p:spPr bwMode="auto">
              <a:xfrm>
                <a:off x="7243" y="109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77" name="Rectangle 595"/>
              <p:cNvSpPr>
                <a:spLocks noChangeArrowheads="1"/>
              </p:cNvSpPr>
              <p:nvPr/>
            </p:nvSpPr>
            <p:spPr bwMode="auto">
              <a:xfrm>
                <a:off x="7243" y="114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78" name="Rectangle 596"/>
              <p:cNvSpPr>
                <a:spLocks noChangeArrowheads="1"/>
              </p:cNvSpPr>
              <p:nvPr/>
            </p:nvSpPr>
            <p:spPr bwMode="auto">
              <a:xfrm>
                <a:off x="7231" y="110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79" name="Rectangle 597"/>
              <p:cNvSpPr>
                <a:spLocks noChangeArrowheads="1"/>
              </p:cNvSpPr>
              <p:nvPr/>
            </p:nvSpPr>
            <p:spPr bwMode="auto">
              <a:xfrm>
                <a:off x="7231" y="113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80" name="Rectangle 598"/>
              <p:cNvSpPr>
                <a:spLocks noChangeArrowheads="1"/>
              </p:cNvSpPr>
              <p:nvPr/>
            </p:nvSpPr>
            <p:spPr bwMode="auto">
              <a:xfrm>
                <a:off x="7225" y="111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81" name="Rectangle 599"/>
              <p:cNvSpPr>
                <a:spLocks noChangeArrowheads="1"/>
              </p:cNvSpPr>
              <p:nvPr/>
            </p:nvSpPr>
            <p:spPr bwMode="auto">
              <a:xfrm>
                <a:off x="7225" y="112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82" name="Rectangle 600"/>
              <p:cNvSpPr>
                <a:spLocks noChangeArrowheads="1"/>
              </p:cNvSpPr>
              <p:nvPr/>
            </p:nvSpPr>
            <p:spPr bwMode="auto">
              <a:xfrm>
                <a:off x="7225" y="111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83" name="Rectangle 601"/>
              <p:cNvSpPr>
                <a:spLocks noChangeArrowheads="1"/>
              </p:cNvSpPr>
              <p:nvPr/>
            </p:nvSpPr>
            <p:spPr bwMode="auto">
              <a:xfrm>
                <a:off x="7225" y="111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84" name="Oval 602"/>
              <p:cNvSpPr>
                <a:spLocks noChangeArrowheads="1"/>
              </p:cNvSpPr>
              <p:nvPr/>
            </p:nvSpPr>
            <p:spPr bwMode="auto">
              <a:xfrm>
                <a:off x="7225" y="109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85" name="Freeform 603"/>
              <p:cNvSpPr>
                <a:spLocks/>
              </p:cNvSpPr>
              <p:nvPr/>
            </p:nvSpPr>
            <p:spPr bwMode="auto">
              <a:xfrm>
                <a:off x="5617" y="1118"/>
                <a:ext cx="1632" cy="2220"/>
              </a:xfrm>
              <a:custGeom>
                <a:avLst/>
                <a:gdLst>
                  <a:gd name="T0" fmla="*/ 0 w 272"/>
                  <a:gd name="T1" fmla="*/ 370 h 370"/>
                  <a:gd name="T2" fmla="*/ 17 w 272"/>
                  <a:gd name="T3" fmla="*/ 340 h 370"/>
                  <a:gd name="T4" fmla="*/ 34 w 272"/>
                  <a:gd name="T5" fmla="*/ 360 h 370"/>
                  <a:gd name="T6" fmla="*/ 51 w 272"/>
                  <a:gd name="T7" fmla="*/ 340 h 370"/>
                  <a:gd name="T8" fmla="*/ 68 w 272"/>
                  <a:gd name="T9" fmla="*/ 290 h 370"/>
                  <a:gd name="T10" fmla="*/ 85 w 272"/>
                  <a:gd name="T11" fmla="*/ 280 h 370"/>
                  <a:gd name="T12" fmla="*/ 102 w 272"/>
                  <a:gd name="T13" fmla="*/ 270 h 370"/>
                  <a:gd name="T14" fmla="*/ 119 w 272"/>
                  <a:gd name="T15" fmla="*/ 260 h 370"/>
                  <a:gd name="T16" fmla="*/ 136 w 272"/>
                  <a:gd name="T17" fmla="*/ 260 h 370"/>
                  <a:gd name="T18" fmla="*/ 153 w 272"/>
                  <a:gd name="T19" fmla="*/ 250 h 370"/>
                  <a:gd name="T20" fmla="*/ 170 w 272"/>
                  <a:gd name="T21" fmla="*/ 200 h 370"/>
                  <a:gd name="T22" fmla="*/ 187 w 272"/>
                  <a:gd name="T23" fmla="*/ 190 h 370"/>
                  <a:gd name="T24" fmla="*/ 204 w 272"/>
                  <a:gd name="T25" fmla="*/ 180 h 370"/>
                  <a:gd name="T26" fmla="*/ 221 w 272"/>
                  <a:gd name="T27" fmla="*/ 130 h 370"/>
                  <a:gd name="T28" fmla="*/ 238 w 272"/>
                  <a:gd name="T29" fmla="*/ 110 h 370"/>
                  <a:gd name="T30" fmla="*/ 255 w 272"/>
                  <a:gd name="T31" fmla="*/ 70 h 370"/>
                  <a:gd name="T32" fmla="*/ 272 w 272"/>
                  <a:gd name="T33" fmla="*/ 0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72" h="370">
                    <a:moveTo>
                      <a:pt x="0" y="370"/>
                    </a:moveTo>
                    <a:lnTo>
                      <a:pt x="17" y="340"/>
                    </a:lnTo>
                    <a:lnTo>
                      <a:pt x="34" y="360"/>
                    </a:lnTo>
                    <a:lnTo>
                      <a:pt x="51" y="340"/>
                    </a:lnTo>
                    <a:lnTo>
                      <a:pt x="68" y="290"/>
                    </a:lnTo>
                    <a:lnTo>
                      <a:pt x="85" y="280"/>
                    </a:lnTo>
                    <a:lnTo>
                      <a:pt x="102" y="270"/>
                    </a:lnTo>
                    <a:lnTo>
                      <a:pt x="119" y="260"/>
                    </a:lnTo>
                    <a:lnTo>
                      <a:pt x="136" y="260"/>
                    </a:lnTo>
                    <a:lnTo>
                      <a:pt x="153" y="250"/>
                    </a:lnTo>
                    <a:lnTo>
                      <a:pt x="170" y="200"/>
                    </a:lnTo>
                    <a:lnTo>
                      <a:pt x="187" y="190"/>
                    </a:lnTo>
                    <a:lnTo>
                      <a:pt x="204" y="180"/>
                    </a:lnTo>
                    <a:lnTo>
                      <a:pt x="221" y="130"/>
                    </a:lnTo>
                    <a:lnTo>
                      <a:pt x="238" y="110"/>
                    </a:lnTo>
                    <a:lnTo>
                      <a:pt x="255" y="70"/>
                    </a:lnTo>
                    <a:lnTo>
                      <a:pt x="272" y="0"/>
                    </a:lnTo>
                  </a:path>
                </a:pathLst>
              </a:custGeom>
              <a:noFill/>
              <a:ln w="2857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86" name="Rectangle 604"/>
              <p:cNvSpPr>
                <a:spLocks noChangeArrowheads="1"/>
              </p:cNvSpPr>
              <p:nvPr/>
            </p:nvSpPr>
            <p:spPr bwMode="auto">
              <a:xfrm>
                <a:off x="5587" y="3248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87" name="Rectangle 605"/>
              <p:cNvSpPr>
                <a:spLocks noChangeArrowheads="1"/>
              </p:cNvSpPr>
              <p:nvPr/>
            </p:nvSpPr>
            <p:spPr bwMode="auto">
              <a:xfrm>
                <a:off x="5689" y="3128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88" name="Rectangle 606"/>
              <p:cNvSpPr>
                <a:spLocks noChangeArrowheads="1"/>
              </p:cNvSpPr>
              <p:nvPr/>
            </p:nvSpPr>
            <p:spPr bwMode="auto">
              <a:xfrm>
                <a:off x="5791" y="3188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89" name="Rectangle 607"/>
              <p:cNvSpPr>
                <a:spLocks noChangeArrowheads="1"/>
              </p:cNvSpPr>
              <p:nvPr/>
            </p:nvSpPr>
            <p:spPr bwMode="auto">
              <a:xfrm>
                <a:off x="5893" y="3128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290" name="Rectangle 608"/>
              <p:cNvSpPr>
                <a:spLocks noChangeArrowheads="1"/>
              </p:cNvSpPr>
              <p:nvPr/>
            </p:nvSpPr>
            <p:spPr bwMode="auto">
              <a:xfrm>
                <a:off x="5995" y="2888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7" name="Rectangle 610"/>
            <p:cNvSpPr>
              <a:spLocks noChangeArrowheads="1"/>
            </p:cNvSpPr>
            <p:nvPr/>
          </p:nvSpPr>
          <p:spPr bwMode="auto">
            <a:xfrm>
              <a:off x="6097" y="2768"/>
              <a:ext cx="60" cy="60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Rectangle 611"/>
            <p:cNvSpPr>
              <a:spLocks noChangeArrowheads="1"/>
            </p:cNvSpPr>
            <p:nvPr/>
          </p:nvSpPr>
          <p:spPr bwMode="auto">
            <a:xfrm>
              <a:off x="6199" y="2708"/>
              <a:ext cx="60" cy="60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Rectangle 612"/>
            <p:cNvSpPr>
              <a:spLocks noChangeArrowheads="1"/>
            </p:cNvSpPr>
            <p:nvPr/>
          </p:nvSpPr>
          <p:spPr bwMode="auto">
            <a:xfrm>
              <a:off x="6307" y="2648"/>
              <a:ext cx="54" cy="60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Rectangle 613"/>
            <p:cNvSpPr>
              <a:spLocks noChangeArrowheads="1"/>
            </p:cNvSpPr>
            <p:nvPr/>
          </p:nvSpPr>
          <p:spPr bwMode="auto">
            <a:xfrm>
              <a:off x="6409" y="2588"/>
              <a:ext cx="54" cy="60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Rectangle 614"/>
            <p:cNvSpPr>
              <a:spLocks noChangeArrowheads="1"/>
            </p:cNvSpPr>
            <p:nvPr/>
          </p:nvSpPr>
          <p:spPr bwMode="auto">
            <a:xfrm>
              <a:off x="6511" y="2528"/>
              <a:ext cx="54" cy="60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Rectangle 615"/>
            <p:cNvSpPr>
              <a:spLocks noChangeArrowheads="1"/>
            </p:cNvSpPr>
            <p:nvPr/>
          </p:nvSpPr>
          <p:spPr bwMode="auto">
            <a:xfrm>
              <a:off x="6613" y="2228"/>
              <a:ext cx="54" cy="60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Rectangle 616"/>
            <p:cNvSpPr>
              <a:spLocks noChangeArrowheads="1"/>
            </p:cNvSpPr>
            <p:nvPr/>
          </p:nvSpPr>
          <p:spPr bwMode="auto">
            <a:xfrm>
              <a:off x="6715" y="2228"/>
              <a:ext cx="54" cy="60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Rectangle 617"/>
            <p:cNvSpPr>
              <a:spLocks noChangeArrowheads="1"/>
            </p:cNvSpPr>
            <p:nvPr/>
          </p:nvSpPr>
          <p:spPr bwMode="auto">
            <a:xfrm>
              <a:off x="6817" y="2108"/>
              <a:ext cx="54" cy="60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Rectangle 618"/>
            <p:cNvSpPr>
              <a:spLocks noChangeArrowheads="1"/>
            </p:cNvSpPr>
            <p:nvPr/>
          </p:nvSpPr>
          <p:spPr bwMode="auto">
            <a:xfrm>
              <a:off x="6919" y="1868"/>
              <a:ext cx="54" cy="60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Rectangle 619"/>
            <p:cNvSpPr>
              <a:spLocks noChangeArrowheads="1"/>
            </p:cNvSpPr>
            <p:nvPr/>
          </p:nvSpPr>
          <p:spPr bwMode="auto">
            <a:xfrm>
              <a:off x="7021" y="1688"/>
              <a:ext cx="54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Rectangle 620"/>
            <p:cNvSpPr>
              <a:spLocks noChangeArrowheads="1"/>
            </p:cNvSpPr>
            <p:nvPr/>
          </p:nvSpPr>
          <p:spPr bwMode="auto">
            <a:xfrm>
              <a:off x="7123" y="1268"/>
              <a:ext cx="54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Rectangle 621"/>
            <p:cNvSpPr>
              <a:spLocks noChangeArrowheads="1"/>
            </p:cNvSpPr>
            <p:nvPr/>
          </p:nvSpPr>
          <p:spPr bwMode="auto">
            <a:xfrm>
              <a:off x="7225" y="848"/>
              <a:ext cx="54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622"/>
            <p:cNvSpPr>
              <a:spLocks/>
            </p:cNvSpPr>
            <p:nvPr/>
          </p:nvSpPr>
          <p:spPr bwMode="auto">
            <a:xfrm>
              <a:off x="5617" y="878"/>
              <a:ext cx="1632" cy="2400"/>
            </a:xfrm>
            <a:custGeom>
              <a:avLst/>
              <a:gdLst>
                <a:gd name="T0" fmla="*/ 0 w 272"/>
                <a:gd name="T1" fmla="*/ 400 h 400"/>
                <a:gd name="T2" fmla="*/ 17 w 272"/>
                <a:gd name="T3" fmla="*/ 380 h 400"/>
                <a:gd name="T4" fmla="*/ 34 w 272"/>
                <a:gd name="T5" fmla="*/ 390 h 400"/>
                <a:gd name="T6" fmla="*/ 51 w 272"/>
                <a:gd name="T7" fmla="*/ 380 h 400"/>
                <a:gd name="T8" fmla="*/ 68 w 272"/>
                <a:gd name="T9" fmla="*/ 340 h 400"/>
                <a:gd name="T10" fmla="*/ 85 w 272"/>
                <a:gd name="T11" fmla="*/ 320 h 400"/>
                <a:gd name="T12" fmla="*/ 102 w 272"/>
                <a:gd name="T13" fmla="*/ 310 h 400"/>
                <a:gd name="T14" fmla="*/ 119 w 272"/>
                <a:gd name="T15" fmla="*/ 300 h 400"/>
                <a:gd name="T16" fmla="*/ 136 w 272"/>
                <a:gd name="T17" fmla="*/ 290 h 400"/>
                <a:gd name="T18" fmla="*/ 153 w 272"/>
                <a:gd name="T19" fmla="*/ 280 h 400"/>
                <a:gd name="T20" fmla="*/ 170 w 272"/>
                <a:gd name="T21" fmla="*/ 230 h 400"/>
                <a:gd name="T22" fmla="*/ 187 w 272"/>
                <a:gd name="T23" fmla="*/ 230 h 400"/>
                <a:gd name="T24" fmla="*/ 204 w 272"/>
                <a:gd name="T25" fmla="*/ 210 h 400"/>
                <a:gd name="T26" fmla="*/ 221 w 272"/>
                <a:gd name="T27" fmla="*/ 170 h 400"/>
                <a:gd name="T28" fmla="*/ 238 w 272"/>
                <a:gd name="T29" fmla="*/ 140 h 400"/>
                <a:gd name="T30" fmla="*/ 255 w 272"/>
                <a:gd name="T31" fmla="*/ 70 h 400"/>
                <a:gd name="T32" fmla="*/ 272 w 272"/>
                <a:gd name="T33" fmla="*/ 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72" h="400">
                  <a:moveTo>
                    <a:pt x="0" y="400"/>
                  </a:moveTo>
                  <a:lnTo>
                    <a:pt x="17" y="380"/>
                  </a:lnTo>
                  <a:lnTo>
                    <a:pt x="34" y="390"/>
                  </a:lnTo>
                  <a:lnTo>
                    <a:pt x="51" y="380"/>
                  </a:lnTo>
                  <a:lnTo>
                    <a:pt x="68" y="340"/>
                  </a:lnTo>
                  <a:lnTo>
                    <a:pt x="85" y="320"/>
                  </a:lnTo>
                  <a:lnTo>
                    <a:pt x="102" y="310"/>
                  </a:lnTo>
                  <a:lnTo>
                    <a:pt x="119" y="300"/>
                  </a:lnTo>
                  <a:lnTo>
                    <a:pt x="136" y="290"/>
                  </a:lnTo>
                  <a:lnTo>
                    <a:pt x="153" y="280"/>
                  </a:lnTo>
                  <a:lnTo>
                    <a:pt x="170" y="230"/>
                  </a:lnTo>
                  <a:lnTo>
                    <a:pt x="187" y="230"/>
                  </a:lnTo>
                  <a:lnTo>
                    <a:pt x="204" y="210"/>
                  </a:lnTo>
                  <a:lnTo>
                    <a:pt x="221" y="170"/>
                  </a:lnTo>
                  <a:lnTo>
                    <a:pt x="238" y="140"/>
                  </a:lnTo>
                  <a:lnTo>
                    <a:pt x="255" y="70"/>
                  </a:lnTo>
                  <a:lnTo>
                    <a:pt x="272" y="0"/>
                  </a:lnTo>
                </a:path>
              </a:pathLst>
            </a:custGeom>
            <a:noFill/>
            <a:ln w="28575" cap="rnd">
              <a:solidFill>
                <a:srgbClr val="009AC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Line 623"/>
            <p:cNvSpPr>
              <a:spLocks noChangeShapeType="1"/>
            </p:cNvSpPr>
            <p:nvPr/>
          </p:nvSpPr>
          <p:spPr bwMode="auto">
            <a:xfrm>
              <a:off x="5652" y="1287"/>
              <a:ext cx="216" cy="0"/>
            </a:xfrm>
            <a:prstGeom prst="line">
              <a:avLst/>
            </a:prstGeom>
            <a:noFill/>
            <a:ln w="19050" cap="rnd">
              <a:solidFill>
                <a:srgbClr val="009AC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Line 624"/>
            <p:cNvSpPr>
              <a:spLocks noChangeShapeType="1"/>
            </p:cNvSpPr>
            <p:nvPr/>
          </p:nvSpPr>
          <p:spPr bwMode="auto">
            <a:xfrm>
              <a:off x="5652" y="1431"/>
              <a:ext cx="216" cy="0"/>
            </a:xfrm>
            <a:prstGeom prst="line">
              <a:avLst/>
            </a:prstGeom>
            <a:noFill/>
            <a:ln w="19050" cap="rnd">
              <a:solidFill>
                <a:srgbClr val="EE128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Rectangle 625"/>
            <p:cNvSpPr>
              <a:spLocks noChangeArrowheads="1"/>
            </p:cNvSpPr>
            <p:nvPr/>
          </p:nvSpPr>
          <p:spPr bwMode="auto">
            <a:xfrm>
              <a:off x="5976" y="1233"/>
              <a:ext cx="61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msGBLUP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3" name="Rectangle 626"/>
            <p:cNvSpPr>
              <a:spLocks noChangeArrowheads="1"/>
            </p:cNvSpPr>
            <p:nvPr/>
          </p:nvSpPr>
          <p:spPr bwMode="auto">
            <a:xfrm>
              <a:off x="5976" y="1377"/>
              <a:ext cx="65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Trad-BLUP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628" name="Rectangle 204"/>
          <p:cNvSpPr>
            <a:spLocks noChangeArrowheads="1"/>
          </p:cNvSpPr>
          <p:nvPr/>
        </p:nvSpPr>
        <p:spPr bwMode="auto">
          <a:xfrm>
            <a:off x="1146742" y="1242370"/>
            <a:ext cx="5482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Milk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29" name="Rectangle 204"/>
          <p:cNvSpPr>
            <a:spLocks noChangeArrowheads="1"/>
          </p:cNvSpPr>
          <p:nvPr/>
        </p:nvSpPr>
        <p:spPr bwMode="auto">
          <a:xfrm>
            <a:off x="5051992" y="1242370"/>
            <a:ext cx="46166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Fat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30" name="Rectangle 204"/>
          <p:cNvSpPr>
            <a:spLocks noChangeArrowheads="1"/>
          </p:cNvSpPr>
          <p:nvPr/>
        </p:nvSpPr>
        <p:spPr bwMode="auto">
          <a:xfrm>
            <a:off x="8964613" y="1242370"/>
            <a:ext cx="9762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Protein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32" name="Rectangle 496"/>
          <p:cNvSpPr>
            <a:spLocks noChangeArrowheads="1"/>
          </p:cNvSpPr>
          <p:nvPr/>
        </p:nvSpPr>
        <p:spPr bwMode="auto">
          <a:xfrm>
            <a:off x="4200525" y="655638"/>
            <a:ext cx="39709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Cows: </a:t>
            </a:r>
            <a:r>
              <a:rPr kumimoji="1" lang="ja-JP" altLang="ja-JP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Official </a:t>
            </a:r>
            <a:r>
              <a:rPr kumimoji="1" lang="en-US" altLang="ja-JP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(</a:t>
            </a:r>
            <a:r>
              <a:rPr kumimoji="1" lang="ja-JP" altLang="ja-JP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G</a:t>
            </a:r>
            <a:r>
              <a:rPr kumimoji="1" lang="en-US" altLang="ja-JP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)</a:t>
            </a:r>
            <a:r>
              <a:rPr kumimoji="1" lang="ja-JP" altLang="ja-JP" sz="3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PTA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33" name="TextBox 632"/>
          <p:cNvSpPr txBox="1"/>
          <p:nvPr/>
        </p:nvSpPr>
        <p:spPr>
          <a:xfrm>
            <a:off x="9362686" y="6374091"/>
            <a:ext cx="282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*Cows with record(s)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7482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200025" y="488950"/>
            <a:ext cx="11793538" cy="5886450"/>
            <a:chOff x="126" y="308"/>
            <a:chExt cx="7429" cy="3708"/>
          </a:xfrm>
        </p:grpSpPr>
        <p:sp>
          <p:nvSpPr>
            <p:cNvPr id="3" name="AutoShape 4"/>
            <p:cNvSpPr>
              <a:spLocks noChangeAspect="1" noChangeArrowheads="1" noTextEdit="1"/>
            </p:cNvSpPr>
            <p:nvPr/>
          </p:nvSpPr>
          <p:spPr bwMode="auto">
            <a:xfrm>
              <a:off x="127" y="308"/>
              <a:ext cx="7428" cy="3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4" name="Group 206"/>
            <p:cNvGrpSpPr>
              <a:grpSpLocks/>
            </p:cNvGrpSpPr>
            <p:nvPr/>
          </p:nvGrpSpPr>
          <p:grpSpPr bwMode="auto">
            <a:xfrm>
              <a:off x="126" y="776"/>
              <a:ext cx="4807" cy="3156"/>
              <a:chOff x="126" y="776"/>
              <a:chExt cx="4807" cy="3156"/>
            </a:xfrm>
          </p:grpSpPr>
          <p:sp>
            <p:nvSpPr>
              <p:cNvPr id="8456" name="Line 6"/>
              <p:cNvSpPr>
                <a:spLocks noChangeShapeType="1"/>
              </p:cNvSpPr>
              <p:nvPr/>
            </p:nvSpPr>
            <p:spPr bwMode="auto">
              <a:xfrm>
                <a:off x="661" y="3440"/>
                <a:ext cx="1698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57" name="Line 7"/>
              <p:cNvSpPr>
                <a:spLocks noChangeShapeType="1"/>
              </p:cNvSpPr>
              <p:nvPr/>
            </p:nvSpPr>
            <p:spPr bwMode="auto">
              <a:xfrm>
                <a:off x="66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58" name="Line 8"/>
              <p:cNvSpPr>
                <a:spLocks noChangeShapeType="1"/>
              </p:cNvSpPr>
              <p:nvPr/>
            </p:nvSpPr>
            <p:spPr bwMode="auto">
              <a:xfrm>
                <a:off x="93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59" name="Line 9"/>
              <p:cNvSpPr>
                <a:spLocks noChangeShapeType="1"/>
              </p:cNvSpPr>
              <p:nvPr/>
            </p:nvSpPr>
            <p:spPr bwMode="auto">
              <a:xfrm>
                <a:off x="120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60" name="Line 10"/>
              <p:cNvSpPr>
                <a:spLocks noChangeShapeType="1"/>
              </p:cNvSpPr>
              <p:nvPr/>
            </p:nvSpPr>
            <p:spPr bwMode="auto">
              <a:xfrm>
                <a:off x="147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61" name="Line 11"/>
              <p:cNvSpPr>
                <a:spLocks noChangeShapeType="1"/>
              </p:cNvSpPr>
              <p:nvPr/>
            </p:nvSpPr>
            <p:spPr bwMode="auto">
              <a:xfrm>
                <a:off x="175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62" name="Line 12"/>
              <p:cNvSpPr>
                <a:spLocks noChangeShapeType="1"/>
              </p:cNvSpPr>
              <p:nvPr/>
            </p:nvSpPr>
            <p:spPr bwMode="auto">
              <a:xfrm>
                <a:off x="202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63" name="Line 13"/>
              <p:cNvSpPr>
                <a:spLocks noChangeShapeType="1"/>
              </p:cNvSpPr>
              <p:nvPr/>
            </p:nvSpPr>
            <p:spPr bwMode="auto">
              <a:xfrm>
                <a:off x="229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64" name="Rectangle 14"/>
              <p:cNvSpPr>
                <a:spLocks noChangeArrowheads="1"/>
              </p:cNvSpPr>
              <p:nvPr/>
            </p:nvSpPr>
            <p:spPr bwMode="auto">
              <a:xfrm>
                <a:off x="499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65" name="Rectangle 15"/>
              <p:cNvSpPr>
                <a:spLocks noChangeArrowheads="1"/>
              </p:cNvSpPr>
              <p:nvPr/>
            </p:nvSpPr>
            <p:spPr bwMode="auto">
              <a:xfrm>
                <a:off x="1045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66" name="Rectangle 16"/>
              <p:cNvSpPr>
                <a:spLocks noChangeArrowheads="1"/>
              </p:cNvSpPr>
              <p:nvPr/>
            </p:nvSpPr>
            <p:spPr bwMode="auto">
              <a:xfrm>
                <a:off x="1591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67" name="Rectangle 17"/>
              <p:cNvSpPr>
                <a:spLocks noChangeArrowheads="1"/>
              </p:cNvSpPr>
              <p:nvPr/>
            </p:nvSpPr>
            <p:spPr bwMode="auto">
              <a:xfrm>
                <a:off x="2131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68" name="Line 18"/>
              <p:cNvSpPr>
                <a:spLocks noChangeShapeType="1"/>
              </p:cNvSpPr>
              <p:nvPr/>
            </p:nvSpPr>
            <p:spPr bwMode="auto">
              <a:xfrm flipV="1">
                <a:off x="595" y="1298"/>
                <a:ext cx="0" cy="18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69" name="Line 19"/>
              <p:cNvSpPr>
                <a:spLocks noChangeShapeType="1"/>
              </p:cNvSpPr>
              <p:nvPr/>
            </p:nvSpPr>
            <p:spPr bwMode="auto">
              <a:xfrm flipH="1">
                <a:off x="541" y="3152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70" name="Line 20"/>
              <p:cNvSpPr>
                <a:spLocks noChangeShapeType="1"/>
              </p:cNvSpPr>
              <p:nvPr/>
            </p:nvSpPr>
            <p:spPr bwMode="auto">
              <a:xfrm flipH="1">
                <a:off x="541" y="253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71" name="Line 21"/>
              <p:cNvSpPr>
                <a:spLocks noChangeShapeType="1"/>
              </p:cNvSpPr>
              <p:nvPr/>
            </p:nvSpPr>
            <p:spPr bwMode="auto">
              <a:xfrm flipH="1">
                <a:off x="541" y="191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72" name="Line 22"/>
              <p:cNvSpPr>
                <a:spLocks noChangeShapeType="1"/>
              </p:cNvSpPr>
              <p:nvPr/>
            </p:nvSpPr>
            <p:spPr bwMode="auto">
              <a:xfrm flipH="1">
                <a:off x="541" y="129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73" name="Rectangle 23"/>
              <p:cNvSpPr>
                <a:spLocks noChangeArrowheads="1"/>
              </p:cNvSpPr>
              <p:nvPr/>
            </p:nvSpPr>
            <p:spPr bwMode="auto">
              <a:xfrm rot="16200000">
                <a:off x="285" y="3074"/>
                <a:ext cx="29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-100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74" name="Rectangle 24"/>
              <p:cNvSpPr>
                <a:spLocks noChangeArrowheads="1"/>
              </p:cNvSpPr>
              <p:nvPr/>
            </p:nvSpPr>
            <p:spPr bwMode="auto">
              <a:xfrm rot="16200000">
                <a:off x="372" y="2456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75" name="Rectangle 25"/>
              <p:cNvSpPr>
                <a:spLocks noChangeArrowheads="1"/>
              </p:cNvSpPr>
              <p:nvPr/>
            </p:nvSpPr>
            <p:spPr bwMode="auto">
              <a:xfrm rot="16200000">
                <a:off x="306" y="1838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76" name="Rectangle 26"/>
              <p:cNvSpPr>
                <a:spLocks noChangeArrowheads="1"/>
              </p:cNvSpPr>
              <p:nvPr/>
            </p:nvSpPr>
            <p:spPr bwMode="auto">
              <a:xfrm rot="16200000">
                <a:off x="306" y="1220"/>
                <a:ext cx="25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77" name="Freeform 27"/>
              <p:cNvSpPr>
                <a:spLocks/>
              </p:cNvSpPr>
              <p:nvPr/>
            </p:nvSpPr>
            <p:spPr bwMode="auto">
              <a:xfrm>
                <a:off x="595" y="776"/>
                <a:ext cx="1764" cy="2664"/>
              </a:xfrm>
              <a:custGeom>
                <a:avLst/>
                <a:gdLst>
                  <a:gd name="T0" fmla="*/ 0 w 294"/>
                  <a:gd name="T1" fmla="*/ 0 h 444"/>
                  <a:gd name="T2" fmla="*/ 0 w 294"/>
                  <a:gd name="T3" fmla="*/ 444 h 444"/>
                  <a:gd name="T4" fmla="*/ 294 w 294"/>
                  <a:gd name="T5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444">
                    <a:moveTo>
                      <a:pt x="0" y="0"/>
                    </a:moveTo>
                    <a:lnTo>
                      <a:pt x="0" y="444"/>
                    </a:lnTo>
                    <a:lnTo>
                      <a:pt x="294" y="444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78" name="Rectangle 28"/>
              <p:cNvSpPr>
                <a:spLocks noChangeArrowheads="1"/>
              </p:cNvSpPr>
              <p:nvPr/>
            </p:nvSpPr>
            <p:spPr bwMode="auto">
              <a:xfrm>
                <a:off x="1117" y="3776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79" name="Rectangle 29"/>
              <p:cNvSpPr>
                <a:spLocks noChangeArrowheads="1"/>
              </p:cNvSpPr>
              <p:nvPr/>
            </p:nvSpPr>
            <p:spPr bwMode="auto">
              <a:xfrm rot="16200000">
                <a:off x="-60" y="2030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80" name="Rectangle 30"/>
              <p:cNvSpPr>
                <a:spLocks noChangeArrowheads="1"/>
              </p:cNvSpPr>
              <p:nvPr/>
            </p:nvSpPr>
            <p:spPr bwMode="auto">
              <a:xfrm>
                <a:off x="655" y="331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81" name="Rectangle 31"/>
              <p:cNvSpPr>
                <a:spLocks noChangeArrowheads="1"/>
              </p:cNvSpPr>
              <p:nvPr/>
            </p:nvSpPr>
            <p:spPr bwMode="auto">
              <a:xfrm>
                <a:off x="655" y="336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82" name="Rectangle 32"/>
              <p:cNvSpPr>
                <a:spLocks noChangeArrowheads="1"/>
              </p:cNvSpPr>
              <p:nvPr/>
            </p:nvSpPr>
            <p:spPr bwMode="auto">
              <a:xfrm>
                <a:off x="643" y="332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83" name="Rectangle 33"/>
              <p:cNvSpPr>
                <a:spLocks noChangeArrowheads="1"/>
              </p:cNvSpPr>
              <p:nvPr/>
            </p:nvSpPr>
            <p:spPr bwMode="auto">
              <a:xfrm>
                <a:off x="643" y="335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84" name="Rectangle 34"/>
              <p:cNvSpPr>
                <a:spLocks noChangeArrowheads="1"/>
              </p:cNvSpPr>
              <p:nvPr/>
            </p:nvSpPr>
            <p:spPr bwMode="auto">
              <a:xfrm>
                <a:off x="637" y="333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85" name="Rectangle 35"/>
              <p:cNvSpPr>
                <a:spLocks noChangeArrowheads="1"/>
              </p:cNvSpPr>
              <p:nvPr/>
            </p:nvSpPr>
            <p:spPr bwMode="auto">
              <a:xfrm>
                <a:off x="637" y="334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86" name="Rectangle 36"/>
              <p:cNvSpPr>
                <a:spLocks noChangeArrowheads="1"/>
              </p:cNvSpPr>
              <p:nvPr/>
            </p:nvSpPr>
            <p:spPr bwMode="auto">
              <a:xfrm>
                <a:off x="637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87" name="Rectangle 37"/>
              <p:cNvSpPr>
                <a:spLocks noChangeArrowheads="1"/>
              </p:cNvSpPr>
              <p:nvPr/>
            </p:nvSpPr>
            <p:spPr bwMode="auto">
              <a:xfrm>
                <a:off x="637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88" name="Oval 38"/>
              <p:cNvSpPr>
                <a:spLocks noChangeArrowheads="1"/>
              </p:cNvSpPr>
              <p:nvPr/>
            </p:nvSpPr>
            <p:spPr bwMode="auto">
              <a:xfrm>
                <a:off x="637" y="331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89" name="Rectangle 39"/>
              <p:cNvSpPr>
                <a:spLocks noChangeArrowheads="1"/>
              </p:cNvSpPr>
              <p:nvPr/>
            </p:nvSpPr>
            <p:spPr bwMode="auto">
              <a:xfrm>
                <a:off x="793" y="320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90" name="Rectangle 40"/>
              <p:cNvSpPr>
                <a:spLocks noChangeArrowheads="1"/>
              </p:cNvSpPr>
              <p:nvPr/>
            </p:nvSpPr>
            <p:spPr bwMode="auto">
              <a:xfrm>
                <a:off x="793" y="325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91" name="Rectangle 41"/>
              <p:cNvSpPr>
                <a:spLocks noChangeArrowheads="1"/>
              </p:cNvSpPr>
              <p:nvPr/>
            </p:nvSpPr>
            <p:spPr bwMode="auto">
              <a:xfrm>
                <a:off x="781" y="321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92" name="Rectangle 42"/>
              <p:cNvSpPr>
                <a:spLocks noChangeArrowheads="1"/>
              </p:cNvSpPr>
              <p:nvPr/>
            </p:nvSpPr>
            <p:spPr bwMode="auto">
              <a:xfrm>
                <a:off x="781" y="324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93" name="Rectangle 43"/>
              <p:cNvSpPr>
                <a:spLocks noChangeArrowheads="1"/>
              </p:cNvSpPr>
              <p:nvPr/>
            </p:nvSpPr>
            <p:spPr bwMode="auto">
              <a:xfrm>
                <a:off x="775" y="322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94" name="Rectangle 44"/>
              <p:cNvSpPr>
                <a:spLocks noChangeArrowheads="1"/>
              </p:cNvSpPr>
              <p:nvPr/>
            </p:nvSpPr>
            <p:spPr bwMode="auto">
              <a:xfrm>
                <a:off x="775" y="323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95" name="Rectangle 45"/>
              <p:cNvSpPr>
                <a:spLocks noChangeArrowheads="1"/>
              </p:cNvSpPr>
              <p:nvPr/>
            </p:nvSpPr>
            <p:spPr bwMode="auto">
              <a:xfrm>
                <a:off x="775" y="323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96" name="Rectangle 46"/>
              <p:cNvSpPr>
                <a:spLocks noChangeArrowheads="1"/>
              </p:cNvSpPr>
              <p:nvPr/>
            </p:nvSpPr>
            <p:spPr bwMode="auto">
              <a:xfrm>
                <a:off x="775" y="323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97" name="Oval 47"/>
              <p:cNvSpPr>
                <a:spLocks noChangeArrowheads="1"/>
              </p:cNvSpPr>
              <p:nvPr/>
            </p:nvSpPr>
            <p:spPr bwMode="auto">
              <a:xfrm>
                <a:off x="775" y="320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98" name="Rectangle 48"/>
              <p:cNvSpPr>
                <a:spLocks noChangeArrowheads="1"/>
              </p:cNvSpPr>
              <p:nvPr/>
            </p:nvSpPr>
            <p:spPr bwMode="auto">
              <a:xfrm>
                <a:off x="925" y="305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99" name="Rectangle 49"/>
              <p:cNvSpPr>
                <a:spLocks noChangeArrowheads="1"/>
              </p:cNvSpPr>
              <p:nvPr/>
            </p:nvSpPr>
            <p:spPr bwMode="auto">
              <a:xfrm>
                <a:off x="925" y="310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00" name="Rectangle 50"/>
              <p:cNvSpPr>
                <a:spLocks noChangeArrowheads="1"/>
              </p:cNvSpPr>
              <p:nvPr/>
            </p:nvSpPr>
            <p:spPr bwMode="auto">
              <a:xfrm>
                <a:off x="913" y="306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01" name="Rectangle 51"/>
              <p:cNvSpPr>
                <a:spLocks noChangeArrowheads="1"/>
              </p:cNvSpPr>
              <p:nvPr/>
            </p:nvSpPr>
            <p:spPr bwMode="auto">
              <a:xfrm>
                <a:off x="913" y="309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02" name="Rectangle 52"/>
              <p:cNvSpPr>
                <a:spLocks noChangeArrowheads="1"/>
              </p:cNvSpPr>
              <p:nvPr/>
            </p:nvSpPr>
            <p:spPr bwMode="auto">
              <a:xfrm>
                <a:off x="907" y="307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03" name="Rectangle 53"/>
              <p:cNvSpPr>
                <a:spLocks noChangeArrowheads="1"/>
              </p:cNvSpPr>
              <p:nvPr/>
            </p:nvSpPr>
            <p:spPr bwMode="auto">
              <a:xfrm>
                <a:off x="907" y="308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04" name="Rectangle 54"/>
              <p:cNvSpPr>
                <a:spLocks noChangeArrowheads="1"/>
              </p:cNvSpPr>
              <p:nvPr/>
            </p:nvSpPr>
            <p:spPr bwMode="auto">
              <a:xfrm>
                <a:off x="907" y="308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05" name="Rectangle 55"/>
              <p:cNvSpPr>
                <a:spLocks noChangeArrowheads="1"/>
              </p:cNvSpPr>
              <p:nvPr/>
            </p:nvSpPr>
            <p:spPr bwMode="auto">
              <a:xfrm>
                <a:off x="907" y="308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06" name="Oval 56"/>
              <p:cNvSpPr>
                <a:spLocks noChangeArrowheads="1"/>
              </p:cNvSpPr>
              <p:nvPr/>
            </p:nvSpPr>
            <p:spPr bwMode="auto">
              <a:xfrm>
                <a:off x="907" y="305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07" name="Rectangle 57"/>
              <p:cNvSpPr>
                <a:spLocks noChangeArrowheads="1"/>
              </p:cNvSpPr>
              <p:nvPr/>
            </p:nvSpPr>
            <p:spPr bwMode="auto">
              <a:xfrm>
                <a:off x="1063" y="287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08" name="Rectangle 58"/>
              <p:cNvSpPr>
                <a:spLocks noChangeArrowheads="1"/>
              </p:cNvSpPr>
              <p:nvPr/>
            </p:nvSpPr>
            <p:spPr bwMode="auto">
              <a:xfrm>
                <a:off x="1063" y="292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09" name="Rectangle 59"/>
              <p:cNvSpPr>
                <a:spLocks noChangeArrowheads="1"/>
              </p:cNvSpPr>
              <p:nvPr/>
            </p:nvSpPr>
            <p:spPr bwMode="auto">
              <a:xfrm>
                <a:off x="1051" y="288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10" name="Rectangle 60"/>
              <p:cNvSpPr>
                <a:spLocks noChangeArrowheads="1"/>
              </p:cNvSpPr>
              <p:nvPr/>
            </p:nvSpPr>
            <p:spPr bwMode="auto">
              <a:xfrm>
                <a:off x="1051" y="291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11" name="Rectangle 61"/>
              <p:cNvSpPr>
                <a:spLocks noChangeArrowheads="1"/>
              </p:cNvSpPr>
              <p:nvPr/>
            </p:nvSpPr>
            <p:spPr bwMode="auto">
              <a:xfrm>
                <a:off x="1045" y="289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12" name="Rectangle 62"/>
              <p:cNvSpPr>
                <a:spLocks noChangeArrowheads="1"/>
              </p:cNvSpPr>
              <p:nvPr/>
            </p:nvSpPr>
            <p:spPr bwMode="auto">
              <a:xfrm>
                <a:off x="1045" y="290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13" name="Rectangle 63"/>
              <p:cNvSpPr>
                <a:spLocks noChangeArrowheads="1"/>
              </p:cNvSpPr>
              <p:nvPr/>
            </p:nvSpPr>
            <p:spPr bwMode="auto">
              <a:xfrm>
                <a:off x="1045" y="290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14" name="Rectangle 64"/>
              <p:cNvSpPr>
                <a:spLocks noChangeArrowheads="1"/>
              </p:cNvSpPr>
              <p:nvPr/>
            </p:nvSpPr>
            <p:spPr bwMode="auto">
              <a:xfrm>
                <a:off x="1045" y="290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15" name="Oval 65"/>
              <p:cNvSpPr>
                <a:spLocks noChangeArrowheads="1"/>
              </p:cNvSpPr>
              <p:nvPr/>
            </p:nvSpPr>
            <p:spPr bwMode="auto">
              <a:xfrm>
                <a:off x="1045" y="287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16" name="Rectangle 66"/>
              <p:cNvSpPr>
                <a:spLocks noChangeArrowheads="1"/>
              </p:cNvSpPr>
              <p:nvPr/>
            </p:nvSpPr>
            <p:spPr bwMode="auto">
              <a:xfrm>
                <a:off x="1201" y="275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17" name="Rectangle 67"/>
              <p:cNvSpPr>
                <a:spLocks noChangeArrowheads="1"/>
              </p:cNvSpPr>
              <p:nvPr/>
            </p:nvSpPr>
            <p:spPr bwMode="auto">
              <a:xfrm>
                <a:off x="1201" y="279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18" name="Rectangle 68"/>
              <p:cNvSpPr>
                <a:spLocks noChangeArrowheads="1"/>
              </p:cNvSpPr>
              <p:nvPr/>
            </p:nvSpPr>
            <p:spPr bwMode="auto">
              <a:xfrm>
                <a:off x="1189" y="275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19" name="Rectangle 69"/>
              <p:cNvSpPr>
                <a:spLocks noChangeArrowheads="1"/>
              </p:cNvSpPr>
              <p:nvPr/>
            </p:nvSpPr>
            <p:spPr bwMode="auto">
              <a:xfrm>
                <a:off x="1189" y="278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20" name="Rectangle 70"/>
              <p:cNvSpPr>
                <a:spLocks noChangeArrowheads="1"/>
              </p:cNvSpPr>
              <p:nvPr/>
            </p:nvSpPr>
            <p:spPr bwMode="auto">
              <a:xfrm>
                <a:off x="1183" y="276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21" name="Rectangle 71"/>
              <p:cNvSpPr>
                <a:spLocks noChangeArrowheads="1"/>
              </p:cNvSpPr>
              <p:nvPr/>
            </p:nvSpPr>
            <p:spPr bwMode="auto">
              <a:xfrm>
                <a:off x="1183" y="278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22" name="Rectangle 72"/>
              <p:cNvSpPr>
                <a:spLocks noChangeArrowheads="1"/>
              </p:cNvSpPr>
              <p:nvPr/>
            </p:nvSpPr>
            <p:spPr bwMode="auto">
              <a:xfrm>
                <a:off x="1183" y="277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23" name="Rectangle 73"/>
              <p:cNvSpPr>
                <a:spLocks noChangeArrowheads="1"/>
              </p:cNvSpPr>
              <p:nvPr/>
            </p:nvSpPr>
            <p:spPr bwMode="auto">
              <a:xfrm>
                <a:off x="1183" y="277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24" name="Oval 74"/>
              <p:cNvSpPr>
                <a:spLocks noChangeArrowheads="1"/>
              </p:cNvSpPr>
              <p:nvPr/>
            </p:nvSpPr>
            <p:spPr bwMode="auto">
              <a:xfrm>
                <a:off x="1183" y="275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25" name="Rectangle 75"/>
              <p:cNvSpPr>
                <a:spLocks noChangeArrowheads="1"/>
              </p:cNvSpPr>
              <p:nvPr/>
            </p:nvSpPr>
            <p:spPr bwMode="auto">
              <a:xfrm>
                <a:off x="1339" y="266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26" name="Rectangle 76"/>
              <p:cNvSpPr>
                <a:spLocks noChangeArrowheads="1"/>
              </p:cNvSpPr>
              <p:nvPr/>
            </p:nvSpPr>
            <p:spPr bwMode="auto">
              <a:xfrm>
                <a:off x="1339" y="271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27" name="Rectangle 77"/>
              <p:cNvSpPr>
                <a:spLocks noChangeArrowheads="1"/>
              </p:cNvSpPr>
              <p:nvPr/>
            </p:nvSpPr>
            <p:spPr bwMode="auto">
              <a:xfrm>
                <a:off x="1327" y="267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28" name="Rectangle 78"/>
              <p:cNvSpPr>
                <a:spLocks noChangeArrowheads="1"/>
              </p:cNvSpPr>
              <p:nvPr/>
            </p:nvSpPr>
            <p:spPr bwMode="auto">
              <a:xfrm>
                <a:off x="1327" y="270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29" name="Rectangle 79"/>
              <p:cNvSpPr>
                <a:spLocks noChangeArrowheads="1"/>
              </p:cNvSpPr>
              <p:nvPr/>
            </p:nvSpPr>
            <p:spPr bwMode="auto">
              <a:xfrm>
                <a:off x="1321" y="268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30" name="Rectangle 80"/>
              <p:cNvSpPr>
                <a:spLocks noChangeArrowheads="1"/>
              </p:cNvSpPr>
              <p:nvPr/>
            </p:nvSpPr>
            <p:spPr bwMode="auto">
              <a:xfrm>
                <a:off x="1321" y="269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31" name="Rectangle 81"/>
              <p:cNvSpPr>
                <a:spLocks noChangeArrowheads="1"/>
              </p:cNvSpPr>
              <p:nvPr/>
            </p:nvSpPr>
            <p:spPr bwMode="auto">
              <a:xfrm>
                <a:off x="1321" y="269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32" name="Rectangle 82"/>
              <p:cNvSpPr>
                <a:spLocks noChangeArrowheads="1"/>
              </p:cNvSpPr>
              <p:nvPr/>
            </p:nvSpPr>
            <p:spPr bwMode="auto">
              <a:xfrm>
                <a:off x="1321" y="269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33" name="Oval 83"/>
              <p:cNvSpPr>
                <a:spLocks noChangeArrowheads="1"/>
              </p:cNvSpPr>
              <p:nvPr/>
            </p:nvSpPr>
            <p:spPr bwMode="auto">
              <a:xfrm>
                <a:off x="1321" y="266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34" name="Rectangle 84"/>
              <p:cNvSpPr>
                <a:spLocks noChangeArrowheads="1"/>
              </p:cNvSpPr>
              <p:nvPr/>
            </p:nvSpPr>
            <p:spPr bwMode="auto">
              <a:xfrm>
                <a:off x="1471" y="250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35" name="Rectangle 85"/>
              <p:cNvSpPr>
                <a:spLocks noChangeArrowheads="1"/>
              </p:cNvSpPr>
              <p:nvPr/>
            </p:nvSpPr>
            <p:spPr bwMode="auto">
              <a:xfrm>
                <a:off x="1471" y="255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36" name="Rectangle 86"/>
              <p:cNvSpPr>
                <a:spLocks noChangeArrowheads="1"/>
              </p:cNvSpPr>
              <p:nvPr/>
            </p:nvSpPr>
            <p:spPr bwMode="auto">
              <a:xfrm>
                <a:off x="1459" y="251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37" name="Rectangle 87"/>
              <p:cNvSpPr>
                <a:spLocks noChangeArrowheads="1"/>
              </p:cNvSpPr>
              <p:nvPr/>
            </p:nvSpPr>
            <p:spPr bwMode="auto">
              <a:xfrm>
                <a:off x="1459" y="254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38" name="Rectangle 88"/>
              <p:cNvSpPr>
                <a:spLocks noChangeArrowheads="1"/>
              </p:cNvSpPr>
              <p:nvPr/>
            </p:nvSpPr>
            <p:spPr bwMode="auto">
              <a:xfrm>
                <a:off x="1453" y="252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39" name="Rectangle 89"/>
              <p:cNvSpPr>
                <a:spLocks noChangeArrowheads="1"/>
              </p:cNvSpPr>
              <p:nvPr/>
            </p:nvSpPr>
            <p:spPr bwMode="auto">
              <a:xfrm>
                <a:off x="1453" y="253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40" name="Rectangle 90"/>
              <p:cNvSpPr>
                <a:spLocks noChangeArrowheads="1"/>
              </p:cNvSpPr>
              <p:nvPr/>
            </p:nvSpPr>
            <p:spPr bwMode="auto">
              <a:xfrm>
                <a:off x="1453" y="252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41" name="Rectangle 91"/>
              <p:cNvSpPr>
                <a:spLocks noChangeArrowheads="1"/>
              </p:cNvSpPr>
              <p:nvPr/>
            </p:nvSpPr>
            <p:spPr bwMode="auto">
              <a:xfrm>
                <a:off x="1453" y="252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42" name="Oval 92"/>
              <p:cNvSpPr>
                <a:spLocks noChangeArrowheads="1"/>
              </p:cNvSpPr>
              <p:nvPr/>
            </p:nvSpPr>
            <p:spPr bwMode="auto">
              <a:xfrm>
                <a:off x="1453" y="250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43" name="Rectangle 93"/>
              <p:cNvSpPr>
                <a:spLocks noChangeArrowheads="1"/>
              </p:cNvSpPr>
              <p:nvPr/>
            </p:nvSpPr>
            <p:spPr bwMode="auto">
              <a:xfrm>
                <a:off x="1609" y="225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44" name="Rectangle 94"/>
              <p:cNvSpPr>
                <a:spLocks noChangeArrowheads="1"/>
              </p:cNvSpPr>
              <p:nvPr/>
            </p:nvSpPr>
            <p:spPr bwMode="auto">
              <a:xfrm>
                <a:off x="1609" y="230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45" name="Rectangle 95"/>
              <p:cNvSpPr>
                <a:spLocks noChangeArrowheads="1"/>
              </p:cNvSpPr>
              <p:nvPr/>
            </p:nvSpPr>
            <p:spPr bwMode="auto">
              <a:xfrm>
                <a:off x="1597" y="226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46" name="Rectangle 96"/>
              <p:cNvSpPr>
                <a:spLocks noChangeArrowheads="1"/>
              </p:cNvSpPr>
              <p:nvPr/>
            </p:nvSpPr>
            <p:spPr bwMode="auto">
              <a:xfrm>
                <a:off x="1597" y="229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47" name="Rectangle 97"/>
              <p:cNvSpPr>
                <a:spLocks noChangeArrowheads="1"/>
              </p:cNvSpPr>
              <p:nvPr/>
            </p:nvSpPr>
            <p:spPr bwMode="auto">
              <a:xfrm>
                <a:off x="1591" y="227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48" name="Rectangle 98"/>
              <p:cNvSpPr>
                <a:spLocks noChangeArrowheads="1"/>
              </p:cNvSpPr>
              <p:nvPr/>
            </p:nvSpPr>
            <p:spPr bwMode="auto">
              <a:xfrm>
                <a:off x="1591" y="228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49" name="Rectangle 99"/>
              <p:cNvSpPr>
                <a:spLocks noChangeArrowheads="1"/>
              </p:cNvSpPr>
              <p:nvPr/>
            </p:nvSpPr>
            <p:spPr bwMode="auto">
              <a:xfrm>
                <a:off x="1591" y="228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50" name="Rectangle 100"/>
              <p:cNvSpPr>
                <a:spLocks noChangeArrowheads="1"/>
              </p:cNvSpPr>
              <p:nvPr/>
            </p:nvSpPr>
            <p:spPr bwMode="auto">
              <a:xfrm>
                <a:off x="1591" y="228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51" name="Oval 101"/>
              <p:cNvSpPr>
                <a:spLocks noChangeArrowheads="1"/>
              </p:cNvSpPr>
              <p:nvPr/>
            </p:nvSpPr>
            <p:spPr bwMode="auto">
              <a:xfrm>
                <a:off x="1591" y="225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52" name="Rectangle 102"/>
              <p:cNvSpPr>
                <a:spLocks noChangeArrowheads="1"/>
              </p:cNvSpPr>
              <p:nvPr/>
            </p:nvSpPr>
            <p:spPr bwMode="auto">
              <a:xfrm>
                <a:off x="1747" y="199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53" name="Rectangle 103"/>
              <p:cNvSpPr>
                <a:spLocks noChangeArrowheads="1"/>
              </p:cNvSpPr>
              <p:nvPr/>
            </p:nvSpPr>
            <p:spPr bwMode="auto">
              <a:xfrm>
                <a:off x="1747" y="204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54" name="Rectangle 104"/>
              <p:cNvSpPr>
                <a:spLocks noChangeArrowheads="1"/>
              </p:cNvSpPr>
              <p:nvPr/>
            </p:nvSpPr>
            <p:spPr bwMode="auto">
              <a:xfrm>
                <a:off x="1735" y="200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55" name="Rectangle 105"/>
              <p:cNvSpPr>
                <a:spLocks noChangeArrowheads="1"/>
              </p:cNvSpPr>
              <p:nvPr/>
            </p:nvSpPr>
            <p:spPr bwMode="auto">
              <a:xfrm>
                <a:off x="1735" y="203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56" name="Rectangle 106"/>
              <p:cNvSpPr>
                <a:spLocks noChangeArrowheads="1"/>
              </p:cNvSpPr>
              <p:nvPr/>
            </p:nvSpPr>
            <p:spPr bwMode="auto">
              <a:xfrm>
                <a:off x="1729" y="201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57" name="Rectangle 107"/>
              <p:cNvSpPr>
                <a:spLocks noChangeArrowheads="1"/>
              </p:cNvSpPr>
              <p:nvPr/>
            </p:nvSpPr>
            <p:spPr bwMode="auto">
              <a:xfrm>
                <a:off x="1729" y="202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58" name="Rectangle 108"/>
              <p:cNvSpPr>
                <a:spLocks noChangeArrowheads="1"/>
              </p:cNvSpPr>
              <p:nvPr/>
            </p:nvSpPr>
            <p:spPr bwMode="auto">
              <a:xfrm>
                <a:off x="1729" y="201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59" name="Rectangle 109"/>
              <p:cNvSpPr>
                <a:spLocks noChangeArrowheads="1"/>
              </p:cNvSpPr>
              <p:nvPr/>
            </p:nvSpPr>
            <p:spPr bwMode="auto">
              <a:xfrm>
                <a:off x="1729" y="201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60" name="Oval 110"/>
              <p:cNvSpPr>
                <a:spLocks noChangeArrowheads="1"/>
              </p:cNvSpPr>
              <p:nvPr/>
            </p:nvSpPr>
            <p:spPr bwMode="auto">
              <a:xfrm>
                <a:off x="1729" y="199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61" name="Rectangle 111"/>
              <p:cNvSpPr>
                <a:spLocks noChangeArrowheads="1"/>
              </p:cNvSpPr>
              <p:nvPr/>
            </p:nvSpPr>
            <p:spPr bwMode="auto">
              <a:xfrm>
                <a:off x="1879" y="189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62" name="Rectangle 112"/>
              <p:cNvSpPr>
                <a:spLocks noChangeArrowheads="1"/>
              </p:cNvSpPr>
              <p:nvPr/>
            </p:nvSpPr>
            <p:spPr bwMode="auto">
              <a:xfrm>
                <a:off x="1879" y="194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63" name="Rectangle 113"/>
              <p:cNvSpPr>
                <a:spLocks noChangeArrowheads="1"/>
              </p:cNvSpPr>
              <p:nvPr/>
            </p:nvSpPr>
            <p:spPr bwMode="auto">
              <a:xfrm>
                <a:off x="1867" y="190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64" name="Rectangle 114"/>
              <p:cNvSpPr>
                <a:spLocks noChangeArrowheads="1"/>
              </p:cNvSpPr>
              <p:nvPr/>
            </p:nvSpPr>
            <p:spPr bwMode="auto">
              <a:xfrm>
                <a:off x="1867" y="193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65" name="Rectangle 115"/>
              <p:cNvSpPr>
                <a:spLocks noChangeArrowheads="1"/>
              </p:cNvSpPr>
              <p:nvPr/>
            </p:nvSpPr>
            <p:spPr bwMode="auto">
              <a:xfrm>
                <a:off x="1861" y="191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66" name="Rectangle 116"/>
              <p:cNvSpPr>
                <a:spLocks noChangeArrowheads="1"/>
              </p:cNvSpPr>
              <p:nvPr/>
            </p:nvSpPr>
            <p:spPr bwMode="auto">
              <a:xfrm>
                <a:off x="1861" y="192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67" name="Rectangle 117"/>
              <p:cNvSpPr>
                <a:spLocks noChangeArrowheads="1"/>
              </p:cNvSpPr>
              <p:nvPr/>
            </p:nvSpPr>
            <p:spPr bwMode="auto">
              <a:xfrm>
                <a:off x="1861" y="192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68" name="Rectangle 118"/>
              <p:cNvSpPr>
                <a:spLocks noChangeArrowheads="1"/>
              </p:cNvSpPr>
              <p:nvPr/>
            </p:nvSpPr>
            <p:spPr bwMode="auto">
              <a:xfrm>
                <a:off x="1861" y="192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69" name="Oval 119"/>
              <p:cNvSpPr>
                <a:spLocks noChangeArrowheads="1"/>
              </p:cNvSpPr>
              <p:nvPr/>
            </p:nvSpPr>
            <p:spPr bwMode="auto">
              <a:xfrm>
                <a:off x="1861" y="189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70" name="Rectangle 120"/>
              <p:cNvSpPr>
                <a:spLocks noChangeArrowheads="1"/>
              </p:cNvSpPr>
              <p:nvPr/>
            </p:nvSpPr>
            <p:spPr bwMode="auto">
              <a:xfrm>
                <a:off x="2017" y="171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71" name="Rectangle 121"/>
              <p:cNvSpPr>
                <a:spLocks noChangeArrowheads="1"/>
              </p:cNvSpPr>
              <p:nvPr/>
            </p:nvSpPr>
            <p:spPr bwMode="auto">
              <a:xfrm>
                <a:off x="2017" y="176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72" name="Rectangle 122"/>
              <p:cNvSpPr>
                <a:spLocks noChangeArrowheads="1"/>
              </p:cNvSpPr>
              <p:nvPr/>
            </p:nvSpPr>
            <p:spPr bwMode="auto">
              <a:xfrm>
                <a:off x="2005" y="171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73" name="Rectangle 123"/>
              <p:cNvSpPr>
                <a:spLocks noChangeArrowheads="1"/>
              </p:cNvSpPr>
              <p:nvPr/>
            </p:nvSpPr>
            <p:spPr bwMode="auto">
              <a:xfrm>
                <a:off x="2005" y="174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74" name="Rectangle 124"/>
              <p:cNvSpPr>
                <a:spLocks noChangeArrowheads="1"/>
              </p:cNvSpPr>
              <p:nvPr/>
            </p:nvSpPr>
            <p:spPr bwMode="auto">
              <a:xfrm>
                <a:off x="1999" y="173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75" name="Rectangle 125"/>
              <p:cNvSpPr>
                <a:spLocks noChangeArrowheads="1"/>
              </p:cNvSpPr>
              <p:nvPr/>
            </p:nvSpPr>
            <p:spPr bwMode="auto">
              <a:xfrm>
                <a:off x="1999" y="174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76" name="Rectangle 126"/>
              <p:cNvSpPr>
                <a:spLocks noChangeArrowheads="1"/>
              </p:cNvSpPr>
              <p:nvPr/>
            </p:nvSpPr>
            <p:spPr bwMode="auto">
              <a:xfrm>
                <a:off x="1999" y="173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77" name="Rectangle 127"/>
              <p:cNvSpPr>
                <a:spLocks noChangeArrowheads="1"/>
              </p:cNvSpPr>
              <p:nvPr/>
            </p:nvSpPr>
            <p:spPr bwMode="auto">
              <a:xfrm>
                <a:off x="1999" y="173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78" name="Oval 128"/>
              <p:cNvSpPr>
                <a:spLocks noChangeArrowheads="1"/>
              </p:cNvSpPr>
              <p:nvPr/>
            </p:nvSpPr>
            <p:spPr bwMode="auto">
              <a:xfrm>
                <a:off x="1999" y="171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79" name="Rectangle 129"/>
              <p:cNvSpPr>
                <a:spLocks noChangeArrowheads="1"/>
              </p:cNvSpPr>
              <p:nvPr/>
            </p:nvSpPr>
            <p:spPr bwMode="auto">
              <a:xfrm>
                <a:off x="2155" y="104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80" name="Rectangle 130"/>
              <p:cNvSpPr>
                <a:spLocks noChangeArrowheads="1"/>
              </p:cNvSpPr>
              <p:nvPr/>
            </p:nvSpPr>
            <p:spPr bwMode="auto">
              <a:xfrm>
                <a:off x="2155" y="109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81" name="Rectangle 131"/>
              <p:cNvSpPr>
                <a:spLocks noChangeArrowheads="1"/>
              </p:cNvSpPr>
              <p:nvPr/>
            </p:nvSpPr>
            <p:spPr bwMode="auto">
              <a:xfrm>
                <a:off x="2143" y="105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82" name="Rectangle 132"/>
              <p:cNvSpPr>
                <a:spLocks noChangeArrowheads="1"/>
              </p:cNvSpPr>
              <p:nvPr/>
            </p:nvSpPr>
            <p:spPr bwMode="auto">
              <a:xfrm>
                <a:off x="2143" y="108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83" name="Rectangle 133"/>
              <p:cNvSpPr>
                <a:spLocks noChangeArrowheads="1"/>
              </p:cNvSpPr>
              <p:nvPr/>
            </p:nvSpPr>
            <p:spPr bwMode="auto">
              <a:xfrm>
                <a:off x="2137" y="106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84" name="Rectangle 134"/>
              <p:cNvSpPr>
                <a:spLocks noChangeArrowheads="1"/>
              </p:cNvSpPr>
              <p:nvPr/>
            </p:nvSpPr>
            <p:spPr bwMode="auto">
              <a:xfrm>
                <a:off x="2137" y="107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85" name="Rectangle 135"/>
              <p:cNvSpPr>
                <a:spLocks noChangeArrowheads="1"/>
              </p:cNvSpPr>
              <p:nvPr/>
            </p:nvSpPr>
            <p:spPr bwMode="auto">
              <a:xfrm>
                <a:off x="2137" y="107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86" name="Rectangle 136"/>
              <p:cNvSpPr>
                <a:spLocks noChangeArrowheads="1"/>
              </p:cNvSpPr>
              <p:nvPr/>
            </p:nvSpPr>
            <p:spPr bwMode="auto">
              <a:xfrm>
                <a:off x="2137" y="107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87" name="Oval 137"/>
              <p:cNvSpPr>
                <a:spLocks noChangeArrowheads="1"/>
              </p:cNvSpPr>
              <p:nvPr/>
            </p:nvSpPr>
            <p:spPr bwMode="auto">
              <a:xfrm>
                <a:off x="2137" y="104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88" name="Rectangle 138"/>
              <p:cNvSpPr>
                <a:spLocks noChangeArrowheads="1"/>
              </p:cNvSpPr>
              <p:nvPr/>
            </p:nvSpPr>
            <p:spPr bwMode="auto">
              <a:xfrm>
                <a:off x="2287" y="107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89" name="Rectangle 139"/>
              <p:cNvSpPr>
                <a:spLocks noChangeArrowheads="1"/>
              </p:cNvSpPr>
              <p:nvPr/>
            </p:nvSpPr>
            <p:spPr bwMode="auto">
              <a:xfrm>
                <a:off x="2287" y="112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90" name="Rectangle 140"/>
              <p:cNvSpPr>
                <a:spLocks noChangeArrowheads="1"/>
              </p:cNvSpPr>
              <p:nvPr/>
            </p:nvSpPr>
            <p:spPr bwMode="auto">
              <a:xfrm>
                <a:off x="2275" y="108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91" name="Rectangle 141"/>
              <p:cNvSpPr>
                <a:spLocks noChangeArrowheads="1"/>
              </p:cNvSpPr>
              <p:nvPr/>
            </p:nvSpPr>
            <p:spPr bwMode="auto">
              <a:xfrm>
                <a:off x="2275" y="111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92" name="Rectangle 142"/>
              <p:cNvSpPr>
                <a:spLocks noChangeArrowheads="1"/>
              </p:cNvSpPr>
              <p:nvPr/>
            </p:nvSpPr>
            <p:spPr bwMode="auto">
              <a:xfrm>
                <a:off x="2269" y="109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93" name="Rectangle 143"/>
              <p:cNvSpPr>
                <a:spLocks noChangeArrowheads="1"/>
              </p:cNvSpPr>
              <p:nvPr/>
            </p:nvSpPr>
            <p:spPr bwMode="auto">
              <a:xfrm>
                <a:off x="2269" y="110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94" name="Rectangle 144"/>
              <p:cNvSpPr>
                <a:spLocks noChangeArrowheads="1"/>
              </p:cNvSpPr>
              <p:nvPr/>
            </p:nvSpPr>
            <p:spPr bwMode="auto">
              <a:xfrm>
                <a:off x="2269" y="110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95" name="Rectangle 145"/>
              <p:cNvSpPr>
                <a:spLocks noChangeArrowheads="1"/>
              </p:cNvSpPr>
              <p:nvPr/>
            </p:nvSpPr>
            <p:spPr bwMode="auto">
              <a:xfrm>
                <a:off x="2269" y="110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96" name="Oval 146"/>
              <p:cNvSpPr>
                <a:spLocks noChangeArrowheads="1"/>
              </p:cNvSpPr>
              <p:nvPr/>
            </p:nvSpPr>
            <p:spPr bwMode="auto">
              <a:xfrm>
                <a:off x="2269" y="107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97" name="Freeform 147"/>
              <p:cNvSpPr>
                <a:spLocks/>
              </p:cNvSpPr>
              <p:nvPr/>
            </p:nvSpPr>
            <p:spPr bwMode="auto">
              <a:xfrm>
                <a:off x="661" y="1070"/>
                <a:ext cx="1632" cy="2268"/>
              </a:xfrm>
              <a:custGeom>
                <a:avLst/>
                <a:gdLst>
                  <a:gd name="T0" fmla="*/ 0 w 272"/>
                  <a:gd name="T1" fmla="*/ 378 h 378"/>
                  <a:gd name="T2" fmla="*/ 23 w 272"/>
                  <a:gd name="T3" fmla="*/ 360 h 378"/>
                  <a:gd name="T4" fmla="*/ 45 w 272"/>
                  <a:gd name="T5" fmla="*/ 335 h 378"/>
                  <a:gd name="T6" fmla="*/ 68 w 272"/>
                  <a:gd name="T7" fmla="*/ 305 h 378"/>
                  <a:gd name="T8" fmla="*/ 91 w 272"/>
                  <a:gd name="T9" fmla="*/ 284 h 378"/>
                  <a:gd name="T10" fmla="*/ 114 w 272"/>
                  <a:gd name="T11" fmla="*/ 270 h 378"/>
                  <a:gd name="T12" fmla="*/ 136 w 272"/>
                  <a:gd name="T13" fmla="*/ 243 h 378"/>
                  <a:gd name="T14" fmla="*/ 159 w 272"/>
                  <a:gd name="T15" fmla="*/ 202 h 378"/>
                  <a:gd name="T16" fmla="*/ 182 w 272"/>
                  <a:gd name="T17" fmla="*/ 158 h 378"/>
                  <a:gd name="T18" fmla="*/ 204 w 272"/>
                  <a:gd name="T19" fmla="*/ 142 h 378"/>
                  <a:gd name="T20" fmla="*/ 227 w 272"/>
                  <a:gd name="T21" fmla="*/ 111 h 378"/>
                  <a:gd name="T22" fmla="*/ 250 w 272"/>
                  <a:gd name="T23" fmla="*/ 0 h 378"/>
                  <a:gd name="T24" fmla="*/ 272 w 272"/>
                  <a:gd name="T25" fmla="*/ 5 h 3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2" h="378">
                    <a:moveTo>
                      <a:pt x="0" y="378"/>
                    </a:moveTo>
                    <a:lnTo>
                      <a:pt x="23" y="360"/>
                    </a:lnTo>
                    <a:lnTo>
                      <a:pt x="45" y="335"/>
                    </a:lnTo>
                    <a:lnTo>
                      <a:pt x="68" y="305"/>
                    </a:lnTo>
                    <a:lnTo>
                      <a:pt x="91" y="284"/>
                    </a:lnTo>
                    <a:lnTo>
                      <a:pt x="114" y="270"/>
                    </a:lnTo>
                    <a:lnTo>
                      <a:pt x="136" y="243"/>
                    </a:lnTo>
                    <a:lnTo>
                      <a:pt x="159" y="202"/>
                    </a:lnTo>
                    <a:lnTo>
                      <a:pt x="182" y="158"/>
                    </a:lnTo>
                    <a:lnTo>
                      <a:pt x="204" y="142"/>
                    </a:lnTo>
                    <a:lnTo>
                      <a:pt x="227" y="111"/>
                    </a:lnTo>
                    <a:lnTo>
                      <a:pt x="250" y="0"/>
                    </a:lnTo>
                    <a:lnTo>
                      <a:pt x="272" y="5"/>
                    </a:lnTo>
                  </a:path>
                </a:pathLst>
              </a:custGeom>
              <a:noFill/>
              <a:ln w="2857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98" name="Rectangle 148"/>
              <p:cNvSpPr>
                <a:spLocks noChangeArrowheads="1"/>
              </p:cNvSpPr>
              <p:nvPr/>
            </p:nvSpPr>
            <p:spPr bwMode="auto">
              <a:xfrm>
                <a:off x="631" y="3248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599" name="Rectangle 149"/>
              <p:cNvSpPr>
                <a:spLocks noChangeArrowheads="1"/>
              </p:cNvSpPr>
              <p:nvPr/>
            </p:nvSpPr>
            <p:spPr bwMode="auto">
              <a:xfrm>
                <a:off x="769" y="3122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00" name="Rectangle 150"/>
              <p:cNvSpPr>
                <a:spLocks noChangeArrowheads="1"/>
              </p:cNvSpPr>
              <p:nvPr/>
            </p:nvSpPr>
            <p:spPr bwMode="auto">
              <a:xfrm>
                <a:off x="907" y="2996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01" name="Rectangle 151"/>
              <p:cNvSpPr>
                <a:spLocks noChangeArrowheads="1"/>
              </p:cNvSpPr>
              <p:nvPr/>
            </p:nvSpPr>
            <p:spPr bwMode="auto">
              <a:xfrm>
                <a:off x="1039" y="2798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02" name="Rectangle 152"/>
              <p:cNvSpPr>
                <a:spLocks noChangeArrowheads="1"/>
              </p:cNvSpPr>
              <p:nvPr/>
            </p:nvSpPr>
            <p:spPr bwMode="auto">
              <a:xfrm>
                <a:off x="1177" y="2690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03" name="Rectangle 153"/>
              <p:cNvSpPr>
                <a:spLocks noChangeArrowheads="1"/>
              </p:cNvSpPr>
              <p:nvPr/>
            </p:nvSpPr>
            <p:spPr bwMode="auto">
              <a:xfrm>
                <a:off x="1315" y="2660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04" name="Rectangle 154"/>
              <p:cNvSpPr>
                <a:spLocks noChangeArrowheads="1"/>
              </p:cNvSpPr>
              <p:nvPr/>
            </p:nvSpPr>
            <p:spPr bwMode="auto">
              <a:xfrm>
                <a:off x="1453" y="2462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05" name="Rectangle 155"/>
              <p:cNvSpPr>
                <a:spLocks noChangeArrowheads="1"/>
              </p:cNvSpPr>
              <p:nvPr/>
            </p:nvSpPr>
            <p:spPr bwMode="auto">
              <a:xfrm>
                <a:off x="1585" y="2228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06" name="Rectangle 156"/>
              <p:cNvSpPr>
                <a:spLocks noChangeArrowheads="1"/>
              </p:cNvSpPr>
              <p:nvPr/>
            </p:nvSpPr>
            <p:spPr bwMode="auto">
              <a:xfrm>
                <a:off x="1723" y="1958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07" name="Rectangle 157"/>
              <p:cNvSpPr>
                <a:spLocks noChangeArrowheads="1"/>
              </p:cNvSpPr>
              <p:nvPr/>
            </p:nvSpPr>
            <p:spPr bwMode="auto">
              <a:xfrm>
                <a:off x="1861" y="1874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08" name="Rectangle 158"/>
              <p:cNvSpPr>
                <a:spLocks noChangeArrowheads="1"/>
              </p:cNvSpPr>
              <p:nvPr/>
            </p:nvSpPr>
            <p:spPr bwMode="auto">
              <a:xfrm>
                <a:off x="1993" y="1670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09" name="Rectangle 159"/>
              <p:cNvSpPr>
                <a:spLocks noChangeArrowheads="1"/>
              </p:cNvSpPr>
              <p:nvPr/>
            </p:nvSpPr>
            <p:spPr bwMode="auto">
              <a:xfrm>
                <a:off x="2131" y="974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10" name="Rectangle 160"/>
              <p:cNvSpPr>
                <a:spLocks noChangeArrowheads="1"/>
              </p:cNvSpPr>
              <p:nvPr/>
            </p:nvSpPr>
            <p:spPr bwMode="auto">
              <a:xfrm>
                <a:off x="2269" y="848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11" name="Freeform 161"/>
              <p:cNvSpPr>
                <a:spLocks/>
              </p:cNvSpPr>
              <p:nvPr/>
            </p:nvSpPr>
            <p:spPr bwMode="auto">
              <a:xfrm>
                <a:off x="661" y="878"/>
                <a:ext cx="1632" cy="2394"/>
              </a:xfrm>
              <a:custGeom>
                <a:avLst/>
                <a:gdLst>
                  <a:gd name="T0" fmla="*/ 0 w 272"/>
                  <a:gd name="T1" fmla="*/ 399 h 399"/>
                  <a:gd name="T2" fmla="*/ 23 w 272"/>
                  <a:gd name="T3" fmla="*/ 378 h 399"/>
                  <a:gd name="T4" fmla="*/ 45 w 272"/>
                  <a:gd name="T5" fmla="*/ 358 h 399"/>
                  <a:gd name="T6" fmla="*/ 68 w 272"/>
                  <a:gd name="T7" fmla="*/ 325 h 399"/>
                  <a:gd name="T8" fmla="*/ 91 w 272"/>
                  <a:gd name="T9" fmla="*/ 307 h 399"/>
                  <a:gd name="T10" fmla="*/ 114 w 272"/>
                  <a:gd name="T11" fmla="*/ 302 h 399"/>
                  <a:gd name="T12" fmla="*/ 136 w 272"/>
                  <a:gd name="T13" fmla="*/ 269 h 399"/>
                  <a:gd name="T14" fmla="*/ 159 w 272"/>
                  <a:gd name="T15" fmla="*/ 230 h 399"/>
                  <a:gd name="T16" fmla="*/ 182 w 272"/>
                  <a:gd name="T17" fmla="*/ 185 h 399"/>
                  <a:gd name="T18" fmla="*/ 204 w 272"/>
                  <a:gd name="T19" fmla="*/ 170 h 399"/>
                  <a:gd name="T20" fmla="*/ 227 w 272"/>
                  <a:gd name="T21" fmla="*/ 136 h 399"/>
                  <a:gd name="T22" fmla="*/ 250 w 272"/>
                  <a:gd name="T23" fmla="*/ 21 h 399"/>
                  <a:gd name="T24" fmla="*/ 272 w 272"/>
                  <a:gd name="T25" fmla="*/ 0 h 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2" h="399">
                    <a:moveTo>
                      <a:pt x="0" y="399"/>
                    </a:moveTo>
                    <a:lnTo>
                      <a:pt x="23" y="378"/>
                    </a:lnTo>
                    <a:lnTo>
                      <a:pt x="45" y="358"/>
                    </a:lnTo>
                    <a:lnTo>
                      <a:pt x="68" y="325"/>
                    </a:lnTo>
                    <a:lnTo>
                      <a:pt x="91" y="307"/>
                    </a:lnTo>
                    <a:lnTo>
                      <a:pt x="114" y="302"/>
                    </a:lnTo>
                    <a:lnTo>
                      <a:pt x="136" y="269"/>
                    </a:lnTo>
                    <a:lnTo>
                      <a:pt x="159" y="230"/>
                    </a:lnTo>
                    <a:lnTo>
                      <a:pt x="182" y="185"/>
                    </a:lnTo>
                    <a:lnTo>
                      <a:pt x="204" y="170"/>
                    </a:lnTo>
                    <a:lnTo>
                      <a:pt x="227" y="136"/>
                    </a:lnTo>
                    <a:lnTo>
                      <a:pt x="250" y="21"/>
                    </a:lnTo>
                    <a:lnTo>
                      <a:pt x="272" y="0"/>
                    </a:lnTo>
                  </a:path>
                </a:pathLst>
              </a:custGeom>
              <a:noFill/>
              <a:ln w="28575" cap="rnd">
                <a:solidFill>
                  <a:srgbClr val="009AC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12" name="Line 162"/>
              <p:cNvSpPr>
                <a:spLocks noChangeShapeType="1"/>
              </p:cNvSpPr>
              <p:nvPr/>
            </p:nvSpPr>
            <p:spPr bwMode="auto">
              <a:xfrm>
                <a:off x="697" y="1228"/>
                <a:ext cx="216" cy="0"/>
              </a:xfrm>
              <a:prstGeom prst="line">
                <a:avLst/>
              </a:prstGeom>
              <a:noFill/>
              <a:ln w="19050" cap="rnd">
                <a:solidFill>
                  <a:srgbClr val="009AC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13" name="Line 163"/>
              <p:cNvSpPr>
                <a:spLocks noChangeShapeType="1"/>
              </p:cNvSpPr>
              <p:nvPr/>
            </p:nvSpPr>
            <p:spPr bwMode="auto">
              <a:xfrm>
                <a:off x="697" y="1372"/>
                <a:ext cx="216" cy="0"/>
              </a:xfrm>
              <a:prstGeom prst="line">
                <a:avLst/>
              </a:prstGeom>
              <a:noFill/>
              <a:ln w="19050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14" name="Rectangle 164"/>
              <p:cNvSpPr>
                <a:spLocks noChangeArrowheads="1"/>
              </p:cNvSpPr>
              <p:nvPr/>
            </p:nvSpPr>
            <p:spPr bwMode="auto">
              <a:xfrm>
                <a:off x="1021" y="1174"/>
                <a:ext cx="6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msGBLUP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15" name="Rectangle 165"/>
              <p:cNvSpPr>
                <a:spLocks noChangeArrowheads="1"/>
              </p:cNvSpPr>
              <p:nvPr/>
            </p:nvSpPr>
            <p:spPr bwMode="auto">
              <a:xfrm>
                <a:off x="1021" y="1318"/>
                <a:ext cx="65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Trad-BLUP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16" name="Line 166"/>
              <p:cNvSpPr>
                <a:spLocks noChangeShapeType="1"/>
              </p:cNvSpPr>
              <p:nvPr/>
            </p:nvSpPr>
            <p:spPr bwMode="auto">
              <a:xfrm>
                <a:off x="3139" y="3440"/>
                <a:ext cx="1698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17" name="Line 167"/>
              <p:cNvSpPr>
                <a:spLocks noChangeShapeType="1"/>
              </p:cNvSpPr>
              <p:nvPr/>
            </p:nvSpPr>
            <p:spPr bwMode="auto">
              <a:xfrm>
                <a:off x="313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18" name="Line 168"/>
              <p:cNvSpPr>
                <a:spLocks noChangeShapeType="1"/>
              </p:cNvSpPr>
              <p:nvPr/>
            </p:nvSpPr>
            <p:spPr bwMode="auto">
              <a:xfrm>
                <a:off x="340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19" name="Line 169"/>
              <p:cNvSpPr>
                <a:spLocks noChangeShapeType="1"/>
              </p:cNvSpPr>
              <p:nvPr/>
            </p:nvSpPr>
            <p:spPr bwMode="auto">
              <a:xfrm>
                <a:off x="3685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20" name="Line 170"/>
              <p:cNvSpPr>
                <a:spLocks noChangeShapeType="1"/>
              </p:cNvSpPr>
              <p:nvPr/>
            </p:nvSpPr>
            <p:spPr bwMode="auto">
              <a:xfrm>
                <a:off x="3955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21" name="Line 171"/>
              <p:cNvSpPr>
                <a:spLocks noChangeShapeType="1"/>
              </p:cNvSpPr>
              <p:nvPr/>
            </p:nvSpPr>
            <p:spPr bwMode="auto">
              <a:xfrm>
                <a:off x="423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22" name="Line 172"/>
              <p:cNvSpPr>
                <a:spLocks noChangeShapeType="1"/>
              </p:cNvSpPr>
              <p:nvPr/>
            </p:nvSpPr>
            <p:spPr bwMode="auto">
              <a:xfrm>
                <a:off x="450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23" name="Line 173"/>
              <p:cNvSpPr>
                <a:spLocks noChangeShapeType="1"/>
              </p:cNvSpPr>
              <p:nvPr/>
            </p:nvSpPr>
            <p:spPr bwMode="auto">
              <a:xfrm>
                <a:off x="4771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24" name="Rectangle 174"/>
              <p:cNvSpPr>
                <a:spLocks noChangeArrowheads="1"/>
              </p:cNvSpPr>
              <p:nvPr/>
            </p:nvSpPr>
            <p:spPr bwMode="auto">
              <a:xfrm>
                <a:off x="2977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25" name="Rectangle 175"/>
              <p:cNvSpPr>
                <a:spLocks noChangeArrowheads="1"/>
              </p:cNvSpPr>
              <p:nvPr/>
            </p:nvSpPr>
            <p:spPr bwMode="auto">
              <a:xfrm>
                <a:off x="3523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26" name="Rectangle 176"/>
              <p:cNvSpPr>
                <a:spLocks noChangeArrowheads="1"/>
              </p:cNvSpPr>
              <p:nvPr/>
            </p:nvSpPr>
            <p:spPr bwMode="auto">
              <a:xfrm>
                <a:off x="4069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27" name="Rectangle 177"/>
              <p:cNvSpPr>
                <a:spLocks noChangeArrowheads="1"/>
              </p:cNvSpPr>
              <p:nvPr/>
            </p:nvSpPr>
            <p:spPr bwMode="auto">
              <a:xfrm>
                <a:off x="4609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28" name="Line 178"/>
              <p:cNvSpPr>
                <a:spLocks noChangeShapeType="1"/>
              </p:cNvSpPr>
              <p:nvPr/>
            </p:nvSpPr>
            <p:spPr bwMode="auto">
              <a:xfrm flipV="1">
                <a:off x="3073" y="872"/>
                <a:ext cx="0" cy="2466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29" name="Line 179"/>
              <p:cNvSpPr>
                <a:spLocks noChangeShapeType="1"/>
              </p:cNvSpPr>
              <p:nvPr/>
            </p:nvSpPr>
            <p:spPr bwMode="auto">
              <a:xfrm flipH="1">
                <a:off x="3019" y="333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30" name="Line 180"/>
              <p:cNvSpPr>
                <a:spLocks noChangeShapeType="1"/>
              </p:cNvSpPr>
              <p:nvPr/>
            </p:nvSpPr>
            <p:spPr bwMode="auto">
              <a:xfrm flipH="1">
                <a:off x="3019" y="2726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31" name="Line 181"/>
              <p:cNvSpPr>
                <a:spLocks noChangeShapeType="1"/>
              </p:cNvSpPr>
              <p:nvPr/>
            </p:nvSpPr>
            <p:spPr bwMode="auto">
              <a:xfrm flipH="1">
                <a:off x="3019" y="210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32" name="Line 182"/>
              <p:cNvSpPr>
                <a:spLocks noChangeShapeType="1"/>
              </p:cNvSpPr>
              <p:nvPr/>
            </p:nvSpPr>
            <p:spPr bwMode="auto">
              <a:xfrm flipH="1">
                <a:off x="3019" y="1490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33" name="Line 183"/>
              <p:cNvSpPr>
                <a:spLocks noChangeShapeType="1"/>
              </p:cNvSpPr>
              <p:nvPr/>
            </p:nvSpPr>
            <p:spPr bwMode="auto">
              <a:xfrm flipH="1">
                <a:off x="3019" y="872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34" name="Rectangle 184"/>
              <p:cNvSpPr>
                <a:spLocks noChangeArrowheads="1"/>
              </p:cNvSpPr>
              <p:nvPr/>
            </p:nvSpPr>
            <p:spPr bwMode="auto">
              <a:xfrm rot="16200000">
                <a:off x="2830" y="3259"/>
                <a:ext cx="16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35" name="Rectangle 185"/>
              <p:cNvSpPr>
                <a:spLocks noChangeArrowheads="1"/>
              </p:cNvSpPr>
              <p:nvPr/>
            </p:nvSpPr>
            <p:spPr bwMode="auto">
              <a:xfrm rot="16200000">
                <a:off x="2851" y="2647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36" name="Rectangle 186"/>
              <p:cNvSpPr>
                <a:spLocks noChangeArrowheads="1"/>
              </p:cNvSpPr>
              <p:nvPr/>
            </p:nvSpPr>
            <p:spPr bwMode="auto">
              <a:xfrm rot="16200000">
                <a:off x="2851" y="2029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37" name="Rectangle 187"/>
              <p:cNvSpPr>
                <a:spLocks noChangeArrowheads="1"/>
              </p:cNvSpPr>
              <p:nvPr/>
            </p:nvSpPr>
            <p:spPr bwMode="auto">
              <a:xfrm rot="16200000">
                <a:off x="2818" y="1411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38" name="Rectangle 188"/>
              <p:cNvSpPr>
                <a:spLocks noChangeArrowheads="1"/>
              </p:cNvSpPr>
              <p:nvPr/>
            </p:nvSpPr>
            <p:spPr bwMode="auto">
              <a:xfrm rot="16200000">
                <a:off x="2818" y="793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15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39" name="Freeform 189"/>
              <p:cNvSpPr>
                <a:spLocks/>
              </p:cNvSpPr>
              <p:nvPr/>
            </p:nvSpPr>
            <p:spPr bwMode="auto">
              <a:xfrm>
                <a:off x="3073" y="776"/>
                <a:ext cx="1764" cy="2664"/>
              </a:xfrm>
              <a:custGeom>
                <a:avLst/>
                <a:gdLst>
                  <a:gd name="T0" fmla="*/ 0 w 294"/>
                  <a:gd name="T1" fmla="*/ 0 h 444"/>
                  <a:gd name="T2" fmla="*/ 0 w 294"/>
                  <a:gd name="T3" fmla="*/ 444 h 444"/>
                  <a:gd name="T4" fmla="*/ 294 w 294"/>
                  <a:gd name="T5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444">
                    <a:moveTo>
                      <a:pt x="0" y="0"/>
                    </a:moveTo>
                    <a:lnTo>
                      <a:pt x="0" y="444"/>
                    </a:lnTo>
                    <a:lnTo>
                      <a:pt x="294" y="444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40" name="Rectangle 190"/>
              <p:cNvSpPr>
                <a:spLocks noChangeArrowheads="1"/>
              </p:cNvSpPr>
              <p:nvPr/>
            </p:nvSpPr>
            <p:spPr bwMode="auto">
              <a:xfrm>
                <a:off x="3595" y="3776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41" name="Rectangle 191"/>
              <p:cNvSpPr>
                <a:spLocks noChangeArrowheads="1"/>
              </p:cNvSpPr>
              <p:nvPr/>
            </p:nvSpPr>
            <p:spPr bwMode="auto">
              <a:xfrm rot="16200000">
                <a:off x="2419" y="2029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642" name="Rectangle 192"/>
              <p:cNvSpPr>
                <a:spLocks noChangeArrowheads="1"/>
              </p:cNvSpPr>
              <p:nvPr/>
            </p:nvSpPr>
            <p:spPr bwMode="auto">
              <a:xfrm>
                <a:off x="3133" y="331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43" name="Rectangle 193"/>
              <p:cNvSpPr>
                <a:spLocks noChangeArrowheads="1"/>
              </p:cNvSpPr>
              <p:nvPr/>
            </p:nvSpPr>
            <p:spPr bwMode="auto">
              <a:xfrm>
                <a:off x="3133" y="336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44" name="Rectangle 194"/>
              <p:cNvSpPr>
                <a:spLocks noChangeArrowheads="1"/>
              </p:cNvSpPr>
              <p:nvPr/>
            </p:nvSpPr>
            <p:spPr bwMode="auto">
              <a:xfrm>
                <a:off x="3121" y="332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45" name="Rectangle 195"/>
              <p:cNvSpPr>
                <a:spLocks noChangeArrowheads="1"/>
              </p:cNvSpPr>
              <p:nvPr/>
            </p:nvSpPr>
            <p:spPr bwMode="auto">
              <a:xfrm>
                <a:off x="3121" y="335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46" name="Rectangle 196"/>
              <p:cNvSpPr>
                <a:spLocks noChangeArrowheads="1"/>
              </p:cNvSpPr>
              <p:nvPr/>
            </p:nvSpPr>
            <p:spPr bwMode="auto">
              <a:xfrm>
                <a:off x="3115" y="333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47" name="Rectangle 197"/>
              <p:cNvSpPr>
                <a:spLocks noChangeArrowheads="1"/>
              </p:cNvSpPr>
              <p:nvPr/>
            </p:nvSpPr>
            <p:spPr bwMode="auto">
              <a:xfrm>
                <a:off x="3115" y="334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48" name="Rectangle 198"/>
              <p:cNvSpPr>
                <a:spLocks noChangeArrowheads="1"/>
              </p:cNvSpPr>
              <p:nvPr/>
            </p:nvSpPr>
            <p:spPr bwMode="auto">
              <a:xfrm>
                <a:off x="3115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49" name="Rectangle 199"/>
              <p:cNvSpPr>
                <a:spLocks noChangeArrowheads="1"/>
              </p:cNvSpPr>
              <p:nvPr/>
            </p:nvSpPr>
            <p:spPr bwMode="auto">
              <a:xfrm>
                <a:off x="3115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50" name="Oval 200"/>
              <p:cNvSpPr>
                <a:spLocks noChangeArrowheads="1"/>
              </p:cNvSpPr>
              <p:nvPr/>
            </p:nvSpPr>
            <p:spPr bwMode="auto">
              <a:xfrm>
                <a:off x="3115" y="331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51" name="Rectangle 201"/>
              <p:cNvSpPr>
                <a:spLocks noChangeArrowheads="1"/>
              </p:cNvSpPr>
              <p:nvPr/>
            </p:nvSpPr>
            <p:spPr bwMode="auto">
              <a:xfrm>
                <a:off x="3271" y="314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52" name="Rectangle 202"/>
              <p:cNvSpPr>
                <a:spLocks noChangeArrowheads="1"/>
              </p:cNvSpPr>
              <p:nvPr/>
            </p:nvSpPr>
            <p:spPr bwMode="auto">
              <a:xfrm>
                <a:off x="3271" y="319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53" name="Rectangle 203"/>
              <p:cNvSpPr>
                <a:spLocks noChangeArrowheads="1"/>
              </p:cNvSpPr>
              <p:nvPr/>
            </p:nvSpPr>
            <p:spPr bwMode="auto">
              <a:xfrm>
                <a:off x="3259" y="315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54" name="Rectangle 204"/>
              <p:cNvSpPr>
                <a:spLocks noChangeArrowheads="1"/>
              </p:cNvSpPr>
              <p:nvPr/>
            </p:nvSpPr>
            <p:spPr bwMode="auto">
              <a:xfrm>
                <a:off x="3259" y="318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655" name="Rectangle 205"/>
              <p:cNvSpPr>
                <a:spLocks noChangeArrowheads="1"/>
              </p:cNvSpPr>
              <p:nvPr/>
            </p:nvSpPr>
            <p:spPr bwMode="auto">
              <a:xfrm>
                <a:off x="3253" y="316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5" name="Group 407"/>
            <p:cNvGrpSpPr>
              <a:grpSpLocks/>
            </p:cNvGrpSpPr>
            <p:nvPr/>
          </p:nvGrpSpPr>
          <p:grpSpPr bwMode="auto">
            <a:xfrm>
              <a:off x="3109" y="776"/>
              <a:ext cx="4302" cy="3156"/>
              <a:chOff x="3109" y="776"/>
              <a:chExt cx="4302" cy="3156"/>
            </a:xfrm>
          </p:grpSpPr>
          <p:sp>
            <p:nvSpPr>
              <p:cNvPr id="8256" name="Rectangle 207"/>
              <p:cNvSpPr>
                <a:spLocks noChangeArrowheads="1"/>
              </p:cNvSpPr>
              <p:nvPr/>
            </p:nvSpPr>
            <p:spPr bwMode="auto">
              <a:xfrm>
                <a:off x="3253" y="317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57" name="Rectangle 208"/>
              <p:cNvSpPr>
                <a:spLocks noChangeArrowheads="1"/>
              </p:cNvSpPr>
              <p:nvPr/>
            </p:nvSpPr>
            <p:spPr bwMode="auto">
              <a:xfrm>
                <a:off x="3253" y="317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58" name="Rectangle 209"/>
              <p:cNvSpPr>
                <a:spLocks noChangeArrowheads="1"/>
              </p:cNvSpPr>
              <p:nvPr/>
            </p:nvSpPr>
            <p:spPr bwMode="auto">
              <a:xfrm>
                <a:off x="3253" y="317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59" name="Oval 210"/>
              <p:cNvSpPr>
                <a:spLocks noChangeArrowheads="1"/>
              </p:cNvSpPr>
              <p:nvPr/>
            </p:nvSpPr>
            <p:spPr bwMode="auto">
              <a:xfrm>
                <a:off x="3253" y="314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60" name="Rectangle 211"/>
              <p:cNvSpPr>
                <a:spLocks noChangeArrowheads="1"/>
              </p:cNvSpPr>
              <p:nvPr/>
            </p:nvSpPr>
            <p:spPr bwMode="auto">
              <a:xfrm>
                <a:off x="3403" y="320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61" name="Rectangle 212"/>
              <p:cNvSpPr>
                <a:spLocks noChangeArrowheads="1"/>
              </p:cNvSpPr>
              <p:nvPr/>
            </p:nvSpPr>
            <p:spPr bwMode="auto">
              <a:xfrm>
                <a:off x="3403" y="324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62" name="Rectangle 213"/>
              <p:cNvSpPr>
                <a:spLocks noChangeArrowheads="1"/>
              </p:cNvSpPr>
              <p:nvPr/>
            </p:nvSpPr>
            <p:spPr bwMode="auto">
              <a:xfrm>
                <a:off x="3391" y="320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63" name="Rectangle 214"/>
              <p:cNvSpPr>
                <a:spLocks noChangeArrowheads="1"/>
              </p:cNvSpPr>
              <p:nvPr/>
            </p:nvSpPr>
            <p:spPr bwMode="auto">
              <a:xfrm>
                <a:off x="3391" y="323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64" name="Rectangle 215"/>
              <p:cNvSpPr>
                <a:spLocks noChangeArrowheads="1"/>
              </p:cNvSpPr>
              <p:nvPr/>
            </p:nvSpPr>
            <p:spPr bwMode="auto">
              <a:xfrm>
                <a:off x="3385" y="321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65" name="Rectangle 216"/>
              <p:cNvSpPr>
                <a:spLocks noChangeArrowheads="1"/>
              </p:cNvSpPr>
              <p:nvPr/>
            </p:nvSpPr>
            <p:spPr bwMode="auto">
              <a:xfrm>
                <a:off x="3385" y="323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66" name="Rectangle 217"/>
              <p:cNvSpPr>
                <a:spLocks noChangeArrowheads="1"/>
              </p:cNvSpPr>
              <p:nvPr/>
            </p:nvSpPr>
            <p:spPr bwMode="auto">
              <a:xfrm>
                <a:off x="3385" y="322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67" name="Rectangle 218"/>
              <p:cNvSpPr>
                <a:spLocks noChangeArrowheads="1"/>
              </p:cNvSpPr>
              <p:nvPr/>
            </p:nvSpPr>
            <p:spPr bwMode="auto">
              <a:xfrm>
                <a:off x="3385" y="322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68" name="Oval 219"/>
              <p:cNvSpPr>
                <a:spLocks noChangeArrowheads="1"/>
              </p:cNvSpPr>
              <p:nvPr/>
            </p:nvSpPr>
            <p:spPr bwMode="auto">
              <a:xfrm>
                <a:off x="3385" y="320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69" name="Rectangle 220"/>
              <p:cNvSpPr>
                <a:spLocks noChangeArrowheads="1"/>
              </p:cNvSpPr>
              <p:nvPr/>
            </p:nvSpPr>
            <p:spPr bwMode="auto">
              <a:xfrm>
                <a:off x="3541" y="320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70" name="Rectangle 221"/>
              <p:cNvSpPr>
                <a:spLocks noChangeArrowheads="1"/>
              </p:cNvSpPr>
              <p:nvPr/>
            </p:nvSpPr>
            <p:spPr bwMode="auto">
              <a:xfrm>
                <a:off x="3541" y="324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71" name="Rectangle 222"/>
              <p:cNvSpPr>
                <a:spLocks noChangeArrowheads="1"/>
              </p:cNvSpPr>
              <p:nvPr/>
            </p:nvSpPr>
            <p:spPr bwMode="auto">
              <a:xfrm>
                <a:off x="3529" y="320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72" name="Rectangle 223"/>
              <p:cNvSpPr>
                <a:spLocks noChangeArrowheads="1"/>
              </p:cNvSpPr>
              <p:nvPr/>
            </p:nvSpPr>
            <p:spPr bwMode="auto">
              <a:xfrm>
                <a:off x="3529" y="323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73" name="Rectangle 224"/>
              <p:cNvSpPr>
                <a:spLocks noChangeArrowheads="1"/>
              </p:cNvSpPr>
              <p:nvPr/>
            </p:nvSpPr>
            <p:spPr bwMode="auto">
              <a:xfrm>
                <a:off x="3523" y="321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74" name="Rectangle 225"/>
              <p:cNvSpPr>
                <a:spLocks noChangeArrowheads="1"/>
              </p:cNvSpPr>
              <p:nvPr/>
            </p:nvSpPr>
            <p:spPr bwMode="auto">
              <a:xfrm>
                <a:off x="3523" y="323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75" name="Rectangle 226"/>
              <p:cNvSpPr>
                <a:spLocks noChangeArrowheads="1"/>
              </p:cNvSpPr>
              <p:nvPr/>
            </p:nvSpPr>
            <p:spPr bwMode="auto">
              <a:xfrm>
                <a:off x="3523" y="322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76" name="Rectangle 227"/>
              <p:cNvSpPr>
                <a:spLocks noChangeArrowheads="1"/>
              </p:cNvSpPr>
              <p:nvPr/>
            </p:nvSpPr>
            <p:spPr bwMode="auto">
              <a:xfrm>
                <a:off x="3523" y="322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77" name="Oval 228"/>
              <p:cNvSpPr>
                <a:spLocks noChangeArrowheads="1"/>
              </p:cNvSpPr>
              <p:nvPr/>
            </p:nvSpPr>
            <p:spPr bwMode="auto">
              <a:xfrm>
                <a:off x="3523" y="320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78" name="Rectangle 229"/>
              <p:cNvSpPr>
                <a:spLocks noChangeArrowheads="1"/>
              </p:cNvSpPr>
              <p:nvPr/>
            </p:nvSpPr>
            <p:spPr bwMode="auto">
              <a:xfrm>
                <a:off x="3679" y="275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79" name="Rectangle 230"/>
              <p:cNvSpPr>
                <a:spLocks noChangeArrowheads="1"/>
              </p:cNvSpPr>
              <p:nvPr/>
            </p:nvSpPr>
            <p:spPr bwMode="auto">
              <a:xfrm>
                <a:off x="3679" y="280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80" name="Rectangle 231"/>
              <p:cNvSpPr>
                <a:spLocks noChangeArrowheads="1"/>
              </p:cNvSpPr>
              <p:nvPr/>
            </p:nvSpPr>
            <p:spPr bwMode="auto">
              <a:xfrm>
                <a:off x="3667" y="276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81" name="Rectangle 232"/>
              <p:cNvSpPr>
                <a:spLocks noChangeArrowheads="1"/>
              </p:cNvSpPr>
              <p:nvPr/>
            </p:nvSpPr>
            <p:spPr bwMode="auto">
              <a:xfrm>
                <a:off x="3667" y="279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82" name="Rectangle 233"/>
              <p:cNvSpPr>
                <a:spLocks noChangeArrowheads="1"/>
              </p:cNvSpPr>
              <p:nvPr/>
            </p:nvSpPr>
            <p:spPr bwMode="auto">
              <a:xfrm>
                <a:off x="3661" y="277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83" name="Rectangle 234"/>
              <p:cNvSpPr>
                <a:spLocks noChangeArrowheads="1"/>
              </p:cNvSpPr>
              <p:nvPr/>
            </p:nvSpPr>
            <p:spPr bwMode="auto">
              <a:xfrm>
                <a:off x="3661" y="278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84" name="Rectangle 235"/>
              <p:cNvSpPr>
                <a:spLocks noChangeArrowheads="1"/>
              </p:cNvSpPr>
              <p:nvPr/>
            </p:nvSpPr>
            <p:spPr bwMode="auto">
              <a:xfrm>
                <a:off x="3661" y="278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85" name="Rectangle 236"/>
              <p:cNvSpPr>
                <a:spLocks noChangeArrowheads="1"/>
              </p:cNvSpPr>
              <p:nvPr/>
            </p:nvSpPr>
            <p:spPr bwMode="auto">
              <a:xfrm>
                <a:off x="3661" y="278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86" name="Oval 237"/>
              <p:cNvSpPr>
                <a:spLocks noChangeArrowheads="1"/>
              </p:cNvSpPr>
              <p:nvPr/>
            </p:nvSpPr>
            <p:spPr bwMode="auto">
              <a:xfrm>
                <a:off x="3661" y="275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87" name="Rectangle 238"/>
              <p:cNvSpPr>
                <a:spLocks noChangeArrowheads="1"/>
              </p:cNvSpPr>
              <p:nvPr/>
            </p:nvSpPr>
            <p:spPr bwMode="auto">
              <a:xfrm>
                <a:off x="3817" y="270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88" name="Rectangle 239"/>
              <p:cNvSpPr>
                <a:spLocks noChangeArrowheads="1"/>
              </p:cNvSpPr>
              <p:nvPr/>
            </p:nvSpPr>
            <p:spPr bwMode="auto">
              <a:xfrm>
                <a:off x="3817" y="275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89" name="Rectangle 240"/>
              <p:cNvSpPr>
                <a:spLocks noChangeArrowheads="1"/>
              </p:cNvSpPr>
              <p:nvPr/>
            </p:nvSpPr>
            <p:spPr bwMode="auto">
              <a:xfrm>
                <a:off x="3805" y="270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90" name="Rectangle 241"/>
              <p:cNvSpPr>
                <a:spLocks noChangeArrowheads="1"/>
              </p:cNvSpPr>
              <p:nvPr/>
            </p:nvSpPr>
            <p:spPr bwMode="auto">
              <a:xfrm>
                <a:off x="3805" y="273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91" name="Rectangle 242"/>
              <p:cNvSpPr>
                <a:spLocks noChangeArrowheads="1"/>
              </p:cNvSpPr>
              <p:nvPr/>
            </p:nvSpPr>
            <p:spPr bwMode="auto">
              <a:xfrm>
                <a:off x="3799" y="272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92" name="Rectangle 243"/>
              <p:cNvSpPr>
                <a:spLocks noChangeArrowheads="1"/>
              </p:cNvSpPr>
              <p:nvPr/>
            </p:nvSpPr>
            <p:spPr bwMode="auto">
              <a:xfrm>
                <a:off x="3799" y="273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93" name="Rectangle 244"/>
              <p:cNvSpPr>
                <a:spLocks noChangeArrowheads="1"/>
              </p:cNvSpPr>
              <p:nvPr/>
            </p:nvSpPr>
            <p:spPr bwMode="auto">
              <a:xfrm>
                <a:off x="3799" y="272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94" name="Rectangle 245"/>
              <p:cNvSpPr>
                <a:spLocks noChangeArrowheads="1"/>
              </p:cNvSpPr>
              <p:nvPr/>
            </p:nvSpPr>
            <p:spPr bwMode="auto">
              <a:xfrm>
                <a:off x="3799" y="272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95" name="Oval 246"/>
              <p:cNvSpPr>
                <a:spLocks noChangeArrowheads="1"/>
              </p:cNvSpPr>
              <p:nvPr/>
            </p:nvSpPr>
            <p:spPr bwMode="auto">
              <a:xfrm>
                <a:off x="3799" y="270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96" name="Rectangle 247"/>
              <p:cNvSpPr>
                <a:spLocks noChangeArrowheads="1"/>
              </p:cNvSpPr>
              <p:nvPr/>
            </p:nvSpPr>
            <p:spPr bwMode="auto">
              <a:xfrm>
                <a:off x="3949" y="258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97" name="Rectangle 248"/>
              <p:cNvSpPr>
                <a:spLocks noChangeArrowheads="1"/>
              </p:cNvSpPr>
              <p:nvPr/>
            </p:nvSpPr>
            <p:spPr bwMode="auto">
              <a:xfrm>
                <a:off x="3949" y="263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98" name="Rectangle 249"/>
              <p:cNvSpPr>
                <a:spLocks noChangeArrowheads="1"/>
              </p:cNvSpPr>
              <p:nvPr/>
            </p:nvSpPr>
            <p:spPr bwMode="auto">
              <a:xfrm>
                <a:off x="3937" y="259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299" name="Rectangle 250"/>
              <p:cNvSpPr>
                <a:spLocks noChangeArrowheads="1"/>
              </p:cNvSpPr>
              <p:nvPr/>
            </p:nvSpPr>
            <p:spPr bwMode="auto">
              <a:xfrm>
                <a:off x="3937" y="262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00" name="Rectangle 251"/>
              <p:cNvSpPr>
                <a:spLocks noChangeArrowheads="1"/>
              </p:cNvSpPr>
              <p:nvPr/>
            </p:nvSpPr>
            <p:spPr bwMode="auto">
              <a:xfrm>
                <a:off x="3931" y="260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01" name="Rectangle 252"/>
              <p:cNvSpPr>
                <a:spLocks noChangeArrowheads="1"/>
              </p:cNvSpPr>
              <p:nvPr/>
            </p:nvSpPr>
            <p:spPr bwMode="auto">
              <a:xfrm>
                <a:off x="3931" y="261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02" name="Rectangle 253"/>
              <p:cNvSpPr>
                <a:spLocks noChangeArrowheads="1"/>
              </p:cNvSpPr>
              <p:nvPr/>
            </p:nvSpPr>
            <p:spPr bwMode="auto">
              <a:xfrm>
                <a:off x="3931" y="261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03" name="Rectangle 254"/>
              <p:cNvSpPr>
                <a:spLocks noChangeArrowheads="1"/>
              </p:cNvSpPr>
              <p:nvPr/>
            </p:nvSpPr>
            <p:spPr bwMode="auto">
              <a:xfrm>
                <a:off x="3931" y="261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04" name="Oval 255"/>
              <p:cNvSpPr>
                <a:spLocks noChangeArrowheads="1"/>
              </p:cNvSpPr>
              <p:nvPr/>
            </p:nvSpPr>
            <p:spPr bwMode="auto">
              <a:xfrm>
                <a:off x="3931" y="258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05" name="Rectangle 256"/>
              <p:cNvSpPr>
                <a:spLocks noChangeArrowheads="1"/>
              </p:cNvSpPr>
              <p:nvPr/>
            </p:nvSpPr>
            <p:spPr bwMode="auto">
              <a:xfrm>
                <a:off x="4087" y="236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06" name="Rectangle 257"/>
              <p:cNvSpPr>
                <a:spLocks noChangeArrowheads="1"/>
              </p:cNvSpPr>
              <p:nvPr/>
            </p:nvSpPr>
            <p:spPr bwMode="auto">
              <a:xfrm>
                <a:off x="4087" y="241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07" name="Rectangle 258"/>
              <p:cNvSpPr>
                <a:spLocks noChangeArrowheads="1"/>
              </p:cNvSpPr>
              <p:nvPr/>
            </p:nvSpPr>
            <p:spPr bwMode="auto">
              <a:xfrm>
                <a:off x="4075" y="237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08" name="Rectangle 259"/>
              <p:cNvSpPr>
                <a:spLocks noChangeArrowheads="1"/>
              </p:cNvSpPr>
              <p:nvPr/>
            </p:nvSpPr>
            <p:spPr bwMode="auto">
              <a:xfrm>
                <a:off x="4075" y="240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09" name="Rectangle 260"/>
              <p:cNvSpPr>
                <a:spLocks noChangeArrowheads="1"/>
              </p:cNvSpPr>
              <p:nvPr/>
            </p:nvSpPr>
            <p:spPr bwMode="auto">
              <a:xfrm>
                <a:off x="4069" y="238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10" name="Rectangle 261"/>
              <p:cNvSpPr>
                <a:spLocks noChangeArrowheads="1"/>
              </p:cNvSpPr>
              <p:nvPr/>
            </p:nvSpPr>
            <p:spPr bwMode="auto">
              <a:xfrm>
                <a:off x="4069" y="239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11" name="Rectangle 262"/>
              <p:cNvSpPr>
                <a:spLocks noChangeArrowheads="1"/>
              </p:cNvSpPr>
              <p:nvPr/>
            </p:nvSpPr>
            <p:spPr bwMode="auto">
              <a:xfrm>
                <a:off x="4069" y="239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12" name="Rectangle 263"/>
              <p:cNvSpPr>
                <a:spLocks noChangeArrowheads="1"/>
              </p:cNvSpPr>
              <p:nvPr/>
            </p:nvSpPr>
            <p:spPr bwMode="auto">
              <a:xfrm>
                <a:off x="4069" y="239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13" name="Oval 264"/>
              <p:cNvSpPr>
                <a:spLocks noChangeArrowheads="1"/>
              </p:cNvSpPr>
              <p:nvPr/>
            </p:nvSpPr>
            <p:spPr bwMode="auto">
              <a:xfrm>
                <a:off x="4069" y="236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14" name="Rectangle 265"/>
              <p:cNvSpPr>
                <a:spLocks noChangeArrowheads="1"/>
              </p:cNvSpPr>
              <p:nvPr/>
            </p:nvSpPr>
            <p:spPr bwMode="auto">
              <a:xfrm>
                <a:off x="4225" y="197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15" name="Rectangle 266"/>
              <p:cNvSpPr>
                <a:spLocks noChangeArrowheads="1"/>
              </p:cNvSpPr>
              <p:nvPr/>
            </p:nvSpPr>
            <p:spPr bwMode="auto">
              <a:xfrm>
                <a:off x="4225" y="201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16" name="Rectangle 267"/>
              <p:cNvSpPr>
                <a:spLocks noChangeArrowheads="1"/>
              </p:cNvSpPr>
              <p:nvPr/>
            </p:nvSpPr>
            <p:spPr bwMode="auto">
              <a:xfrm>
                <a:off x="4213" y="197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17" name="Rectangle 268"/>
              <p:cNvSpPr>
                <a:spLocks noChangeArrowheads="1"/>
              </p:cNvSpPr>
              <p:nvPr/>
            </p:nvSpPr>
            <p:spPr bwMode="auto">
              <a:xfrm>
                <a:off x="4213" y="200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18" name="Rectangle 269"/>
              <p:cNvSpPr>
                <a:spLocks noChangeArrowheads="1"/>
              </p:cNvSpPr>
              <p:nvPr/>
            </p:nvSpPr>
            <p:spPr bwMode="auto">
              <a:xfrm>
                <a:off x="4207" y="198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19" name="Rectangle 270"/>
              <p:cNvSpPr>
                <a:spLocks noChangeArrowheads="1"/>
              </p:cNvSpPr>
              <p:nvPr/>
            </p:nvSpPr>
            <p:spPr bwMode="auto">
              <a:xfrm>
                <a:off x="4207" y="200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20" name="Rectangle 271"/>
              <p:cNvSpPr>
                <a:spLocks noChangeArrowheads="1"/>
              </p:cNvSpPr>
              <p:nvPr/>
            </p:nvSpPr>
            <p:spPr bwMode="auto">
              <a:xfrm>
                <a:off x="4207" y="199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21" name="Rectangle 272"/>
              <p:cNvSpPr>
                <a:spLocks noChangeArrowheads="1"/>
              </p:cNvSpPr>
              <p:nvPr/>
            </p:nvSpPr>
            <p:spPr bwMode="auto">
              <a:xfrm>
                <a:off x="4207" y="199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22" name="Oval 273"/>
              <p:cNvSpPr>
                <a:spLocks noChangeArrowheads="1"/>
              </p:cNvSpPr>
              <p:nvPr/>
            </p:nvSpPr>
            <p:spPr bwMode="auto">
              <a:xfrm>
                <a:off x="4207" y="197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23" name="Rectangle 274"/>
              <p:cNvSpPr>
                <a:spLocks noChangeArrowheads="1"/>
              </p:cNvSpPr>
              <p:nvPr/>
            </p:nvSpPr>
            <p:spPr bwMode="auto">
              <a:xfrm>
                <a:off x="4357" y="174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24" name="Rectangle 275"/>
              <p:cNvSpPr>
                <a:spLocks noChangeArrowheads="1"/>
              </p:cNvSpPr>
              <p:nvPr/>
            </p:nvSpPr>
            <p:spPr bwMode="auto">
              <a:xfrm>
                <a:off x="4357" y="179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25" name="Rectangle 276"/>
              <p:cNvSpPr>
                <a:spLocks noChangeArrowheads="1"/>
              </p:cNvSpPr>
              <p:nvPr/>
            </p:nvSpPr>
            <p:spPr bwMode="auto">
              <a:xfrm>
                <a:off x="4345" y="175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26" name="Rectangle 277"/>
              <p:cNvSpPr>
                <a:spLocks noChangeArrowheads="1"/>
              </p:cNvSpPr>
              <p:nvPr/>
            </p:nvSpPr>
            <p:spPr bwMode="auto">
              <a:xfrm>
                <a:off x="4345" y="178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27" name="Rectangle 278"/>
              <p:cNvSpPr>
                <a:spLocks noChangeArrowheads="1"/>
              </p:cNvSpPr>
              <p:nvPr/>
            </p:nvSpPr>
            <p:spPr bwMode="auto">
              <a:xfrm>
                <a:off x="4339" y="176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28" name="Rectangle 279"/>
              <p:cNvSpPr>
                <a:spLocks noChangeArrowheads="1"/>
              </p:cNvSpPr>
              <p:nvPr/>
            </p:nvSpPr>
            <p:spPr bwMode="auto">
              <a:xfrm>
                <a:off x="4339" y="17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29" name="Rectangle 280"/>
              <p:cNvSpPr>
                <a:spLocks noChangeArrowheads="1"/>
              </p:cNvSpPr>
              <p:nvPr/>
            </p:nvSpPr>
            <p:spPr bwMode="auto">
              <a:xfrm>
                <a:off x="4339" y="17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30" name="Rectangle 281"/>
              <p:cNvSpPr>
                <a:spLocks noChangeArrowheads="1"/>
              </p:cNvSpPr>
              <p:nvPr/>
            </p:nvSpPr>
            <p:spPr bwMode="auto">
              <a:xfrm>
                <a:off x="4339" y="17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31" name="Oval 282"/>
              <p:cNvSpPr>
                <a:spLocks noChangeArrowheads="1"/>
              </p:cNvSpPr>
              <p:nvPr/>
            </p:nvSpPr>
            <p:spPr bwMode="auto">
              <a:xfrm>
                <a:off x="4339" y="174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32" name="Rectangle 283"/>
              <p:cNvSpPr>
                <a:spLocks noChangeArrowheads="1"/>
              </p:cNvSpPr>
              <p:nvPr/>
            </p:nvSpPr>
            <p:spPr bwMode="auto">
              <a:xfrm>
                <a:off x="4495" y="174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33" name="Rectangle 284"/>
              <p:cNvSpPr>
                <a:spLocks noChangeArrowheads="1"/>
              </p:cNvSpPr>
              <p:nvPr/>
            </p:nvSpPr>
            <p:spPr bwMode="auto">
              <a:xfrm>
                <a:off x="4495" y="179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34" name="Rectangle 285"/>
              <p:cNvSpPr>
                <a:spLocks noChangeArrowheads="1"/>
              </p:cNvSpPr>
              <p:nvPr/>
            </p:nvSpPr>
            <p:spPr bwMode="auto">
              <a:xfrm>
                <a:off x="4483" y="175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35" name="Rectangle 286"/>
              <p:cNvSpPr>
                <a:spLocks noChangeArrowheads="1"/>
              </p:cNvSpPr>
              <p:nvPr/>
            </p:nvSpPr>
            <p:spPr bwMode="auto">
              <a:xfrm>
                <a:off x="4483" y="1784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36" name="Rectangle 287"/>
              <p:cNvSpPr>
                <a:spLocks noChangeArrowheads="1"/>
              </p:cNvSpPr>
              <p:nvPr/>
            </p:nvSpPr>
            <p:spPr bwMode="auto">
              <a:xfrm>
                <a:off x="4477" y="176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37" name="Rectangle 288"/>
              <p:cNvSpPr>
                <a:spLocks noChangeArrowheads="1"/>
              </p:cNvSpPr>
              <p:nvPr/>
            </p:nvSpPr>
            <p:spPr bwMode="auto">
              <a:xfrm>
                <a:off x="4477" y="177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38" name="Rectangle 289"/>
              <p:cNvSpPr>
                <a:spLocks noChangeArrowheads="1"/>
              </p:cNvSpPr>
              <p:nvPr/>
            </p:nvSpPr>
            <p:spPr bwMode="auto">
              <a:xfrm>
                <a:off x="4477" y="17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39" name="Rectangle 290"/>
              <p:cNvSpPr>
                <a:spLocks noChangeArrowheads="1"/>
              </p:cNvSpPr>
              <p:nvPr/>
            </p:nvSpPr>
            <p:spPr bwMode="auto">
              <a:xfrm>
                <a:off x="4477" y="177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40" name="Oval 291"/>
              <p:cNvSpPr>
                <a:spLocks noChangeArrowheads="1"/>
              </p:cNvSpPr>
              <p:nvPr/>
            </p:nvSpPr>
            <p:spPr bwMode="auto">
              <a:xfrm>
                <a:off x="4477" y="1748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41" name="Rectangle 292"/>
              <p:cNvSpPr>
                <a:spLocks noChangeArrowheads="1"/>
              </p:cNvSpPr>
              <p:nvPr/>
            </p:nvSpPr>
            <p:spPr bwMode="auto">
              <a:xfrm>
                <a:off x="4633" y="119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42" name="Rectangle 293"/>
              <p:cNvSpPr>
                <a:spLocks noChangeArrowheads="1"/>
              </p:cNvSpPr>
              <p:nvPr/>
            </p:nvSpPr>
            <p:spPr bwMode="auto">
              <a:xfrm>
                <a:off x="4633" y="123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43" name="Rectangle 294"/>
              <p:cNvSpPr>
                <a:spLocks noChangeArrowheads="1"/>
              </p:cNvSpPr>
              <p:nvPr/>
            </p:nvSpPr>
            <p:spPr bwMode="auto">
              <a:xfrm>
                <a:off x="4621" y="119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44" name="Rectangle 295"/>
              <p:cNvSpPr>
                <a:spLocks noChangeArrowheads="1"/>
              </p:cNvSpPr>
              <p:nvPr/>
            </p:nvSpPr>
            <p:spPr bwMode="auto">
              <a:xfrm>
                <a:off x="4621" y="122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45" name="Rectangle 296"/>
              <p:cNvSpPr>
                <a:spLocks noChangeArrowheads="1"/>
              </p:cNvSpPr>
              <p:nvPr/>
            </p:nvSpPr>
            <p:spPr bwMode="auto">
              <a:xfrm>
                <a:off x="4615" y="120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46" name="Rectangle 297"/>
              <p:cNvSpPr>
                <a:spLocks noChangeArrowheads="1"/>
              </p:cNvSpPr>
              <p:nvPr/>
            </p:nvSpPr>
            <p:spPr bwMode="auto">
              <a:xfrm>
                <a:off x="4615" y="122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47" name="Rectangle 298"/>
              <p:cNvSpPr>
                <a:spLocks noChangeArrowheads="1"/>
              </p:cNvSpPr>
              <p:nvPr/>
            </p:nvSpPr>
            <p:spPr bwMode="auto">
              <a:xfrm>
                <a:off x="4615" y="121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48" name="Rectangle 299"/>
              <p:cNvSpPr>
                <a:spLocks noChangeArrowheads="1"/>
              </p:cNvSpPr>
              <p:nvPr/>
            </p:nvSpPr>
            <p:spPr bwMode="auto">
              <a:xfrm>
                <a:off x="4615" y="121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49" name="Oval 300"/>
              <p:cNvSpPr>
                <a:spLocks noChangeArrowheads="1"/>
              </p:cNvSpPr>
              <p:nvPr/>
            </p:nvSpPr>
            <p:spPr bwMode="auto">
              <a:xfrm>
                <a:off x="4615" y="119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50" name="Rectangle 301"/>
              <p:cNvSpPr>
                <a:spLocks noChangeArrowheads="1"/>
              </p:cNvSpPr>
              <p:nvPr/>
            </p:nvSpPr>
            <p:spPr bwMode="auto">
              <a:xfrm>
                <a:off x="4765" y="107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51" name="Rectangle 302"/>
              <p:cNvSpPr>
                <a:spLocks noChangeArrowheads="1"/>
              </p:cNvSpPr>
              <p:nvPr/>
            </p:nvSpPr>
            <p:spPr bwMode="auto">
              <a:xfrm>
                <a:off x="4765" y="112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52" name="Rectangle 303"/>
              <p:cNvSpPr>
                <a:spLocks noChangeArrowheads="1"/>
              </p:cNvSpPr>
              <p:nvPr/>
            </p:nvSpPr>
            <p:spPr bwMode="auto">
              <a:xfrm>
                <a:off x="4753" y="108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53" name="Rectangle 304"/>
              <p:cNvSpPr>
                <a:spLocks noChangeArrowheads="1"/>
              </p:cNvSpPr>
              <p:nvPr/>
            </p:nvSpPr>
            <p:spPr bwMode="auto">
              <a:xfrm>
                <a:off x="4753" y="111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54" name="Rectangle 305"/>
              <p:cNvSpPr>
                <a:spLocks noChangeArrowheads="1"/>
              </p:cNvSpPr>
              <p:nvPr/>
            </p:nvSpPr>
            <p:spPr bwMode="auto">
              <a:xfrm>
                <a:off x="4747" y="109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55" name="Rectangle 306"/>
              <p:cNvSpPr>
                <a:spLocks noChangeArrowheads="1"/>
              </p:cNvSpPr>
              <p:nvPr/>
            </p:nvSpPr>
            <p:spPr bwMode="auto">
              <a:xfrm>
                <a:off x="4747" y="110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56" name="Rectangle 307"/>
              <p:cNvSpPr>
                <a:spLocks noChangeArrowheads="1"/>
              </p:cNvSpPr>
              <p:nvPr/>
            </p:nvSpPr>
            <p:spPr bwMode="auto">
              <a:xfrm>
                <a:off x="4747" y="110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57" name="Rectangle 308"/>
              <p:cNvSpPr>
                <a:spLocks noChangeArrowheads="1"/>
              </p:cNvSpPr>
              <p:nvPr/>
            </p:nvSpPr>
            <p:spPr bwMode="auto">
              <a:xfrm>
                <a:off x="4747" y="110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58" name="Oval 309"/>
              <p:cNvSpPr>
                <a:spLocks noChangeArrowheads="1"/>
              </p:cNvSpPr>
              <p:nvPr/>
            </p:nvSpPr>
            <p:spPr bwMode="auto">
              <a:xfrm>
                <a:off x="4747" y="1076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59" name="Freeform 310"/>
              <p:cNvSpPr>
                <a:spLocks/>
              </p:cNvSpPr>
              <p:nvPr/>
            </p:nvSpPr>
            <p:spPr bwMode="auto">
              <a:xfrm>
                <a:off x="3139" y="1100"/>
                <a:ext cx="1632" cy="2238"/>
              </a:xfrm>
              <a:custGeom>
                <a:avLst/>
                <a:gdLst>
                  <a:gd name="T0" fmla="*/ 0 w 272"/>
                  <a:gd name="T1" fmla="*/ 373 h 373"/>
                  <a:gd name="T2" fmla="*/ 23 w 272"/>
                  <a:gd name="T3" fmla="*/ 345 h 373"/>
                  <a:gd name="T4" fmla="*/ 45 w 272"/>
                  <a:gd name="T5" fmla="*/ 354 h 373"/>
                  <a:gd name="T6" fmla="*/ 68 w 272"/>
                  <a:gd name="T7" fmla="*/ 354 h 373"/>
                  <a:gd name="T8" fmla="*/ 91 w 272"/>
                  <a:gd name="T9" fmla="*/ 280 h 373"/>
                  <a:gd name="T10" fmla="*/ 114 w 272"/>
                  <a:gd name="T11" fmla="*/ 271 h 373"/>
                  <a:gd name="T12" fmla="*/ 136 w 272"/>
                  <a:gd name="T13" fmla="*/ 252 h 373"/>
                  <a:gd name="T14" fmla="*/ 159 w 272"/>
                  <a:gd name="T15" fmla="*/ 215 h 373"/>
                  <a:gd name="T16" fmla="*/ 182 w 272"/>
                  <a:gd name="T17" fmla="*/ 149 h 373"/>
                  <a:gd name="T18" fmla="*/ 204 w 272"/>
                  <a:gd name="T19" fmla="*/ 112 h 373"/>
                  <a:gd name="T20" fmla="*/ 227 w 272"/>
                  <a:gd name="T21" fmla="*/ 112 h 373"/>
                  <a:gd name="T22" fmla="*/ 250 w 272"/>
                  <a:gd name="T23" fmla="*/ 19 h 373"/>
                  <a:gd name="T24" fmla="*/ 272 w 272"/>
                  <a:gd name="T25" fmla="*/ 0 h 3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2" h="373">
                    <a:moveTo>
                      <a:pt x="0" y="373"/>
                    </a:moveTo>
                    <a:lnTo>
                      <a:pt x="23" y="345"/>
                    </a:lnTo>
                    <a:lnTo>
                      <a:pt x="45" y="354"/>
                    </a:lnTo>
                    <a:lnTo>
                      <a:pt x="68" y="354"/>
                    </a:lnTo>
                    <a:lnTo>
                      <a:pt x="91" y="280"/>
                    </a:lnTo>
                    <a:lnTo>
                      <a:pt x="114" y="271"/>
                    </a:lnTo>
                    <a:lnTo>
                      <a:pt x="136" y="252"/>
                    </a:lnTo>
                    <a:lnTo>
                      <a:pt x="159" y="215"/>
                    </a:lnTo>
                    <a:lnTo>
                      <a:pt x="182" y="149"/>
                    </a:lnTo>
                    <a:lnTo>
                      <a:pt x="204" y="112"/>
                    </a:lnTo>
                    <a:lnTo>
                      <a:pt x="227" y="112"/>
                    </a:lnTo>
                    <a:lnTo>
                      <a:pt x="250" y="19"/>
                    </a:lnTo>
                    <a:lnTo>
                      <a:pt x="272" y="0"/>
                    </a:lnTo>
                  </a:path>
                </a:pathLst>
              </a:custGeom>
              <a:noFill/>
              <a:ln w="2857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60" name="Rectangle 311"/>
              <p:cNvSpPr>
                <a:spLocks noChangeArrowheads="1"/>
              </p:cNvSpPr>
              <p:nvPr/>
            </p:nvSpPr>
            <p:spPr bwMode="auto">
              <a:xfrm>
                <a:off x="3109" y="3254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61" name="Rectangle 312"/>
              <p:cNvSpPr>
                <a:spLocks noChangeArrowheads="1"/>
              </p:cNvSpPr>
              <p:nvPr/>
            </p:nvSpPr>
            <p:spPr bwMode="auto">
              <a:xfrm>
                <a:off x="3247" y="3086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62" name="Rectangle 313"/>
              <p:cNvSpPr>
                <a:spLocks noChangeArrowheads="1"/>
              </p:cNvSpPr>
              <p:nvPr/>
            </p:nvSpPr>
            <p:spPr bwMode="auto">
              <a:xfrm>
                <a:off x="3385" y="3140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63" name="Rectangle 314"/>
              <p:cNvSpPr>
                <a:spLocks noChangeArrowheads="1"/>
              </p:cNvSpPr>
              <p:nvPr/>
            </p:nvSpPr>
            <p:spPr bwMode="auto">
              <a:xfrm>
                <a:off x="3517" y="3140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64" name="Rectangle 315"/>
              <p:cNvSpPr>
                <a:spLocks noChangeArrowheads="1"/>
              </p:cNvSpPr>
              <p:nvPr/>
            </p:nvSpPr>
            <p:spPr bwMode="auto">
              <a:xfrm>
                <a:off x="3655" y="2750"/>
                <a:ext cx="60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65" name="Rectangle 316"/>
              <p:cNvSpPr>
                <a:spLocks noChangeArrowheads="1"/>
              </p:cNvSpPr>
              <p:nvPr/>
            </p:nvSpPr>
            <p:spPr bwMode="auto">
              <a:xfrm>
                <a:off x="3793" y="2696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66" name="Rectangle 317"/>
              <p:cNvSpPr>
                <a:spLocks noChangeArrowheads="1"/>
              </p:cNvSpPr>
              <p:nvPr/>
            </p:nvSpPr>
            <p:spPr bwMode="auto">
              <a:xfrm>
                <a:off x="3931" y="2582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67" name="Rectangle 318"/>
              <p:cNvSpPr>
                <a:spLocks noChangeArrowheads="1"/>
              </p:cNvSpPr>
              <p:nvPr/>
            </p:nvSpPr>
            <p:spPr bwMode="auto">
              <a:xfrm>
                <a:off x="4063" y="2360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68" name="Rectangle 319"/>
              <p:cNvSpPr>
                <a:spLocks noChangeArrowheads="1"/>
              </p:cNvSpPr>
              <p:nvPr/>
            </p:nvSpPr>
            <p:spPr bwMode="auto">
              <a:xfrm>
                <a:off x="4201" y="1970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69" name="Rectangle 320"/>
              <p:cNvSpPr>
                <a:spLocks noChangeArrowheads="1"/>
              </p:cNvSpPr>
              <p:nvPr/>
            </p:nvSpPr>
            <p:spPr bwMode="auto">
              <a:xfrm>
                <a:off x="4339" y="1742"/>
                <a:ext cx="54" cy="60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70" name="Rectangle 321"/>
              <p:cNvSpPr>
                <a:spLocks noChangeArrowheads="1"/>
              </p:cNvSpPr>
              <p:nvPr/>
            </p:nvSpPr>
            <p:spPr bwMode="auto">
              <a:xfrm>
                <a:off x="4471" y="1688"/>
                <a:ext cx="60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71" name="Rectangle 322"/>
              <p:cNvSpPr>
                <a:spLocks noChangeArrowheads="1"/>
              </p:cNvSpPr>
              <p:nvPr/>
            </p:nvSpPr>
            <p:spPr bwMode="auto">
              <a:xfrm>
                <a:off x="4609" y="1184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72" name="Rectangle 323"/>
              <p:cNvSpPr>
                <a:spLocks noChangeArrowheads="1"/>
              </p:cNvSpPr>
              <p:nvPr/>
            </p:nvSpPr>
            <p:spPr bwMode="auto">
              <a:xfrm>
                <a:off x="4747" y="848"/>
                <a:ext cx="54" cy="54"/>
              </a:xfrm>
              <a:prstGeom prst="rect">
                <a:avLst/>
              </a:prstGeom>
              <a:solidFill>
                <a:srgbClr val="009A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73" name="Freeform 324"/>
              <p:cNvSpPr>
                <a:spLocks/>
              </p:cNvSpPr>
              <p:nvPr/>
            </p:nvSpPr>
            <p:spPr bwMode="auto">
              <a:xfrm>
                <a:off x="3139" y="878"/>
                <a:ext cx="1632" cy="2406"/>
              </a:xfrm>
              <a:custGeom>
                <a:avLst/>
                <a:gdLst>
                  <a:gd name="T0" fmla="*/ 0 w 272"/>
                  <a:gd name="T1" fmla="*/ 401 h 401"/>
                  <a:gd name="T2" fmla="*/ 23 w 272"/>
                  <a:gd name="T3" fmla="*/ 373 h 401"/>
                  <a:gd name="T4" fmla="*/ 45 w 272"/>
                  <a:gd name="T5" fmla="*/ 382 h 401"/>
                  <a:gd name="T6" fmla="*/ 68 w 272"/>
                  <a:gd name="T7" fmla="*/ 382 h 401"/>
                  <a:gd name="T8" fmla="*/ 91 w 272"/>
                  <a:gd name="T9" fmla="*/ 317 h 401"/>
                  <a:gd name="T10" fmla="*/ 114 w 272"/>
                  <a:gd name="T11" fmla="*/ 308 h 401"/>
                  <a:gd name="T12" fmla="*/ 136 w 272"/>
                  <a:gd name="T13" fmla="*/ 289 h 401"/>
                  <a:gd name="T14" fmla="*/ 159 w 272"/>
                  <a:gd name="T15" fmla="*/ 252 h 401"/>
                  <a:gd name="T16" fmla="*/ 182 w 272"/>
                  <a:gd name="T17" fmla="*/ 186 h 401"/>
                  <a:gd name="T18" fmla="*/ 204 w 272"/>
                  <a:gd name="T19" fmla="*/ 149 h 401"/>
                  <a:gd name="T20" fmla="*/ 227 w 272"/>
                  <a:gd name="T21" fmla="*/ 140 h 401"/>
                  <a:gd name="T22" fmla="*/ 250 w 272"/>
                  <a:gd name="T23" fmla="*/ 56 h 401"/>
                  <a:gd name="T24" fmla="*/ 272 w 272"/>
                  <a:gd name="T25" fmla="*/ 0 h 4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2" h="401">
                    <a:moveTo>
                      <a:pt x="0" y="401"/>
                    </a:moveTo>
                    <a:lnTo>
                      <a:pt x="23" y="373"/>
                    </a:lnTo>
                    <a:lnTo>
                      <a:pt x="45" y="382"/>
                    </a:lnTo>
                    <a:lnTo>
                      <a:pt x="68" y="382"/>
                    </a:lnTo>
                    <a:lnTo>
                      <a:pt x="91" y="317"/>
                    </a:lnTo>
                    <a:lnTo>
                      <a:pt x="114" y="308"/>
                    </a:lnTo>
                    <a:lnTo>
                      <a:pt x="136" y="289"/>
                    </a:lnTo>
                    <a:lnTo>
                      <a:pt x="159" y="252"/>
                    </a:lnTo>
                    <a:lnTo>
                      <a:pt x="182" y="186"/>
                    </a:lnTo>
                    <a:lnTo>
                      <a:pt x="204" y="149"/>
                    </a:lnTo>
                    <a:lnTo>
                      <a:pt x="227" y="140"/>
                    </a:lnTo>
                    <a:lnTo>
                      <a:pt x="250" y="56"/>
                    </a:lnTo>
                    <a:lnTo>
                      <a:pt x="272" y="0"/>
                    </a:lnTo>
                  </a:path>
                </a:pathLst>
              </a:custGeom>
              <a:noFill/>
              <a:ln w="28575" cap="rnd">
                <a:solidFill>
                  <a:srgbClr val="009AC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74" name="Line 325"/>
              <p:cNvSpPr>
                <a:spLocks noChangeShapeType="1"/>
              </p:cNvSpPr>
              <p:nvPr/>
            </p:nvSpPr>
            <p:spPr bwMode="auto">
              <a:xfrm>
                <a:off x="3181" y="1208"/>
                <a:ext cx="216" cy="0"/>
              </a:xfrm>
              <a:prstGeom prst="line">
                <a:avLst/>
              </a:prstGeom>
              <a:noFill/>
              <a:ln w="19050" cap="rnd">
                <a:solidFill>
                  <a:srgbClr val="009AC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75" name="Line 326"/>
              <p:cNvSpPr>
                <a:spLocks noChangeShapeType="1"/>
              </p:cNvSpPr>
              <p:nvPr/>
            </p:nvSpPr>
            <p:spPr bwMode="auto">
              <a:xfrm>
                <a:off x="3181" y="1352"/>
                <a:ext cx="216" cy="0"/>
              </a:xfrm>
              <a:prstGeom prst="line">
                <a:avLst/>
              </a:prstGeom>
              <a:noFill/>
              <a:ln w="19050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76" name="Rectangle 327"/>
              <p:cNvSpPr>
                <a:spLocks noChangeArrowheads="1"/>
              </p:cNvSpPr>
              <p:nvPr/>
            </p:nvSpPr>
            <p:spPr bwMode="auto">
              <a:xfrm>
                <a:off x="3505" y="1154"/>
                <a:ext cx="6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msGBLUP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377" name="Rectangle 328"/>
              <p:cNvSpPr>
                <a:spLocks noChangeArrowheads="1"/>
              </p:cNvSpPr>
              <p:nvPr/>
            </p:nvSpPr>
            <p:spPr bwMode="auto">
              <a:xfrm>
                <a:off x="3505" y="1298"/>
                <a:ext cx="65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Trad-BLUP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378" name="Line 329"/>
              <p:cNvSpPr>
                <a:spLocks noChangeShapeType="1"/>
              </p:cNvSpPr>
              <p:nvPr/>
            </p:nvSpPr>
            <p:spPr bwMode="auto">
              <a:xfrm>
                <a:off x="5617" y="3440"/>
                <a:ext cx="1698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79" name="Line 330"/>
              <p:cNvSpPr>
                <a:spLocks noChangeShapeType="1"/>
              </p:cNvSpPr>
              <p:nvPr/>
            </p:nvSpPr>
            <p:spPr bwMode="auto">
              <a:xfrm>
                <a:off x="561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80" name="Line 331"/>
              <p:cNvSpPr>
                <a:spLocks noChangeShapeType="1"/>
              </p:cNvSpPr>
              <p:nvPr/>
            </p:nvSpPr>
            <p:spPr bwMode="auto">
              <a:xfrm>
                <a:off x="5887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81" name="Line 332"/>
              <p:cNvSpPr>
                <a:spLocks noChangeShapeType="1"/>
              </p:cNvSpPr>
              <p:nvPr/>
            </p:nvSpPr>
            <p:spPr bwMode="auto">
              <a:xfrm>
                <a:off x="616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82" name="Line 333"/>
              <p:cNvSpPr>
                <a:spLocks noChangeShapeType="1"/>
              </p:cNvSpPr>
              <p:nvPr/>
            </p:nvSpPr>
            <p:spPr bwMode="auto">
              <a:xfrm>
                <a:off x="6433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83" name="Line 334"/>
              <p:cNvSpPr>
                <a:spLocks noChangeShapeType="1"/>
              </p:cNvSpPr>
              <p:nvPr/>
            </p:nvSpPr>
            <p:spPr bwMode="auto">
              <a:xfrm>
                <a:off x="670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84" name="Line 335"/>
              <p:cNvSpPr>
                <a:spLocks noChangeShapeType="1"/>
              </p:cNvSpPr>
              <p:nvPr/>
            </p:nvSpPr>
            <p:spPr bwMode="auto">
              <a:xfrm>
                <a:off x="697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85" name="Line 336"/>
              <p:cNvSpPr>
                <a:spLocks noChangeShapeType="1"/>
              </p:cNvSpPr>
              <p:nvPr/>
            </p:nvSpPr>
            <p:spPr bwMode="auto">
              <a:xfrm>
                <a:off x="7249" y="3440"/>
                <a:ext cx="0" cy="54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86" name="Rectangle 337"/>
              <p:cNvSpPr>
                <a:spLocks noChangeArrowheads="1"/>
              </p:cNvSpPr>
              <p:nvPr/>
            </p:nvSpPr>
            <p:spPr bwMode="auto">
              <a:xfrm>
                <a:off x="5455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387" name="Rectangle 338"/>
              <p:cNvSpPr>
                <a:spLocks noChangeArrowheads="1"/>
              </p:cNvSpPr>
              <p:nvPr/>
            </p:nvSpPr>
            <p:spPr bwMode="auto">
              <a:xfrm>
                <a:off x="6001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388" name="Rectangle 339"/>
              <p:cNvSpPr>
                <a:spLocks noChangeArrowheads="1"/>
              </p:cNvSpPr>
              <p:nvPr/>
            </p:nvSpPr>
            <p:spPr bwMode="auto">
              <a:xfrm>
                <a:off x="6547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2008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389" name="Rectangle 340"/>
              <p:cNvSpPr>
                <a:spLocks noChangeArrowheads="1"/>
              </p:cNvSpPr>
              <p:nvPr/>
            </p:nvSpPr>
            <p:spPr bwMode="auto">
              <a:xfrm>
                <a:off x="7087" y="3542"/>
                <a:ext cx="324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2012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390" name="Line 341"/>
              <p:cNvSpPr>
                <a:spLocks noChangeShapeType="1"/>
              </p:cNvSpPr>
              <p:nvPr/>
            </p:nvSpPr>
            <p:spPr bwMode="auto">
              <a:xfrm flipV="1">
                <a:off x="5551" y="1118"/>
                <a:ext cx="0" cy="2172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91" name="Line 342"/>
              <p:cNvSpPr>
                <a:spLocks noChangeShapeType="1"/>
              </p:cNvSpPr>
              <p:nvPr/>
            </p:nvSpPr>
            <p:spPr bwMode="auto">
              <a:xfrm flipH="1">
                <a:off x="5497" y="3290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92" name="Line 343"/>
              <p:cNvSpPr>
                <a:spLocks noChangeShapeType="1"/>
              </p:cNvSpPr>
              <p:nvPr/>
            </p:nvSpPr>
            <p:spPr bwMode="auto">
              <a:xfrm flipH="1">
                <a:off x="5497" y="2930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93" name="Line 344"/>
              <p:cNvSpPr>
                <a:spLocks noChangeShapeType="1"/>
              </p:cNvSpPr>
              <p:nvPr/>
            </p:nvSpPr>
            <p:spPr bwMode="auto">
              <a:xfrm flipH="1">
                <a:off x="5497" y="256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94" name="Line 345"/>
              <p:cNvSpPr>
                <a:spLocks noChangeShapeType="1"/>
              </p:cNvSpPr>
              <p:nvPr/>
            </p:nvSpPr>
            <p:spPr bwMode="auto">
              <a:xfrm flipH="1">
                <a:off x="5497" y="220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95" name="Line 346"/>
              <p:cNvSpPr>
                <a:spLocks noChangeShapeType="1"/>
              </p:cNvSpPr>
              <p:nvPr/>
            </p:nvSpPr>
            <p:spPr bwMode="auto">
              <a:xfrm flipH="1">
                <a:off x="5497" y="1844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96" name="Line 347"/>
              <p:cNvSpPr>
                <a:spLocks noChangeShapeType="1"/>
              </p:cNvSpPr>
              <p:nvPr/>
            </p:nvSpPr>
            <p:spPr bwMode="auto">
              <a:xfrm flipH="1">
                <a:off x="5497" y="147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97" name="Line 348"/>
              <p:cNvSpPr>
                <a:spLocks noChangeShapeType="1"/>
              </p:cNvSpPr>
              <p:nvPr/>
            </p:nvSpPr>
            <p:spPr bwMode="auto">
              <a:xfrm flipH="1">
                <a:off x="5497" y="1118"/>
                <a:ext cx="5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398" name="Rectangle 349"/>
              <p:cNvSpPr>
                <a:spLocks noChangeArrowheads="1"/>
              </p:cNvSpPr>
              <p:nvPr/>
            </p:nvSpPr>
            <p:spPr bwMode="auto">
              <a:xfrm rot="16200000">
                <a:off x="5308" y="3211"/>
                <a:ext cx="162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-2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399" name="Rectangle 350"/>
              <p:cNvSpPr>
                <a:spLocks noChangeArrowheads="1"/>
              </p:cNvSpPr>
              <p:nvPr/>
            </p:nvSpPr>
            <p:spPr bwMode="auto">
              <a:xfrm rot="16200000">
                <a:off x="5329" y="2851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00" name="Rectangle 351"/>
              <p:cNvSpPr>
                <a:spLocks noChangeArrowheads="1"/>
              </p:cNvSpPr>
              <p:nvPr/>
            </p:nvSpPr>
            <p:spPr bwMode="auto">
              <a:xfrm rot="16200000">
                <a:off x="5329" y="2486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2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01" name="Rectangle 352"/>
              <p:cNvSpPr>
                <a:spLocks noChangeArrowheads="1"/>
              </p:cNvSpPr>
              <p:nvPr/>
            </p:nvSpPr>
            <p:spPr bwMode="auto">
              <a:xfrm rot="16200000">
                <a:off x="5329" y="2125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4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02" name="Rectangle 353"/>
              <p:cNvSpPr>
                <a:spLocks noChangeArrowheads="1"/>
              </p:cNvSpPr>
              <p:nvPr/>
            </p:nvSpPr>
            <p:spPr bwMode="auto">
              <a:xfrm rot="16200000">
                <a:off x="5329" y="1765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6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03" name="Rectangle 354"/>
              <p:cNvSpPr>
                <a:spLocks noChangeArrowheads="1"/>
              </p:cNvSpPr>
              <p:nvPr/>
            </p:nvSpPr>
            <p:spPr bwMode="auto">
              <a:xfrm rot="16200000">
                <a:off x="5329" y="1399"/>
                <a:ext cx="1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8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04" name="Rectangle 355"/>
              <p:cNvSpPr>
                <a:spLocks noChangeArrowheads="1"/>
              </p:cNvSpPr>
              <p:nvPr/>
            </p:nvSpPr>
            <p:spPr bwMode="auto">
              <a:xfrm rot="16200000">
                <a:off x="5296" y="1039"/>
                <a:ext cx="186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10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05" name="Freeform 356"/>
              <p:cNvSpPr>
                <a:spLocks/>
              </p:cNvSpPr>
              <p:nvPr/>
            </p:nvSpPr>
            <p:spPr bwMode="auto">
              <a:xfrm>
                <a:off x="5551" y="776"/>
                <a:ext cx="1764" cy="2664"/>
              </a:xfrm>
              <a:custGeom>
                <a:avLst/>
                <a:gdLst>
                  <a:gd name="T0" fmla="*/ 0 w 294"/>
                  <a:gd name="T1" fmla="*/ 0 h 444"/>
                  <a:gd name="T2" fmla="*/ 0 w 294"/>
                  <a:gd name="T3" fmla="*/ 444 h 444"/>
                  <a:gd name="T4" fmla="*/ 294 w 294"/>
                  <a:gd name="T5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444">
                    <a:moveTo>
                      <a:pt x="0" y="0"/>
                    </a:moveTo>
                    <a:lnTo>
                      <a:pt x="0" y="444"/>
                    </a:lnTo>
                    <a:lnTo>
                      <a:pt x="294" y="444"/>
                    </a:lnTo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06" name="Rectangle 357"/>
              <p:cNvSpPr>
                <a:spLocks noChangeArrowheads="1"/>
              </p:cNvSpPr>
              <p:nvPr/>
            </p:nvSpPr>
            <p:spPr bwMode="auto">
              <a:xfrm>
                <a:off x="6073" y="3776"/>
                <a:ext cx="72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Year of Birth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07" name="Rectangle 358"/>
              <p:cNvSpPr>
                <a:spLocks noChangeArrowheads="1"/>
              </p:cNvSpPr>
              <p:nvPr/>
            </p:nvSpPr>
            <p:spPr bwMode="auto">
              <a:xfrm rot="16200000">
                <a:off x="4897" y="2029"/>
                <a:ext cx="52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15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rPr>
                  <a:t>PTA (kg)</a:t>
                </a:r>
                <a:endParaRPr kumimoji="1" lang="ja-JP" altLang="ja-JP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8408" name="Rectangle 359"/>
              <p:cNvSpPr>
                <a:spLocks noChangeArrowheads="1"/>
              </p:cNvSpPr>
              <p:nvPr/>
            </p:nvSpPr>
            <p:spPr bwMode="auto">
              <a:xfrm>
                <a:off x="5611" y="331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09" name="Rectangle 360"/>
              <p:cNvSpPr>
                <a:spLocks noChangeArrowheads="1"/>
              </p:cNvSpPr>
              <p:nvPr/>
            </p:nvSpPr>
            <p:spPr bwMode="auto">
              <a:xfrm>
                <a:off x="5611" y="336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10" name="Rectangle 361"/>
              <p:cNvSpPr>
                <a:spLocks noChangeArrowheads="1"/>
              </p:cNvSpPr>
              <p:nvPr/>
            </p:nvSpPr>
            <p:spPr bwMode="auto">
              <a:xfrm>
                <a:off x="5599" y="332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11" name="Rectangle 362"/>
              <p:cNvSpPr>
                <a:spLocks noChangeArrowheads="1"/>
              </p:cNvSpPr>
              <p:nvPr/>
            </p:nvSpPr>
            <p:spPr bwMode="auto">
              <a:xfrm>
                <a:off x="5599" y="3350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12" name="Rectangle 363"/>
              <p:cNvSpPr>
                <a:spLocks noChangeArrowheads="1"/>
              </p:cNvSpPr>
              <p:nvPr/>
            </p:nvSpPr>
            <p:spPr bwMode="auto">
              <a:xfrm>
                <a:off x="5593" y="333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13" name="Rectangle 364"/>
              <p:cNvSpPr>
                <a:spLocks noChangeArrowheads="1"/>
              </p:cNvSpPr>
              <p:nvPr/>
            </p:nvSpPr>
            <p:spPr bwMode="auto">
              <a:xfrm>
                <a:off x="5593" y="334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14" name="Rectangle 365"/>
              <p:cNvSpPr>
                <a:spLocks noChangeArrowheads="1"/>
              </p:cNvSpPr>
              <p:nvPr/>
            </p:nvSpPr>
            <p:spPr bwMode="auto">
              <a:xfrm>
                <a:off x="5593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15" name="Rectangle 366"/>
              <p:cNvSpPr>
                <a:spLocks noChangeArrowheads="1"/>
              </p:cNvSpPr>
              <p:nvPr/>
            </p:nvSpPr>
            <p:spPr bwMode="auto">
              <a:xfrm>
                <a:off x="5593" y="333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16" name="Oval 367"/>
              <p:cNvSpPr>
                <a:spLocks noChangeArrowheads="1"/>
              </p:cNvSpPr>
              <p:nvPr/>
            </p:nvSpPr>
            <p:spPr bwMode="auto">
              <a:xfrm>
                <a:off x="5593" y="3314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17" name="Rectangle 368"/>
              <p:cNvSpPr>
                <a:spLocks noChangeArrowheads="1"/>
              </p:cNvSpPr>
              <p:nvPr/>
            </p:nvSpPr>
            <p:spPr bwMode="auto">
              <a:xfrm>
                <a:off x="5749" y="323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18" name="Rectangle 369"/>
              <p:cNvSpPr>
                <a:spLocks noChangeArrowheads="1"/>
              </p:cNvSpPr>
              <p:nvPr/>
            </p:nvSpPr>
            <p:spPr bwMode="auto">
              <a:xfrm>
                <a:off x="5749" y="327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19" name="Rectangle 370"/>
              <p:cNvSpPr>
                <a:spLocks noChangeArrowheads="1"/>
              </p:cNvSpPr>
              <p:nvPr/>
            </p:nvSpPr>
            <p:spPr bwMode="auto">
              <a:xfrm>
                <a:off x="5737" y="323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20" name="Rectangle 371"/>
              <p:cNvSpPr>
                <a:spLocks noChangeArrowheads="1"/>
              </p:cNvSpPr>
              <p:nvPr/>
            </p:nvSpPr>
            <p:spPr bwMode="auto">
              <a:xfrm>
                <a:off x="5737" y="326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21" name="Rectangle 372"/>
              <p:cNvSpPr>
                <a:spLocks noChangeArrowheads="1"/>
              </p:cNvSpPr>
              <p:nvPr/>
            </p:nvSpPr>
            <p:spPr bwMode="auto">
              <a:xfrm>
                <a:off x="5731" y="324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22" name="Rectangle 373"/>
              <p:cNvSpPr>
                <a:spLocks noChangeArrowheads="1"/>
              </p:cNvSpPr>
              <p:nvPr/>
            </p:nvSpPr>
            <p:spPr bwMode="auto">
              <a:xfrm>
                <a:off x="5731" y="326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23" name="Rectangle 374"/>
              <p:cNvSpPr>
                <a:spLocks noChangeArrowheads="1"/>
              </p:cNvSpPr>
              <p:nvPr/>
            </p:nvSpPr>
            <p:spPr bwMode="auto">
              <a:xfrm>
                <a:off x="5731" y="325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24" name="Rectangle 375"/>
              <p:cNvSpPr>
                <a:spLocks noChangeArrowheads="1"/>
              </p:cNvSpPr>
              <p:nvPr/>
            </p:nvSpPr>
            <p:spPr bwMode="auto">
              <a:xfrm>
                <a:off x="5731" y="325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25" name="Oval 376"/>
              <p:cNvSpPr>
                <a:spLocks noChangeArrowheads="1"/>
              </p:cNvSpPr>
              <p:nvPr/>
            </p:nvSpPr>
            <p:spPr bwMode="auto">
              <a:xfrm>
                <a:off x="5731" y="323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26" name="Rectangle 377"/>
              <p:cNvSpPr>
                <a:spLocks noChangeArrowheads="1"/>
              </p:cNvSpPr>
              <p:nvPr/>
            </p:nvSpPr>
            <p:spPr bwMode="auto">
              <a:xfrm>
                <a:off x="5881" y="323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27" name="Rectangle 378"/>
              <p:cNvSpPr>
                <a:spLocks noChangeArrowheads="1"/>
              </p:cNvSpPr>
              <p:nvPr/>
            </p:nvSpPr>
            <p:spPr bwMode="auto">
              <a:xfrm>
                <a:off x="5881" y="327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28" name="Rectangle 379"/>
              <p:cNvSpPr>
                <a:spLocks noChangeArrowheads="1"/>
              </p:cNvSpPr>
              <p:nvPr/>
            </p:nvSpPr>
            <p:spPr bwMode="auto">
              <a:xfrm>
                <a:off x="5869" y="323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29" name="Rectangle 380"/>
              <p:cNvSpPr>
                <a:spLocks noChangeArrowheads="1"/>
              </p:cNvSpPr>
              <p:nvPr/>
            </p:nvSpPr>
            <p:spPr bwMode="auto">
              <a:xfrm>
                <a:off x="5869" y="326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30" name="Rectangle 381"/>
              <p:cNvSpPr>
                <a:spLocks noChangeArrowheads="1"/>
              </p:cNvSpPr>
              <p:nvPr/>
            </p:nvSpPr>
            <p:spPr bwMode="auto">
              <a:xfrm>
                <a:off x="5863" y="324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31" name="Rectangle 382"/>
              <p:cNvSpPr>
                <a:spLocks noChangeArrowheads="1"/>
              </p:cNvSpPr>
              <p:nvPr/>
            </p:nvSpPr>
            <p:spPr bwMode="auto">
              <a:xfrm>
                <a:off x="5863" y="326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32" name="Rectangle 383"/>
              <p:cNvSpPr>
                <a:spLocks noChangeArrowheads="1"/>
              </p:cNvSpPr>
              <p:nvPr/>
            </p:nvSpPr>
            <p:spPr bwMode="auto">
              <a:xfrm>
                <a:off x="5863" y="325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33" name="Rectangle 384"/>
              <p:cNvSpPr>
                <a:spLocks noChangeArrowheads="1"/>
              </p:cNvSpPr>
              <p:nvPr/>
            </p:nvSpPr>
            <p:spPr bwMode="auto">
              <a:xfrm>
                <a:off x="5863" y="325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34" name="Oval 385"/>
              <p:cNvSpPr>
                <a:spLocks noChangeArrowheads="1"/>
              </p:cNvSpPr>
              <p:nvPr/>
            </p:nvSpPr>
            <p:spPr bwMode="auto">
              <a:xfrm>
                <a:off x="5863" y="323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35" name="Rectangle 386"/>
              <p:cNvSpPr>
                <a:spLocks noChangeArrowheads="1"/>
              </p:cNvSpPr>
              <p:nvPr/>
            </p:nvSpPr>
            <p:spPr bwMode="auto">
              <a:xfrm>
                <a:off x="6019" y="323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36" name="Rectangle 387"/>
              <p:cNvSpPr>
                <a:spLocks noChangeArrowheads="1"/>
              </p:cNvSpPr>
              <p:nvPr/>
            </p:nvSpPr>
            <p:spPr bwMode="auto">
              <a:xfrm>
                <a:off x="6019" y="3278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37" name="Rectangle 388"/>
              <p:cNvSpPr>
                <a:spLocks noChangeArrowheads="1"/>
              </p:cNvSpPr>
              <p:nvPr/>
            </p:nvSpPr>
            <p:spPr bwMode="auto">
              <a:xfrm>
                <a:off x="6007" y="323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38" name="Rectangle 389"/>
              <p:cNvSpPr>
                <a:spLocks noChangeArrowheads="1"/>
              </p:cNvSpPr>
              <p:nvPr/>
            </p:nvSpPr>
            <p:spPr bwMode="auto">
              <a:xfrm>
                <a:off x="6007" y="3266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39" name="Rectangle 390"/>
              <p:cNvSpPr>
                <a:spLocks noChangeArrowheads="1"/>
              </p:cNvSpPr>
              <p:nvPr/>
            </p:nvSpPr>
            <p:spPr bwMode="auto">
              <a:xfrm>
                <a:off x="6001" y="3248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40" name="Rectangle 391"/>
              <p:cNvSpPr>
                <a:spLocks noChangeArrowheads="1"/>
              </p:cNvSpPr>
              <p:nvPr/>
            </p:nvSpPr>
            <p:spPr bwMode="auto">
              <a:xfrm>
                <a:off x="6001" y="326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41" name="Rectangle 392"/>
              <p:cNvSpPr>
                <a:spLocks noChangeArrowheads="1"/>
              </p:cNvSpPr>
              <p:nvPr/>
            </p:nvSpPr>
            <p:spPr bwMode="auto">
              <a:xfrm>
                <a:off x="6001" y="325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42" name="Rectangle 393"/>
              <p:cNvSpPr>
                <a:spLocks noChangeArrowheads="1"/>
              </p:cNvSpPr>
              <p:nvPr/>
            </p:nvSpPr>
            <p:spPr bwMode="auto">
              <a:xfrm>
                <a:off x="6001" y="3254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43" name="Oval 394"/>
              <p:cNvSpPr>
                <a:spLocks noChangeArrowheads="1"/>
              </p:cNvSpPr>
              <p:nvPr/>
            </p:nvSpPr>
            <p:spPr bwMode="auto">
              <a:xfrm>
                <a:off x="6001" y="3230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44" name="Rectangle 395"/>
              <p:cNvSpPr>
                <a:spLocks noChangeArrowheads="1"/>
              </p:cNvSpPr>
              <p:nvPr/>
            </p:nvSpPr>
            <p:spPr bwMode="auto">
              <a:xfrm>
                <a:off x="6157" y="2822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45" name="Rectangle 396"/>
              <p:cNvSpPr>
                <a:spLocks noChangeArrowheads="1"/>
              </p:cNvSpPr>
              <p:nvPr/>
            </p:nvSpPr>
            <p:spPr bwMode="auto">
              <a:xfrm>
                <a:off x="6157" y="2870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46" name="Rectangle 397"/>
              <p:cNvSpPr>
                <a:spLocks noChangeArrowheads="1"/>
              </p:cNvSpPr>
              <p:nvPr/>
            </p:nvSpPr>
            <p:spPr bwMode="auto">
              <a:xfrm>
                <a:off x="6145" y="282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47" name="Rectangle 398"/>
              <p:cNvSpPr>
                <a:spLocks noChangeArrowheads="1"/>
              </p:cNvSpPr>
              <p:nvPr/>
            </p:nvSpPr>
            <p:spPr bwMode="auto">
              <a:xfrm>
                <a:off x="6145" y="2858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48" name="Rectangle 399"/>
              <p:cNvSpPr>
                <a:spLocks noChangeArrowheads="1"/>
              </p:cNvSpPr>
              <p:nvPr/>
            </p:nvSpPr>
            <p:spPr bwMode="auto">
              <a:xfrm>
                <a:off x="6139" y="2840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49" name="Rectangle 400"/>
              <p:cNvSpPr>
                <a:spLocks noChangeArrowheads="1"/>
              </p:cNvSpPr>
              <p:nvPr/>
            </p:nvSpPr>
            <p:spPr bwMode="auto">
              <a:xfrm>
                <a:off x="6139" y="2852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50" name="Rectangle 401"/>
              <p:cNvSpPr>
                <a:spLocks noChangeArrowheads="1"/>
              </p:cNvSpPr>
              <p:nvPr/>
            </p:nvSpPr>
            <p:spPr bwMode="auto">
              <a:xfrm>
                <a:off x="6139" y="284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51" name="Rectangle 402"/>
              <p:cNvSpPr>
                <a:spLocks noChangeArrowheads="1"/>
              </p:cNvSpPr>
              <p:nvPr/>
            </p:nvSpPr>
            <p:spPr bwMode="auto">
              <a:xfrm>
                <a:off x="6139" y="2846"/>
                <a:ext cx="54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52" name="Oval 403"/>
              <p:cNvSpPr>
                <a:spLocks noChangeArrowheads="1"/>
              </p:cNvSpPr>
              <p:nvPr/>
            </p:nvSpPr>
            <p:spPr bwMode="auto">
              <a:xfrm>
                <a:off x="6139" y="2822"/>
                <a:ext cx="48" cy="48"/>
              </a:xfrm>
              <a:prstGeom prst="ellipse">
                <a:avLst/>
              </a:prstGeom>
              <a:noFill/>
              <a:ln w="9525" cap="rnd">
                <a:solidFill>
                  <a:srgbClr val="EE128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53" name="Rectangle 404"/>
              <p:cNvSpPr>
                <a:spLocks noChangeArrowheads="1"/>
              </p:cNvSpPr>
              <p:nvPr/>
            </p:nvSpPr>
            <p:spPr bwMode="auto">
              <a:xfrm>
                <a:off x="6295" y="2906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54" name="Rectangle 405"/>
              <p:cNvSpPr>
                <a:spLocks noChangeArrowheads="1"/>
              </p:cNvSpPr>
              <p:nvPr/>
            </p:nvSpPr>
            <p:spPr bwMode="auto">
              <a:xfrm>
                <a:off x="6295" y="2954"/>
                <a:ext cx="18" cy="6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8455" name="Rectangle 406"/>
              <p:cNvSpPr>
                <a:spLocks noChangeArrowheads="1"/>
              </p:cNvSpPr>
              <p:nvPr/>
            </p:nvSpPr>
            <p:spPr bwMode="auto">
              <a:xfrm>
                <a:off x="6283" y="2912"/>
                <a:ext cx="42" cy="12"/>
              </a:xfrm>
              <a:prstGeom prst="rect">
                <a:avLst/>
              </a:prstGeom>
              <a:solidFill>
                <a:srgbClr val="EE12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6" name="Rectangle 408"/>
            <p:cNvSpPr>
              <a:spLocks noChangeArrowheads="1"/>
            </p:cNvSpPr>
            <p:nvPr/>
          </p:nvSpPr>
          <p:spPr bwMode="auto">
            <a:xfrm>
              <a:off x="6283" y="2942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Rectangle 409"/>
            <p:cNvSpPr>
              <a:spLocks noChangeArrowheads="1"/>
            </p:cNvSpPr>
            <p:nvPr/>
          </p:nvSpPr>
          <p:spPr bwMode="auto">
            <a:xfrm>
              <a:off x="6277" y="2924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Rectangle 410"/>
            <p:cNvSpPr>
              <a:spLocks noChangeArrowheads="1"/>
            </p:cNvSpPr>
            <p:nvPr/>
          </p:nvSpPr>
          <p:spPr bwMode="auto">
            <a:xfrm>
              <a:off x="6277" y="2936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Rectangle 411"/>
            <p:cNvSpPr>
              <a:spLocks noChangeArrowheads="1"/>
            </p:cNvSpPr>
            <p:nvPr/>
          </p:nvSpPr>
          <p:spPr bwMode="auto">
            <a:xfrm>
              <a:off x="6277" y="2930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Rectangle 412"/>
            <p:cNvSpPr>
              <a:spLocks noChangeArrowheads="1"/>
            </p:cNvSpPr>
            <p:nvPr/>
          </p:nvSpPr>
          <p:spPr bwMode="auto">
            <a:xfrm>
              <a:off x="6277" y="2930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Oval 413"/>
            <p:cNvSpPr>
              <a:spLocks noChangeArrowheads="1"/>
            </p:cNvSpPr>
            <p:nvPr/>
          </p:nvSpPr>
          <p:spPr bwMode="auto">
            <a:xfrm>
              <a:off x="6277" y="2906"/>
              <a:ext cx="48" cy="48"/>
            </a:xfrm>
            <a:prstGeom prst="ellipse">
              <a:avLst/>
            </a:prstGeom>
            <a:noFill/>
            <a:ln w="9525" cap="rnd">
              <a:solidFill>
                <a:srgbClr val="EE128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Rectangle 414"/>
            <p:cNvSpPr>
              <a:spLocks noChangeArrowheads="1"/>
            </p:cNvSpPr>
            <p:nvPr/>
          </p:nvSpPr>
          <p:spPr bwMode="auto">
            <a:xfrm>
              <a:off x="6427" y="2738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Rectangle 415"/>
            <p:cNvSpPr>
              <a:spLocks noChangeArrowheads="1"/>
            </p:cNvSpPr>
            <p:nvPr/>
          </p:nvSpPr>
          <p:spPr bwMode="auto">
            <a:xfrm>
              <a:off x="6427" y="2786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Rectangle 416"/>
            <p:cNvSpPr>
              <a:spLocks noChangeArrowheads="1"/>
            </p:cNvSpPr>
            <p:nvPr/>
          </p:nvSpPr>
          <p:spPr bwMode="auto">
            <a:xfrm>
              <a:off x="6415" y="2744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Rectangle 417"/>
            <p:cNvSpPr>
              <a:spLocks noChangeArrowheads="1"/>
            </p:cNvSpPr>
            <p:nvPr/>
          </p:nvSpPr>
          <p:spPr bwMode="auto">
            <a:xfrm>
              <a:off x="6415" y="2774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Rectangle 418"/>
            <p:cNvSpPr>
              <a:spLocks noChangeArrowheads="1"/>
            </p:cNvSpPr>
            <p:nvPr/>
          </p:nvSpPr>
          <p:spPr bwMode="auto">
            <a:xfrm>
              <a:off x="6409" y="2756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Rectangle 419"/>
            <p:cNvSpPr>
              <a:spLocks noChangeArrowheads="1"/>
            </p:cNvSpPr>
            <p:nvPr/>
          </p:nvSpPr>
          <p:spPr bwMode="auto">
            <a:xfrm>
              <a:off x="6409" y="2768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Rectangle 420"/>
            <p:cNvSpPr>
              <a:spLocks noChangeArrowheads="1"/>
            </p:cNvSpPr>
            <p:nvPr/>
          </p:nvSpPr>
          <p:spPr bwMode="auto">
            <a:xfrm>
              <a:off x="6409" y="2762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Rectangle 421"/>
            <p:cNvSpPr>
              <a:spLocks noChangeArrowheads="1"/>
            </p:cNvSpPr>
            <p:nvPr/>
          </p:nvSpPr>
          <p:spPr bwMode="auto">
            <a:xfrm>
              <a:off x="6409" y="2762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Oval 422"/>
            <p:cNvSpPr>
              <a:spLocks noChangeArrowheads="1"/>
            </p:cNvSpPr>
            <p:nvPr/>
          </p:nvSpPr>
          <p:spPr bwMode="auto">
            <a:xfrm>
              <a:off x="6409" y="2738"/>
              <a:ext cx="48" cy="48"/>
            </a:xfrm>
            <a:prstGeom prst="ellipse">
              <a:avLst/>
            </a:prstGeom>
            <a:noFill/>
            <a:ln w="9525" cap="rnd">
              <a:solidFill>
                <a:srgbClr val="EE128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Rectangle 423"/>
            <p:cNvSpPr>
              <a:spLocks noChangeArrowheads="1"/>
            </p:cNvSpPr>
            <p:nvPr/>
          </p:nvSpPr>
          <p:spPr bwMode="auto">
            <a:xfrm>
              <a:off x="6565" y="2492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Rectangle 424"/>
            <p:cNvSpPr>
              <a:spLocks noChangeArrowheads="1"/>
            </p:cNvSpPr>
            <p:nvPr/>
          </p:nvSpPr>
          <p:spPr bwMode="auto">
            <a:xfrm>
              <a:off x="6565" y="2540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Rectangle 425"/>
            <p:cNvSpPr>
              <a:spLocks noChangeArrowheads="1"/>
            </p:cNvSpPr>
            <p:nvPr/>
          </p:nvSpPr>
          <p:spPr bwMode="auto">
            <a:xfrm>
              <a:off x="6553" y="2498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Rectangle 426"/>
            <p:cNvSpPr>
              <a:spLocks noChangeArrowheads="1"/>
            </p:cNvSpPr>
            <p:nvPr/>
          </p:nvSpPr>
          <p:spPr bwMode="auto">
            <a:xfrm>
              <a:off x="6553" y="2528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Rectangle 427"/>
            <p:cNvSpPr>
              <a:spLocks noChangeArrowheads="1"/>
            </p:cNvSpPr>
            <p:nvPr/>
          </p:nvSpPr>
          <p:spPr bwMode="auto">
            <a:xfrm>
              <a:off x="6547" y="2510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Rectangle 428"/>
            <p:cNvSpPr>
              <a:spLocks noChangeArrowheads="1"/>
            </p:cNvSpPr>
            <p:nvPr/>
          </p:nvSpPr>
          <p:spPr bwMode="auto">
            <a:xfrm>
              <a:off x="6547" y="2522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Rectangle 429"/>
            <p:cNvSpPr>
              <a:spLocks noChangeArrowheads="1"/>
            </p:cNvSpPr>
            <p:nvPr/>
          </p:nvSpPr>
          <p:spPr bwMode="auto">
            <a:xfrm>
              <a:off x="6547" y="2516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Rectangle 430"/>
            <p:cNvSpPr>
              <a:spLocks noChangeArrowheads="1"/>
            </p:cNvSpPr>
            <p:nvPr/>
          </p:nvSpPr>
          <p:spPr bwMode="auto">
            <a:xfrm>
              <a:off x="6547" y="2516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Oval 431"/>
            <p:cNvSpPr>
              <a:spLocks noChangeArrowheads="1"/>
            </p:cNvSpPr>
            <p:nvPr/>
          </p:nvSpPr>
          <p:spPr bwMode="auto">
            <a:xfrm>
              <a:off x="6547" y="2492"/>
              <a:ext cx="48" cy="48"/>
            </a:xfrm>
            <a:prstGeom prst="ellipse">
              <a:avLst/>
            </a:prstGeom>
            <a:noFill/>
            <a:ln w="9525" cap="rnd">
              <a:solidFill>
                <a:srgbClr val="EE128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Rectangle 432"/>
            <p:cNvSpPr>
              <a:spLocks noChangeArrowheads="1"/>
            </p:cNvSpPr>
            <p:nvPr/>
          </p:nvSpPr>
          <p:spPr bwMode="auto">
            <a:xfrm>
              <a:off x="6703" y="2168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Rectangle 433"/>
            <p:cNvSpPr>
              <a:spLocks noChangeArrowheads="1"/>
            </p:cNvSpPr>
            <p:nvPr/>
          </p:nvSpPr>
          <p:spPr bwMode="auto">
            <a:xfrm>
              <a:off x="6703" y="2216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92" name="Rectangle 434"/>
            <p:cNvSpPr>
              <a:spLocks noChangeArrowheads="1"/>
            </p:cNvSpPr>
            <p:nvPr/>
          </p:nvSpPr>
          <p:spPr bwMode="auto">
            <a:xfrm>
              <a:off x="6691" y="2174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93" name="Rectangle 435"/>
            <p:cNvSpPr>
              <a:spLocks noChangeArrowheads="1"/>
            </p:cNvSpPr>
            <p:nvPr/>
          </p:nvSpPr>
          <p:spPr bwMode="auto">
            <a:xfrm>
              <a:off x="6691" y="2204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95" name="Rectangle 436"/>
            <p:cNvSpPr>
              <a:spLocks noChangeArrowheads="1"/>
            </p:cNvSpPr>
            <p:nvPr/>
          </p:nvSpPr>
          <p:spPr bwMode="auto">
            <a:xfrm>
              <a:off x="6685" y="2186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96" name="Rectangle 437"/>
            <p:cNvSpPr>
              <a:spLocks noChangeArrowheads="1"/>
            </p:cNvSpPr>
            <p:nvPr/>
          </p:nvSpPr>
          <p:spPr bwMode="auto">
            <a:xfrm>
              <a:off x="6685" y="2198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97" name="Rectangle 438"/>
            <p:cNvSpPr>
              <a:spLocks noChangeArrowheads="1"/>
            </p:cNvSpPr>
            <p:nvPr/>
          </p:nvSpPr>
          <p:spPr bwMode="auto">
            <a:xfrm>
              <a:off x="6685" y="2192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98" name="Rectangle 439"/>
            <p:cNvSpPr>
              <a:spLocks noChangeArrowheads="1"/>
            </p:cNvSpPr>
            <p:nvPr/>
          </p:nvSpPr>
          <p:spPr bwMode="auto">
            <a:xfrm>
              <a:off x="6685" y="2192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99" name="Oval 440"/>
            <p:cNvSpPr>
              <a:spLocks noChangeArrowheads="1"/>
            </p:cNvSpPr>
            <p:nvPr/>
          </p:nvSpPr>
          <p:spPr bwMode="auto">
            <a:xfrm>
              <a:off x="6685" y="2168"/>
              <a:ext cx="48" cy="48"/>
            </a:xfrm>
            <a:prstGeom prst="ellipse">
              <a:avLst/>
            </a:prstGeom>
            <a:noFill/>
            <a:ln w="9525" cap="rnd">
              <a:solidFill>
                <a:srgbClr val="EE128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00" name="Rectangle 441"/>
            <p:cNvSpPr>
              <a:spLocks noChangeArrowheads="1"/>
            </p:cNvSpPr>
            <p:nvPr/>
          </p:nvSpPr>
          <p:spPr bwMode="auto">
            <a:xfrm>
              <a:off x="6835" y="2168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01" name="Rectangle 442"/>
            <p:cNvSpPr>
              <a:spLocks noChangeArrowheads="1"/>
            </p:cNvSpPr>
            <p:nvPr/>
          </p:nvSpPr>
          <p:spPr bwMode="auto">
            <a:xfrm>
              <a:off x="6835" y="2216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02" name="Rectangle 443"/>
            <p:cNvSpPr>
              <a:spLocks noChangeArrowheads="1"/>
            </p:cNvSpPr>
            <p:nvPr/>
          </p:nvSpPr>
          <p:spPr bwMode="auto">
            <a:xfrm>
              <a:off x="6823" y="2174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03" name="Rectangle 444"/>
            <p:cNvSpPr>
              <a:spLocks noChangeArrowheads="1"/>
            </p:cNvSpPr>
            <p:nvPr/>
          </p:nvSpPr>
          <p:spPr bwMode="auto">
            <a:xfrm>
              <a:off x="6823" y="2204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04" name="Rectangle 445"/>
            <p:cNvSpPr>
              <a:spLocks noChangeArrowheads="1"/>
            </p:cNvSpPr>
            <p:nvPr/>
          </p:nvSpPr>
          <p:spPr bwMode="auto">
            <a:xfrm>
              <a:off x="6817" y="2186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05" name="Rectangle 446"/>
            <p:cNvSpPr>
              <a:spLocks noChangeArrowheads="1"/>
            </p:cNvSpPr>
            <p:nvPr/>
          </p:nvSpPr>
          <p:spPr bwMode="auto">
            <a:xfrm>
              <a:off x="6817" y="2198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06" name="Rectangle 447"/>
            <p:cNvSpPr>
              <a:spLocks noChangeArrowheads="1"/>
            </p:cNvSpPr>
            <p:nvPr/>
          </p:nvSpPr>
          <p:spPr bwMode="auto">
            <a:xfrm>
              <a:off x="6817" y="2192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07" name="Rectangle 448"/>
            <p:cNvSpPr>
              <a:spLocks noChangeArrowheads="1"/>
            </p:cNvSpPr>
            <p:nvPr/>
          </p:nvSpPr>
          <p:spPr bwMode="auto">
            <a:xfrm>
              <a:off x="6817" y="2192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08" name="Oval 449"/>
            <p:cNvSpPr>
              <a:spLocks noChangeArrowheads="1"/>
            </p:cNvSpPr>
            <p:nvPr/>
          </p:nvSpPr>
          <p:spPr bwMode="auto">
            <a:xfrm>
              <a:off x="6817" y="2168"/>
              <a:ext cx="48" cy="48"/>
            </a:xfrm>
            <a:prstGeom prst="ellipse">
              <a:avLst/>
            </a:prstGeom>
            <a:noFill/>
            <a:ln w="9525" cap="rnd">
              <a:solidFill>
                <a:srgbClr val="EE128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09" name="Rectangle 450"/>
            <p:cNvSpPr>
              <a:spLocks noChangeArrowheads="1"/>
            </p:cNvSpPr>
            <p:nvPr/>
          </p:nvSpPr>
          <p:spPr bwMode="auto">
            <a:xfrm>
              <a:off x="6973" y="1670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10" name="Rectangle 451"/>
            <p:cNvSpPr>
              <a:spLocks noChangeArrowheads="1"/>
            </p:cNvSpPr>
            <p:nvPr/>
          </p:nvSpPr>
          <p:spPr bwMode="auto">
            <a:xfrm>
              <a:off x="6973" y="1718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11" name="Rectangle 452"/>
            <p:cNvSpPr>
              <a:spLocks noChangeArrowheads="1"/>
            </p:cNvSpPr>
            <p:nvPr/>
          </p:nvSpPr>
          <p:spPr bwMode="auto">
            <a:xfrm>
              <a:off x="6961" y="1676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12" name="Rectangle 453"/>
            <p:cNvSpPr>
              <a:spLocks noChangeArrowheads="1"/>
            </p:cNvSpPr>
            <p:nvPr/>
          </p:nvSpPr>
          <p:spPr bwMode="auto">
            <a:xfrm>
              <a:off x="6961" y="1706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13" name="Rectangle 454"/>
            <p:cNvSpPr>
              <a:spLocks noChangeArrowheads="1"/>
            </p:cNvSpPr>
            <p:nvPr/>
          </p:nvSpPr>
          <p:spPr bwMode="auto">
            <a:xfrm>
              <a:off x="6955" y="1688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14" name="Rectangle 455"/>
            <p:cNvSpPr>
              <a:spLocks noChangeArrowheads="1"/>
            </p:cNvSpPr>
            <p:nvPr/>
          </p:nvSpPr>
          <p:spPr bwMode="auto">
            <a:xfrm>
              <a:off x="6955" y="1700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15" name="Rectangle 456"/>
            <p:cNvSpPr>
              <a:spLocks noChangeArrowheads="1"/>
            </p:cNvSpPr>
            <p:nvPr/>
          </p:nvSpPr>
          <p:spPr bwMode="auto">
            <a:xfrm>
              <a:off x="6955" y="1694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16" name="Rectangle 457"/>
            <p:cNvSpPr>
              <a:spLocks noChangeArrowheads="1"/>
            </p:cNvSpPr>
            <p:nvPr/>
          </p:nvSpPr>
          <p:spPr bwMode="auto">
            <a:xfrm>
              <a:off x="6955" y="1694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17" name="Oval 458"/>
            <p:cNvSpPr>
              <a:spLocks noChangeArrowheads="1"/>
            </p:cNvSpPr>
            <p:nvPr/>
          </p:nvSpPr>
          <p:spPr bwMode="auto">
            <a:xfrm>
              <a:off x="6955" y="1670"/>
              <a:ext cx="48" cy="48"/>
            </a:xfrm>
            <a:prstGeom prst="ellipse">
              <a:avLst/>
            </a:prstGeom>
            <a:noFill/>
            <a:ln w="9525" cap="rnd">
              <a:solidFill>
                <a:srgbClr val="EE128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18" name="Rectangle 459"/>
            <p:cNvSpPr>
              <a:spLocks noChangeArrowheads="1"/>
            </p:cNvSpPr>
            <p:nvPr/>
          </p:nvSpPr>
          <p:spPr bwMode="auto">
            <a:xfrm>
              <a:off x="7111" y="1178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19" name="Rectangle 460"/>
            <p:cNvSpPr>
              <a:spLocks noChangeArrowheads="1"/>
            </p:cNvSpPr>
            <p:nvPr/>
          </p:nvSpPr>
          <p:spPr bwMode="auto">
            <a:xfrm>
              <a:off x="7111" y="1226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20" name="Rectangle 461"/>
            <p:cNvSpPr>
              <a:spLocks noChangeArrowheads="1"/>
            </p:cNvSpPr>
            <p:nvPr/>
          </p:nvSpPr>
          <p:spPr bwMode="auto">
            <a:xfrm>
              <a:off x="7099" y="1184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21" name="Rectangle 462"/>
            <p:cNvSpPr>
              <a:spLocks noChangeArrowheads="1"/>
            </p:cNvSpPr>
            <p:nvPr/>
          </p:nvSpPr>
          <p:spPr bwMode="auto">
            <a:xfrm>
              <a:off x="7099" y="1214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22" name="Rectangle 463"/>
            <p:cNvSpPr>
              <a:spLocks noChangeArrowheads="1"/>
            </p:cNvSpPr>
            <p:nvPr/>
          </p:nvSpPr>
          <p:spPr bwMode="auto">
            <a:xfrm>
              <a:off x="7093" y="1196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23" name="Rectangle 464"/>
            <p:cNvSpPr>
              <a:spLocks noChangeArrowheads="1"/>
            </p:cNvSpPr>
            <p:nvPr/>
          </p:nvSpPr>
          <p:spPr bwMode="auto">
            <a:xfrm>
              <a:off x="7093" y="1208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24" name="Rectangle 465"/>
            <p:cNvSpPr>
              <a:spLocks noChangeArrowheads="1"/>
            </p:cNvSpPr>
            <p:nvPr/>
          </p:nvSpPr>
          <p:spPr bwMode="auto">
            <a:xfrm>
              <a:off x="7093" y="1202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25" name="Rectangle 466"/>
            <p:cNvSpPr>
              <a:spLocks noChangeArrowheads="1"/>
            </p:cNvSpPr>
            <p:nvPr/>
          </p:nvSpPr>
          <p:spPr bwMode="auto">
            <a:xfrm>
              <a:off x="7093" y="1202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26" name="Oval 467"/>
            <p:cNvSpPr>
              <a:spLocks noChangeArrowheads="1"/>
            </p:cNvSpPr>
            <p:nvPr/>
          </p:nvSpPr>
          <p:spPr bwMode="auto">
            <a:xfrm>
              <a:off x="7093" y="1178"/>
              <a:ext cx="48" cy="48"/>
            </a:xfrm>
            <a:prstGeom prst="ellipse">
              <a:avLst/>
            </a:prstGeom>
            <a:noFill/>
            <a:ln w="9525" cap="rnd">
              <a:solidFill>
                <a:srgbClr val="EE128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27" name="Rectangle 468"/>
            <p:cNvSpPr>
              <a:spLocks noChangeArrowheads="1"/>
            </p:cNvSpPr>
            <p:nvPr/>
          </p:nvSpPr>
          <p:spPr bwMode="auto">
            <a:xfrm>
              <a:off x="7243" y="1100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28" name="Rectangle 469"/>
            <p:cNvSpPr>
              <a:spLocks noChangeArrowheads="1"/>
            </p:cNvSpPr>
            <p:nvPr/>
          </p:nvSpPr>
          <p:spPr bwMode="auto">
            <a:xfrm>
              <a:off x="7243" y="1148"/>
              <a:ext cx="18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29" name="Rectangle 470"/>
            <p:cNvSpPr>
              <a:spLocks noChangeArrowheads="1"/>
            </p:cNvSpPr>
            <p:nvPr/>
          </p:nvSpPr>
          <p:spPr bwMode="auto">
            <a:xfrm>
              <a:off x="7231" y="1106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30" name="Rectangle 471"/>
            <p:cNvSpPr>
              <a:spLocks noChangeArrowheads="1"/>
            </p:cNvSpPr>
            <p:nvPr/>
          </p:nvSpPr>
          <p:spPr bwMode="auto">
            <a:xfrm>
              <a:off x="7231" y="1136"/>
              <a:ext cx="42" cy="12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31" name="Rectangle 472"/>
            <p:cNvSpPr>
              <a:spLocks noChangeArrowheads="1"/>
            </p:cNvSpPr>
            <p:nvPr/>
          </p:nvSpPr>
          <p:spPr bwMode="auto">
            <a:xfrm>
              <a:off x="7225" y="1118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32" name="Rectangle 473"/>
            <p:cNvSpPr>
              <a:spLocks noChangeArrowheads="1"/>
            </p:cNvSpPr>
            <p:nvPr/>
          </p:nvSpPr>
          <p:spPr bwMode="auto">
            <a:xfrm>
              <a:off x="7225" y="1130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33" name="Rectangle 474"/>
            <p:cNvSpPr>
              <a:spLocks noChangeArrowheads="1"/>
            </p:cNvSpPr>
            <p:nvPr/>
          </p:nvSpPr>
          <p:spPr bwMode="auto">
            <a:xfrm>
              <a:off x="7225" y="1124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34" name="Rectangle 475"/>
            <p:cNvSpPr>
              <a:spLocks noChangeArrowheads="1"/>
            </p:cNvSpPr>
            <p:nvPr/>
          </p:nvSpPr>
          <p:spPr bwMode="auto">
            <a:xfrm>
              <a:off x="7225" y="1124"/>
              <a:ext cx="54" cy="6"/>
            </a:xfrm>
            <a:prstGeom prst="rect">
              <a:avLst/>
            </a:prstGeom>
            <a:solidFill>
              <a:srgbClr val="EE1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35" name="Oval 476"/>
            <p:cNvSpPr>
              <a:spLocks noChangeArrowheads="1"/>
            </p:cNvSpPr>
            <p:nvPr/>
          </p:nvSpPr>
          <p:spPr bwMode="auto">
            <a:xfrm>
              <a:off x="7225" y="1100"/>
              <a:ext cx="48" cy="48"/>
            </a:xfrm>
            <a:prstGeom prst="ellipse">
              <a:avLst/>
            </a:prstGeom>
            <a:noFill/>
            <a:ln w="9525" cap="rnd">
              <a:solidFill>
                <a:srgbClr val="EE128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36" name="Freeform 477"/>
            <p:cNvSpPr>
              <a:spLocks/>
            </p:cNvSpPr>
            <p:nvPr/>
          </p:nvSpPr>
          <p:spPr bwMode="auto">
            <a:xfrm>
              <a:off x="5617" y="1124"/>
              <a:ext cx="1632" cy="2214"/>
            </a:xfrm>
            <a:custGeom>
              <a:avLst/>
              <a:gdLst>
                <a:gd name="T0" fmla="*/ 0 w 272"/>
                <a:gd name="T1" fmla="*/ 369 h 369"/>
                <a:gd name="T2" fmla="*/ 23 w 272"/>
                <a:gd name="T3" fmla="*/ 355 h 369"/>
                <a:gd name="T4" fmla="*/ 45 w 272"/>
                <a:gd name="T5" fmla="*/ 355 h 369"/>
                <a:gd name="T6" fmla="*/ 68 w 272"/>
                <a:gd name="T7" fmla="*/ 355 h 369"/>
                <a:gd name="T8" fmla="*/ 91 w 272"/>
                <a:gd name="T9" fmla="*/ 287 h 369"/>
                <a:gd name="T10" fmla="*/ 114 w 272"/>
                <a:gd name="T11" fmla="*/ 301 h 369"/>
                <a:gd name="T12" fmla="*/ 136 w 272"/>
                <a:gd name="T13" fmla="*/ 273 h 369"/>
                <a:gd name="T14" fmla="*/ 159 w 272"/>
                <a:gd name="T15" fmla="*/ 232 h 369"/>
                <a:gd name="T16" fmla="*/ 182 w 272"/>
                <a:gd name="T17" fmla="*/ 178 h 369"/>
                <a:gd name="T18" fmla="*/ 204 w 272"/>
                <a:gd name="T19" fmla="*/ 178 h 369"/>
                <a:gd name="T20" fmla="*/ 227 w 272"/>
                <a:gd name="T21" fmla="*/ 95 h 369"/>
                <a:gd name="T22" fmla="*/ 250 w 272"/>
                <a:gd name="T23" fmla="*/ 13 h 369"/>
                <a:gd name="T24" fmla="*/ 272 w 272"/>
                <a:gd name="T25" fmla="*/ 0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2" h="369">
                  <a:moveTo>
                    <a:pt x="0" y="369"/>
                  </a:moveTo>
                  <a:lnTo>
                    <a:pt x="23" y="355"/>
                  </a:lnTo>
                  <a:lnTo>
                    <a:pt x="45" y="355"/>
                  </a:lnTo>
                  <a:lnTo>
                    <a:pt x="68" y="355"/>
                  </a:lnTo>
                  <a:lnTo>
                    <a:pt x="91" y="287"/>
                  </a:lnTo>
                  <a:lnTo>
                    <a:pt x="114" y="301"/>
                  </a:lnTo>
                  <a:lnTo>
                    <a:pt x="136" y="273"/>
                  </a:lnTo>
                  <a:lnTo>
                    <a:pt x="159" y="232"/>
                  </a:lnTo>
                  <a:lnTo>
                    <a:pt x="182" y="178"/>
                  </a:lnTo>
                  <a:lnTo>
                    <a:pt x="204" y="178"/>
                  </a:lnTo>
                  <a:lnTo>
                    <a:pt x="227" y="95"/>
                  </a:lnTo>
                  <a:lnTo>
                    <a:pt x="250" y="13"/>
                  </a:lnTo>
                  <a:lnTo>
                    <a:pt x="272" y="0"/>
                  </a:lnTo>
                </a:path>
              </a:pathLst>
            </a:custGeom>
            <a:noFill/>
            <a:ln w="28575" cap="rnd">
              <a:solidFill>
                <a:srgbClr val="EE128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37" name="Rectangle 478"/>
            <p:cNvSpPr>
              <a:spLocks noChangeArrowheads="1"/>
            </p:cNvSpPr>
            <p:nvPr/>
          </p:nvSpPr>
          <p:spPr bwMode="auto">
            <a:xfrm>
              <a:off x="5587" y="3230"/>
              <a:ext cx="60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38" name="Rectangle 479"/>
            <p:cNvSpPr>
              <a:spLocks noChangeArrowheads="1"/>
            </p:cNvSpPr>
            <p:nvPr/>
          </p:nvSpPr>
          <p:spPr bwMode="auto">
            <a:xfrm>
              <a:off x="5725" y="3230"/>
              <a:ext cx="54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39" name="Rectangle 480"/>
            <p:cNvSpPr>
              <a:spLocks noChangeArrowheads="1"/>
            </p:cNvSpPr>
            <p:nvPr/>
          </p:nvSpPr>
          <p:spPr bwMode="auto">
            <a:xfrm>
              <a:off x="5863" y="3230"/>
              <a:ext cx="54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40" name="Rectangle 481"/>
            <p:cNvSpPr>
              <a:spLocks noChangeArrowheads="1"/>
            </p:cNvSpPr>
            <p:nvPr/>
          </p:nvSpPr>
          <p:spPr bwMode="auto">
            <a:xfrm>
              <a:off x="5995" y="3230"/>
              <a:ext cx="60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41" name="Rectangle 482"/>
            <p:cNvSpPr>
              <a:spLocks noChangeArrowheads="1"/>
            </p:cNvSpPr>
            <p:nvPr/>
          </p:nvSpPr>
          <p:spPr bwMode="auto">
            <a:xfrm>
              <a:off x="6133" y="2816"/>
              <a:ext cx="60" cy="60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42" name="Rectangle 483"/>
            <p:cNvSpPr>
              <a:spLocks noChangeArrowheads="1"/>
            </p:cNvSpPr>
            <p:nvPr/>
          </p:nvSpPr>
          <p:spPr bwMode="auto">
            <a:xfrm>
              <a:off x="6271" y="2900"/>
              <a:ext cx="54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43" name="Rectangle 484"/>
            <p:cNvSpPr>
              <a:spLocks noChangeArrowheads="1"/>
            </p:cNvSpPr>
            <p:nvPr/>
          </p:nvSpPr>
          <p:spPr bwMode="auto">
            <a:xfrm>
              <a:off x="6409" y="2738"/>
              <a:ext cx="54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44" name="Rectangle 485"/>
            <p:cNvSpPr>
              <a:spLocks noChangeArrowheads="1"/>
            </p:cNvSpPr>
            <p:nvPr/>
          </p:nvSpPr>
          <p:spPr bwMode="auto">
            <a:xfrm>
              <a:off x="6541" y="2492"/>
              <a:ext cx="60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45" name="Rectangle 486"/>
            <p:cNvSpPr>
              <a:spLocks noChangeArrowheads="1"/>
            </p:cNvSpPr>
            <p:nvPr/>
          </p:nvSpPr>
          <p:spPr bwMode="auto">
            <a:xfrm>
              <a:off x="6679" y="2162"/>
              <a:ext cx="54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46" name="Rectangle 487"/>
            <p:cNvSpPr>
              <a:spLocks noChangeArrowheads="1"/>
            </p:cNvSpPr>
            <p:nvPr/>
          </p:nvSpPr>
          <p:spPr bwMode="auto">
            <a:xfrm>
              <a:off x="6817" y="2078"/>
              <a:ext cx="54" cy="60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47" name="Rectangle 488"/>
            <p:cNvSpPr>
              <a:spLocks noChangeArrowheads="1"/>
            </p:cNvSpPr>
            <p:nvPr/>
          </p:nvSpPr>
          <p:spPr bwMode="auto">
            <a:xfrm>
              <a:off x="6949" y="1670"/>
              <a:ext cx="60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48" name="Rectangle 489"/>
            <p:cNvSpPr>
              <a:spLocks noChangeArrowheads="1"/>
            </p:cNvSpPr>
            <p:nvPr/>
          </p:nvSpPr>
          <p:spPr bwMode="auto">
            <a:xfrm>
              <a:off x="7087" y="1094"/>
              <a:ext cx="54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49" name="Rectangle 490"/>
            <p:cNvSpPr>
              <a:spLocks noChangeArrowheads="1"/>
            </p:cNvSpPr>
            <p:nvPr/>
          </p:nvSpPr>
          <p:spPr bwMode="auto">
            <a:xfrm>
              <a:off x="7225" y="848"/>
              <a:ext cx="54" cy="54"/>
            </a:xfrm>
            <a:prstGeom prst="rect">
              <a:avLst/>
            </a:prstGeom>
            <a:solidFill>
              <a:srgbClr val="009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50" name="Freeform 491"/>
            <p:cNvSpPr>
              <a:spLocks/>
            </p:cNvSpPr>
            <p:nvPr/>
          </p:nvSpPr>
          <p:spPr bwMode="auto">
            <a:xfrm>
              <a:off x="5617" y="878"/>
              <a:ext cx="1632" cy="2376"/>
            </a:xfrm>
            <a:custGeom>
              <a:avLst/>
              <a:gdLst>
                <a:gd name="T0" fmla="*/ 0 w 272"/>
                <a:gd name="T1" fmla="*/ 396 h 396"/>
                <a:gd name="T2" fmla="*/ 23 w 272"/>
                <a:gd name="T3" fmla="*/ 396 h 396"/>
                <a:gd name="T4" fmla="*/ 45 w 272"/>
                <a:gd name="T5" fmla="*/ 396 h 396"/>
                <a:gd name="T6" fmla="*/ 68 w 272"/>
                <a:gd name="T7" fmla="*/ 396 h 396"/>
                <a:gd name="T8" fmla="*/ 91 w 272"/>
                <a:gd name="T9" fmla="*/ 328 h 396"/>
                <a:gd name="T10" fmla="*/ 114 w 272"/>
                <a:gd name="T11" fmla="*/ 342 h 396"/>
                <a:gd name="T12" fmla="*/ 136 w 272"/>
                <a:gd name="T13" fmla="*/ 314 h 396"/>
                <a:gd name="T14" fmla="*/ 159 w 272"/>
                <a:gd name="T15" fmla="*/ 273 h 396"/>
                <a:gd name="T16" fmla="*/ 182 w 272"/>
                <a:gd name="T17" fmla="*/ 219 h 396"/>
                <a:gd name="T18" fmla="*/ 204 w 272"/>
                <a:gd name="T19" fmla="*/ 205 h 396"/>
                <a:gd name="T20" fmla="*/ 227 w 272"/>
                <a:gd name="T21" fmla="*/ 136 h 396"/>
                <a:gd name="T22" fmla="*/ 250 w 272"/>
                <a:gd name="T23" fmla="*/ 41 h 396"/>
                <a:gd name="T24" fmla="*/ 272 w 272"/>
                <a:gd name="T25" fmla="*/ 0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2" h="396">
                  <a:moveTo>
                    <a:pt x="0" y="396"/>
                  </a:moveTo>
                  <a:lnTo>
                    <a:pt x="23" y="396"/>
                  </a:lnTo>
                  <a:lnTo>
                    <a:pt x="45" y="396"/>
                  </a:lnTo>
                  <a:lnTo>
                    <a:pt x="68" y="396"/>
                  </a:lnTo>
                  <a:lnTo>
                    <a:pt x="91" y="328"/>
                  </a:lnTo>
                  <a:lnTo>
                    <a:pt x="114" y="342"/>
                  </a:lnTo>
                  <a:lnTo>
                    <a:pt x="136" y="314"/>
                  </a:lnTo>
                  <a:lnTo>
                    <a:pt x="159" y="273"/>
                  </a:lnTo>
                  <a:lnTo>
                    <a:pt x="182" y="219"/>
                  </a:lnTo>
                  <a:lnTo>
                    <a:pt x="204" y="205"/>
                  </a:lnTo>
                  <a:lnTo>
                    <a:pt x="227" y="136"/>
                  </a:lnTo>
                  <a:lnTo>
                    <a:pt x="250" y="41"/>
                  </a:lnTo>
                  <a:lnTo>
                    <a:pt x="272" y="0"/>
                  </a:lnTo>
                </a:path>
              </a:pathLst>
            </a:custGeom>
            <a:noFill/>
            <a:ln w="28575" cap="rnd">
              <a:solidFill>
                <a:srgbClr val="009AC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51" name="Line 492"/>
            <p:cNvSpPr>
              <a:spLocks noChangeShapeType="1"/>
            </p:cNvSpPr>
            <p:nvPr/>
          </p:nvSpPr>
          <p:spPr bwMode="auto">
            <a:xfrm>
              <a:off x="5653" y="1220"/>
              <a:ext cx="216" cy="0"/>
            </a:xfrm>
            <a:prstGeom prst="line">
              <a:avLst/>
            </a:prstGeom>
            <a:noFill/>
            <a:ln w="19050" cap="rnd">
              <a:solidFill>
                <a:srgbClr val="009AC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52" name="Line 493"/>
            <p:cNvSpPr>
              <a:spLocks noChangeShapeType="1"/>
            </p:cNvSpPr>
            <p:nvPr/>
          </p:nvSpPr>
          <p:spPr bwMode="auto">
            <a:xfrm>
              <a:off x="5653" y="1364"/>
              <a:ext cx="216" cy="0"/>
            </a:xfrm>
            <a:prstGeom prst="line">
              <a:avLst/>
            </a:prstGeom>
            <a:noFill/>
            <a:ln w="19050" cap="rnd">
              <a:solidFill>
                <a:srgbClr val="EE128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53" name="Rectangle 494"/>
            <p:cNvSpPr>
              <a:spLocks noChangeArrowheads="1"/>
            </p:cNvSpPr>
            <p:nvPr/>
          </p:nvSpPr>
          <p:spPr bwMode="auto">
            <a:xfrm>
              <a:off x="5977" y="1166"/>
              <a:ext cx="61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msGBLUP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8254" name="Rectangle 495"/>
            <p:cNvSpPr>
              <a:spLocks noChangeArrowheads="1"/>
            </p:cNvSpPr>
            <p:nvPr/>
          </p:nvSpPr>
          <p:spPr bwMode="auto">
            <a:xfrm>
              <a:off x="5977" y="1310"/>
              <a:ext cx="65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Trad-BLUP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8255" name="Rectangle 496"/>
            <p:cNvSpPr>
              <a:spLocks noChangeArrowheads="1"/>
            </p:cNvSpPr>
            <p:nvPr/>
          </p:nvSpPr>
          <p:spPr bwMode="auto">
            <a:xfrm>
              <a:off x="2646" y="413"/>
              <a:ext cx="244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Bulls: </a:t>
              </a:r>
              <a:r>
                <a:rPr kumimoji="1" lang="ja-JP" altLang="ja-JP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Official </a:t>
              </a:r>
              <a:r>
                <a:rPr kumimoji="1" lang="en-US" altLang="ja-JP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(</a:t>
              </a:r>
              <a:r>
                <a:rPr kumimoji="1" lang="ja-JP" altLang="ja-JP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G</a:t>
              </a:r>
              <a:r>
                <a:rPr kumimoji="1" lang="en-US" altLang="ja-JP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)</a:t>
              </a:r>
              <a:r>
                <a:rPr kumimoji="1" lang="ja-JP" altLang="ja-JP" sz="3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PTA</a:t>
              </a:r>
              <a:endPara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496" name="Rectangle 204"/>
          <p:cNvSpPr>
            <a:spLocks noChangeArrowheads="1"/>
          </p:cNvSpPr>
          <p:nvPr/>
        </p:nvSpPr>
        <p:spPr bwMode="auto">
          <a:xfrm>
            <a:off x="1146742" y="1242370"/>
            <a:ext cx="5482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Milk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97" name="Rectangle 204"/>
          <p:cNvSpPr>
            <a:spLocks noChangeArrowheads="1"/>
          </p:cNvSpPr>
          <p:nvPr/>
        </p:nvSpPr>
        <p:spPr bwMode="auto">
          <a:xfrm>
            <a:off x="5051992" y="1242370"/>
            <a:ext cx="46166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Fat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98" name="Rectangle 204"/>
          <p:cNvSpPr>
            <a:spLocks noChangeArrowheads="1"/>
          </p:cNvSpPr>
          <p:nvPr/>
        </p:nvSpPr>
        <p:spPr bwMode="auto">
          <a:xfrm>
            <a:off x="8964613" y="1242370"/>
            <a:ext cx="9762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Protein</a:t>
            </a:r>
            <a:endParaRPr kumimoji="1" lang="ja-JP" altLang="ja-JP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99" name="TextBox 498"/>
          <p:cNvSpPr txBox="1"/>
          <p:nvPr/>
        </p:nvSpPr>
        <p:spPr>
          <a:xfrm>
            <a:off x="6292851" y="6374091"/>
            <a:ext cx="589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*Genotyped bulls with at least 10 daughters with record(s)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77208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genetic gain (kg)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3316972"/>
              </p:ext>
            </p:extLst>
          </p:nvPr>
        </p:nvGraphicFramePr>
        <p:xfrm>
          <a:off x="838200" y="1825625"/>
          <a:ext cx="10515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6277"/>
                <a:gridCol w="1903956"/>
                <a:gridCol w="3407079"/>
                <a:gridCol w="1377863"/>
                <a:gridCol w="1252603"/>
                <a:gridCol w="1257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Animal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Year of Birth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Evaluation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Milk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Fat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Protein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Bulls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2008 – 2010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Single-step GPTA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1.7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Traditional PTA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0.5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1.3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Official GPTA 2016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1.4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PTA used for</a:t>
                      </a:r>
                      <a:r>
                        <a:rPr lang="en-US" sz="2400" baseline="0" dirty="0" smtClean="0"/>
                        <a:t> official GPTA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0.9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1.4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Cows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2009 – 2012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Single-step GPTA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1.1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Traditional PTA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0.2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0.4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Official GPTA 2016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PTA used for</a:t>
                      </a:r>
                      <a:r>
                        <a:rPr lang="en-US" sz="2400" baseline="0" dirty="0" smtClean="0"/>
                        <a:t> official GPTA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0.9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2196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Adjustments on the official PTA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Official PTA adjusted by </a:t>
            </a:r>
            <a:r>
              <a:rPr lang="en-US" dirty="0" err="1" smtClean="0"/>
              <a:t>Wiggans</a:t>
            </a:r>
            <a:r>
              <a:rPr lang="en-US" dirty="0" smtClean="0"/>
              <a:t> et al. (2012)</a:t>
            </a:r>
          </a:p>
          <a:p>
            <a:pPr lvl="1"/>
            <a:r>
              <a:rPr lang="en-US" dirty="0" smtClean="0"/>
              <a:t>Cow trend aligned to bull trend</a:t>
            </a:r>
            <a:br>
              <a:rPr lang="en-US" dirty="0" smtClean="0"/>
            </a:br>
            <a:r>
              <a:rPr lang="en-US" dirty="0" smtClean="0"/>
              <a:t>(Reduction in bias for cows)</a:t>
            </a:r>
          </a:p>
          <a:p>
            <a:pPr lvl="1"/>
            <a:r>
              <a:rPr lang="en-US" dirty="0" smtClean="0"/>
              <a:t>Same trend for PTA and GPTA</a:t>
            </a:r>
          </a:p>
          <a:p>
            <a:r>
              <a:rPr lang="en-US" dirty="0" smtClean="0"/>
              <a:t>Additional adjustments and data in the official evaluation</a:t>
            </a:r>
          </a:p>
          <a:p>
            <a:pPr lvl="1"/>
            <a:r>
              <a:rPr lang="en-US" dirty="0" smtClean="0"/>
              <a:t>Multi-breed</a:t>
            </a:r>
          </a:p>
          <a:p>
            <a:pPr lvl="1"/>
            <a:r>
              <a:rPr lang="en-US" dirty="0" smtClean="0"/>
              <a:t>Inbreeding adjustments</a:t>
            </a:r>
          </a:p>
          <a:p>
            <a:pPr lvl="1"/>
            <a:r>
              <a:rPr lang="en-US" dirty="0" smtClean="0"/>
              <a:t>All available historical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Foreign data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8177147" y="1941533"/>
            <a:ext cx="1833752" cy="3821957"/>
          </a:xfrm>
          <a:prstGeom prst="rect">
            <a:avLst/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745791" y="1459855"/>
            <a:ext cx="2217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Milk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0010900" y="2376758"/>
            <a:ext cx="159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16kg/</a:t>
            </a:r>
            <a:r>
              <a:rPr lang="en-US" sz="2400" b="1" dirty="0" err="1" smtClean="0">
                <a:solidFill>
                  <a:srgbClr val="00B050"/>
                </a:solidFill>
              </a:rPr>
              <a:t>yr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010899" y="3066721"/>
            <a:ext cx="21811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24kg/</a:t>
            </a:r>
            <a:r>
              <a:rPr lang="en-US" sz="2400" b="1" dirty="0" err="1" smtClean="0">
                <a:solidFill>
                  <a:srgbClr val="FF0000"/>
                </a:solidFill>
              </a:rPr>
              <a:t>yr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= same to GPTA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275892189"/>
              </p:ext>
            </p:extLst>
          </p:nvPr>
        </p:nvGraphicFramePr>
        <p:xfrm>
          <a:off x="6172200" y="1825625"/>
          <a:ext cx="401713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8342712" y="2253647"/>
            <a:ext cx="15689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Unadjusted</a:t>
            </a:r>
            <a:br>
              <a:rPr lang="en-US" sz="2000" b="1" dirty="0" smtClean="0">
                <a:solidFill>
                  <a:srgbClr val="00B050"/>
                </a:solidFill>
              </a:rPr>
            </a:br>
            <a:r>
              <a:rPr lang="en-US" sz="2000" b="1" dirty="0" smtClean="0">
                <a:solidFill>
                  <a:srgbClr val="00B050"/>
                </a:solidFill>
              </a:rPr>
              <a:t>PTA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42712" y="4422126"/>
            <a:ext cx="2217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Adjusted</a:t>
            </a:r>
            <a:br>
              <a:rPr lang="en-US" sz="2000" b="1" dirty="0" smtClean="0">
                <a:solidFill>
                  <a:srgbClr val="FF0000"/>
                </a:solidFill>
              </a:rPr>
            </a:br>
            <a:r>
              <a:rPr lang="en-US" sz="2000" b="1" dirty="0" smtClean="0">
                <a:solidFill>
                  <a:srgbClr val="FF0000"/>
                </a:solidFill>
              </a:rPr>
              <a:t>(official) PTA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732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traditional PTA for genotyped bulls and cows are likely underestimated.</a:t>
            </a:r>
          </a:p>
          <a:p>
            <a:r>
              <a:rPr lang="en-US" dirty="0"/>
              <a:t>Single-step GBLUP seems to </a:t>
            </a:r>
            <a:r>
              <a:rPr lang="en-US" dirty="0" smtClean="0"/>
              <a:t>at least partially </a:t>
            </a:r>
            <a:r>
              <a:rPr lang="en-US" dirty="0"/>
              <a:t>account for the pre-selection bias.</a:t>
            </a:r>
          </a:p>
          <a:p>
            <a:r>
              <a:rPr lang="en-US" dirty="0" smtClean="0"/>
              <a:t>The official PTA has a consistent genetic trend with the official GPTA because of adjustments.</a:t>
            </a:r>
          </a:p>
          <a:p>
            <a:r>
              <a:rPr lang="en-US" dirty="0" smtClean="0"/>
              <a:t>Single-step GBLUP may not require the adjustments to give a reasonable genetic trend.</a:t>
            </a:r>
          </a:p>
        </p:txBody>
      </p:sp>
    </p:spTree>
    <p:extLst>
      <p:ext uri="{BB962C8B-B14F-4D97-AF65-F5344CB8AC3E}">
        <p14:creationId xmlns:p14="http://schemas.microsoft.com/office/powerpoint/2010/main" xmlns="" val="204222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Bias in the traditional PTA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The traditional PTA is still used in multi-step genomic prediction.</a:t>
            </a:r>
          </a:p>
          <a:p>
            <a:r>
              <a:rPr kumimoji="1" lang="en-US" altLang="ja-JP" dirty="0" smtClean="0"/>
              <a:t>PTA may be biased down due to genomic “pre-selection”.</a:t>
            </a:r>
          </a:p>
          <a:p>
            <a:pPr lvl="1"/>
            <a:r>
              <a:rPr kumimoji="1" lang="en-US" altLang="ja-JP" dirty="0" smtClean="0"/>
              <a:t>Mixed model theory: biased if MME </a:t>
            </a:r>
            <a:r>
              <a:rPr kumimoji="1" lang="en-US" altLang="ja-JP" dirty="0" smtClean="0"/>
              <a:t>lacks information </a:t>
            </a:r>
            <a:r>
              <a:rPr kumimoji="1" lang="en-US" altLang="ja-JP" dirty="0" smtClean="0"/>
              <a:t>used in selection.</a:t>
            </a:r>
            <a:endParaRPr kumimoji="1" lang="ja-JP" alt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50522" y="3782657"/>
            <a:ext cx="11393660" cy="2509964"/>
            <a:chOff x="350522" y="3782657"/>
            <a:chExt cx="11393660" cy="2509964"/>
          </a:xfrm>
        </p:grpSpPr>
        <p:grpSp>
          <p:nvGrpSpPr>
            <p:cNvPr id="12" name="Group 11"/>
            <p:cNvGrpSpPr/>
            <p:nvPr/>
          </p:nvGrpSpPr>
          <p:grpSpPr>
            <a:xfrm>
              <a:off x="802907" y="3782657"/>
              <a:ext cx="2057370" cy="2067725"/>
              <a:chOff x="995968" y="3418676"/>
              <a:chExt cx="3190558" cy="2330492"/>
            </a:xfrm>
          </p:grpSpPr>
          <p:sp>
            <p:nvSpPr>
              <p:cNvPr id="13" name="Straight Connector 12"/>
              <p:cNvSpPr/>
              <p:nvPr/>
            </p:nvSpPr>
            <p:spPr>
              <a:xfrm>
                <a:off x="995968" y="5696451"/>
                <a:ext cx="3144823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prstDash val="solid"/>
              </a:ln>
            </p:spPr>
            <p:txBody>
              <a:bodyPr vert="horz" lIns="90000" tIns="45000" rIns="90000" bIns="45000" anchor="ctr" anchorCtr="1" compatLnSpc="0"/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US" sz="1800" b="0" i="0" u="none" strike="noStrike" kern="1200">
                  <a:ln>
                    <a:noFill/>
                  </a:ln>
                  <a:latin typeface="Arial" pitchFamily="18"/>
                  <a:ea typeface="ＭＳ Ｐゴシック" pitchFamily="2"/>
                  <a:cs typeface="Tahoma" pitchFamily="2"/>
                </a:endParaRPr>
              </a:p>
            </p:txBody>
          </p:sp>
          <p:pic>
            <p:nvPicPr>
              <p:cNvPr id="14" name="Picture 3" descr="C:\Users\masuda\Desktop\ADSA2017\normal_e.pn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84676" y="3418676"/>
                <a:ext cx="3101850" cy="22777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" name="Straight Connector 14"/>
              <p:cNvSpPr/>
              <p:nvPr/>
            </p:nvSpPr>
            <p:spPr>
              <a:xfrm>
                <a:off x="2901326" y="4005231"/>
                <a:ext cx="0" cy="174393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custDash>
                  <a:ds d="144567" sp="144567"/>
                  <a:ds d="144567" sp="144567"/>
                </a:custDash>
              </a:ln>
            </p:spPr>
            <p:txBody>
              <a:bodyPr vert="horz" lIns="90000" tIns="45000" rIns="90000" bIns="45000" anchor="ctr" anchorCtr="1" compatLnSpc="0"/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US" sz="1800" b="0" i="0" u="none" strike="noStrike" kern="1200">
                  <a:ln>
                    <a:noFill/>
                  </a:ln>
                  <a:latin typeface="Arial" pitchFamily="18"/>
                  <a:ea typeface="ＭＳ Ｐゴシック" pitchFamily="2"/>
                  <a:cs typeface="Tahoma" pitchFamily="2"/>
                </a:endParaRPr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2901325" y="4005229"/>
                <a:ext cx="1126403" cy="1722043"/>
              </a:xfrm>
              <a:custGeom>
                <a:avLst/>
                <a:gdLst/>
                <a:ah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4097" h="1503">
                    <a:moveTo>
                      <a:pt x="46" y="0"/>
                    </a:moveTo>
                    <a:cubicBezTo>
                      <a:pt x="45" y="160"/>
                      <a:pt x="46" y="321"/>
                      <a:pt x="46" y="481"/>
                    </a:cubicBezTo>
                    <a:cubicBezTo>
                      <a:pt x="46" y="641"/>
                      <a:pt x="46" y="802"/>
                      <a:pt x="46" y="962"/>
                    </a:cubicBezTo>
                    <a:cubicBezTo>
                      <a:pt x="46" y="1122"/>
                      <a:pt x="-57" y="1321"/>
                      <a:pt x="46" y="1444"/>
                    </a:cubicBezTo>
                    <a:cubicBezTo>
                      <a:pt x="149" y="1567"/>
                      <a:pt x="366" y="1458"/>
                      <a:pt x="527" y="1460"/>
                    </a:cubicBezTo>
                    <a:cubicBezTo>
                      <a:pt x="686" y="1462"/>
                      <a:pt x="848" y="1460"/>
                      <a:pt x="1008" y="1460"/>
                    </a:cubicBezTo>
                    <a:cubicBezTo>
                      <a:pt x="1168" y="1460"/>
                      <a:pt x="1329" y="1460"/>
                      <a:pt x="1489" y="1460"/>
                    </a:cubicBezTo>
                    <a:cubicBezTo>
                      <a:pt x="1649" y="1460"/>
                      <a:pt x="1809" y="1460"/>
                      <a:pt x="1970" y="1460"/>
                    </a:cubicBezTo>
                    <a:cubicBezTo>
                      <a:pt x="2136" y="1460"/>
                      <a:pt x="2303" y="1460"/>
                      <a:pt x="2468" y="1460"/>
                    </a:cubicBezTo>
                    <a:cubicBezTo>
                      <a:pt x="2628" y="1460"/>
                      <a:pt x="2789" y="1460"/>
                      <a:pt x="2949" y="1460"/>
                    </a:cubicBezTo>
                    <a:cubicBezTo>
                      <a:pt x="3109" y="1460"/>
                      <a:pt x="3269" y="1460"/>
                      <a:pt x="3430" y="1460"/>
                    </a:cubicBezTo>
                    <a:cubicBezTo>
                      <a:pt x="3595" y="1460"/>
                      <a:pt x="3765" y="1427"/>
                      <a:pt x="3927" y="1460"/>
                    </a:cubicBezTo>
                    <a:cubicBezTo>
                      <a:pt x="4330" y="1542"/>
                      <a:pt x="3912" y="1272"/>
                      <a:pt x="3766" y="1331"/>
                    </a:cubicBezTo>
                    <a:cubicBezTo>
                      <a:pt x="3617" y="1391"/>
                      <a:pt x="3446" y="1326"/>
                      <a:pt x="3285" y="1315"/>
                    </a:cubicBezTo>
                    <a:cubicBezTo>
                      <a:pt x="3112" y="1303"/>
                      <a:pt x="2982" y="1203"/>
                      <a:pt x="2804" y="1203"/>
                    </a:cubicBezTo>
                    <a:cubicBezTo>
                      <a:pt x="2641" y="1203"/>
                      <a:pt x="2466" y="1205"/>
                      <a:pt x="2323" y="1107"/>
                    </a:cubicBezTo>
                    <a:cubicBezTo>
                      <a:pt x="2177" y="1007"/>
                      <a:pt x="2003" y="1016"/>
                      <a:pt x="1842" y="946"/>
                    </a:cubicBezTo>
                    <a:cubicBezTo>
                      <a:pt x="1685" y="878"/>
                      <a:pt x="1516" y="838"/>
                      <a:pt x="1361" y="770"/>
                    </a:cubicBezTo>
                    <a:cubicBezTo>
                      <a:pt x="1201" y="700"/>
                      <a:pt x="1027" y="717"/>
                      <a:pt x="880" y="594"/>
                    </a:cubicBezTo>
                    <a:cubicBezTo>
                      <a:pt x="727" y="466"/>
                      <a:pt x="570" y="344"/>
                      <a:pt x="399" y="241"/>
                    </a:cubicBezTo>
                    <a:lnTo>
                      <a:pt x="239" y="129"/>
                    </a:lnTo>
                    <a:lnTo>
                      <a:pt x="78" y="48"/>
                    </a:lnTo>
                    <a:lnTo>
                      <a:pt x="46" y="32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  <a:alpha val="60000"/>
                </a:schemeClr>
              </a:solidFill>
              <a:ln>
                <a:noFill/>
                <a:prstDash val="solid"/>
              </a:ln>
            </p:spPr>
            <p:txBody>
              <a:bodyPr vert="horz" lIns="90000" tIns="45000" rIns="90000" bIns="45000" anchor="ctr" anchorCtr="1" compatLnSpc="0"/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en-US" sz="1800" b="0" i="0" u="none" strike="noStrike" kern="1200">
                  <a:ln>
                    <a:noFill/>
                  </a:ln>
                  <a:latin typeface="Arial" pitchFamily="18"/>
                  <a:ea typeface="ＭＳ Ｐゴシック" pitchFamily="2"/>
                  <a:cs typeface="Tahoma" pitchFamily="2"/>
                </a:endParaRPr>
              </a:p>
            </p:txBody>
          </p:sp>
        </p:grpSp>
        <p:pic>
          <p:nvPicPr>
            <p:cNvPr id="9" name="Picture 2" descr="C:\Users\masuda\Desktop\ADSA2017\img_cow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22" y="4177773"/>
              <a:ext cx="1019173" cy="7253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Straight Connector 9"/>
            <p:cNvSpPr/>
            <p:nvPr/>
          </p:nvSpPr>
          <p:spPr>
            <a:xfrm flipV="1">
              <a:off x="2200138" y="5272179"/>
              <a:ext cx="393503" cy="40603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olid"/>
            </a:ln>
          </p:spPr>
          <p:txBody>
            <a:bodyPr vert="horz" lIns="90000" tIns="45000" rIns="90000" bIns="45000" anchor="ctr" anchorCtr="1" compatLnSpc="0"/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ＭＳ Ｐゴシック" pitchFamily="2"/>
                <a:cs typeface="Tahoma" pitchFamily="2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430863" y="4973028"/>
              <a:ext cx="2340000" cy="4447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0000" tIns="45000" rIns="90000" bIns="4500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US" altLang="ja-JP" sz="2400" b="0" i="0" u="none" strike="noStrike" kern="1200" dirty="0" smtClean="0">
                  <a:ln>
                    <a:noFill/>
                  </a:ln>
                  <a:latin typeface="Arial" pitchFamily="18"/>
                  <a:ea typeface="ＭＳ Ｐゴシック" pitchFamily="2"/>
                  <a:cs typeface="Tahoma" pitchFamily="2"/>
                </a:rPr>
                <a:t>Pre-selected</a:t>
              </a:r>
              <a:endParaRPr lang="ja-JP" sz="2400" b="0" i="0" u="none" strike="noStrike" kern="1200" dirty="0">
                <a:ln>
                  <a:noFill/>
                </a:ln>
                <a:latin typeface="Arial" pitchFamily="18"/>
                <a:ea typeface="ＭＳ Ｐゴシック" pitchFamily="2"/>
                <a:cs typeface="Tahoma" pitchFamily="2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84866" y="5830956"/>
              <a:ext cx="30933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dirty="0" smtClean="0"/>
                <a:t>Mendelian Sampling</a:t>
              </a:r>
              <a:endParaRPr kumimoji="1" lang="ja-JP" altLang="en-US" sz="24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078702" y="5417783"/>
              <a:ext cx="1692162" cy="37015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b="1" dirty="0" smtClean="0">
                  <a:solidFill>
                    <a:schemeClr val="accent6">
                      <a:lumMod val="50000"/>
                    </a:schemeClr>
                  </a:solidFill>
                </a:rPr>
                <a:t>Phenotype</a:t>
              </a:r>
              <a:endParaRPr kumimoji="1" lang="ja-JP" altLang="en-US" sz="24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78703" y="4527087"/>
              <a:ext cx="1692162" cy="37015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Pedigree</a:t>
              </a:r>
              <a:endParaRPr kumimoji="1" lang="ja-JP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30862" y="4024200"/>
              <a:ext cx="2791105" cy="4447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90000" tIns="45000" rIns="90000" bIns="4500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US" altLang="ja-JP" sz="2400" b="0" i="0" u="none" strike="noStrike" kern="1200" dirty="0" smtClean="0">
                  <a:ln>
                    <a:noFill/>
                  </a:ln>
                  <a:latin typeface="Arial" pitchFamily="18"/>
                  <a:ea typeface="ＭＳ Ｐゴシック" pitchFamily="2"/>
                  <a:cs typeface="Tahoma" pitchFamily="2"/>
                </a:rPr>
                <a:t>All young animals</a:t>
              </a:r>
              <a:endParaRPr lang="ja-JP" sz="2400" b="0" i="0" u="none" strike="noStrike" kern="1200" dirty="0">
                <a:ln>
                  <a:noFill/>
                </a:ln>
                <a:latin typeface="Arial" pitchFamily="18"/>
                <a:ea typeface="ＭＳ Ｐゴシック" pitchFamily="2"/>
                <a:cs typeface="Tahoma" pitchFamily="2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989957" y="4527088"/>
              <a:ext cx="1146411" cy="1276522"/>
            </a:xfrm>
            <a:prstGeom prst="rect">
              <a:avLst/>
            </a:prstGeom>
            <a:noFill/>
            <a:ln w="25400" cmpd="thickThin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b="1" dirty="0" smtClean="0">
                  <a:solidFill>
                    <a:schemeClr val="accent1"/>
                  </a:solidFill>
                </a:rPr>
                <a:t>Animal</a:t>
              </a:r>
            </a:p>
            <a:p>
              <a:pPr algn="ctr"/>
              <a:r>
                <a:rPr kumimoji="1" lang="en-US" altLang="ja-JP" sz="2400" b="1" dirty="0" smtClean="0">
                  <a:solidFill>
                    <a:schemeClr val="accent1"/>
                  </a:solidFill>
                </a:rPr>
                <a:t>model</a:t>
              </a:r>
            </a:p>
            <a:p>
              <a:pPr algn="ctr"/>
              <a:r>
                <a:rPr kumimoji="1" lang="en-US" altLang="ja-JP" sz="2400" b="1" dirty="0" smtClean="0">
                  <a:solidFill>
                    <a:schemeClr val="accent1"/>
                  </a:solidFill>
                </a:rPr>
                <a:t>BLUP</a:t>
              </a:r>
              <a:endParaRPr kumimoji="1" lang="ja-JP" altLang="en-US" sz="24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V="1">
              <a:off x="6136368" y="5602857"/>
              <a:ext cx="313899" cy="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6450267" y="4527088"/>
              <a:ext cx="1692162" cy="37015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b="1" dirty="0" smtClean="0">
                  <a:solidFill>
                    <a:srgbClr val="FF0000"/>
                  </a:solidFill>
                </a:rPr>
                <a:t>Genomics</a:t>
              </a:r>
              <a:endParaRPr kumimoji="1" lang="ja-JP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450267" y="5433459"/>
              <a:ext cx="1692162" cy="37015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b="1" dirty="0" err="1" smtClean="0">
                  <a:solidFill>
                    <a:schemeClr val="tx1"/>
                  </a:solidFill>
                </a:rPr>
                <a:t>Trad</a:t>
              </a:r>
              <a:r>
                <a:rPr kumimoji="1" lang="en-US" altLang="ja-JP" sz="2400" b="1" dirty="0" smtClean="0">
                  <a:solidFill>
                    <a:schemeClr val="tx1"/>
                  </a:solidFill>
                </a:rPr>
                <a:t>. PTA</a:t>
              </a:r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293316" y="4024200"/>
              <a:ext cx="2995685" cy="4447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90000" tIns="45000" rIns="90000" bIns="4500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US" altLang="ja-JP" sz="2400" b="0" i="0" u="none" strike="noStrike" kern="1200" dirty="0" smtClean="0">
                  <a:ln>
                    <a:noFill/>
                  </a:ln>
                  <a:latin typeface="Arial" pitchFamily="18"/>
                  <a:ea typeface="ＭＳ Ｐゴシック" pitchFamily="2"/>
                  <a:cs typeface="Tahoma" pitchFamily="2"/>
                </a:rPr>
                <a:t>Genotyped animals</a:t>
              </a:r>
              <a:endParaRPr lang="ja-JP" sz="2400" b="0" i="0" u="none" strike="noStrike" kern="1200" dirty="0">
                <a:ln>
                  <a:noFill/>
                </a:ln>
                <a:latin typeface="Arial" pitchFamily="18"/>
                <a:ea typeface="ＭＳ Ｐゴシック" pitchFamily="2"/>
                <a:cs typeface="Tahoma" pitchFamily="2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8305636" y="4540432"/>
              <a:ext cx="1180124" cy="1263177"/>
            </a:xfrm>
            <a:prstGeom prst="rect">
              <a:avLst/>
            </a:prstGeom>
            <a:noFill/>
            <a:ln w="25400" cmpd="thickThin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b="1" dirty="0" err="1" smtClean="0">
                  <a:solidFill>
                    <a:schemeClr val="accent1"/>
                  </a:solidFill>
                </a:rPr>
                <a:t>Genom</a:t>
              </a:r>
              <a:r>
                <a:rPr kumimoji="1" lang="en-US" altLang="ja-JP" sz="2400" b="1" dirty="0" smtClean="0">
                  <a:solidFill>
                    <a:schemeClr val="accent1"/>
                  </a:solidFill>
                </a:rPr>
                <a:t>.</a:t>
              </a:r>
              <a:br>
                <a:rPr kumimoji="1" lang="en-US" altLang="ja-JP" sz="2400" b="1" dirty="0" smtClean="0">
                  <a:solidFill>
                    <a:schemeClr val="accent1"/>
                  </a:solidFill>
                </a:rPr>
              </a:br>
              <a:r>
                <a:rPr kumimoji="1" lang="en-US" altLang="ja-JP" sz="2400" b="1" dirty="0" smtClean="0">
                  <a:solidFill>
                    <a:schemeClr val="accent1"/>
                  </a:solidFill>
                </a:rPr>
                <a:t>Pred.</a:t>
              </a:r>
              <a:endParaRPr kumimoji="1" lang="ja-JP" altLang="en-US" sz="2400" b="1" dirty="0">
                <a:solidFill>
                  <a:schemeClr val="accent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68049" y="5787934"/>
              <a:ext cx="24565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dirty="0" smtClean="0"/>
                <a:t>Underestimated</a:t>
              </a:r>
              <a:endParaRPr kumimoji="1" lang="ja-JP" altLang="en-US" sz="2400" dirty="0"/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flipV="1">
              <a:off x="9506797" y="5602856"/>
              <a:ext cx="313899" cy="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9799660" y="5076729"/>
              <a:ext cx="1432448" cy="72688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b="1" dirty="0" smtClean="0">
                  <a:solidFill>
                    <a:schemeClr val="tx1"/>
                  </a:solidFill>
                </a:rPr>
                <a:t>Genomic</a:t>
              </a:r>
              <a:br>
                <a:rPr kumimoji="1" lang="en-US" altLang="ja-JP" sz="2400" b="1" dirty="0" smtClean="0">
                  <a:solidFill>
                    <a:schemeClr val="tx1"/>
                  </a:solidFill>
                </a:rPr>
              </a:br>
              <a:r>
                <a:rPr kumimoji="1" lang="en-US" altLang="ja-JP" sz="2400" b="1" dirty="0" smtClean="0">
                  <a:solidFill>
                    <a:schemeClr val="tx1"/>
                  </a:solidFill>
                </a:rPr>
                <a:t>Value</a:t>
              </a:r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9287585" y="5787933"/>
              <a:ext cx="24565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dirty="0" smtClean="0"/>
                <a:t>Underestimated</a:t>
              </a:r>
              <a:endParaRPr kumimoji="1" lang="ja-JP" alt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18998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USDA NIFA (2015-67015-22936) and Holstein Association USA for financial support.</a:t>
            </a:r>
          </a:p>
          <a:p>
            <a:r>
              <a:rPr lang="en-US" dirty="0" smtClean="0"/>
              <a:t>Council of Dairy Cattle Breeding for phenotype, genotype, and pedigree data.</a:t>
            </a:r>
          </a:p>
          <a:p>
            <a:r>
              <a:rPr lang="en-US" dirty="0" smtClean="0"/>
              <a:t>John Cole and Melvin </a:t>
            </a:r>
            <a:r>
              <a:rPr lang="en-US" dirty="0" err="1" smtClean="0"/>
              <a:t>Tooker</a:t>
            </a:r>
            <a:r>
              <a:rPr lang="en-US" dirty="0" smtClean="0"/>
              <a:t> (USDA-AGIL) for preparing the initial data sets and a computing environment.</a:t>
            </a:r>
          </a:p>
        </p:txBody>
      </p:sp>
    </p:spTree>
    <p:extLst>
      <p:ext uri="{BB962C8B-B14F-4D97-AF65-F5344CB8AC3E}">
        <p14:creationId xmlns:p14="http://schemas.microsoft.com/office/powerpoint/2010/main" xmlns="" val="18533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02907" y="3782657"/>
            <a:ext cx="2057370" cy="2067725"/>
            <a:chOff x="995968" y="3418676"/>
            <a:chExt cx="3190558" cy="2330492"/>
          </a:xfrm>
        </p:grpSpPr>
        <p:sp>
          <p:nvSpPr>
            <p:cNvPr id="13" name="Straight Connector 12"/>
            <p:cNvSpPr/>
            <p:nvPr/>
          </p:nvSpPr>
          <p:spPr>
            <a:xfrm>
              <a:off x="995968" y="5696451"/>
              <a:ext cx="3144823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olid"/>
            </a:ln>
          </p:spPr>
          <p:txBody>
            <a:bodyPr vert="horz" lIns="90000" tIns="45000" rIns="90000" bIns="45000" anchor="ctr" anchorCtr="1" compatLnSpc="0"/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ＭＳ Ｐゴシック" pitchFamily="2"/>
                <a:cs typeface="Tahoma" pitchFamily="2"/>
              </a:endParaRPr>
            </a:p>
          </p:txBody>
        </p:sp>
        <p:pic>
          <p:nvPicPr>
            <p:cNvPr id="14" name="Picture 3" descr="C:\Users\masuda\Desktop\ADSA2017\normal_e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4676" y="3418676"/>
              <a:ext cx="3101850" cy="2277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Straight Connector 14"/>
            <p:cNvSpPr/>
            <p:nvPr/>
          </p:nvSpPr>
          <p:spPr>
            <a:xfrm>
              <a:off x="2901326" y="4005231"/>
              <a:ext cx="0" cy="174393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custDash>
                <a:ds d="144567" sp="144567"/>
                <a:ds d="144567" sp="144567"/>
              </a:custDash>
            </a:ln>
          </p:spPr>
          <p:txBody>
            <a:bodyPr vert="horz" lIns="90000" tIns="45000" rIns="90000" bIns="45000" anchor="ctr" anchorCtr="1" compatLnSpc="0"/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ＭＳ Ｐゴシック" pitchFamily="2"/>
                <a:cs typeface="Tahoma" pitchFamily="2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2901325" y="4005229"/>
              <a:ext cx="1126403" cy="1722043"/>
            </a:xfrm>
            <a:custGeom>
              <a:avLst/>
              <a:gdLst/>
              <a:ahLst/>
              <a:cxnLst>
                <a:cxn ang="3cd4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4097" h="1503">
                  <a:moveTo>
                    <a:pt x="46" y="0"/>
                  </a:moveTo>
                  <a:cubicBezTo>
                    <a:pt x="45" y="160"/>
                    <a:pt x="46" y="321"/>
                    <a:pt x="46" y="481"/>
                  </a:cubicBezTo>
                  <a:cubicBezTo>
                    <a:pt x="46" y="641"/>
                    <a:pt x="46" y="802"/>
                    <a:pt x="46" y="962"/>
                  </a:cubicBezTo>
                  <a:cubicBezTo>
                    <a:pt x="46" y="1122"/>
                    <a:pt x="-57" y="1321"/>
                    <a:pt x="46" y="1444"/>
                  </a:cubicBezTo>
                  <a:cubicBezTo>
                    <a:pt x="149" y="1567"/>
                    <a:pt x="366" y="1458"/>
                    <a:pt x="527" y="1460"/>
                  </a:cubicBezTo>
                  <a:cubicBezTo>
                    <a:pt x="686" y="1462"/>
                    <a:pt x="848" y="1460"/>
                    <a:pt x="1008" y="1460"/>
                  </a:cubicBezTo>
                  <a:cubicBezTo>
                    <a:pt x="1168" y="1460"/>
                    <a:pt x="1329" y="1460"/>
                    <a:pt x="1489" y="1460"/>
                  </a:cubicBezTo>
                  <a:cubicBezTo>
                    <a:pt x="1649" y="1460"/>
                    <a:pt x="1809" y="1460"/>
                    <a:pt x="1970" y="1460"/>
                  </a:cubicBezTo>
                  <a:cubicBezTo>
                    <a:pt x="2136" y="1460"/>
                    <a:pt x="2303" y="1460"/>
                    <a:pt x="2468" y="1460"/>
                  </a:cubicBezTo>
                  <a:cubicBezTo>
                    <a:pt x="2628" y="1460"/>
                    <a:pt x="2789" y="1460"/>
                    <a:pt x="2949" y="1460"/>
                  </a:cubicBezTo>
                  <a:cubicBezTo>
                    <a:pt x="3109" y="1460"/>
                    <a:pt x="3269" y="1460"/>
                    <a:pt x="3430" y="1460"/>
                  </a:cubicBezTo>
                  <a:cubicBezTo>
                    <a:pt x="3595" y="1460"/>
                    <a:pt x="3765" y="1427"/>
                    <a:pt x="3927" y="1460"/>
                  </a:cubicBezTo>
                  <a:cubicBezTo>
                    <a:pt x="4330" y="1542"/>
                    <a:pt x="3912" y="1272"/>
                    <a:pt x="3766" y="1331"/>
                  </a:cubicBezTo>
                  <a:cubicBezTo>
                    <a:pt x="3617" y="1391"/>
                    <a:pt x="3446" y="1326"/>
                    <a:pt x="3285" y="1315"/>
                  </a:cubicBezTo>
                  <a:cubicBezTo>
                    <a:pt x="3112" y="1303"/>
                    <a:pt x="2982" y="1203"/>
                    <a:pt x="2804" y="1203"/>
                  </a:cubicBezTo>
                  <a:cubicBezTo>
                    <a:pt x="2641" y="1203"/>
                    <a:pt x="2466" y="1205"/>
                    <a:pt x="2323" y="1107"/>
                  </a:cubicBezTo>
                  <a:cubicBezTo>
                    <a:pt x="2177" y="1007"/>
                    <a:pt x="2003" y="1016"/>
                    <a:pt x="1842" y="946"/>
                  </a:cubicBezTo>
                  <a:cubicBezTo>
                    <a:pt x="1685" y="878"/>
                    <a:pt x="1516" y="838"/>
                    <a:pt x="1361" y="770"/>
                  </a:cubicBezTo>
                  <a:cubicBezTo>
                    <a:pt x="1201" y="700"/>
                    <a:pt x="1027" y="717"/>
                    <a:pt x="880" y="594"/>
                  </a:cubicBezTo>
                  <a:cubicBezTo>
                    <a:pt x="727" y="466"/>
                    <a:pt x="570" y="344"/>
                    <a:pt x="399" y="241"/>
                  </a:cubicBezTo>
                  <a:lnTo>
                    <a:pt x="239" y="129"/>
                  </a:lnTo>
                  <a:lnTo>
                    <a:pt x="78" y="48"/>
                  </a:lnTo>
                  <a:lnTo>
                    <a:pt x="46" y="3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>
              <a:noFill/>
              <a:prstDash val="solid"/>
            </a:ln>
          </p:spPr>
          <p:txBody>
            <a:bodyPr vert="horz" lIns="90000" tIns="45000" rIns="90000" bIns="45000" anchor="ctr" anchorCtr="1" compatLnSpc="0"/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ＭＳ Ｐゴシック" pitchFamily="2"/>
                <a:cs typeface="Tahoma" pitchFamily="2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Bias in the traditional PTA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The traditional PTA is still used in multi-step genomic prediction.</a:t>
            </a:r>
          </a:p>
          <a:p>
            <a:r>
              <a:rPr kumimoji="1" lang="en-US" altLang="ja-JP" dirty="0" smtClean="0"/>
              <a:t>PTA may be biased down due to genomic “pre-selection”.</a:t>
            </a:r>
          </a:p>
          <a:p>
            <a:pPr lvl="1"/>
            <a:r>
              <a:rPr kumimoji="1" lang="en-US" altLang="ja-JP" dirty="0" smtClean="0"/>
              <a:t>Mixed model theory: biased if MME has no information used in selection.</a:t>
            </a:r>
            <a:endParaRPr kumimoji="1" lang="ja-JP" altLang="en-US" dirty="0"/>
          </a:p>
        </p:txBody>
      </p:sp>
      <p:pic>
        <p:nvPicPr>
          <p:cNvPr id="9" name="Picture 2" descr="C:\Users\masuda\Desktop\ADSA2017\img_co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0522" y="4177773"/>
            <a:ext cx="1019173" cy="72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traight Connector 9"/>
          <p:cNvSpPr/>
          <p:nvPr/>
        </p:nvSpPr>
        <p:spPr>
          <a:xfrm flipV="1">
            <a:off x="2200138" y="5272179"/>
            <a:ext cx="393503" cy="4060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0863" y="4973028"/>
            <a:ext cx="2340000" cy="444758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en-US" altLang="ja-JP" sz="2400" b="0" i="0" u="none" strike="noStrike" kern="1200" dirty="0" smtClean="0">
                <a:ln>
                  <a:noFill/>
                </a:ln>
                <a:latin typeface="Arial" pitchFamily="18"/>
                <a:ea typeface="ＭＳ Ｐゴシック" pitchFamily="2"/>
                <a:cs typeface="Tahoma" pitchFamily="2"/>
              </a:rPr>
              <a:t>Pre-selected</a:t>
            </a:r>
            <a:endParaRPr lang="ja-JP" sz="2400" b="0" i="0" u="none" strike="noStrike" kern="1200" dirty="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4866" y="5830956"/>
            <a:ext cx="3093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smtClean="0"/>
              <a:t>Mendelian Sampling</a:t>
            </a:r>
            <a:endParaRPr kumimoji="1" lang="ja-JP" alt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3078702" y="5417783"/>
            <a:ext cx="1692162" cy="37015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 smtClean="0">
                <a:solidFill>
                  <a:schemeClr val="accent6">
                    <a:lumMod val="50000"/>
                  </a:schemeClr>
                </a:solidFill>
              </a:rPr>
              <a:t>Phenotype</a:t>
            </a:r>
            <a:endParaRPr kumimoji="1" lang="ja-JP" alt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78703" y="4527087"/>
            <a:ext cx="1692162" cy="37015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 smtClean="0">
                <a:solidFill>
                  <a:schemeClr val="accent2">
                    <a:lumMod val="75000"/>
                  </a:schemeClr>
                </a:solidFill>
              </a:rPr>
              <a:t>Pedigree</a:t>
            </a:r>
            <a:endParaRPr kumimoji="1" lang="ja-JP" alt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30861" y="3560278"/>
            <a:ext cx="2791105" cy="44475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en-US" altLang="ja-JP" sz="2400" b="0" i="0" u="none" strike="noStrike" kern="1200" dirty="0" smtClean="0">
                <a:ln>
                  <a:noFill/>
                </a:ln>
                <a:latin typeface="Arial" pitchFamily="18"/>
                <a:ea typeface="ＭＳ Ｐゴシック" pitchFamily="2"/>
                <a:cs typeface="Tahoma" pitchFamily="2"/>
              </a:rPr>
              <a:t>All young animals</a:t>
            </a:r>
            <a:endParaRPr lang="ja-JP" sz="2400" b="0" i="0" u="none" strike="noStrike" kern="1200" dirty="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989957" y="4024200"/>
            <a:ext cx="1146411" cy="1779410"/>
          </a:xfrm>
          <a:prstGeom prst="rect">
            <a:avLst/>
          </a:prstGeom>
          <a:noFill/>
          <a:ln w="25400" cmpd="thickThin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 smtClean="0">
                <a:solidFill>
                  <a:schemeClr val="accent1"/>
                </a:solidFill>
              </a:rPr>
              <a:t>Single-</a:t>
            </a:r>
          </a:p>
          <a:p>
            <a:pPr algn="ctr"/>
            <a:r>
              <a:rPr kumimoji="1" lang="en-US" altLang="ja-JP" sz="2400" b="1" dirty="0" smtClean="0">
                <a:solidFill>
                  <a:schemeClr val="accent1"/>
                </a:solidFill>
              </a:rPr>
              <a:t>step</a:t>
            </a:r>
          </a:p>
          <a:p>
            <a:pPr algn="ctr"/>
            <a:r>
              <a:rPr kumimoji="1" lang="en-US" altLang="ja-JP" sz="2400" b="1" dirty="0" smtClean="0">
                <a:solidFill>
                  <a:schemeClr val="accent1"/>
                </a:solidFill>
              </a:rPr>
              <a:t>GBLUP</a:t>
            </a:r>
            <a:endParaRPr kumimoji="1" lang="ja-JP" altLang="en-US" sz="2400" b="1" dirty="0">
              <a:solidFill>
                <a:schemeClr val="accent1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6136368" y="5602857"/>
            <a:ext cx="313899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3078703" y="4024200"/>
            <a:ext cx="1692162" cy="370151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 smtClean="0">
                <a:solidFill>
                  <a:srgbClr val="FF0000"/>
                </a:solidFill>
              </a:rPr>
              <a:t>Genomics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450267" y="5417781"/>
            <a:ext cx="1692162" cy="37015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 smtClean="0">
                <a:solidFill>
                  <a:schemeClr val="tx1"/>
                </a:solidFill>
              </a:rPr>
              <a:t>GPTA</a:t>
            </a:r>
            <a:endParaRPr kumimoji="1" lang="ja-JP" altLang="en-US" sz="2400" b="1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03472" y="3560278"/>
            <a:ext cx="2791105" cy="44475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en-US" altLang="ja-JP" sz="2400" b="0" i="0" u="none" strike="noStrike" kern="1200" dirty="0" smtClean="0">
                <a:ln>
                  <a:noFill/>
                </a:ln>
                <a:latin typeface="Arial" pitchFamily="18"/>
                <a:ea typeface="ＭＳ Ｐゴシック" pitchFamily="2"/>
                <a:cs typeface="Tahoma" pitchFamily="2"/>
              </a:rPr>
              <a:t>All animals</a:t>
            </a:r>
            <a:endParaRPr lang="ja-JP" sz="2400" b="0" i="0" u="none" strike="noStrike" kern="1200" dirty="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83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Genetic trend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8117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Single-step GBLUP (ssGBLUP) may account for the pre-selection.</a:t>
            </a:r>
          </a:p>
          <a:p>
            <a:pPr lvl="1"/>
            <a:r>
              <a:rPr kumimoji="1" lang="en-US" altLang="ja-JP" dirty="0" smtClean="0"/>
              <a:t>Hypothetical genetic trend:</a:t>
            </a:r>
          </a:p>
          <a:p>
            <a:endParaRPr kumimoji="1" lang="en-US" altLang="ja-JP" dirty="0" smtClean="0"/>
          </a:p>
          <a:p>
            <a:endParaRPr kumimoji="1" lang="en-US" altLang="ja-JP" dirty="0"/>
          </a:p>
          <a:p>
            <a:endParaRPr kumimoji="1" lang="en-US" altLang="ja-JP" dirty="0" smtClean="0"/>
          </a:p>
          <a:p>
            <a:endParaRPr kumimoji="1" lang="en-US" altLang="ja-JP" dirty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Comparisons</a:t>
            </a:r>
          </a:p>
          <a:p>
            <a:pPr lvl="1"/>
            <a:r>
              <a:rPr kumimoji="1" lang="en-US" altLang="ja-JP" dirty="0" smtClean="0"/>
              <a:t>Single-step GBLUP GPTA vs the traditional PTA (Data up to 2015)</a:t>
            </a:r>
          </a:p>
          <a:p>
            <a:pPr lvl="1"/>
            <a:r>
              <a:rPr lang="en-US" dirty="0" smtClean="0"/>
              <a:t>Multi-step </a:t>
            </a:r>
            <a:r>
              <a:rPr lang="en-US" dirty="0"/>
              <a:t>official GPTA vs the corresponding </a:t>
            </a:r>
            <a:r>
              <a:rPr lang="en-US" dirty="0" smtClean="0"/>
              <a:t>PTA (Published in 2016)</a:t>
            </a:r>
            <a:endParaRPr kumimoji="1" lang="ja-JP" alt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941722" y="3051942"/>
            <a:ext cx="0" cy="18304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3941722" y="4882430"/>
            <a:ext cx="289868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157079" y="3285802"/>
            <a:ext cx="2456542" cy="1320482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64207" y="4651597"/>
            <a:ext cx="840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Year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854421" y="3031007"/>
            <a:ext cx="108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(G)PTA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613621" y="3049761"/>
            <a:ext cx="2793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1"/>
                </a:solidFill>
              </a:rPr>
              <a:t>ssGBLUP</a:t>
            </a:r>
            <a:r>
              <a:rPr lang="en-US" sz="2400" b="1" dirty="0" smtClean="0">
                <a:solidFill>
                  <a:schemeClr val="accent1"/>
                </a:solidFill>
              </a:rPr>
              <a:t> (GPTA)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4157079" y="3590439"/>
            <a:ext cx="1872342" cy="102543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6019257" y="3511426"/>
            <a:ext cx="584200" cy="85294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437088" y="3516634"/>
            <a:ext cx="3558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Traditional BLUP (PTA)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563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75413525"/>
              </p:ext>
            </p:extLst>
          </p:nvPr>
        </p:nvGraphicFramePr>
        <p:xfrm>
          <a:off x="838200" y="1825625"/>
          <a:ext cx="10515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8778"/>
                <a:gridCol w="5110431"/>
                <a:gridCol w="276639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Data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Description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Number of records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Phenotypes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Milk, fat, and protein yield from</a:t>
                      </a:r>
                      <a:r>
                        <a:rPr lang="en-US" sz="2400" baseline="0" dirty="0" smtClean="0"/>
                        <a:t> US Holsteins; from 1990 to 2015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50,970,954</a:t>
                      </a:r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Pedigree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 generations back from </a:t>
                      </a:r>
                      <a:r>
                        <a:rPr lang="en-US" sz="2400" dirty="0" err="1" smtClean="0"/>
                        <a:t>phenotyped</a:t>
                      </a:r>
                      <a:r>
                        <a:rPr lang="en-US" sz="2400" dirty="0" smtClean="0"/>
                        <a:t> cows or</a:t>
                      </a:r>
                      <a:r>
                        <a:rPr lang="en-US" sz="2400" baseline="0" dirty="0" smtClean="0"/>
                        <a:t> genotyped animals; 215 UPGs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29,651,623</a:t>
                      </a:r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Genotypes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Both male and female; including young bulls and heifers</a:t>
                      </a:r>
                      <a:br>
                        <a:rPr lang="en-US" sz="2400" dirty="0" smtClean="0"/>
                      </a:br>
                      <a:r>
                        <a:rPr lang="en-US" sz="2400" dirty="0" smtClean="0"/>
                        <a:t>(#SNPs</a:t>
                      </a:r>
                      <a:r>
                        <a:rPr lang="en-US" sz="2400" baseline="0" dirty="0" smtClean="0"/>
                        <a:t> = 60671</a:t>
                      </a:r>
                      <a:r>
                        <a:rPr lang="en-US" sz="2400" dirty="0" smtClean="0"/>
                        <a:t>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764,029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6119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Three-trait repeatability model</a:t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1" i="0" smtClean="0">
                        <a:latin typeface="Cambria Math" charset="0"/>
                      </a:rPr>
                      <m:t>𝐲</m:t>
                    </m:r>
                    <m:r>
                      <a:rPr lang="en-US" b="1" i="0" smtClean="0">
                        <a:latin typeface="Cambria Math" charset="0"/>
                      </a:rPr>
                      <m:t>=</m:t>
                    </m:r>
                    <m:r>
                      <a:rPr lang="en-US" b="1" i="0" smtClean="0">
                        <a:latin typeface="Cambria Math" charset="0"/>
                      </a:rPr>
                      <m:t>𝐗𝐛</m:t>
                    </m:r>
                    <m:r>
                      <a:rPr lang="en-US" b="1" i="0" smtClean="0">
                        <a:latin typeface="Cambria Math" charset="0"/>
                      </a:rPr>
                      <m:t>+</m:t>
                    </m:r>
                    <m:r>
                      <a:rPr lang="en-US" b="1" i="0" smtClean="0">
                        <a:latin typeface="Cambria Math" charset="0"/>
                      </a:rPr>
                      <m:t>𝐙𝐮</m:t>
                    </m:r>
                    <m:r>
                      <a:rPr lang="en-US" b="1" i="0" smtClean="0">
                        <a:latin typeface="Cambria Math" charset="0"/>
                      </a:rPr>
                      <m:t>+</m:t>
                    </m:r>
                    <m:r>
                      <a:rPr lang="en-US" b="1" i="0" smtClean="0">
                        <a:latin typeface="Cambria Math" charset="0"/>
                      </a:rPr>
                      <m:t>𝐙𝐐𝐠</m:t>
                    </m:r>
                    <m:r>
                      <a:rPr lang="en-US" b="1" i="0" smtClean="0">
                        <a:latin typeface="Cambria Math" charset="0"/>
                      </a:rPr>
                      <m:t>+</m:t>
                    </m:r>
                    <m:r>
                      <a:rPr lang="en-US" b="1" i="0" smtClean="0">
                        <a:latin typeface="Cambria Math" charset="0"/>
                      </a:rPr>
                      <m:t>𝐖𝐩</m:t>
                    </m:r>
                    <m:r>
                      <a:rPr lang="en-US" b="1" i="0" smtClean="0">
                        <a:latin typeface="Cambria Math" charset="0"/>
                      </a:rPr>
                      <m:t>+</m:t>
                    </m:r>
                    <m:r>
                      <a:rPr lang="en-US" b="1" i="0" smtClean="0">
                        <a:latin typeface="Cambria Math" charset="0"/>
                      </a:rPr>
                      <m:t>𝐇𝐬</m:t>
                    </m:r>
                    <m:r>
                      <a:rPr lang="en-US" b="1" i="0" smtClean="0">
                        <a:latin typeface="Cambria Math" charset="0"/>
                      </a:rPr>
                      <m:t>+</m:t>
                    </m:r>
                    <m:r>
                      <a:rPr lang="en-US" b="1" i="0" smtClean="0">
                        <a:latin typeface="Cambria Math" charset="0"/>
                      </a:rPr>
                      <m:t>𝐞</m:t>
                    </m:r>
                  </m:oMath>
                </a14:m>
                <a:endParaRPr lang="en-US" b="1" dirty="0" smtClean="0"/>
              </a:p>
              <a:p>
                <a:endParaRPr lang="en-US" dirty="0"/>
              </a:p>
              <a:p>
                <a:r>
                  <a:rPr lang="en-US" dirty="0" smtClean="0"/>
                  <a:t>Relationship matrix for </a:t>
                </a:r>
                <a:r>
                  <a:rPr lang="en-US" dirty="0" err="1" smtClean="0"/>
                  <a:t>ssGBLUP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latin typeface="Cambria Math" charset="0"/>
                          </a:rPr>
                          <m:t>𝐇</m:t>
                        </m:r>
                      </m:e>
                      <m:sup>
                        <m:r>
                          <a:rPr lang="en-US" b="0" i="1" smtClean="0">
                            <a:latin typeface="Cambria Math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charset="0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latin typeface="Cambria Math" charset="0"/>
                          </a:rPr>
                          <m:t>𝐀</m:t>
                        </m:r>
                      </m:e>
                      <m:sup>
                        <m:r>
                          <a:rPr lang="en-US" b="0" i="0" smtClean="0">
                            <a:latin typeface="Cambria Math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0</m:t>
                              </m:r>
                            </m:e>
                            <m:e>
                              <m:sSubSup>
                                <m:sSub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𝐴𝑃𝑌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−1</m:t>
                                  </m:r>
                                </m:sup>
                              </m:sSubSup>
                              <m:r>
                                <a:rPr lang="en-US" b="0" i="1" smtClean="0">
                                  <a:latin typeface="Cambria Math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−1</m:t>
                                  </m:r>
                                </m:sup>
                              </m:sSubSup>
                            </m:e>
                          </m:mr>
                        </m:m>
                      </m:e>
                    </m:d>
                  </m:oMath>
                </a14:m>
                <a:endParaRPr lang="en-US" b="0" i="1" dirty="0" smtClean="0">
                  <a:latin typeface="Cambria Math" charset="0"/>
                </a:endParaRPr>
              </a:p>
              <a:p>
                <a:pPr lvl="1"/>
                <a:endParaRPr lang="en-US" b="0" i="1" dirty="0" smtClean="0">
                  <a:latin typeface="Cambria Math" charset="0"/>
                </a:endParaRPr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0" smtClean="0">
                            <a:latin typeface="Cambria Math" charset="0"/>
                          </a:rPr>
                          <m:t>𝐆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𝐴𝑃𝑌</m:t>
                        </m:r>
                      </m:sub>
                      <m:sup>
                        <m:r>
                          <a:rPr lang="en-US" b="0" i="1" smtClean="0">
                            <a:latin typeface="Cambria Math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 from APY (Algorithm for Proven and Young) with 18,359 “core” animals randomly selected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5255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Inbreeding and UPGs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QP-transformation for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latin typeface="Cambria Math" charset="0"/>
                          </a:rPr>
                          <m:t>𝐀</m:t>
                        </m:r>
                      </m:e>
                      <m:sup>
                        <m:r>
                          <a:rPr lang="en-US" b="0" i="1" smtClean="0">
                            <a:latin typeface="Cambria Math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b="0" dirty="0" smtClean="0"/>
                  <a:t> (</a:t>
                </a:r>
                <a:r>
                  <a:rPr lang="en-US" b="0" dirty="0" err="1" smtClean="0"/>
                  <a:t>Westell</a:t>
                </a:r>
                <a:r>
                  <a:rPr lang="en-US" b="0" dirty="0" smtClean="0"/>
                  <a:t> et al., 1988; </a:t>
                </a:r>
                <a:r>
                  <a:rPr lang="en-US" b="0" dirty="0" err="1" smtClean="0"/>
                  <a:t>Quaas</a:t>
                </a:r>
                <a:r>
                  <a:rPr lang="en-US" b="0" dirty="0" smtClean="0"/>
                  <a:t> 1988)</a:t>
                </a:r>
                <a:br>
                  <a:rPr lang="en-US" b="0" dirty="0" smtClean="0"/>
                </a:br>
                <a:r>
                  <a:rPr lang="en-US" b="0" dirty="0" smtClean="0"/>
                  <a:t/>
                </a:r>
                <a:br>
                  <a:rPr lang="en-US" b="0" dirty="0" smtClean="0"/>
                </a:br>
                <a:r>
                  <a:rPr lang="en-US" b="0" dirty="0" smtClean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latin typeface="Cambria Math" charset="0"/>
                          </a:rPr>
                          <m:t>𝐀</m:t>
                        </m:r>
                      </m:e>
                      <m:sup>
                        <m:r>
                          <a:rPr lang="en-US" b="0" i="1" smtClean="0">
                            <a:latin typeface="Cambria Math" charset="0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1" i="0" smtClean="0">
                                      <a:latin typeface="Cambria Math" charset="0"/>
                                    </a:rPr>
                                    <m:t>𝐀</m:t>
                                  </m:r>
                                </m:e>
                                <m:sup>
                                  <m:r>
                                    <m:rPr>
                                      <m:brk m:alnAt="7"/>
                                    </m:rPr>
                                    <a:rPr lang="en-US" b="1" i="0" smtClean="0">
                                      <a:latin typeface="Cambria Math" charset="0"/>
                                    </a:rPr>
                                    <m:t>−</m:t>
                                  </m:r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𝟏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b="1" i="0" smtClean="0">
                                  <a:latin typeface="Cambria Math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𝐀</m:t>
                                  </m:r>
                                </m:e>
                                <m:sup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−</m:t>
                                  </m:r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𝟏</m:t>
                                  </m:r>
                                </m:sup>
                              </m:sSup>
                              <m:r>
                                <a:rPr lang="en-US" b="1" i="0" smtClean="0">
                                  <a:latin typeface="Cambria Math" charset="0"/>
                                </a:rPr>
                                <m:t>𝐐</m:t>
                              </m:r>
                            </m:e>
                          </m:mr>
                          <m:mr>
                            <m:e>
                              <m:r>
                                <a:rPr lang="en-US" b="1" i="0" smtClean="0">
                                  <a:latin typeface="Cambria Math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𝐐</m:t>
                                  </m:r>
                                </m:e>
                                <m:sup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′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𝐀</m:t>
                                  </m:r>
                                </m:e>
                                <m:sup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−</m:t>
                                  </m:r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𝟏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𝐐</m:t>
                                  </m:r>
                                </m:e>
                                <m:sup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′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𝐀</m:t>
                                  </m:r>
                                </m:e>
                                <m:sup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−</m:t>
                                  </m:r>
                                  <m:r>
                                    <a:rPr lang="en-US" b="1" i="0" smtClean="0">
                                      <a:latin typeface="Cambria Math" charset="0"/>
                                    </a:rPr>
                                    <m:t>𝟏</m:t>
                                  </m:r>
                                </m:sup>
                              </m:sSup>
                              <m:r>
                                <a:rPr lang="en-US" b="1" i="0" smtClean="0">
                                  <a:latin typeface="Cambria Math" charset="0"/>
                                </a:rPr>
                                <m:t>𝐐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 </a:t>
                </a:r>
                <a:r>
                  <a:rPr lang="en-US" dirty="0" smtClean="0"/>
                  <a:t>: Henderson’s rule with inbreeding</a:t>
                </a:r>
                <a:br>
                  <a:rPr lang="en-US" dirty="0" smtClean="0"/>
                </a:b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QP-transformation for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latin typeface="Cambria Math" charset="0"/>
                          </a:rPr>
                          <m:t>𝐇</m:t>
                        </m:r>
                      </m:e>
                      <m:sup>
                        <m:r>
                          <a:rPr lang="en-US" b="0" i="1" smtClean="0">
                            <a:latin typeface="Cambria Math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b="0" dirty="0" smtClean="0"/>
                  <a:t> (</a:t>
                </a:r>
                <a:r>
                  <a:rPr lang="en-US" b="0" dirty="0" err="1" smtClean="0"/>
                  <a:t>Misztal</a:t>
                </a:r>
                <a:r>
                  <a:rPr lang="en-US" b="0" dirty="0" smtClean="0"/>
                  <a:t> et al., 2013)</a:t>
                </a:r>
                <a:br>
                  <a:rPr lang="en-US" b="0" dirty="0" smtClean="0"/>
                </a:br>
                <a:r>
                  <a:rPr lang="en-US" b="0" dirty="0" smtClean="0"/>
                  <a:t/>
                </a:r>
                <a:br>
                  <a:rPr lang="en-US" b="0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0" smtClean="0">
                            <a:latin typeface="Cambria Math" charset="0"/>
                          </a:rPr>
                          <m:t>𝐇</m:t>
                        </m:r>
                      </m:e>
                      <m:sup>
                        <m:r>
                          <a:rPr lang="en-US" sz="2400" b="0" i="1" smtClean="0">
                            <a:latin typeface="Cambria Math" charset="0"/>
                          </a:rPr>
                          <m:t>∗</m:t>
                        </m:r>
                      </m:sup>
                    </m:sSup>
                    <m:r>
                      <a:rPr lang="en-US" sz="2400" b="0" i="1" smtClean="0">
                        <a:latin typeface="Cambria Math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0" smtClean="0">
                            <a:latin typeface="Cambria Math" charset="0"/>
                          </a:rPr>
                          <m:t>𝐀</m:t>
                        </m:r>
                      </m:e>
                      <m:sup>
                        <m:r>
                          <a:rPr lang="en-US" sz="2400" b="0" i="1" smtClean="0">
                            <a:latin typeface="Cambria Math" charset="0"/>
                          </a:rPr>
                          <m:t>∗</m:t>
                        </m:r>
                      </m:sup>
                    </m:sSup>
                    <m:r>
                      <a:rPr lang="en-US" sz="2400" b="0" i="1" smtClean="0">
                        <a:latin typeface="Cambria Math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>
                                      <a:latin typeface="Cambria Math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1">
                                      <a:latin typeface="Cambria Math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−1</m:t>
                                  </m:r>
                                </m:sup>
                              </m:sSubSup>
                            </m:e>
                            <m:e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1" i="0" smtClean="0">
                                          <a:latin typeface="Cambria Math" charset="0"/>
                                        </a:rPr>
                                        <m:t>𝐆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latin typeface="Cambria Math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−</m:t>
                                  </m:r>
                                  <m:sSubSup>
                                    <m:sSubSup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400" b="1" i="0" smtClean="0">
                                          <a:latin typeface="Cambria Math" charset="0"/>
                                        </a:rPr>
                                        <m:t>𝐀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charset="0"/>
                                        </a:rPr>
                                        <m:t>22</m:t>
                                      </m:r>
                                    </m:sub>
                                    <m:sup>
                                      <m:r>
                                        <a:rPr lang="en-US" sz="2400" b="0" i="1" smtClean="0">
                                          <a:latin typeface="Cambria Math" charset="0"/>
                                        </a:rPr>
                                        <m:t>−1</m:t>
                                      </m:r>
                                    </m:sup>
                                  </m:sSubSup>
                                </m:e>
                              </m:d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0" smtClean="0">
                                      <a:latin typeface="Cambria Math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1" i="0" smtClean="0">
                                      <a:latin typeface="Cambria Math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0" smtClean="0">
                                      <a:latin typeface="Cambria Math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1" i="0" smtClean="0">
                                      <a:latin typeface="Cambria Math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−1</m:t>
                                  </m:r>
                                </m:sup>
                              </m:sSubSup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)</m:t>
                              </m:r>
                            </m:e>
                            <m:e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1" i="0" smtClean="0">
                                      <a:latin typeface="Cambria Math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0" smtClean="0">
                                      <a:latin typeface="Cambria Math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1" i="0" smtClean="0">
                                      <a:latin typeface="Cambria Math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−1</m:t>
                                  </m:r>
                                </m:sup>
                              </m:sSubSup>
                              <m:r>
                                <a:rPr lang="en-US" sz="2400" b="0" i="1" smtClean="0">
                                  <a:latin typeface="Cambria Math" charset="0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0" smtClean="0">
                                      <a:latin typeface="Cambria Math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84888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2647156" y="554038"/>
            <a:ext cx="6313487" cy="6303962"/>
            <a:chOff x="1715" y="349"/>
            <a:chExt cx="3977" cy="3971"/>
          </a:xfrm>
        </p:grpSpPr>
        <p:sp>
          <p:nvSpPr>
            <p:cNvPr id="4" name="AutoShape 4"/>
            <p:cNvSpPr>
              <a:spLocks noChangeAspect="1" noChangeArrowheads="1" noTextEdit="1"/>
            </p:cNvSpPr>
            <p:nvPr/>
          </p:nvSpPr>
          <p:spPr bwMode="auto">
            <a:xfrm>
              <a:off x="1715" y="349"/>
              <a:ext cx="3977" cy="39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2301" y="3747"/>
              <a:ext cx="3036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2301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2804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3313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3816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4325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4828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337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2141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2644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2002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3153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2004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3656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2006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4165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2008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4668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2010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5177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2012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 flipV="1">
              <a:off x="2177" y="1389"/>
              <a:ext cx="0" cy="1968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H="1">
              <a:off x="2123" y="3357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 flipH="1">
              <a:off x="2123" y="2701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Line 24"/>
            <p:cNvSpPr>
              <a:spLocks noChangeShapeType="1"/>
            </p:cNvSpPr>
            <p:nvPr/>
          </p:nvSpPr>
          <p:spPr bwMode="auto">
            <a:xfrm flipH="1">
              <a:off x="2123" y="2045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 flipH="1">
              <a:off x="2123" y="1389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Rectangle 26"/>
            <p:cNvSpPr>
              <a:spLocks noChangeArrowheads="1"/>
            </p:cNvSpPr>
            <p:nvPr/>
          </p:nvSpPr>
          <p:spPr bwMode="auto">
            <a:xfrm rot="16200000">
              <a:off x="1937" y="3280"/>
              <a:ext cx="1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-5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6" name="Rectangle 27"/>
            <p:cNvSpPr>
              <a:spLocks noChangeArrowheads="1"/>
            </p:cNvSpPr>
            <p:nvPr/>
          </p:nvSpPr>
          <p:spPr bwMode="auto">
            <a:xfrm rot="16200000">
              <a:off x="1958" y="2623"/>
              <a:ext cx="1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7" name="Rectangle 28"/>
            <p:cNvSpPr>
              <a:spLocks noChangeArrowheads="1"/>
            </p:cNvSpPr>
            <p:nvPr/>
          </p:nvSpPr>
          <p:spPr bwMode="auto">
            <a:xfrm rot="16200000">
              <a:off x="1958" y="1968"/>
              <a:ext cx="1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5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 rot="16200000">
              <a:off x="1926" y="1311"/>
              <a:ext cx="18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10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>
              <a:off x="2177" y="810"/>
              <a:ext cx="3278" cy="2937"/>
            </a:xfrm>
            <a:custGeom>
              <a:avLst/>
              <a:gdLst>
                <a:gd name="T0" fmla="*/ 0 w 554"/>
                <a:gd name="T1" fmla="*/ 0 h 497"/>
                <a:gd name="T2" fmla="*/ 0 w 554"/>
                <a:gd name="T3" fmla="*/ 497 h 497"/>
                <a:gd name="T4" fmla="*/ 554 w 554"/>
                <a:gd name="T5" fmla="*/ 497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4" h="497">
                  <a:moveTo>
                    <a:pt x="0" y="0"/>
                  </a:moveTo>
                  <a:lnTo>
                    <a:pt x="0" y="497"/>
                  </a:lnTo>
                  <a:lnTo>
                    <a:pt x="554" y="497"/>
                  </a:lnTo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Rectangle 31"/>
            <p:cNvSpPr>
              <a:spLocks noChangeArrowheads="1"/>
            </p:cNvSpPr>
            <p:nvPr/>
          </p:nvSpPr>
          <p:spPr bwMode="auto">
            <a:xfrm>
              <a:off x="3461" y="4078"/>
              <a:ext cx="71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Year of Birth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 rot="16200000">
              <a:off x="1533" y="2197"/>
              <a:ext cx="5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PTA (kg)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24" name="Rectangle 33"/>
            <p:cNvSpPr>
              <a:spLocks noChangeArrowheads="1"/>
            </p:cNvSpPr>
            <p:nvPr/>
          </p:nvSpPr>
          <p:spPr bwMode="auto">
            <a:xfrm>
              <a:off x="2295" y="2205"/>
              <a:ext cx="18" cy="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5" name="Rectangle 34"/>
            <p:cNvSpPr>
              <a:spLocks noChangeArrowheads="1"/>
            </p:cNvSpPr>
            <p:nvPr/>
          </p:nvSpPr>
          <p:spPr bwMode="auto">
            <a:xfrm>
              <a:off x="2295" y="2252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7" name="Rectangle 35"/>
            <p:cNvSpPr>
              <a:spLocks noChangeArrowheads="1"/>
            </p:cNvSpPr>
            <p:nvPr/>
          </p:nvSpPr>
          <p:spPr bwMode="auto">
            <a:xfrm>
              <a:off x="2283" y="2210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8" name="Rectangle 36"/>
            <p:cNvSpPr>
              <a:spLocks noChangeArrowheads="1"/>
            </p:cNvSpPr>
            <p:nvPr/>
          </p:nvSpPr>
          <p:spPr bwMode="auto">
            <a:xfrm>
              <a:off x="2283" y="2240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9" name="Rectangle 37"/>
            <p:cNvSpPr>
              <a:spLocks noChangeArrowheads="1"/>
            </p:cNvSpPr>
            <p:nvPr/>
          </p:nvSpPr>
          <p:spPr bwMode="auto">
            <a:xfrm>
              <a:off x="2277" y="2222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0" name="Rectangle 38"/>
            <p:cNvSpPr>
              <a:spLocks noChangeArrowheads="1"/>
            </p:cNvSpPr>
            <p:nvPr/>
          </p:nvSpPr>
          <p:spPr bwMode="auto">
            <a:xfrm>
              <a:off x="2277" y="223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1" name="Rectangle 39"/>
            <p:cNvSpPr>
              <a:spLocks noChangeArrowheads="1"/>
            </p:cNvSpPr>
            <p:nvPr/>
          </p:nvSpPr>
          <p:spPr bwMode="auto">
            <a:xfrm>
              <a:off x="2277" y="222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2" name="Rectangle 40"/>
            <p:cNvSpPr>
              <a:spLocks noChangeArrowheads="1"/>
            </p:cNvSpPr>
            <p:nvPr/>
          </p:nvSpPr>
          <p:spPr bwMode="auto">
            <a:xfrm>
              <a:off x="2277" y="222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Oval 41"/>
            <p:cNvSpPr>
              <a:spLocks noChangeArrowheads="1"/>
            </p:cNvSpPr>
            <p:nvPr/>
          </p:nvSpPr>
          <p:spPr bwMode="auto">
            <a:xfrm>
              <a:off x="2277" y="2205"/>
              <a:ext cx="48" cy="47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Rectangle 42"/>
            <p:cNvSpPr>
              <a:spLocks noChangeArrowheads="1"/>
            </p:cNvSpPr>
            <p:nvPr/>
          </p:nvSpPr>
          <p:spPr bwMode="auto">
            <a:xfrm>
              <a:off x="2544" y="1885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Rectangle 43"/>
            <p:cNvSpPr>
              <a:spLocks noChangeArrowheads="1"/>
            </p:cNvSpPr>
            <p:nvPr/>
          </p:nvSpPr>
          <p:spPr bwMode="auto">
            <a:xfrm>
              <a:off x="2544" y="1933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Rectangle 44"/>
            <p:cNvSpPr>
              <a:spLocks noChangeArrowheads="1"/>
            </p:cNvSpPr>
            <p:nvPr/>
          </p:nvSpPr>
          <p:spPr bwMode="auto">
            <a:xfrm>
              <a:off x="2532" y="1891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Rectangle 45"/>
            <p:cNvSpPr>
              <a:spLocks noChangeArrowheads="1"/>
            </p:cNvSpPr>
            <p:nvPr/>
          </p:nvSpPr>
          <p:spPr bwMode="auto">
            <a:xfrm>
              <a:off x="2532" y="1921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Rectangle 46"/>
            <p:cNvSpPr>
              <a:spLocks noChangeArrowheads="1"/>
            </p:cNvSpPr>
            <p:nvPr/>
          </p:nvSpPr>
          <p:spPr bwMode="auto">
            <a:xfrm>
              <a:off x="2526" y="1903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Rectangle 47"/>
            <p:cNvSpPr>
              <a:spLocks noChangeArrowheads="1"/>
            </p:cNvSpPr>
            <p:nvPr/>
          </p:nvSpPr>
          <p:spPr bwMode="auto">
            <a:xfrm>
              <a:off x="2526" y="1915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Rectangle 48"/>
            <p:cNvSpPr>
              <a:spLocks noChangeArrowheads="1"/>
            </p:cNvSpPr>
            <p:nvPr/>
          </p:nvSpPr>
          <p:spPr bwMode="auto">
            <a:xfrm>
              <a:off x="2526" y="1909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Rectangle 49"/>
            <p:cNvSpPr>
              <a:spLocks noChangeArrowheads="1"/>
            </p:cNvSpPr>
            <p:nvPr/>
          </p:nvSpPr>
          <p:spPr bwMode="auto">
            <a:xfrm>
              <a:off x="2526" y="1909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Oval 50"/>
            <p:cNvSpPr>
              <a:spLocks noChangeArrowheads="1"/>
            </p:cNvSpPr>
            <p:nvPr/>
          </p:nvSpPr>
          <p:spPr bwMode="auto">
            <a:xfrm>
              <a:off x="2526" y="1885"/>
              <a:ext cx="47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Rectangle 51"/>
            <p:cNvSpPr>
              <a:spLocks noChangeArrowheads="1"/>
            </p:cNvSpPr>
            <p:nvPr/>
          </p:nvSpPr>
          <p:spPr bwMode="auto">
            <a:xfrm>
              <a:off x="2798" y="208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Rectangle 52"/>
            <p:cNvSpPr>
              <a:spLocks noChangeArrowheads="1"/>
            </p:cNvSpPr>
            <p:nvPr/>
          </p:nvSpPr>
          <p:spPr bwMode="auto">
            <a:xfrm>
              <a:off x="2798" y="2128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Rectangle 53"/>
            <p:cNvSpPr>
              <a:spLocks noChangeArrowheads="1"/>
            </p:cNvSpPr>
            <p:nvPr/>
          </p:nvSpPr>
          <p:spPr bwMode="auto">
            <a:xfrm>
              <a:off x="2786" y="208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Rectangle 54"/>
            <p:cNvSpPr>
              <a:spLocks noChangeArrowheads="1"/>
            </p:cNvSpPr>
            <p:nvPr/>
          </p:nvSpPr>
          <p:spPr bwMode="auto">
            <a:xfrm>
              <a:off x="2786" y="211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Rectangle 55"/>
            <p:cNvSpPr>
              <a:spLocks noChangeArrowheads="1"/>
            </p:cNvSpPr>
            <p:nvPr/>
          </p:nvSpPr>
          <p:spPr bwMode="auto">
            <a:xfrm>
              <a:off x="2780" y="2098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Rectangle 56"/>
            <p:cNvSpPr>
              <a:spLocks noChangeArrowheads="1"/>
            </p:cNvSpPr>
            <p:nvPr/>
          </p:nvSpPr>
          <p:spPr bwMode="auto">
            <a:xfrm>
              <a:off x="2780" y="211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Rectangle 57"/>
            <p:cNvSpPr>
              <a:spLocks noChangeArrowheads="1"/>
            </p:cNvSpPr>
            <p:nvPr/>
          </p:nvSpPr>
          <p:spPr bwMode="auto">
            <a:xfrm>
              <a:off x="2780" y="210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Rectangle 58"/>
            <p:cNvSpPr>
              <a:spLocks noChangeArrowheads="1"/>
            </p:cNvSpPr>
            <p:nvPr/>
          </p:nvSpPr>
          <p:spPr bwMode="auto">
            <a:xfrm>
              <a:off x="2780" y="210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Oval 59"/>
            <p:cNvSpPr>
              <a:spLocks noChangeArrowheads="1"/>
            </p:cNvSpPr>
            <p:nvPr/>
          </p:nvSpPr>
          <p:spPr bwMode="auto">
            <a:xfrm>
              <a:off x="2780" y="2080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Rectangle 60"/>
            <p:cNvSpPr>
              <a:spLocks noChangeArrowheads="1"/>
            </p:cNvSpPr>
            <p:nvPr/>
          </p:nvSpPr>
          <p:spPr bwMode="auto">
            <a:xfrm>
              <a:off x="3053" y="2015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Rectangle 61"/>
            <p:cNvSpPr>
              <a:spLocks noChangeArrowheads="1"/>
            </p:cNvSpPr>
            <p:nvPr/>
          </p:nvSpPr>
          <p:spPr bwMode="auto">
            <a:xfrm>
              <a:off x="3053" y="2063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Rectangle 62"/>
            <p:cNvSpPr>
              <a:spLocks noChangeArrowheads="1"/>
            </p:cNvSpPr>
            <p:nvPr/>
          </p:nvSpPr>
          <p:spPr bwMode="auto">
            <a:xfrm>
              <a:off x="3041" y="2021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Rectangle 63"/>
            <p:cNvSpPr>
              <a:spLocks noChangeArrowheads="1"/>
            </p:cNvSpPr>
            <p:nvPr/>
          </p:nvSpPr>
          <p:spPr bwMode="auto">
            <a:xfrm>
              <a:off x="3041" y="2051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Rectangle 64"/>
            <p:cNvSpPr>
              <a:spLocks noChangeArrowheads="1"/>
            </p:cNvSpPr>
            <p:nvPr/>
          </p:nvSpPr>
          <p:spPr bwMode="auto">
            <a:xfrm>
              <a:off x="3035" y="2033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Rectangle 65"/>
            <p:cNvSpPr>
              <a:spLocks noChangeArrowheads="1"/>
            </p:cNvSpPr>
            <p:nvPr/>
          </p:nvSpPr>
          <p:spPr bwMode="auto">
            <a:xfrm>
              <a:off x="3035" y="2045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8" name="Rectangle 66"/>
            <p:cNvSpPr>
              <a:spLocks noChangeArrowheads="1"/>
            </p:cNvSpPr>
            <p:nvPr/>
          </p:nvSpPr>
          <p:spPr bwMode="auto">
            <a:xfrm>
              <a:off x="3035" y="2039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9" name="Rectangle 67"/>
            <p:cNvSpPr>
              <a:spLocks noChangeArrowheads="1"/>
            </p:cNvSpPr>
            <p:nvPr/>
          </p:nvSpPr>
          <p:spPr bwMode="auto">
            <a:xfrm>
              <a:off x="3035" y="2039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0" name="Oval 68"/>
            <p:cNvSpPr>
              <a:spLocks noChangeArrowheads="1"/>
            </p:cNvSpPr>
            <p:nvPr/>
          </p:nvSpPr>
          <p:spPr bwMode="auto">
            <a:xfrm>
              <a:off x="3035" y="2015"/>
              <a:ext cx="47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1" name="Rectangle 69"/>
            <p:cNvSpPr>
              <a:spLocks noChangeArrowheads="1"/>
            </p:cNvSpPr>
            <p:nvPr/>
          </p:nvSpPr>
          <p:spPr bwMode="auto">
            <a:xfrm>
              <a:off x="3307" y="182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Rectangle 70"/>
            <p:cNvSpPr>
              <a:spLocks noChangeArrowheads="1"/>
            </p:cNvSpPr>
            <p:nvPr/>
          </p:nvSpPr>
          <p:spPr bwMode="auto">
            <a:xfrm>
              <a:off x="3307" y="1868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Rectangle 71"/>
            <p:cNvSpPr>
              <a:spLocks noChangeArrowheads="1"/>
            </p:cNvSpPr>
            <p:nvPr/>
          </p:nvSpPr>
          <p:spPr bwMode="auto">
            <a:xfrm>
              <a:off x="3295" y="182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Rectangle 72"/>
            <p:cNvSpPr>
              <a:spLocks noChangeArrowheads="1"/>
            </p:cNvSpPr>
            <p:nvPr/>
          </p:nvSpPr>
          <p:spPr bwMode="auto">
            <a:xfrm>
              <a:off x="3295" y="185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Rectangle 73"/>
            <p:cNvSpPr>
              <a:spLocks noChangeArrowheads="1"/>
            </p:cNvSpPr>
            <p:nvPr/>
          </p:nvSpPr>
          <p:spPr bwMode="auto">
            <a:xfrm>
              <a:off x="3289" y="183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Rectangle 74"/>
            <p:cNvSpPr>
              <a:spLocks noChangeArrowheads="1"/>
            </p:cNvSpPr>
            <p:nvPr/>
          </p:nvSpPr>
          <p:spPr bwMode="auto">
            <a:xfrm>
              <a:off x="3289" y="1850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Rectangle 75"/>
            <p:cNvSpPr>
              <a:spLocks noChangeArrowheads="1"/>
            </p:cNvSpPr>
            <p:nvPr/>
          </p:nvSpPr>
          <p:spPr bwMode="auto">
            <a:xfrm>
              <a:off x="3289" y="184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Rectangle 76"/>
            <p:cNvSpPr>
              <a:spLocks noChangeArrowheads="1"/>
            </p:cNvSpPr>
            <p:nvPr/>
          </p:nvSpPr>
          <p:spPr bwMode="auto">
            <a:xfrm>
              <a:off x="3289" y="184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Oval 77"/>
            <p:cNvSpPr>
              <a:spLocks noChangeArrowheads="1"/>
            </p:cNvSpPr>
            <p:nvPr/>
          </p:nvSpPr>
          <p:spPr bwMode="auto">
            <a:xfrm>
              <a:off x="3289" y="1820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0" name="Rectangle 78"/>
            <p:cNvSpPr>
              <a:spLocks noChangeArrowheads="1"/>
            </p:cNvSpPr>
            <p:nvPr/>
          </p:nvSpPr>
          <p:spPr bwMode="auto">
            <a:xfrm>
              <a:off x="3556" y="1714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1" name="Rectangle 79"/>
            <p:cNvSpPr>
              <a:spLocks noChangeArrowheads="1"/>
            </p:cNvSpPr>
            <p:nvPr/>
          </p:nvSpPr>
          <p:spPr bwMode="auto">
            <a:xfrm>
              <a:off x="3556" y="1761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2" name="Rectangle 80"/>
            <p:cNvSpPr>
              <a:spLocks noChangeArrowheads="1"/>
            </p:cNvSpPr>
            <p:nvPr/>
          </p:nvSpPr>
          <p:spPr bwMode="auto">
            <a:xfrm>
              <a:off x="3544" y="1720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Rectangle 81"/>
            <p:cNvSpPr>
              <a:spLocks noChangeArrowheads="1"/>
            </p:cNvSpPr>
            <p:nvPr/>
          </p:nvSpPr>
          <p:spPr bwMode="auto">
            <a:xfrm>
              <a:off x="3544" y="1750"/>
              <a:ext cx="41" cy="1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Rectangle 82"/>
            <p:cNvSpPr>
              <a:spLocks noChangeArrowheads="1"/>
            </p:cNvSpPr>
            <p:nvPr/>
          </p:nvSpPr>
          <p:spPr bwMode="auto">
            <a:xfrm>
              <a:off x="3538" y="1732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Rectangle 83"/>
            <p:cNvSpPr>
              <a:spLocks noChangeArrowheads="1"/>
            </p:cNvSpPr>
            <p:nvPr/>
          </p:nvSpPr>
          <p:spPr bwMode="auto">
            <a:xfrm>
              <a:off x="3538" y="174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Rectangle 84"/>
            <p:cNvSpPr>
              <a:spLocks noChangeArrowheads="1"/>
            </p:cNvSpPr>
            <p:nvPr/>
          </p:nvSpPr>
          <p:spPr bwMode="auto">
            <a:xfrm>
              <a:off x="3538" y="173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Rectangle 85"/>
            <p:cNvSpPr>
              <a:spLocks noChangeArrowheads="1"/>
            </p:cNvSpPr>
            <p:nvPr/>
          </p:nvSpPr>
          <p:spPr bwMode="auto">
            <a:xfrm>
              <a:off x="3538" y="173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Oval 86"/>
            <p:cNvSpPr>
              <a:spLocks noChangeArrowheads="1"/>
            </p:cNvSpPr>
            <p:nvPr/>
          </p:nvSpPr>
          <p:spPr bwMode="auto">
            <a:xfrm>
              <a:off x="3538" y="1714"/>
              <a:ext cx="47" cy="47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Rectangle 87"/>
            <p:cNvSpPr>
              <a:spLocks noChangeArrowheads="1"/>
            </p:cNvSpPr>
            <p:nvPr/>
          </p:nvSpPr>
          <p:spPr bwMode="auto">
            <a:xfrm>
              <a:off x="3810" y="159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0" name="Rectangle 88"/>
            <p:cNvSpPr>
              <a:spLocks noChangeArrowheads="1"/>
            </p:cNvSpPr>
            <p:nvPr/>
          </p:nvSpPr>
          <p:spPr bwMode="auto">
            <a:xfrm>
              <a:off x="3810" y="1637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1" name="Rectangle 89"/>
            <p:cNvSpPr>
              <a:spLocks noChangeArrowheads="1"/>
            </p:cNvSpPr>
            <p:nvPr/>
          </p:nvSpPr>
          <p:spPr bwMode="auto">
            <a:xfrm>
              <a:off x="3798" y="159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2" name="Rectangle 90"/>
            <p:cNvSpPr>
              <a:spLocks noChangeArrowheads="1"/>
            </p:cNvSpPr>
            <p:nvPr/>
          </p:nvSpPr>
          <p:spPr bwMode="auto">
            <a:xfrm>
              <a:off x="3798" y="1625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3" name="Rectangle 91"/>
            <p:cNvSpPr>
              <a:spLocks noChangeArrowheads="1"/>
            </p:cNvSpPr>
            <p:nvPr/>
          </p:nvSpPr>
          <p:spPr bwMode="auto">
            <a:xfrm>
              <a:off x="3792" y="1608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4" name="Rectangle 92"/>
            <p:cNvSpPr>
              <a:spLocks noChangeArrowheads="1"/>
            </p:cNvSpPr>
            <p:nvPr/>
          </p:nvSpPr>
          <p:spPr bwMode="auto">
            <a:xfrm>
              <a:off x="3792" y="1620"/>
              <a:ext cx="54" cy="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5" name="Rectangle 93"/>
            <p:cNvSpPr>
              <a:spLocks noChangeArrowheads="1"/>
            </p:cNvSpPr>
            <p:nvPr/>
          </p:nvSpPr>
          <p:spPr bwMode="auto">
            <a:xfrm>
              <a:off x="3792" y="161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6" name="Rectangle 94"/>
            <p:cNvSpPr>
              <a:spLocks noChangeArrowheads="1"/>
            </p:cNvSpPr>
            <p:nvPr/>
          </p:nvSpPr>
          <p:spPr bwMode="auto">
            <a:xfrm>
              <a:off x="3792" y="161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7" name="Oval 95"/>
            <p:cNvSpPr>
              <a:spLocks noChangeArrowheads="1"/>
            </p:cNvSpPr>
            <p:nvPr/>
          </p:nvSpPr>
          <p:spPr bwMode="auto">
            <a:xfrm>
              <a:off x="3792" y="1590"/>
              <a:ext cx="48" cy="47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8" name="Rectangle 96"/>
            <p:cNvSpPr>
              <a:spLocks noChangeArrowheads="1"/>
            </p:cNvSpPr>
            <p:nvPr/>
          </p:nvSpPr>
          <p:spPr bwMode="auto">
            <a:xfrm>
              <a:off x="4065" y="1560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9" name="Rectangle 97"/>
            <p:cNvSpPr>
              <a:spLocks noChangeArrowheads="1"/>
            </p:cNvSpPr>
            <p:nvPr/>
          </p:nvSpPr>
          <p:spPr bwMode="auto">
            <a:xfrm>
              <a:off x="4065" y="1608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0" name="Rectangle 98"/>
            <p:cNvSpPr>
              <a:spLocks noChangeArrowheads="1"/>
            </p:cNvSpPr>
            <p:nvPr/>
          </p:nvSpPr>
          <p:spPr bwMode="auto">
            <a:xfrm>
              <a:off x="4053" y="1566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1" name="Rectangle 99"/>
            <p:cNvSpPr>
              <a:spLocks noChangeArrowheads="1"/>
            </p:cNvSpPr>
            <p:nvPr/>
          </p:nvSpPr>
          <p:spPr bwMode="auto">
            <a:xfrm>
              <a:off x="4053" y="1596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2" name="Rectangle 100"/>
            <p:cNvSpPr>
              <a:spLocks noChangeArrowheads="1"/>
            </p:cNvSpPr>
            <p:nvPr/>
          </p:nvSpPr>
          <p:spPr bwMode="auto">
            <a:xfrm>
              <a:off x="4047" y="157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3" name="Rectangle 101"/>
            <p:cNvSpPr>
              <a:spLocks noChangeArrowheads="1"/>
            </p:cNvSpPr>
            <p:nvPr/>
          </p:nvSpPr>
          <p:spPr bwMode="auto">
            <a:xfrm>
              <a:off x="4047" y="1590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4" name="Rectangle 102"/>
            <p:cNvSpPr>
              <a:spLocks noChangeArrowheads="1"/>
            </p:cNvSpPr>
            <p:nvPr/>
          </p:nvSpPr>
          <p:spPr bwMode="auto">
            <a:xfrm>
              <a:off x="4047" y="158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5" name="Rectangle 103"/>
            <p:cNvSpPr>
              <a:spLocks noChangeArrowheads="1"/>
            </p:cNvSpPr>
            <p:nvPr/>
          </p:nvSpPr>
          <p:spPr bwMode="auto">
            <a:xfrm>
              <a:off x="4047" y="158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6" name="Oval 104"/>
            <p:cNvSpPr>
              <a:spLocks noChangeArrowheads="1"/>
            </p:cNvSpPr>
            <p:nvPr/>
          </p:nvSpPr>
          <p:spPr bwMode="auto">
            <a:xfrm>
              <a:off x="4047" y="1560"/>
              <a:ext cx="47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7" name="Rectangle 105"/>
            <p:cNvSpPr>
              <a:spLocks noChangeArrowheads="1"/>
            </p:cNvSpPr>
            <p:nvPr/>
          </p:nvSpPr>
          <p:spPr bwMode="auto">
            <a:xfrm>
              <a:off x="4319" y="156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8" name="Rectangle 106"/>
            <p:cNvSpPr>
              <a:spLocks noChangeArrowheads="1"/>
            </p:cNvSpPr>
            <p:nvPr/>
          </p:nvSpPr>
          <p:spPr bwMode="auto">
            <a:xfrm>
              <a:off x="4319" y="1608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9" name="Rectangle 107"/>
            <p:cNvSpPr>
              <a:spLocks noChangeArrowheads="1"/>
            </p:cNvSpPr>
            <p:nvPr/>
          </p:nvSpPr>
          <p:spPr bwMode="auto">
            <a:xfrm>
              <a:off x="4307" y="156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0" name="Rectangle 108"/>
            <p:cNvSpPr>
              <a:spLocks noChangeArrowheads="1"/>
            </p:cNvSpPr>
            <p:nvPr/>
          </p:nvSpPr>
          <p:spPr bwMode="auto">
            <a:xfrm>
              <a:off x="4307" y="159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1" name="Rectangle 109"/>
            <p:cNvSpPr>
              <a:spLocks noChangeArrowheads="1"/>
            </p:cNvSpPr>
            <p:nvPr/>
          </p:nvSpPr>
          <p:spPr bwMode="auto">
            <a:xfrm>
              <a:off x="4301" y="157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2" name="Rectangle 110"/>
            <p:cNvSpPr>
              <a:spLocks noChangeArrowheads="1"/>
            </p:cNvSpPr>
            <p:nvPr/>
          </p:nvSpPr>
          <p:spPr bwMode="auto">
            <a:xfrm>
              <a:off x="4301" y="1590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3" name="Rectangle 111"/>
            <p:cNvSpPr>
              <a:spLocks noChangeArrowheads="1"/>
            </p:cNvSpPr>
            <p:nvPr/>
          </p:nvSpPr>
          <p:spPr bwMode="auto">
            <a:xfrm>
              <a:off x="4301" y="158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4" name="Rectangle 112"/>
            <p:cNvSpPr>
              <a:spLocks noChangeArrowheads="1"/>
            </p:cNvSpPr>
            <p:nvPr/>
          </p:nvSpPr>
          <p:spPr bwMode="auto">
            <a:xfrm>
              <a:off x="4301" y="158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5" name="Oval 113"/>
            <p:cNvSpPr>
              <a:spLocks noChangeArrowheads="1"/>
            </p:cNvSpPr>
            <p:nvPr/>
          </p:nvSpPr>
          <p:spPr bwMode="auto">
            <a:xfrm>
              <a:off x="4301" y="1560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6" name="Rectangle 114"/>
            <p:cNvSpPr>
              <a:spLocks noChangeArrowheads="1"/>
            </p:cNvSpPr>
            <p:nvPr/>
          </p:nvSpPr>
          <p:spPr bwMode="auto">
            <a:xfrm>
              <a:off x="4568" y="1448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7" name="Rectangle 115"/>
            <p:cNvSpPr>
              <a:spLocks noChangeArrowheads="1"/>
            </p:cNvSpPr>
            <p:nvPr/>
          </p:nvSpPr>
          <p:spPr bwMode="auto">
            <a:xfrm>
              <a:off x="4568" y="1495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8" name="Rectangle 116"/>
            <p:cNvSpPr>
              <a:spLocks noChangeArrowheads="1"/>
            </p:cNvSpPr>
            <p:nvPr/>
          </p:nvSpPr>
          <p:spPr bwMode="auto">
            <a:xfrm>
              <a:off x="4556" y="1454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9" name="Rectangle 117"/>
            <p:cNvSpPr>
              <a:spLocks noChangeArrowheads="1"/>
            </p:cNvSpPr>
            <p:nvPr/>
          </p:nvSpPr>
          <p:spPr bwMode="auto">
            <a:xfrm>
              <a:off x="4556" y="1484"/>
              <a:ext cx="41" cy="1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0" name="Rectangle 118"/>
            <p:cNvSpPr>
              <a:spLocks noChangeArrowheads="1"/>
            </p:cNvSpPr>
            <p:nvPr/>
          </p:nvSpPr>
          <p:spPr bwMode="auto">
            <a:xfrm>
              <a:off x="4550" y="1466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1" name="Rectangle 119"/>
            <p:cNvSpPr>
              <a:spLocks noChangeArrowheads="1"/>
            </p:cNvSpPr>
            <p:nvPr/>
          </p:nvSpPr>
          <p:spPr bwMode="auto">
            <a:xfrm>
              <a:off x="4550" y="147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2" name="Rectangle 120"/>
            <p:cNvSpPr>
              <a:spLocks noChangeArrowheads="1"/>
            </p:cNvSpPr>
            <p:nvPr/>
          </p:nvSpPr>
          <p:spPr bwMode="auto">
            <a:xfrm>
              <a:off x="4550" y="1472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3" name="Rectangle 121"/>
            <p:cNvSpPr>
              <a:spLocks noChangeArrowheads="1"/>
            </p:cNvSpPr>
            <p:nvPr/>
          </p:nvSpPr>
          <p:spPr bwMode="auto">
            <a:xfrm>
              <a:off x="4550" y="1472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4" name="Oval 122"/>
            <p:cNvSpPr>
              <a:spLocks noChangeArrowheads="1"/>
            </p:cNvSpPr>
            <p:nvPr/>
          </p:nvSpPr>
          <p:spPr bwMode="auto">
            <a:xfrm>
              <a:off x="4550" y="1448"/>
              <a:ext cx="47" cy="47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5" name="Rectangle 123"/>
            <p:cNvSpPr>
              <a:spLocks noChangeArrowheads="1"/>
            </p:cNvSpPr>
            <p:nvPr/>
          </p:nvSpPr>
          <p:spPr bwMode="auto">
            <a:xfrm>
              <a:off x="4822" y="1241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6" name="Rectangle 124"/>
            <p:cNvSpPr>
              <a:spLocks noChangeArrowheads="1"/>
            </p:cNvSpPr>
            <p:nvPr/>
          </p:nvSpPr>
          <p:spPr bwMode="auto">
            <a:xfrm>
              <a:off x="4822" y="1289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7" name="Rectangle 125"/>
            <p:cNvSpPr>
              <a:spLocks noChangeArrowheads="1"/>
            </p:cNvSpPr>
            <p:nvPr/>
          </p:nvSpPr>
          <p:spPr bwMode="auto">
            <a:xfrm>
              <a:off x="4810" y="1247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8" name="Rectangle 126"/>
            <p:cNvSpPr>
              <a:spLocks noChangeArrowheads="1"/>
            </p:cNvSpPr>
            <p:nvPr/>
          </p:nvSpPr>
          <p:spPr bwMode="auto">
            <a:xfrm>
              <a:off x="4810" y="1277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9" name="Rectangle 127"/>
            <p:cNvSpPr>
              <a:spLocks noChangeArrowheads="1"/>
            </p:cNvSpPr>
            <p:nvPr/>
          </p:nvSpPr>
          <p:spPr bwMode="auto">
            <a:xfrm>
              <a:off x="4804" y="125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0" name="Rectangle 128"/>
            <p:cNvSpPr>
              <a:spLocks noChangeArrowheads="1"/>
            </p:cNvSpPr>
            <p:nvPr/>
          </p:nvSpPr>
          <p:spPr bwMode="auto">
            <a:xfrm>
              <a:off x="4804" y="1271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1" name="Rectangle 129"/>
            <p:cNvSpPr>
              <a:spLocks noChangeArrowheads="1"/>
            </p:cNvSpPr>
            <p:nvPr/>
          </p:nvSpPr>
          <p:spPr bwMode="auto">
            <a:xfrm>
              <a:off x="4804" y="126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2" name="Rectangle 130"/>
            <p:cNvSpPr>
              <a:spLocks noChangeArrowheads="1"/>
            </p:cNvSpPr>
            <p:nvPr/>
          </p:nvSpPr>
          <p:spPr bwMode="auto">
            <a:xfrm>
              <a:off x="4804" y="126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3" name="Oval 131"/>
            <p:cNvSpPr>
              <a:spLocks noChangeArrowheads="1"/>
            </p:cNvSpPr>
            <p:nvPr/>
          </p:nvSpPr>
          <p:spPr bwMode="auto">
            <a:xfrm>
              <a:off x="4804" y="1241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4" name="Rectangle 132"/>
            <p:cNvSpPr>
              <a:spLocks noChangeArrowheads="1"/>
            </p:cNvSpPr>
            <p:nvPr/>
          </p:nvSpPr>
          <p:spPr bwMode="auto">
            <a:xfrm>
              <a:off x="5077" y="1300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5" name="Rectangle 133"/>
            <p:cNvSpPr>
              <a:spLocks noChangeArrowheads="1"/>
            </p:cNvSpPr>
            <p:nvPr/>
          </p:nvSpPr>
          <p:spPr bwMode="auto">
            <a:xfrm>
              <a:off x="5077" y="1348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6" name="Rectangle 134"/>
            <p:cNvSpPr>
              <a:spLocks noChangeArrowheads="1"/>
            </p:cNvSpPr>
            <p:nvPr/>
          </p:nvSpPr>
          <p:spPr bwMode="auto">
            <a:xfrm>
              <a:off x="5065" y="1306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" name="Rectangle 135"/>
            <p:cNvSpPr>
              <a:spLocks noChangeArrowheads="1"/>
            </p:cNvSpPr>
            <p:nvPr/>
          </p:nvSpPr>
          <p:spPr bwMode="auto">
            <a:xfrm>
              <a:off x="5065" y="1336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" name="Rectangle 136"/>
            <p:cNvSpPr>
              <a:spLocks noChangeArrowheads="1"/>
            </p:cNvSpPr>
            <p:nvPr/>
          </p:nvSpPr>
          <p:spPr bwMode="auto">
            <a:xfrm>
              <a:off x="5059" y="131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" name="Rectangle 137"/>
            <p:cNvSpPr>
              <a:spLocks noChangeArrowheads="1"/>
            </p:cNvSpPr>
            <p:nvPr/>
          </p:nvSpPr>
          <p:spPr bwMode="auto">
            <a:xfrm>
              <a:off x="5059" y="1330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0" name="Rectangle 138"/>
            <p:cNvSpPr>
              <a:spLocks noChangeArrowheads="1"/>
            </p:cNvSpPr>
            <p:nvPr/>
          </p:nvSpPr>
          <p:spPr bwMode="auto">
            <a:xfrm>
              <a:off x="5059" y="132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1" name="Rectangle 139"/>
            <p:cNvSpPr>
              <a:spLocks noChangeArrowheads="1"/>
            </p:cNvSpPr>
            <p:nvPr/>
          </p:nvSpPr>
          <p:spPr bwMode="auto">
            <a:xfrm>
              <a:off x="5059" y="132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2" name="Oval 140"/>
            <p:cNvSpPr>
              <a:spLocks noChangeArrowheads="1"/>
            </p:cNvSpPr>
            <p:nvPr/>
          </p:nvSpPr>
          <p:spPr bwMode="auto">
            <a:xfrm>
              <a:off x="5059" y="1300"/>
              <a:ext cx="47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3" name="Rectangle 141"/>
            <p:cNvSpPr>
              <a:spLocks noChangeArrowheads="1"/>
            </p:cNvSpPr>
            <p:nvPr/>
          </p:nvSpPr>
          <p:spPr bwMode="auto">
            <a:xfrm>
              <a:off x="5331" y="1253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4" name="Rectangle 142"/>
            <p:cNvSpPr>
              <a:spLocks noChangeArrowheads="1"/>
            </p:cNvSpPr>
            <p:nvPr/>
          </p:nvSpPr>
          <p:spPr bwMode="auto">
            <a:xfrm>
              <a:off x="5331" y="130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5" name="Rectangle 143"/>
            <p:cNvSpPr>
              <a:spLocks noChangeArrowheads="1"/>
            </p:cNvSpPr>
            <p:nvPr/>
          </p:nvSpPr>
          <p:spPr bwMode="auto">
            <a:xfrm>
              <a:off x="5319" y="1259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6" name="Rectangle 144"/>
            <p:cNvSpPr>
              <a:spLocks noChangeArrowheads="1"/>
            </p:cNvSpPr>
            <p:nvPr/>
          </p:nvSpPr>
          <p:spPr bwMode="auto">
            <a:xfrm>
              <a:off x="5319" y="1289"/>
              <a:ext cx="42" cy="1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7" name="Rectangle 145"/>
            <p:cNvSpPr>
              <a:spLocks noChangeArrowheads="1"/>
            </p:cNvSpPr>
            <p:nvPr/>
          </p:nvSpPr>
          <p:spPr bwMode="auto">
            <a:xfrm>
              <a:off x="5313" y="1271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8" name="Rectangle 146"/>
            <p:cNvSpPr>
              <a:spLocks noChangeArrowheads="1"/>
            </p:cNvSpPr>
            <p:nvPr/>
          </p:nvSpPr>
          <p:spPr bwMode="auto">
            <a:xfrm>
              <a:off x="5313" y="128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9" name="Rectangle 147"/>
            <p:cNvSpPr>
              <a:spLocks noChangeArrowheads="1"/>
            </p:cNvSpPr>
            <p:nvPr/>
          </p:nvSpPr>
          <p:spPr bwMode="auto">
            <a:xfrm>
              <a:off x="5313" y="127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0" name="Rectangle 148"/>
            <p:cNvSpPr>
              <a:spLocks noChangeArrowheads="1"/>
            </p:cNvSpPr>
            <p:nvPr/>
          </p:nvSpPr>
          <p:spPr bwMode="auto">
            <a:xfrm>
              <a:off x="5313" y="127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1" name="Oval 149"/>
            <p:cNvSpPr>
              <a:spLocks noChangeArrowheads="1"/>
            </p:cNvSpPr>
            <p:nvPr/>
          </p:nvSpPr>
          <p:spPr bwMode="auto">
            <a:xfrm>
              <a:off x="5313" y="1253"/>
              <a:ext cx="48" cy="47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2" name="Freeform 150"/>
            <p:cNvSpPr>
              <a:spLocks/>
            </p:cNvSpPr>
            <p:nvPr/>
          </p:nvSpPr>
          <p:spPr bwMode="auto">
            <a:xfrm>
              <a:off x="2301" y="1265"/>
              <a:ext cx="3036" cy="963"/>
            </a:xfrm>
            <a:custGeom>
              <a:avLst/>
              <a:gdLst>
                <a:gd name="T0" fmla="*/ 0 w 513"/>
                <a:gd name="T1" fmla="*/ 163 h 163"/>
                <a:gd name="T2" fmla="*/ 42 w 513"/>
                <a:gd name="T3" fmla="*/ 109 h 163"/>
                <a:gd name="T4" fmla="*/ 85 w 513"/>
                <a:gd name="T5" fmla="*/ 142 h 163"/>
                <a:gd name="T6" fmla="*/ 128 w 513"/>
                <a:gd name="T7" fmla="*/ 131 h 163"/>
                <a:gd name="T8" fmla="*/ 171 w 513"/>
                <a:gd name="T9" fmla="*/ 98 h 163"/>
                <a:gd name="T10" fmla="*/ 213 w 513"/>
                <a:gd name="T11" fmla="*/ 80 h 163"/>
                <a:gd name="T12" fmla="*/ 256 w 513"/>
                <a:gd name="T13" fmla="*/ 59 h 163"/>
                <a:gd name="T14" fmla="*/ 299 w 513"/>
                <a:gd name="T15" fmla="*/ 54 h 163"/>
                <a:gd name="T16" fmla="*/ 342 w 513"/>
                <a:gd name="T17" fmla="*/ 54 h 163"/>
                <a:gd name="T18" fmla="*/ 384 w 513"/>
                <a:gd name="T19" fmla="*/ 35 h 163"/>
                <a:gd name="T20" fmla="*/ 427 w 513"/>
                <a:gd name="T21" fmla="*/ 0 h 163"/>
                <a:gd name="T22" fmla="*/ 470 w 513"/>
                <a:gd name="T23" fmla="*/ 10 h 163"/>
                <a:gd name="T24" fmla="*/ 513 w 513"/>
                <a:gd name="T25" fmla="*/ 2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3" h="163">
                  <a:moveTo>
                    <a:pt x="0" y="163"/>
                  </a:moveTo>
                  <a:lnTo>
                    <a:pt x="42" y="109"/>
                  </a:lnTo>
                  <a:lnTo>
                    <a:pt x="85" y="142"/>
                  </a:lnTo>
                  <a:lnTo>
                    <a:pt x="128" y="131"/>
                  </a:lnTo>
                  <a:lnTo>
                    <a:pt x="171" y="98"/>
                  </a:lnTo>
                  <a:lnTo>
                    <a:pt x="213" y="80"/>
                  </a:lnTo>
                  <a:lnTo>
                    <a:pt x="256" y="59"/>
                  </a:lnTo>
                  <a:lnTo>
                    <a:pt x="299" y="54"/>
                  </a:lnTo>
                  <a:lnTo>
                    <a:pt x="342" y="54"/>
                  </a:lnTo>
                  <a:lnTo>
                    <a:pt x="384" y="35"/>
                  </a:lnTo>
                  <a:lnTo>
                    <a:pt x="427" y="0"/>
                  </a:lnTo>
                  <a:lnTo>
                    <a:pt x="470" y="10"/>
                  </a:lnTo>
                  <a:lnTo>
                    <a:pt x="513" y="2"/>
                  </a:lnTo>
                </a:path>
              </a:pathLst>
            </a:cu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3" name="Rectangle 151"/>
            <p:cNvSpPr>
              <a:spLocks noChangeArrowheads="1"/>
            </p:cNvSpPr>
            <p:nvPr/>
          </p:nvSpPr>
          <p:spPr bwMode="auto">
            <a:xfrm>
              <a:off x="2271" y="2246"/>
              <a:ext cx="54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4" name="Rectangle 152"/>
            <p:cNvSpPr>
              <a:spLocks noChangeArrowheads="1"/>
            </p:cNvSpPr>
            <p:nvPr/>
          </p:nvSpPr>
          <p:spPr bwMode="auto">
            <a:xfrm>
              <a:off x="2526" y="1850"/>
              <a:ext cx="53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5" name="Rectangle 153"/>
            <p:cNvSpPr>
              <a:spLocks noChangeArrowheads="1"/>
            </p:cNvSpPr>
            <p:nvPr/>
          </p:nvSpPr>
          <p:spPr bwMode="auto">
            <a:xfrm>
              <a:off x="2780" y="2075"/>
              <a:ext cx="54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6" name="Rectangle 154"/>
            <p:cNvSpPr>
              <a:spLocks noChangeArrowheads="1"/>
            </p:cNvSpPr>
            <p:nvPr/>
          </p:nvSpPr>
          <p:spPr bwMode="auto">
            <a:xfrm>
              <a:off x="3035" y="1980"/>
              <a:ext cx="47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7" name="Rectangle 155"/>
            <p:cNvSpPr>
              <a:spLocks noChangeArrowheads="1"/>
            </p:cNvSpPr>
            <p:nvPr/>
          </p:nvSpPr>
          <p:spPr bwMode="auto">
            <a:xfrm>
              <a:off x="3283" y="1773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8" name="Rectangle 156"/>
            <p:cNvSpPr>
              <a:spLocks noChangeArrowheads="1"/>
            </p:cNvSpPr>
            <p:nvPr/>
          </p:nvSpPr>
          <p:spPr bwMode="auto">
            <a:xfrm>
              <a:off x="3538" y="1661"/>
              <a:ext cx="53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9" name="Rectangle 157"/>
            <p:cNvSpPr>
              <a:spLocks noChangeArrowheads="1"/>
            </p:cNvSpPr>
            <p:nvPr/>
          </p:nvSpPr>
          <p:spPr bwMode="auto">
            <a:xfrm>
              <a:off x="3792" y="1525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0" name="Rectangle 158"/>
            <p:cNvSpPr>
              <a:spLocks noChangeArrowheads="1"/>
            </p:cNvSpPr>
            <p:nvPr/>
          </p:nvSpPr>
          <p:spPr bwMode="auto">
            <a:xfrm>
              <a:off x="4047" y="1460"/>
              <a:ext cx="47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1" name="Rectangle 159"/>
            <p:cNvSpPr>
              <a:spLocks noChangeArrowheads="1"/>
            </p:cNvSpPr>
            <p:nvPr/>
          </p:nvSpPr>
          <p:spPr bwMode="auto">
            <a:xfrm>
              <a:off x="4295" y="1425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2" name="Rectangle 160"/>
            <p:cNvSpPr>
              <a:spLocks noChangeArrowheads="1"/>
            </p:cNvSpPr>
            <p:nvPr/>
          </p:nvSpPr>
          <p:spPr bwMode="auto">
            <a:xfrm>
              <a:off x="4550" y="1342"/>
              <a:ext cx="53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3" name="Rectangle 161"/>
            <p:cNvSpPr>
              <a:spLocks noChangeArrowheads="1"/>
            </p:cNvSpPr>
            <p:nvPr/>
          </p:nvSpPr>
          <p:spPr bwMode="auto">
            <a:xfrm>
              <a:off x="4804" y="1064"/>
              <a:ext cx="48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4" name="Rectangle 162"/>
            <p:cNvSpPr>
              <a:spLocks noChangeArrowheads="1"/>
            </p:cNvSpPr>
            <p:nvPr/>
          </p:nvSpPr>
          <p:spPr bwMode="auto">
            <a:xfrm>
              <a:off x="5059" y="1011"/>
              <a:ext cx="47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5" name="Rectangle 163"/>
            <p:cNvSpPr>
              <a:spLocks noChangeArrowheads="1"/>
            </p:cNvSpPr>
            <p:nvPr/>
          </p:nvSpPr>
          <p:spPr bwMode="auto">
            <a:xfrm>
              <a:off x="5307" y="893"/>
              <a:ext cx="54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6" name="Freeform 164"/>
            <p:cNvSpPr>
              <a:spLocks/>
            </p:cNvSpPr>
            <p:nvPr/>
          </p:nvSpPr>
          <p:spPr bwMode="auto">
            <a:xfrm>
              <a:off x="2301" y="922"/>
              <a:ext cx="3036" cy="1353"/>
            </a:xfrm>
            <a:custGeom>
              <a:avLst/>
              <a:gdLst>
                <a:gd name="T0" fmla="*/ 0 w 513"/>
                <a:gd name="T1" fmla="*/ 229 h 229"/>
                <a:gd name="T2" fmla="*/ 42 w 513"/>
                <a:gd name="T3" fmla="*/ 162 h 229"/>
                <a:gd name="T4" fmla="*/ 85 w 513"/>
                <a:gd name="T5" fmla="*/ 200 h 229"/>
                <a:gd name="T6" fmla="*/ 128 w 513"/>
                <a:gd name="T7" fmla="*/ 184 h 229"/>
                <a:gd name="T8" fmla="*/ 171 w 513"/>
                <a:gd name="T9" fmla="*/ 148 h 229"/>
                <a:gd name="T10" fmla="*/ 213 w 513"/>
                <a:gd name="T11" fmla="*/ 129 h 229"/>
                <a:gd name="T12" fmla="*/ 256 w 513"/>
                <a:gd name="T13" fmla="*/ 106 h 229"/>
                <a:gd name="T14" fmla="*/ 299 w 513"/>
                <a:gd name="T15" fmla="*/ 95 h 229"/>
                <a:gd name="T16" fmla="*/ 342 w 513"/>
                <a:gd name="T17" fmla="*/ 89 h 229"/>
                <a:gd name="T18" fmla="*/ 384 w 513"/>
                <a:gd name="T19" fmla="*/ 76 h 229"/>
                <a:gd name="T20" fmla="*/ 427 w 513"/>
                <a:gd name="T21" fmla="*/ 28 h 229"/>
                <a:gd name="T22" fmla="*/ 470 w 513"/>
                <a:gd name="T23" fmla="*/ 20 h 229"/>
                <a:gd name="T24" fmla="*/ 513 w 513"/>
                <a:gd name="T25" fmla="*/ 0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3" h="229">
                  <a:moveTo>
                    <a:pt x="0" y="229"/>
                  </a:moveTo>
                  <a:lnTo>
                    <a:pt x="42" y="162"/>
                  </a:lnTo>
                  <a:lnTo>
                    <a:pt x="85" y="200"/>
                  </a:lnTo>
                  <a:lnTo>
                    <a:pt x="128" y="184"/>
                  </a:lnTo>
                  <a:lnTo>
                    <a:pt x="171" y="148"/>
                  </a:lnTo>
                  <a:lnTo>
                    <a:pt x="213" y="129"/>
                  </a:lnTo>
                  <a:lnTo>
                    <a:pt x="256" y="106"/>
                  </a:lnTo>
                  <a:lnTo>
                    <a:pt x="299" y="95"/>
                  </a:lnTo>
                  <a:lnTo>
                    <a:pt x="342" y="89"/>
                  </a:lnTo>
                  <a:lnTo>
                    <a:pt x="384" y="76"/>
                  </a:lnTo>
                  <a:lnTo>
                    <a:pt x="427" y="28"/>
                  </a:lnTo>
                  <a:lnTo>
                    <a:pt x="470" y="20"/>
                  </a:lnTo>
                  <a:lnTo>
                    <a:pt x="513" y="0"/>
                  </a:lnTo>
                </a:path>
              </a:pathLst>
            </a:cu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7" name="Rectangle 165"/>
            <p:cNvSpPr>
              <a:spLocks noChangeArrowheads="1"/>
            </p:cNvSpPr>
            <p:nvPr/>
          </p:nvSpPr>
          <p:spPr bwMode="auto">
            <a:xfrm>
              <a:off x="2271" y="3605"/>
              <a:ext cx="54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8" name="Rectangle 166"/>
            <p:cNvSpPr>
              <a:spLocks noChangeArrowheads="1"/>
            </p:cNvSpPr>
            <p:nvPr/>
          </p:nvSpPr>
          <p:spPr bwMode="auto">
            <a:xfrm>
              <a:off x="2526" y="3434"/>
              <a:ext cx="53" cy="4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9" name="Rectangle 167"/>
            <p:cNvSpPr>
              <a:spLocks noChangeArrowheads="1"/>
            </p:cNvSpPr>
            <p:nvPr/>
          </p:nvSpPr>
          <p:spPr bwMode="auto">
            <a:xfrm>
              <a:off x="2780" y="3268"/>
              <a:ext cx="54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0" name="Rectangle 168"/>
            <p:cNvSpPr>
              <a:spLocks noChangeArrowheads="1"/>
            </p:cNvSpPr>
            <p:nvPr/>
          </p:nvSpPr>
          <p:spPr bwMode="auto">
            <a:xfrm>
              <a:off x="3035" y="3132"/>
              <a:ext cx="47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1" name="Rectangle 169"/>
            <p:cNvSpPr>
              <a:spLocks noChangeArrowheads="1"/>
            </p:cNvSpPr>
            <p:nvPr/>
          </p:nvSpPr>
          <p:spPr bwMode="auto">
            <a:xfrm>
              <a:off x="3283" y="2996"/>
              <a:ext cx="54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2" name="Rectangle 170"/>
            <p:cNvSpPr>
              <a:spLocks noChangeArrowheads="1"/>
            </p:cNvSpPr>
            <p:nvPr/>
          </p:nvSpPr>
          <p:spPr bwMode="auto">
            <a:xfrm>
              <a:off x="3538" y="2884"/>
              <a:ext cx="53" cy="4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3" name="Rectangle 171"/>
            <p:cNvSpPr>
              <a:spLocks noChangeArrowheads="1"/>
            </p:cNvSpPr>
            <p:nvPr/>
          </p:nvSpPr>
          <p:spPr bwMode="auto">
            <a:xfrm>
              <a:off x="3792" y="2719"/>
              <a:ext cx="54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4" name="Rectangle 172"/>
            <p:cNvSpPr>
              <a:spLocks noChangeArrowheads="1"/>
            </p:cNvSpPr>
            <p:nvPr/>
          </p:nvSpPr>
          <p:spPr bwMode="auto">
            <a:xfrm>
              <a:off x="4047" y="2577"/>
              <a:ext cx="47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5" name="Rectangle 173"/>
            <p:cNvSpPr>
              <a:spLocks noChangeArrowheads="1"/>
            </p:cNvSpPr>
            <p:nvPr/>
          </p:nvSpPr>
          <p:spPr bwMode="auto">
            <a:xfrm>
              <a:off x="4295" y="2482"/>
              <a:ext cx="54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6" name="Rectangle 174"/>
            <p:cNvSpPr>
              <a:spLocks noChangeArrowheads="1"/>
            </p:cNvSpPr>
            <p:nvPr/>
          </p:nvSpPr>
          <p:spPr bwMode="auto">
            <a:xfrm>
              <a:off x="4550" y="2382"/>
              <a:ext cx="53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7" name="Rectangle 175"/>
            <p:cNvSpPr>
              <a:spLocks noChangeArrowheads="1"/>
            </p:cNvSpPr>
            <p:nvPr/>
          </p:nvSpPr>
          <p:spPr bwMode="auto">
            <a:xfrm>
              <a:off x="4804" y="2216"/>
              <a:ext cx="48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8" name="Rectangle 176"/>
            <p:cNvSpPr>
              <a:spLocks noChangeArrowheads="1"/>
            </p:cNvSpPr>
            <p:nvPr/>
          </p:nvSpPr>
          <p:spPr bwMode="auto">
            <a:xfrm>
              <a:off x="5059" y="2092"/>
              <a:ext cx="47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9" name="Rectangle 177"/>
            <p:cNvSpPr>
              <a:spLocks noChangeArrowheads="1"/>
            </p:cNvSpPr>
            <p:nvPr/>
          </p:nvSpPr>
          <p:spPr bwMode="auto">
            <a:xfrm>
              <a:off x="5307" y="1927"/>
              <a:ext cx="54" cy="4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0" name="Freeform 178"/>
            <p:cNvSpPr>
              <a:spLocks noEditPoints="1"/>
            </p:cNvSpPr>
            <p:nvPr/>
          </p:nvSpPr>
          <p:spPr bwMode="auto">
            <a:xfrm>
              <a:off x="2313" y="1950"/>
              <a:ext cx="3024" cy="1673"/>
            </a:xfrm>
            <a:custGeom>
              <a:avLst/>
              <a:gdLst>
                <a:gd name="T0" fmla="*/ 7 w 511"/>
                <a:gd name="T1" fmla="*/ 278 h 283"/>
                <a:gd name="T2" fmla="*/ 20 w 511"/>
                <a:gd name="T3" fmla="*/ 269 h 283"/>
                <a:gd name="T4" fmla="*/ 30 w 511"/>
                <a:gd name="T5" fmla="*/ 262 h 283"/>
                <a:gd name="T6" fmla="*/ 42 w 511"/>
                <a:gd name="T7" fmla="*/ 254 h 283"/>
                <a:gd name="T8" fmla="*/ 52 w 511"/>
                <a:gd name="T9" fmla="*/ 247 h 283"/>
                <a:gd name="T10" fmla="*/ 66 w 511"/>
                <a:gd name="T11" fmla="*/ 239 h 283"/>
                <a:gd name="T12" fmla="*/ 76 w 511"/>
                <a:gd name="T13" fmla="*/ 232 h 283"/>
                <a:gd name="T14" fmla="*/ 83 w 511"/>
                <a:gd name="T15" fmla="*/ 228 h 283"/>
                <a:gd name="T16" fmla="*/ 97 w 511"/>
                <a:gd name="T17" fmla="*/ 220 h 283"/>
                <a:gd name="T18" fmla="*/ 107 w 511"/>
                <a:gd name="T19" fmla="*/ 215 h 283"/>
                <a:gd name="T20" fmla="*/ 121 w 511"/>
                <a:gd name="T21" fmla="*/ 207 h 283"/>
                <a:gd name="T22" fmla="*/ 130 w 511"/>
                <a:gd name="T23" fmla="*/ 202 h 283"/>
                <a:gd name="T24" fmla="*/ 144 w 511"/>
                <a:gd name="T25" fmla="*/ 194 h 283"/>
                <a:gd name="T26" fmla="*/ 154 w 511"/>
                <a:gd name="T27" fmla="*/ 189 h 283"/>
                <a:gd name="T28" fmla="*/ 168 w 511"/>
                <a:gd name="T29" fmla="*/ 182 h 283"/>
                <a:gd name="T30" fmla="*/ 175 w 511"/>
                <a:gd name="T31" fmla="*/ 178 h 283"/>
                <a:gd name="T32" fmla="*/ 185 w 511"/>
                <a:gd name="T33" fmla="*/ 174 h 283"/>
                <a:gd name="T34" fmla="*/ 199 w 511"/>
                <a:gd name="T35" fmla="*/ 167 h 283"/>
                <a:gd name="T36" fmla="*/ 209 w 511"/>
                <a:gd name="T37" fmla="*/ 163 h 283"/>
                <a:gd name="T38" fmla="*/ 223 w 511"/>
                <a:gd name="T39" fmla="*/ 154 h 283"/>
                <a:gd name="T40" fmla="*/ 233 w 511"/>
                <a:gd name="T41" fmla="*/ 148 h 283"/>
                <a:gd name="T42" fmla="*/ 247 w 511"/>
                <a:gd name="T43" fmla="*/ 139 h 283"/>
                <a:gd name="T44" fmla="*/ 256 w 511"/>
                <a:gd name="T45" fmla="*/ 134 h 283"/>
                <a:gd name="T46" fmla="*/ 270 w 511"/>
                <a:gd name="T47" fmla="*/ 126 h 283"/>
                <a:gd name="T48" fmla="*/ 280 w 511"/>
                <a:gd name="T49" fmla="*/ 120 h 283"/>
                <a:gd name="T50" fmla="*/ 294 w 511"/>
                <a:gd name="T51" fmla="*/ 112 h 283"/>
                <a:gd name="T52" fmla="*/ 304 w 511"/>
                <a:gd name="T53" fmla="*/ 107 h 283"/>
                <a:gd name="T54" fmla="*/ 318 w 511"/>
                <a:gd name="T55" fmla="*/ 102 h 283"/>
                <a:gd name="T56" fmla="*/ 328 w 511"/>
                <a:gd name="T57" fmla="*/ 98 h 283"/>
                <a:gd name="T58" fmla="*/ 342 w 511"/>
                <a:gd name="T59" fmla="*/ 93 h 283"/>
                <a:gd name="T60" fmla="*/ 352 w 511"/>
                <a:gd name="T61" fmla="*/ 89 h 283"/>
                <a:gd name="T62" fmla="*/ 366 w 511"/>
                <a:gd name="T63" fmla="*/ 83 h 283"/>
                <a:gd name="T64" fmla="*/ 376 w 511"/>
                <a:gd name="T65" fmla="*/ 79 h 283"/>
                <a:gd name="T66" fmla="*/ 389 w 511"/>
                <a:gd name="T67" fmla="*/ 72 h 283"/>
                <a:gd name="T68" fmla="*/ 399 w 511"/>
                <a:gd name="T69" fmla="*/ 66 h 283"/>
                <a:gd name="T70" fmla="*/ 412 w 511"/>
                <a:gd name="T71" fmla="*/ 57 h 283"/>
                <a:gd name="T72" fmla="*/ 422 w 511"/>
                <a:gd name="T73" fmla="*/ 51 h 283"/>
                <a:gd name="T74" fmla="*/ 435 w 511"/>
                <a:gd name="T75" fmla="*/ 44 h 283"/>
                <a:gd name="T76" fmla="*/ 445 w 511"/>
                <a:gd name="T77" fmla="*/ 39 h 283"/>
                <a:gd name="T78" fmla="*/ 459 w 511"/>
                <a:gd name="T79" fmla="*/ 32 h 283"/>
                <a:gd name="T80" fmla="*/ 468 w 511"/>
                <a:gd name="T81" fmla="*/ 28 h 283"/>
                <a:gd name="T82" fmla="*/ 477 w 511"/>
                <a:gd name="T83" fmla="*/ 22 h 283"/>
                <a:gd name="T84" fmla="*/ 491 w 511"/>
                <a:gd name="T85" fmla="*/ 13 h 283"/>
                <a:gd name="T86" fmla="*/ 500 w 511"/>
                <a:gd name="T87" fmla="*/ 7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11" h="283">
                  <a:moveTo>
                    <a:pt x="5" y="279"/>
                  </a:moveTo>
                  <a:lnTo>
                    <a:pt x="7" y="278"/>
                  </a:lnTo>
                  <a:moveTo>
                    <a:pt x="12" y="274"/>
                  </a:moveTo>
                  <a:lnTo>
                    <a:pt x="14" y="273"/>
                  </a:lnTo>
                  <a:moveTo>
                    <a:pt x="20" y="269"/>
                  </a:moveTo>
                  <a:lnTo>
                    <a:pt x="22" y="267"/>
                  </a:lnTo>
                  <a:moveTo>
                    <a:pt x="28" y="263"/>
                  </a:moveTo>
                  <a:lnTo>
                    <a:pt x="30" y="262"/>
                  </a:lnTo>
                  <a:moveTo>
                    <a:pt x="35" y="258"/>
                  </a:moveTo>
                  <a:lnTo>
                    <a:pt x="37" y="257"/>
                  </a:lnTo>
                  <a:moveTo>
                    <a:pt x="42" y="254"/>
                  </a:moveTo>
                  <a:lnTo>
                    <a:pt x="44" y="252"/>
                  </a:lnTo>
                  <a:moveTo>
                    <a:pt x="50" y="249"/>
                  </a:moveTo>
                  <a:lnTo>
                    <a:pt x="52" y="247"/>
                  </a:lnTo>
                  <a:moveTo>
                    <a:pt x="58" y="244"/>
                  </a:moveTo>
                  <a:lnTo>
                    <a:pt x="60" y="242"/>
                  </a:lnTo>
                  <a:moveTo>
                    <a:pt x="66" y="239"/>
                  </a:moveTo>
                  <a:lnTo>
                    <a:pt x="68" y="237"/>
                  </a:lnTo>
                  <a:moveTo>
                    <a:pt x="74" y="234"/>
                  </a:moveTo>
                  <a:lnTo>
                    <a:pt x="76" y="232"/>
                  </a:lnTo>
                  <a:moveTo>
                    <a:pt x="82" y="229"/>
                  </a:moveTo>
                  <a:lnTo>
                    <a:pt x="83" y="228"/>
                  </a:lnTo>
                  <a:lnTo>
                    <a:pt x="83" y="228"/>
                  </a:lnTo>
                  <a:moveTo>
                    <a:pt x="89" y="225"/>
                  </a:moveTo>
                  <a:lnTo>
                    <a:pt x="91" y="224"/>
                  </a:lnTo>
                  <a:moveTo>
                    <a:pt x="97" y="220"/>
                  </a:moveTo>
                  <a:lnTo>
                    <a:pt x="99" y="219"/>
                  </a:lnTo>
                  <a:moveTo>
                    <a:pt x="105" y="216"/>
                  </a:moveTo>
                  <a:lnTo>
                    <a:pt x="107" y="215"/>
                  </a:lnTo>
                  <a:moveTo>
                    <a:pt x="113" y="211"/>
                  </a:moveTo>
                  <a:lnTo>
                    <a:pt x="115" y="210"/>
                  </a:lnTo>
                  <a:moveTo>
                    <a:pt x="121" y="207"/>
                  </a:moveTo>
                  <a:lnTo>
                    <a:pt x="123" y="206"/>
                  </a:lnTo>
                  <a:moveTo>
                    <a:pt x="128" y="203"/>
                  </a:moveTo>
                  <a:lnTo>
                    <a:pt x="130" y="202"/>
                  </a:lnTo>
                  <a:moveTo>
                    <a:pt x="136" y="199"/>
                  </a:moveTo>
                  <a:lnTo>
                    <a:pt x="138" y="198"/>
                  </a:lnTo>
                  <a:moveTo>
                    <a:pt x="144" y="194"/>
                  </a:moveTo>
                  <a:lnTo>
                    <a:pt x="146" y="193"/>
                  </a:lnTo>
                  <a:moveTo>
                    <a:pt x="152" y="190"/>
                  </a:moveTo>
                  <a:lnTo>
                    <a:pt x="154" y="189"/>
                  </a:lnTo>
                  <a:moveTo>
                    <a:pt x="160" y="186"/>
                  </a:moveTo>
                  <a:lnTo>
                    <a:pt x="162" y="185"/>
                  </a:lnTo>
                  <a:moveTo>
                    <a:pt x="168" y="182"/>
                  </a:moveTo>
                  <a:lnTo>
                    <a:pt x="169" y="181"/>
                  </a:lnTo>
                  <a:lnTo>
                    <a:pt x="169" y="181"/>
                  </a:lnTo>
                  <a:moveTo>
                    <a:pt x="175" y="178"/>
                  </a:moveTo>
                  <a:lnTo>
                    <a:pt x="177" y="177"/>
                  </a:lnTo>
                  <a:moveTo>
                    <a:pt x="183" y="175"/>
                  </a:moveTo>
                  <a:lnTo>
                    <a:pt x="185" y="174"/>
                  </a:lnTo>
                  <a:moveTo>
                    <a:pt x="191" y="171"/>
                  </a:moveTo>
                  <a:lnTo>
                    <a:pt x="193" y="170"/>
                  </a:lnTo>
                  <a:moveTo>
                    <a:pt x="199" y="167"/>
                  </a:moveTo>
                  <a:lnTo>
                    <a:pt x="201" y="167"/>
                  </a:lnTo>
                  <a:moveTo>
                    <a:pt x="207" y="164"/>
                  </a:moveTo>
                  <a:lnTo>
                    <a:pt x="209" y="163"/>
                  </a:lnTo>
                  <a:moveTo>
                    <a:pt x="215" y="159"/>
                  </a:moveTo>
                  <a:lnTo>
                    <a:pt x="217" y="158"/>
                  </a:lnTo>
                  <a:moveTo>
                    <a:pt x="223" y="154"/>
                  </a:moveTo>
                  <a:lnTo>
                    <a:pt x="225" y="153"/>
                  </a:lnTo>
                  <a:moveTo>
                    <a:pt x="231" y="149"/>
                  </a:moveTo>
                  <a:lnTo>
                    <a:pt x="233" y="148"/>
                  </a:lnTo>
                  <a:moveTo>
                    <a:pt x="239" y="144"/>
                  </a:moveTo>
                  <a:lnTo>
                    <a:pt x="241" y="143"/>
                  </a:lnTo>
                  <a:moveTo>
                    <a:pt x="247" y="139"/>
                  </a:moveTo>
                  <a:lnTo>
                    <a:pt x="249" y="138"/>
                  </a:lnTo>
                  <a:moveTo>
                    <a:pt x="254" y="135"/>
                  </a:moveTo>
                  <a:lnTo>
                    <a:pt x="256" y="134"/>
                  </a:lnTo>
                  <a:moveTo>
                    <a:pt x="262" y="130"/>
                  </a:moveTo>
                  <a:lnTo>
                    <a:pt x="264" y="129"/>
                  </a:lnTo>
                  <a:moveTo>
                    <a:pt x="270" y="126"/>
                  </a:moveTo>
                  <a:lnTo>
                    <a:pt x="272" y="125"/>
                  </a:lnTo>
                  <a:moveTo>
                    <a:pt x="278" y="121"/>
                  </a:moveTo>
                  <a:lnTo>
                    <a:pt x="280" y="120"/>
                  </a:lnTo>
                  <a:moveTo>
                    <a:pt x="286" y="116"/>
                  </a:moveTo>
                  <a:lnTo>
                    <a:pt x="288" y="115"/>
                  </a:lnTo>
                  <a:moveTo>
                    <a:pt x="294" y="112"/>
                  </a:moveTo>
                  <a:lnTo>
                    <a:pt x="296" y="111"/>
                  </a:lnTo>
                  <a:moveTo>
                    <a:pt x="302" y="108"/>
                  </a:moveTo>
                  <a:lnTo>
                    <a:pt x="304" y="107"/>
                  </a:lnTo>
                  <a:moveTo>
                    <a:pt x="310" y="105"/>
                  </a:moveTo>
                  <a:lnTo>
                    <a:pt x="312" y="104"/>
                  </a:lnTo>
                  <a:moveTo>
                    <a:pt x="318" y="102"/>
                  </a:moveTo>
                  <a:lnTo>
                    <a:pt x="320" y="101"/>
                  </a:lnTo>
                  <a:moveTo>
                    <a:pt x="326" y="99"/>
                  </a:moveTo>
                  <a:lnTo>
                    <a:pt x="328" y="98"/>
                  </a:lnTo>
                  <a:moveTo>
                    <a:pt x="334" y="96"/>
                  </a:moveTo>
                  <a:lnTo>
                    <a:pt x="336" y="95"/>
                  </a:lnTo>
                  <a:moveTo>
                    <a:pt x="342" y="93"/>
                  </a:moveTo>
                  <a:lnTo>
                    <a:pt x="344" y="92"/>
                  </a:lnTo>
                  <a:moveTo>
                    <a:pt x="350" y="90"/>
                  </a:moveTo>
                  <a:lnTo>
                    <a:pt x="352" y="89"/>
                  </a:lnTo>
                  <a:moveTo>
                    <a:pt x="358" y="87"/>
                  </a:moveTo>
                  <a:lnTo>
                    <a:pt x="360" y="86"/>
                  </a:lnTo>
                  <a:moveTo>
                    <a:pt x="366" y="83"/>
                  </a:moveTo>
                  <a:lnTo>
                    <a:pt x="368" y="83"/>
                  </a:lnTo>
                  <a:moveTo>
                    <a:pt x="374" y="80"/>
                  </a:moveTo>
                  <a:lnTo>
                    <a:pt x="376" y="79"/>
                  </a:lnTo>
                  <a:moveTo>
                    <a:pt x="382" y="77"/>
                  </a:moveTo>
                  <a:lnTo>
                    <a:pt x="384" y="76"/>
                  </a:lnTo>
                  <a:moveTo>
                    <a:pt x="389" y="72"/>
                  </a:moveTo>
                  <a:lnTo>
                    <a:pt x="391" y="71"/>
                  </a:lnTo>
                  <a:moveTo>
                    <a:pt x="397" y="67"/>
                  </a:moveTo>
                  <a:lnTo>
                    <a:pt x="399" y="66"/>
                  </a:lnTo>
                  <a:moveTo>
                    <a:pt x="405" y="62"/>
                  </a:moveTo>
                  <a:lnTo>
                    <a:pt x="407" y="61"/>
                  </a:lnTo>
                  <a:moveTo>
                    <a:pt x="412" y="57"/>
                  </a:moveTo>
                  <a:lnTo>
                    <a:pt x="414" y="56"/>
                  </a:lnTo>
                  <a:moveTo>
                    <a:pt x="420" y="52"/>
                  </a:moveTo>
                  <a:lnTo>
                    <a:pt x="422" y="51"/>
                  </a:lnTo>
                  <a:moveTo>
                    <a:pt x="427" y="48"/>
                  </a:moveTo>
                  <a:lnTo>
                    <a:pt x="429" y="47"/>
                  </a:lnTo>
                  <a:moveTo>
                    <a:pt x="435" y="44"/>
                  </a:moveTo>
                  <a:lnTo>
                    <a:pt x="437" y="43"/>
                  </a:lnTo>
                  <a:moveTo>
                    <a:pt x="443" y="40"/>
                  </a:moveTo>
                  <a:lnTo>
                    <a:pt x="445" y="39"/>
                  </a:lnTo>
                  <a:moveTo>
                    <a:pt x="451" y="36"/>
                  </a:moveTo>
                  <a:lnTo>
                    <a:pt x="453" y="35"/>
                  </a:lnTo>
                  <a:moveTo>
                    <a:pt x="459" y="32"/>
                  </a:moveTo>
                  <a:lnTo>
                    <a:pt x="461" y="31"/>
                  </a:lnTo>
                  <a:moveTo>
                    <a:pt x="467" y="28"/>
                  </a:moveTo>
                  <a:lnTo>
                    <a:pt x="468" y="28"/>
                  </a:lnTo>
                  <a:lnTo>
                    <a:pt x="469" y="27"/>
                  </a:lnTo>
                  <a:moveTo>
                    <a:pt x="475" y="23"/>
                  </a:moveTo>
                  <a:lnTo>
                    <a:pt x="477" y="22"/>
                  </a:lnTo>
                  <a:moveTo>
                    <a:pt x="483" y="18"/>
                  </a:moveTo>
                  <a:lnTo>
                    <a:pt x="485" y="17"/>
                  </a:lnTo>
                  <a:moveTo>
                    <a:pt x="491" y="13"/>
                  </a:moveTo>
                  <a:lnTo>
                    <a:pt x="493" y="12"/>
                  </a:lnTo>
                  <a:moveTo>
                    <a:pt x="498" y="8"/>
                  </a:moveTo>
                  <a:lnTo>
                    <a:pt x="500" y="7"/>
                  </a:lnTo>
                  <a:moveTo>
                    <a:pt x="506" y="3"/>
                  </a:moveTo>
                  <a:lnTo>
                    <a:pt x="508" y="2"/>
                  </a:lnTo>
                </a:path>
              </a:pathLst>
            </a:cu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1" name="Rectangle 179"/>
            <p:cNvSpPr>
              <a:spLocks noChangeArrowheads="1"/>
            </p:cNvSpPr>
            <p:nvPr/>
          </p:nvSpPr>
          <p:spPr bwMode="auto">
            <a:xfrm>
              <a:off x="2271" y="3611"/>
              <a:ext cx="54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2" name="Rectangle 180"/>
            <p:cNvSpPr>
              <a:spLocks noChangeArrowheads="1"/>
            </p:cNvSpPr>
            <p:nvPr/>
          </p:nvSpPr>
          <p:spPr bwMode="auto">
            <a:xfrm>
              <a:off x="2526" y="3440"/>
              <a:ext cx="53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3" name="Rectangle 181"/>
            <p:cNvSpPr>
              <a:spLocks noChangeArrowheads="1"/>
            </p:cNvSpPr>
            <p:nvPr/>
          </p:nvSpPr>
          <p:spPr bwMode="auto">
            <a:xfrm>
              <a:off x="2780" y="3274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4" name="Rectangle 182"/>
            <p:cNvSpPr>
              <a:spLocks noChangeArrowheads="1"/>
            </p:cNvSpPr>
            <p:nvPr/>
          </p:nvSpPr>
          <p:spPr bwMode="auto">
            <a:xfrm>
              <a:off x="3035" y="3138"/>
              <a:ext cx="47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5" name="Rectangle 183"/>
            <p:cNvSpPr>
              <a:spLocks noChangeArrowheads="1"/>
            </p:cNvSpPr>
            <p:nvPr/>
          </p:nvSpPr>
          <p:spPr bwMode="auto">
            <a:xfrm>
              <a:off x="3283" y="2996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6" name="Rectangle 184"/>
            <p:cNvSpPr>
              <a:spLocks noChangeArrowheads="1"/>
            </p:cNvSpPr>
            <p:nvPr/>
          </p:nvSpPr>
          <p:spPr bwMode="auto">
            <a:xfrm>
              <a:off x="3538" y="2884"/>
              <a:ext cx="53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7" name="Rectangle 185"/>
            <p:cNvSpPr>
              <a:spLocks noChangeArrowheads="1"/>
            </p:cNvSpPr>
            <p:nvPr/>
          </p:nvSpPr>
          <p:spPr bwMode="auto">
            <a:xfrm>
              <a:off x="3792" y="2725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8" name="Rectangle 186"/>
            <p:cNvSpPr>
              <a:spLocks noChangeArrowheads="1"/>
            </p:cNvSpPr>
            <p:nvPr/>
          </p:nvSpPr>
          <p:spPr bwMode="auto">
            <a:xfrm>
              <a:off x="4047" y="2577"/>
              <a:ext cx="47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9" name="Rectangle 187"/>
            <p:cNvSpPr>
              <a:spLocks noChangeArrowheads="1"/>
            </p:cNvSpPr>
            <p:nvPr/>
          </p:nvSpPr>
          <p:spPr bwMode="auto">
            <a:xfrm>
              <a:off x="4295" y="2476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0" name="Rectangle 188"/>
            <p:cNvSpPr>
              <a:spLocks noChangeArrowheads="1"/>
            </p:cNvSpPr>
            <p:nvPr/>
          </p:nvSpPr>
          <p:spPr bwMode="auto">
            <a:xfrm>
              <a:off x="4550" y="2376"/>
              <a:ext cx="53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1" name="Rectangle 189"/>
            <p:cNvSpPr>
              <a:spLocks noChangeArrowheads="1"/>
            </p:cNvSpPr>
            <p:nvPr/>
          </p:nvSpPr>
          <p:spPr bwMode="auto">
            <a:xfrm>
              <a:off x="4804" y="2199"/>
              <a:ext cx="48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2" name="Rectangle 190"/>
            <p:cNvSpPr>
              <a:spLocks noChangeArrowheads="1"/>
            </p:cNvSpPr>
            <p:nvPr/>
          </p:nvSpPr>
          <p:spPr bwMode="auto">
            <a:xfrm>
              <a:off x="5059" y="2069"/>
              <a:ext cx="47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3" name="Rectangle 191"/>
            <p:cNvSpPr>
              <a:spLocks noChangeArrowheads="1"/>
            </p:cNvSpPr>
            <p:nvPr/>
          </p:nvSpPr>
          <p:spPr bwMode="auto">
            <a:xfrm>
              <a:off x="5307" y="1880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4" name="Freeform 192"/>
            <p:cNvSpPr>
              <a:spLocks noEditPoints="1"/>
            </p:cNvSpPr>
            <p:nvPr/>
          </p:nvSpPr>
          <p:spPr bwMode="auto">
            <a:xfrm>
              <a:off x="2313" y="1903"/>
              <a:ext cx="3024" cy="1726"/>
            </a:xfrm>
            <a:custGeom>
              <a:avLst/>
              <a:gdLst>
                <a:gd name="T0" fmla="*/ 7 w 511"/>
                <a:gd name="T1" fmla="*/ 287 h 292"/>
                <a:gd name="T2" fmla="*/ 20 w 511"/>
                <a:gd name="T3" fmla="*/ 278 h 292"/>
                <a:gd name="T4" fmla="*/ 30 w 511"/>
                <a:gd name="T5" fmla="*/ 271 h 292"/>
                <a:gd name="T6" fmla="*/ 42 w 511"/>
                <a:gd name="T7" fmla="*/ 263 h 292"/>
                <a:gd name="T8" fmla="*/ 52 w 511"/>
                <a:gd name="T9" fmla="*/ 256 h 292"/>
                <a:gd name="T10" fmla="*/ 66 w 511"/>
                <a:gd name="T11" fmla="*/ 247 h 292"/>
                <a:gd name="T12" fmla="*/ 76 w 511"/>
                <a:gd name="T13" fmla="*/ 241 h 292"/>
                <a:gd name="T14" fmla="*/ 83 w 511"/>
                <a:gd name="T15" fmla="*/ 236 h 292"/>
                <a:gd name="T16" fmla="*/ 97 w 511"/>
                <a:gd name="T17" fmla="*/ 229 h 292"/>
                <a:gd name="T18" fmla="*/ 107 w 511"/>
                <a:gd name="T19" fmla="*/ 223 h 292"/>
                <a:gd name="T20" fmla="*/ 121 w 511"/>
                <a:gd name="T21" fmla="*/ 216 h 292"/>
                <a:gd name="T22" fmla="*/ 130 w 511"/>
                <a:gd name="T23" fmla="*/ 211 h 292"/>
                <a:gd name="T24" fmla="*/ 144 w 511"/>
                <a:gd name="T25" fmla="*/ 203 h 292"/>
                <a:gd name="T26" fmla="*/ 154 w 511"/>
                <a:gd name="T27" fmla="*/ 197 h 292"/>
                <a:gd name="T28" fmla="*/ 168 w 511"/>
                <a:gd name="T29" fmla="*/ 190 h 292"/>
                <a:gd name="T30" fmla="*/ 175 w 511"/>
                <a:gd name="T31" fmla="*/ 186 h 292"/>
                <a:gd name="T32" fmla="*/ 185 w 511"/>
                <a:gd name="T33" fmla="*/ 182 h 292"/>
                <a:gd name="T34" fmla="*/ 199 w 511"/>
                <a:gd name="T35" fmla="*/ 175 h 292"/>
                <a:gd name="T36" fmla="*/ 209 w 511"/>
                <a:gd name="T37" fmla="*/ 171 h 292"/>
                <a:gd name="T38" fmla="*/ 223 w 511"/>
                <a:gd name="T39" fmla="*/ 162 h 292"/>
                <a:gd name="T40" fmla="*/ 233 w 511"/>
                <a:gd name="T41" fmla="*/ 156 h 292"/>
                <a:gd name="T42" fmla="*/ 247 w 511"/>
                <a:gd name="T43" fmla="*/ 147 h 292"/>
                <a:gd name="T44" fmla="*/ 256 w 511"/>
                <a:gd name="T45" fmla="*/ 142 h 292"/>
                <a:gd name="T46" fmla="*/ 270 w 511"/>
                <a:gd name="T47" fmla="*/ 134 h 292"/>
                <a:gd name="T48" fmla="*/ 280 w 511"/>
                <a:gd name="T49" fmla="*/ 128 h 292"/>
                <a:gd name="T50" fmla="*/ 294 w 511"/>
                <a:gd name="T51" fmla="*/ 120 h 292"/>
                <a:gd name="T52" fmla="*/ 304 w 511"/>
                <a:gd name="T53" fmla="*/ 115 h 292"/>
                <a:gd name="T54" fmla="*/ 318 w 511"/>
                <a:gd name="T55" fmla="*/ 110 h 292"/>
                <a:gd name="T56" fmla="*/ 328 w 511"/>
                <a:gd name="T57" fmla="*/ 106 h 292"/>
                <a:gd name="T58" fmla="*/ 342 w 511"/>
                <a:gd name="T59" fmla="*/ 100 h 292"/>
                <a:gd name="T60" fmla="*/ 352 w 511"/>
                <a:gd name="T61" fmla="*/ 96 h 292"/>
                <a:gd name="T62" fmla="*/ 366 w 511"/>
                <a:gd name="T63" fmla="*/ 90 h 292"/>
                <a:gd name="T64" fmla="*/ 376 w 511"/>
                <a:gd name="T65" fmla="*/ 86 h 292"/>
                <a:gd name="T66" fmla="*/ 389 w 511"/>
                <a:gd name="T67" fmla="*/ 79 h 292"/>
                <a:gd name="T68" fmla="*/ 398 w 511"/>
                <a:gd name="T69" fmla="*/ 73 h 292"/>
                <a:gd name="T70" fmla="*/ 410 w 511"/>
                <a:gd name="T71" fmla="*/ 64 h 292"/>
                <a:gd name="T72" fmla="*/ 420 w 511"/>
                <a:gd name="T73" fmla="*/ 57 h 292"/>
                <a:gd name="T74" fmla="*/ 433 w 511"/>
                <a:gd name="T75" fmla="*/ 50 h 292"/>
                <a:gd name="T76" fmla="*/ 443 w 511"/>
                <a:gd name="T77" fmla="*/ 45 h 292"/>
                <a:gd name="T78" fmla="*/ 457 w 511"/>
                <a:gd name="T79" fmla="*/ 38 h 292"/>
                <a:gd name="T80" fmla="*/ 467 w 511"/>
                <a:gd name="T81" fmla="*/ 33 h 292"/>
                <a:gd name="T82" fmla="*/ 479 w 511"/>
                <a:gd name="T83" fmla="*/ 24 h 292"/>
                <a:gd name="T84" fmla="*/ 489 w 511"/>
                <a:gd name="T85" fmla="*/ 16 h 292"/>
                <a:gd name="T86" fmla="*/ 503 w 511"/>
                <a:gd name="T87" fmla="*/ 6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11" h="292">
                  <a:moveTo>
                    <a:pt x="5" y="288"/>
                  </a:moveTo>
                  <a:lnTo>
                    <a:pt x="7" y="287"/>
                  </a:lnTo>
                  <a:moveTo>
                    <a:pt x="12" y="283"/>
                  </a:moveTo>
                  <a:lnTo>
                    <a:pt x="14" y="282"/>
                  </a:lnTo>
                  <a:moveTo>
                    <a:pt x="20" y="278"/>
                  </a:moveTo>
                  <a:lnTo>
                    <a:pt x="22" y="276"/>
                  </a:lnTo>
                  <a:moveTo>
                    <a:pt x="28" y="272"/>
                  </a:moveTo>
                  <a:lnTo>
                    <a:pt x="30" y="271"/>
                  </a:lnTo>
                  <a:moveTo>
                    <a:pt x="35" y="267"/>
                  </a:moveTo>
                  <a:lnTo>
                    <a:pt x="37" y="266"/>
                  </a:lnTo>
                  <a:moveTo>
                    <a:pt x="42" y="263"/>
                  </a:moveTo>
                  <a:lnTo>
                    <a:pt x="44" y="261"/>
                  </a:lnTo>
                  <a:moveTo>
                    <a:pt x="50" y="257"/>
                  </a:moveTo>
                  <a:lnTo>
                    <a:pt x="52" y="256"/>
                  </a:lnTo>
                  <a:moveTo>
                    <a:pt x="58" y="252"/>
                  </a:moveTo>
                  <a:lnTo>
                    <a:pt x="60" y="251"/>
                  </a:lnTo>
                  <a:moveTo>
                    <a:pt x="66" y="247"/>
                  </a:moveTo>
                  <a:lnTo>
                    <a:pt x="68" y="246"/>
                  </a:lnTo>
                  <a:moveTo>
                    <a:pt x="74" y="242"/>
                  </a:moveTo>
                  <a:lnTo>
                    <a:pt x="76" y="241"/>
                  </a:lnTo>
                  <a:moveTo>
                    <a:pt x="81" y="237"/>
                  </a:moveTo>
                  <a:lnTo>
                    <a:pt x="83" y="236"/>
                  </a:lnTo>
                  <a:lnTo>
                    <a:pt x="83" y="236"/>
                  </a:lnTo>
                  <a:moveTo>
                    <a:pt x="89" y="233"/>
                  </a:moveTo>
                  <a:lnTo>
                    <a:pt x="91" y="232"/>
                  </a:lnTo>
                  <a:moveTo>
                    <a:pt x="97" y="229"/>
                  </a:moveTo>
                  <a:lnTo>
                    <a:pt x="99" y="227"/>
                  </a:lnTo>
                  <a:moveTo>
                    <a:pt x="105" y="224"/>
                  </a:moveTo>
                  <a:lnTo>
                    <a:pt x="107" y="223"/>
                  </a:lnTo>
                  <a:moveTo>
                    <a:pt x="113" y="220"/>
                  </a:moveTo>
                  <a:lnTo>
                    <a:pt x="115" y="219"/>
                  </a:lnTo>
                  <a:moveTo>
                    <a:pt x="121" y="216"/>
                  </a:moveTo>
                  <a:lnTo>
                    <a:pt x="123" y="215"/>
                  </a:lnTo>
                  <a:moveTo>
                    <a:pt x="128" y="212"/>
                  </a:moveTo>
                  <a:lnTo>
                    <a:pt x="130" y="211"/>
                  </a:lnTo>
                  <a:moveTo>
                    <a:pt x="136" y="207"/>
                  </a:moveTo>
                  <a:lnTo>
                    <a:pt x="138" y="206"/>
                  </a:lnTo>
                  <a:moveTo>
                    <a:pt x="144" y="203"/>
                  </a:moveTo>
                  <a:lnTo>
                    <a:pt x="146" y="202"/>
                  </a:lnTo>
                  <a:moveTo>
                    <a:pt x="152" y="198"/>
                  </a:moveTo>
                  <a:lnTo>
                    <a:pt x="154" y="197"/>
                  </a:lnTo>
                  <a:moveTo>
                    <a:pt x="160" y="194"/>
                  </a:moveTo>
                  <a:lnTo>
                    <a:pt x="162" y="193"/>
                  </a:lnTo>
                  <a:moveTo>
                    <a:pt x="168" y="190"/>
                  </a:moveTo>
                  <a:lnTo>
                    <a:pt x="169" y="189"/>
                  </a:lnTo>
                  <a:lnTo>
                    <a:pt x="169" y="189"/>
                  </a:lnTo>
                  <a:moveTo>
                    <a:pt x="175" y="186"/>
                  </a:moveTo>
                  <a:lnTo>
                    <a:pt x="177" y="185"/>
                  </a:lnTo>
                  <a:moveTo>
                    <a:pt x="183" y="183"/>
                  </a:moveTo>
                  <a:lnTo>
                    <a:pt x="185" y="182"/>
                  </a:lnTo>
                  <a:moveTo>
                    <a:pt x="191" y="179"/>
                  </a:moveTo>
                  <a:lnTo>
                    <a:pt x="193" y="178"/>
                  </a:lnTo>
                  <a:moveTo>
                    <a:pt x="199" y="175"/>
                  </a:moveTo>
                  <a:lnTo>
                    <a:pt x="201" y="175"/>
                  </a:lnTo>
                  <a:moveTo>
                    <a:pt x="207" y="172"/>
                  </a:moveTo>
                  <a:lnTo>
                    <a:pt x="209" y="171"/>
                  </a:lnTo>
                  <a:moveTo>
                    <a:pt x="215" y="167"/>
                  </a:moveTo>
                  <a:lnTo>
                    <a:pt x="217" y="166"/>
                  </a:lnTo>
                  <a:moveTo>
                    <a:pt x="223" y="162"/>
                  </a:moveTo>
                  <a:lnTo>
                    <a:pt x="225" y="161"/>
                  </a:lnTo>
                  <a:moveTo>
                    <a:pt x="231" y="157"/>
                  </a:moveTo>
                  <a:lnTo>
                    <a:pt x="233" y="156"/>
                  </a:lnTo>
                  <a:moveTo>
                    <a:pt x="239" y="152"/>
                  </a:moveTo>
                  <a:lnTo>
                    <a:pt x="241" y="151"/>
                  </a:lnTo>
                  <a:moveTo>
                    <a:pt x="247" y="147"/>
                  </a:moveTo>
                  <a:lnTo>
                    <a:pt x="249" y="146"/>
                  </a:lnTo>
                  <a:moveTo>
                    <a:pt x="254" y="143"/>
                  </a:moveTo>
                  <a:lnTo>
                    <a:pt x="256" y="142"/>
                  </a:lnTo>
                  <a:moveTo>
                    <a:pt x="262" y="138"/>
                  </a:moveTo>
                  <a:lnTo>
                    <a:pt x="264" y="137"/>
                  </a:lnTo>
                  <a:moveTo>
                    <a:pt x="270" y="134"/>
                  </a:moveTo>
                  <a:lnTo>
                    <a:pt x="272" y="133"/>
                  </a:lnTo>
                  <a:moveTo>
                    <a:pt x="278" y="129"/>
                  </a:moveTo>
                  <a:lnTo>
                    <a:pt x="280" y="128"/>
                  </a:lnTo>
                  <a:moveTo>
                    <a:pt x="286" y="124"/>
                  </a:moveTo>
                  <a:lnTo>
                    <a:pt x="288" y="123"/>
                  </a:lnTo>
                  <a:moveTo>
                    <a:pt x="294" y="120"/>
                  </a:moveTo>
                  <a:lnTo>
                    <a:pt x="296" y="119"/>
                  </a:lnTo>
                  <a:moveTo>
                    <a:pt x="302" y="116"/>
                  </a:moveTo>
                  <a:lnTo>
                    <a:pt x="304" y="115"/>
                  </a:lnTo>
                  <a:moveTo>
                    <a:pt x="310" y="113"/>
                  </a:moveTo>
                  <a:lnTo>
                    <a:pt x="312" y="112"/>
                  </a:lnTo>
                  <a:moveTo>
                    <a:pt x="318" y="110"/>
                  </a:moveTo>
                  <a:lnTo>
                    <a:pt x="320" y="109"/>
                  </a:lnTo>
                  <a:moveTo>
                    <a:pt x="326" y="107"/>
                  </a:moveTo>
                  <a:lnTo>
                    <a:pt x="328" y="106"/>
                  </a:lnTo>
                  <a:moveTo>
                    <a:pt x="334" y="103"/>
                  </a:moveTo>
                  <a:lnTo>
                    <a:pt x="336" y="103"/>
                  </a:lnTo>
                  <a:moveTo>
                    <a:pt x="342" y="100"/>
                  </a:moveTo>
                  <a:lnTo>
                    <a:pt x="344" y="99"/>
                  </a:lnTo>
                  <a:moveTo>
                    <a:pt x="350" y="97"/>
                  </a:moveTo>
                  <a:lnTo>
                    <a:pt x="352" y="96"/>
                  </a:lnTo>
                  <a:moveTo>
                    <a:pt x="358" y="94"/>
                  </a:moveTo>
                  <a:lnTo>
                    <a:pt x="360" y="93"/>
                  </a:lnTo>
                  <a:moveTo>
                    <a:pt x="366" y="90"/>
                  </a:moveTo>
                  <a:lnTo>
                    <a:pt x="368" y="90"/>
                  </a:lnTo>
                  <a:moveTo>
                    <a:pt x="374" y="87"/>
                  </a:moveTo>
                  <a:lnTo>
                    <a:pt x="376" y="86"/>
                  </a:lnTo>
                  <a:moveTo>
                    <a:pt x="382" y="84"/>
                  </a:moveTo>
                  <a:lnTo>
                    <a:pt x="384" y="83"/>
                  </a:lnTo>
                  <a:moveTo>
                    <a:pt x="389" y="79"/>
                  </a:moveTo>
                  <a:lnTo>
                    <a:pt x="391" y="78"/>
                  </a:lnTo>
                  <a:moveTo>
                    <a:pt x="396" y="74"/>
                  </a:moveTo>
                  <a:lnTo>
                    <a:pt x="398" y="73"/>
                  </a:lnTo>
                  <a:moveTo>
                    <a:pt x="403" y="69"/>
                  </a:moveTo>
                  <a:lnTo>
                    <a:pt x="405" y="68"/>
                  </a:lnTo>
                  <a:moveTo>
                    <a:pt x="410" y="64"/>
                  </a:moveTo>
                  <a:lnTo>
                    <a:pt x="412" y="63"/>
                  </a:lnTo>
                  <a:moveTo>
                    <a:pt x="418" y="59"/>
                  </a:moveTo>
                  <a:lnTo>
                    <a:pt x="420" y="57"/>
                  </a:lnTo>
                  <a:moveTo>
                    <a:pt x="425" y="54"/>
                  </a:moveTo>
                  <a:lnTo>
                    <a:pt x="427" y="53"/>
                  </a:lnTo>
                  <a:moveTo>
                    <a:pt x="433" y="50"/>
                  </a:moveTo>
                  <a:lnTo>
                    <a:pt x="435" y="49"/>
                  </a:lnTo>
                  <a:moveTo>
                    <a:pt x="441" y="46"/>
                  </a:moveTo>
                  <a:lnTo>
                    <a:pt x="443" y="45"/>
                  </a:lnTo>
                  <a:moveTo>
                    <a:pt x="449" y="42"/>
                  </a:moveTo>
                  <a:lnTo>
                    <a:pt x="451" y="41"/>
                  </a:lnTo>
                  <a:moveTo>
                    <a:pt x="457" y="38"/>
                  </a:moveTo>
                  <a:lnTo>
                    <a:pt x="459" y="37"/>
                  </a:lnTo>
                  <a:moveTo>
                    <a:pt x="465" y="34"/>
                  </a:moveTo>
                  <a:lnTo>
                    <a:pt x="467" y="33"/>
                  </a:lnTo>
                  <a:moveTo>
                    <a:pt x="472" y="29"/>
                  </a:moveTo>
                  <a:lnTo>
                    <a:pt x="474" y="28"/>
                  </a:lnTo>
                  <a:moveTo>
                    <a:pt x="479" y="24"/>
                  </a:moveTo>
                  <a:lnTo>
                    <a:pt x="481" y="22"/>
                  </a:lnTo>
                  <a:moveTo>
                    <a:pt x="487" y="18"/>
                  </a:moveTo>
                  <a:lnTo>
                    <a:pt x="489" y="16"/>
                  </a:lnTo>
                  <a:moveTo>
                    <a:pt x="495" y="12"/>
                  </a:moveTo>
                  <a:lnTo>
                    <a:pt x="497" y="10"/>
                  </a:lnTo>
                  <a:moveTo>
                    <a:pt x="503" y="6"/>
                  </a:moveTo>
                  <a:lnTo>
                    <a:pt x="505" y="4"/>
                  </a:lnTo>
                </a:path>
              </a:pathLst>
            </a:cu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5" name="Line 193"/>
            <p:cNvSpPr>
              <a:spLocks noChangeShapeType="1"/>
            </p:cNvSpPr>
            <p:nvPr/>
          </p:nvSpPr>
          <p:spPr bwMode="auto">
            <a:xfrm>
              <a:off x="2283" y="952"/>
              <a:ext cx="213" cy="0"/>
            </a:xfrm>
            <a:prstGeom prst="line">
              <a:avLst/>
            </a:pr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6" name="Line 194"/>
            <p:cNvSpPr>
              <a:spLocks noChangeShapeType="1"/>
            </p:cNvSpPr>
            <p:nvPr/>
          </p:nvSpPr>
          <p:spPr bwMode="auto">
            <a:xfrm>
              <a:off x="2283" y="1094"/>
              <a:ext cx="213" cy="0"/>
            </a:xfrm>
            <a:prstGeom prst="line">
              <a:avLst/>
            </a:pr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7" name="Rectangle 195"/>
            <p:cNvSpPr>
              <a:spLocks noChangeArrowheads="1"/>
            </p:cNvSpPr>
            <p:nvPr/>
          </p:nvSpPr>
          <p:spPr bwMode="auto">
            <a:xfrm>
              <a:off x="2603" y="899"/>
              <a:ext cx="5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ssGBLUP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88" name="Rectangle 196"/>
            <p:cNvSpPr>
              <a:spLocks noChangeArrowheads="1"/>
            </p:cNvSpPr>
            <p:nvPr/>
          </p:nvSpPr>
          <p:spPr bwMode="auto">
            <a:xfrm>
              <a:off x="2603" y="1041"/>
              <a:ext cx="36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90" name="Rectangle 198"/>
            <p:cNvSpPr>
              <a:spLocks noChangeArrowheads="1"/>
            </p:cNvSpPr>
            <p:nvPr/>
          </p:nvSpPr>
          <p:spPr bwMode="auto">
            <a:xfrm>
              <a:off x="2846" y="1265"/>
              <a:ext cx="9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Genotyped cows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91" name="Rectangle 199"/>
            <p:cNvSpPr>
              <a:spLocks noChangeArrowheads="1"/>
            </p:cNvSpPr>
            <p:nvPr/>
          </p:nvSpPr>
          <p:spPr bwMode="auto">
            <a:xfrm>
              <a:off x="3071" y="2648"/>
              <a:ext cx="4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All cows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00" name="Rectangle 174"/>
          <p:cNvSpPr>
            <a:spLocks noChangeArrowheads="1"/>
          </p:cNvSpPr>
          <p:nvPr/>
        </p:nvSpPr>
        <p:spPr bwMode="auto">
          <a:xfrm>
            <a:off x="2107037" y="561811"/>
            <a:ext cx="770082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Cows :</a:t>
            </a:r>
            <a:r>
              <a:rPr kumimoji="0" lang="en-US" altLang="en-US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ssGBLUP vs traditional PTA (protein)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9362686" y="6374091"/>
            <a:ext cx="282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*Cows with record(s)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30683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2647156" y="554038"/>
            <a:ext cx="6313487" cy="6303962"/>
            <a:chOff x="1715" y="349"/>
            <a:chExt cx="3977" cy="3971"/>
          </a:xfrm>
        </p:grpSpPr>
        <p:sp>
          <p:nvSpPr>
            <p:cNvPr id="4" name="AutoShape 4"/>
            <p:cNvSpPr>
              <a:spLocks noChangeAspect="1" noChangeArrowheads="1" noTextEdit="1"/>
            </p:cNvSpPr>
            <p:nvPr/>
          </p:nvSpPr>
          <p:spPr bwMode="auto">
            <a:xfrm>
              <a:off x="1715" y="349"/>
              <a:ext cx="3977" cy="39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2301" y="3747"/>
              <a:ext cx="3036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2301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2804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3313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3816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4325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4828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337" y="3747"/>
              <a:ext cx="0" cy="53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2141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2644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2002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3153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2004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3656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2006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4165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2008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4668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2010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5177" y="3848"/>
              <a:ext cx="3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2012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 flipV="1">
              <a:off x="2177" y="1389"/>
              <a:ext cx="0" cy="1968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H="1">
              <a:off x="2123" y="3357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 flipH="1">
              <a:off x="2123" y="2701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Line 24"/>
            <p:cNvSpPr>
              <a:spLocks noChangeShapeType="1"/>
            </p:cNvSpPr>
            <p:nvPr/>
          </p:nvSpPr>
          <p:spPr bwMode="auto">
            <a:xfrm flipH="1">
              <a:off x="2123" y="2045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 flipH="1">
              <a:off x="2123" y="1389"/>
              <a:ext cx="54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Rectangle 26"/>
            <p:cNvSpPr>
              <a:spLocks noChangeArrowheads="1"/>
            </p:cNvSpPr>
            <p:nvPr/>
          </p:nvSpPr>
          <p:spPr bwMode="auto">
            <a:xfrm rot="16200000">
              <a:off x="1937" y="3280"/>
              <a:ext cx="1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-5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6" name="Rectangle 27"/>
            <p:cNvSpPr>
              <a:spLocks noChangeArrowheads="1"/>
            </p:cNvSpPr>
            <p:nvPr/>
          </p:nvSpPr>
          <p:spPr bwMode="auto">
            <a:xfrm rot="16200000">
              <a:off x="1958" y="2623"/>
              <a:ext cx="1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7" name="Rectangle 28"/>
            <p:cNvSpPr>
              <a:spLocks noChangeArrowheads="1"/>
            </p:cNvSpPr>
            <p:nvPr/>
          </p:nvSpPr>
          <p:spPr bwMode="auto">
            <a:xfrm rot="16200000">
              <a:off x="1958" y="1968"/>
              <a:ext cx="1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5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 rot="16200000">
              <a:off x="1926" y="1311"/>
              <a:ext cx="18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10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>
              <a:off x="2177" y="810"/>
              <a:ext cx="3278" cy="2937"/>
            </a:xfrm>
            <a:custGeom>
              <a:avLst/>
              <a:gdLst>
                <a:gd name="T0" fmla="*/ 0 w 554"/>
                <a:gd name="T1" fmla="*/ 0 h 497"/>
                <a:gd name="T2" fmla="*/ 0 w 554"/>
                <a:gd name="T3" fmla="*/ 497 h 497"/>
                <a:gd name="T4" fmla="*/ 554 w 554"/>
                <a:gd name="T5" fmla="*/ 497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4" h="497">
                  <a:moveTo>
                    <a:pt x="0" y="0"/>
                  </a:moveTo>
                  <a:lnTo>
                    <a:pt x="0" y="497"/>
                  </a:lnTo>
                  <a:lnTo>
                    <a:pt x="554" y="497"/>
                  </a:lnTo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Rectangle 31"/>
            <p:cNvSpPr>
              <a:spLocks noChangeArrowheads="1"/>
            </p:cNvSpPr>
            <p:nvPr/>
          </p:nvSpPr>
          <p:spPr bwMode="auto">
            <a:xfrm>
              <a:off x="3461" y="4078"/>
              <a:ext cx="71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Year of Birth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 rot="16200000">
              <a:off x="1533" y="2197"/>
              <a:ext cx="5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PTA (kg)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24" name="Rectangle 33"/>
            <p:cNvSpPr>
              <a:spLocks noChangeArrowheads="1"/>
            </p:cNvSpPr>
            <p:nvPr/>
          </p:nvSpPr>
          <p:spPr bwMode="auto">
            <a:xfrm>
              <a:off x="2295" y="2205"/>
              <a:ext cx="18" cy="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5" name="Rectangle 34"/>
            <p:cNvSpPr>
              <a:spLocks noChangeArrowheads="1"/>
            </p:cNvSpPr>
            <p:nvPr/>
          </p:nvSpPr>
          <p:spPr bwMode="auto">
            <a:xfrm>
              <a:off x="2295" y="2252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7" name="Rectangle 35"/>
            <p:cNvSpPr>
              <a:spLocks noChangeArrowheads="1"/>
            </p:cNvSpPr>
            <p:nvPr/>
          </p:nvSpPr>
          <p:spPr bwMode="auto">
            <a:xfrm>
              <a:off x="2283" y="2210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8" name="Rectangle 36"/>
            <p:cNvSpPr>
              <a:spLocks noChangeArrowheads="1"/>
            </p:cNvSpPr>
            <p:nvPr/>
          </p:nvSpPr>
          <p:spPr bwMode="auto">
            <a:xfrm>
              <a:off x="2283" y="2240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9" name="Rectangle 37"/>
            <p:cNvSpPr>
              <a:spLocks noChangeArrowheads="1"/>
            </p:cNvSpPr>
            <p:nvPr/>
          </p:nvSpPr>
          <p:spPr bwMode="auto">
            <a:xfrm>
              <a:off x="2277" y="2222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0" name="Rectangle 38"/>
            <p:cNvSpPr>
              <a:spLocks noChangeArrowheads="1"/>
            </p:cNvSpPr>
            <p:nvPr/>
          </p:nvSpPr>
          <p:spPr bwMode="auto">
            <a:xfrm>
              <a:off x="2277" y="223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1" name="Rectangle 39"/>
            <p:cNvSpPr>
              <a:spLocks noChangeArrowheads="1"/>
            </p:cNvSpPr>
            <p:nvPr/>
          </p:nvSpPr>
          <p:spPr bwMode="auto">
            <a:xfrm>
              <a:off x="2277" y="222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2" name="Rectangle 40"/>
            <p:cNvSpPr>
              <a:spLocks noChangeArrowheads="1"/>
            </p:cNvSpPr>
            <p:nvPr/>
          </p:nvSpPr>
          <p:spPr bwMode="auto">
            <a:xfrm>
              <a:off x="2277" y="222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Oval 41"/>
            <p:cNvSpPr>
              <a:spLocks noChangeArrowheads="1"/>
            </p:cNvSpPr>
            <p:nvPr/>
          </p:nvSpPr>
          <p:spPr bwMode="auto">
            <a:xfrm>
              <a:off x="2277" y="2205"/>
              <a:ext cx="48" cy="47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Rectangle 42"/>
            <p:cNvSpPr>
              <a:spLocks noChangeArrowheads="1"/>
            </p:cNvSpPr>
            <p:nvPr/>
          </p:nvSpPr>
          <p:spPr bwMode="auto">
            <a:xfrm>
              <a:off x="2544" y="1885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Rectangle 43"/>
            <p:cNvSpPr>
              <a:spLocks noChangeArrowheads="1"/>
            </p:cNvSpPr>
            <p:nvPr/>
          </p:nvSpPr>
          <p:spPr bwMode="auto">
            <a:xfrm>
              <a:off x="2544" y="1933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Rectangle 44"/>
            <p:cNvSpPr>
              <a:spLocks noChangeArrowheads="1"/>
            </p:cNvSpPr>
            <p:nvPr/>
          </p:nvSpPr>
          <p:spPr bwMode="auto">
            <a:xfrm>
              <a:off x="2532" y="1891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Rectangle 45"/>
            <p:cNvSpPr>
              <a:spLocks noChangeArrowheads="1"/>
            </p:cNvSpPr>
            <p:nvPr/>
          </p:nvSpPr>
          <p:spPr bwMode="auto">
            <a:xfrm>
              <a:off x="2532" y="1921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Rectangle 46"/>
            <p:cNvSpPr>
              <a:spLocks noChangeArrowheads="1"/>
            </p:cNvSpPr>
            <p:nvPr/>
          </p:nvSpPr>
          <p:spPr bwMode="auto">
            <a:xfrm>
              <a:off x="2526" y="1903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Rectangle 47"/>
            <p:cNvSpPr>
              <a:spLocks noChangeArrowheads="1"/>
            </p:cNvSpPr>
            <p:nvPr/>
          </p:nvSpPr>
          <p:spPr bwMode="auto">
            <a:xfrm>
              <a:off x="2526" y="1915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Rectangle 48"/>
            <p:cNvSpPr>
              <a:spLocks noChangeArrowheads="1"/>
            </p:cNvSpPr>
            <p:nvPr/>
          </p:nvSpPr>
          <p:spPr bwMode="auto">
            <a:xfrm>
              <a:off x="2526" y="1909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Rectangle 49"/>
            <p:cNvSpPr>
              <a:spLocks noChangeArrowheads="1"/>
            </p:cNvSpPr>
            <p:nvPr/>
          </p:nvSpPr>
          <p:spPr bwMode="auto">
            <a:xfrm>
              <a:off x="2526" y="1909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Oval 50"/>
            <p:cNvSpPr>
              <a:spLocks noChangeArrowheads="1"/>
            </p:cNvSpPr>
            <p:nvPr/>
          </p:nvSpPr>
          <p:spPr bwMode="auto">
            <a:xfrm>
              <a:off x="2526" y="1885"/>
              <a:ext cx="47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Rectangle 51"/>
            <p:cNvSpPr>
              <a:spLocks noChangeArrowheads="1"/>
            </p:cNvSpPr>
            <p:nvPr/>
          </p:nvSpPr>
          <p:spPr bwMode="auto">
            <a:xfrm>
              <a:off x="2798" y="208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Rectangle 52"/>
            <p:cNvSpPr>
              <a:spLocks noChangeArrowheads="1"/>
            </p:cNvSpPr>
            <p:nvPr/>
          </p:nvSpPr>
          <p:spPr bwMode="auto">
            <a:xfrm>
              <a:off x="2798" y="2128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Rectangle 53"/>
            <p:cNvSpPr>
              <a:spLocks noChangeArrowheads="1"/>
            </p:cNvSpPr>
            <p:nvPr/>
          </p:nvSpPr>
          <p:spPr bwMode="auto">
            <a:xfrm>
              <a:off x="2786" y="208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Rectangle 54"/>
            <p:cNvSpPr>
              <a:spLocks noChangeArrowheads="1"/>
            </p:cNvSpPr>
            <p:nvPr/>
          </p:nvSpPr>
          <p:spPr bwMode="auto">
            <a:xfrm>
              <a:off x="2786" y="211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Rectangle 55"/>
            <p:cNvSpPr>
              <a:spLocks noChangeArrowheads="1"/>
            </p:cNvSpPr>
            <p:nvPr/>
          </p:nvSpPr>
          <p:spPr bwMode="auto">
            <a:xfrm>
              <a:off x="2780" y="2098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Rectangle 56"/>
            <p:cNvSpPr>
              <a:spLocks noChangeArrowheads="1"/>
            </p:cNvSpPr>
            <p:nvPr/>
          </p:nvSpPr>
          <p:spPr bwMode="auto">
            <a:xfrm>
              <a:off x="2780" y="2110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Rectangle 57"/>
            <p:cNvSpPr>
              <a:spLocks noChangeArrowheads="1"/>
            </p:cNvSpPr>
            <p:nvPr/>
          </p:nvSpPr>
          <p:spPr bwMode="auto">
            <a:xfrm>
              <a:off x="2780" y="210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Rectangle 58"/>
            <p:cNvSpPr>
              <a:spLocks noChangeArrowheads="1"/>
            </p:cNvSpPr>
            <p:nvPr/>
          </p:nvSpPr>
          <p:spPr bwMode="auto">
            <a:xfrm>
              <a:off x="2780" y="210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Oval 59"/>
            <p:cNvSpPr>
              <a:spLocks noChangeArrowheads="1"/>
            </p:cNvSpPr>
            <p:nvPr/>
          </p:nvSpPr>
          <p:spPr bwMode="auto">
            <a:xfrm>
              <a:off x="2780" y="2080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Rectangle 60"/>
            <p:cNvSpPr>
              <a:spLocks noChangeArrowheads="1"/>
            </p:cNvSpPr>
            <p:nvPr/>
          </p:nvSpPr>
          <p:spPr bwMode="auto">
            <a:xfrm>
              <a:off x="3053" y="2015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Rectangle 61"/>
            <p:cNvSpPr>
              <a:spLocks noChangeArrowheads="1"/>
            </p:cNvSpPr>
            <p:nvPr/>
          </p:nvSpPr>
          <p:spPr bwMode="auto">
            <a:xfrm>
              <a:off x="3053" y="2063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Rectangle 62"/>
            <p:cNvSpPr>
              <a:spLocks noChangeArrowheads="1"/>
            </p:cNvSpPr>
            <p:nvPr/>
          </p:nvSpPr>
          <p:spPr bwMode="auto">
            <a:xfrm>
              <a:off x="3041" y="2021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Rectangle 63"/>
            <p:cNvSpPr>
              <a:spLocks noChangeArrowheads="1"/>
            </p:cNvSpPr>
            <p:nvPr/>
          </p:nvSpPr>
          <p:spPr bwMode="auto">
            <a:xfrm>
              <a:off x="3041" y="2051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Rectangle 64"/>
            <p:cNvSpPr>
              <a:spLocks noChangeArrowheads="1"/>
            </p:cNvSpPr>
            <p:nvPr/>
          </p:nvSpPr>
          <p:spPr bwMode="auto">
            <a:xfrm>
              <a:off x="3035" y="2033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Rectangle 65"/>
            <p:cNvSpPr>
              <a:spLocks noChangeArrowheads="1"/>
            </p:cNvSpPr>
            <p:nvPr/>
          </p:nvSpPr>
          <p:spPr bwMode="auto">
            <a:xfrm>
              <a:off x="3035" y="2045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8" name="Rectangle 66"/>
            <p:cNvSpPr>
              <a:spLocks noChangeArrowheads="1"/>
            </p:cNvSpPr>
            <p:nvPr/>
          </p:nvSpPr>
          <p:spPr bwMode="auto">
            <a:xfrm>
              <a:off x="3035" y="2039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9" name="Rectangle 67"/>
            <p:cNvSpPr>
              <a:spLocks noChangeArrowheads="1"/>
            </p:cNvSpPr>
            <p:nvPr/>
          </p:nvSpPr>
          <p:spPr bwMode="auto">
            <a:xfrm>
              <a:off x="3035" y="2039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0" name="Oval 68"/>
            <p:cNvSpPr>
              <a:spLocks noChangeArrowheads="1"/>
            </p:cNvSpPr>
            <p:nvPr/>
          </p:nvSpPr>
          <p:spPr bwMode="auto">
            <a:xfrm>
              <a:off x="3035" y="2015"/>
              <a:ext cx="47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1" name="Rectangle 69"/>
            <p:cNvSpPr>
              <a:spLocks noChangeArrowheads="1"/>
            </p:cNvSpPr>
            <p:nvPr/>
          </p:nvSpPr>
          <p:spPr bwMode="auto">
            <a:xfrm>
              <a:off x="3307" y="182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Rectangle 70"/>
            <p:cNvSpPr>
              <a:spLocks noChangeArrowheads="1"/>
            </p:cNvSpPr>
            <p:nvPr/>
          </p:nvSpPr>
          <p:spPr bwMode="auto">
            <a:xfrm>
              <a:off x="3307" y="1868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Rectangle 71"/>
            <p:cNvSpPr>
              <a:spLocks noChangeArrowheads="1"/>
            </p:cNvSpPr>
            <p:nvPr/>
          </p:nvSpPr>
          <p:spPr bwMode="auto">
            <a:xfrm>
              <a:off x="3295" y="182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Rectangle 72"/>
            <p:cNvSpPr>
              <a:spLocks noChangeArrowheads="1"/>
            </p:cNvSpPr>
            <p:nvPr/>
          </p:nvSpPr>
          <p:spPr bwMode="auto">
            <a:xfrm>
              <a:off x="3295" y="185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Rectangle 73"/>
            <p:cNvSpPr>
              <a:spLocks noChangeArrowheads="1"/>
            </p:cNvSpPr>
            <p:nvPr/>
          </p:nvSpPr>
          <p:spPr bwMode="auto">
            <a:xfrm>
              <a:off x="3289" y="183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Rectangle 74"/>
            <p:cNvSpPr>
              <a:spLocks noChangeArrowheads="1"/>
            </p:cNvSpPr>
            <p:nvPr/>
          </p:nvSpPr>
          <p:spPr bwMode="auto">
            <a:xfrm>
              <a:off x="3289" y="1850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Rectangle 75"/>
            <p:cNvSpPr>
              <a:spLocks noChangeArrowheads="1"/>
            </p:cNvSpPr>
            <p:nvPr/>
          </p:nvSpPr>
          <p:spPr bwMode="auto">
            <a:xfrm>
              <a:off x="3289" y="184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Rectangle 76"/>
            <p:cNvSpPr>
              <a:spLocks noChangeArrowheads="1"/>
            </p:cNvSpPr>
            <p:nvPr/>
          </p:nvSpPr>
          <p:spPr bwMode="auto">
            <a:xfrm>
              <a:off x="3289" y="184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Oval 77"/>
            <p:cNvSpPr>
              <a:spLocks noChangeArrowheads="1"/>
            </p:cNvSpPr>
            <p:nvPr/>
          </p:nvSpPr>
          <p:spPr bwMode="auto">
            <a:xfrm>
              <a:off x="3289" y="1820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0" name="Rectangle 78"/>
            <p:cNvSpPr>
              <a:spLocks noChangeArrowheads="1"/>
            </p:cNvSpPr>
            <p:nvPr/>
          </p:nvSpPr>
          <p:spPr bwMode="auto">
            <a:xfrm>
              <a:off x="3556" y="1714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1" name="Rectangle 79"/>
            <p:cNvSpPr>
              <a:spLocks noChangeArrowheads="1"/>
            </p:cNvSpPr>
            <p:nvPr/>
          </p:nvSpPr>
          <p:spPr bwMode="auto">
            <a:xfrm>
              <a:off x="3556" y="1761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2" name="Rectangle 80"/>
            <p:cNvSpPr>
              <a:spLocks noChangeArrowheads="1"/>
            </p:cNvSpPr>
            <p:nvPr/>
          </p:nvSpPr>
          <p:spPr bwMode="auto">
            <a:xfrm>
              <a:off x="3544" y="1720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Rectangle 81"/>
            <p:cNvSpPr>
              <a:spLocks noChangeArrowheads="1"/>
            </p:cNvSpPr>
            <p:nvPr/>
          </p:nvSpPr>
          <p:spPr bwMode="auto">
            <a:xfrm>
              <a:off x="3544" y="1750"/>
              <a:ext cx="41" cy="1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Rectangle 82"/>
            <p:cNvSpPr>
              <a:spLocks noChangeArrowheads="1"/>
            </p:cNvSpPr>
            <p:nvPr/>
          </p:nvSpPr>
          <p:spPr bwMode="auto">
            <a:xfrm>
              <a:off x="3538" y="1732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Rectangle 83"/>
            <p:cNvSpPr>
              <a:spLocks noChangeArrowheads="1"/>
            </p:cNvSpPr>
            <p:nvPr/>
          </p:nvSpPr>
          <p:spPr bwMode="auto">
            <a:xfrm>
              <a:off x="3538" y="174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Rectangle 84"/>
            <p:cNvSpPr>
              <a:spLocks noChangeArrowheads="1"/>
            </p:cNvSpPr>
            <p:nvPr/>
          </p:nvSpPr>
          <p:spPr bwMode="auto">
            <a:xfrm>
              <a:off x="3538" y="173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Rectangle 85"/>
            <p:cNvSpPr>
              <a:spLocks noChangeArrowheads="1"/>
            </p:cNvSpPr>
            <p:nvPr/>
          </p:nvSpPr>
          <p:spPr bwMode="auto">
            <a:xfrm>
              <a:off x="3538" y="173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Oval 86"/>
            <p:cNvSpPr>
              <a:spLocks noChangeArrowheads="1"/>
            </p:cNvSpPr>
            <p:nvPr/>
          </p:nvSpPr>
          <p:spPr bwMode="auto">
            <a:xfrm>
              <a:off x="3538" y="1714"/>
              <a:ext cx="47" cy="47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Rectangle 87"/>
            <p:cNvSpPr>
              <a:spLocks noChangeArrowheads="1"/>
            </p:cNvSpPr>
            <p:nvPr/>
          </p:nvSpPr>
          <p:spPr bwMode="auto">
            <a:xfrm>
              <a:off x="3810" y="159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0" name="Rectangle 88"/>
            <p:cNvSpPr>
              <a:spLocks noChangeArrowheads="1"/>
            </p:cNvSpPr>
            <p:nvPr/>
          </p:nvSpPr>
          <p:spPr bwMode="auto">
            <a:xfrm>
              <a:off x="3810" y="1637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1" name="Rectangle 89"/>
            <p:cNvSpPr>
              <a:spLocks noChangeArrowheads="1"/>
            </p:cNvSpPr>
            <p:nvPr/>
          </p:nvSpPr>
          <p:spPr bwMode="auto">
            <a:xfrm>
              <a:off x="3798" y="159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2" name="Rectangle 90"/>
            <p:cNvSpPr>
              <a:spLocks noChangeArrowheads="1"/>
            </p:cNvSpPr>
            <p:nvPr/>
          </p:nvSpPr>
          <p:spPr bwMode="auto">
            <a:xfrm>
              <a:off x="3798" y="1625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3" name="Rectangle 91"/>
            <p:cNvSpPr>
              <a:spLocks noChangeArrowheads="1"/>
            </p:cNvSpPr>
            <p:nvPr/>
          </p:nvSpPr>
          <p:spPr bwMode="auto">
            <a:xfrm>
              <a:off x="3792" y="1608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4" name="Rectangle 92"/>
            <p:cNvSpPr>
              <a:spLocks noChangeArrowheads="1"/>
            </p:cNvSpPr>
            <p:nvPr/>
          </p:nvSpPr>
          <p:spPr bwMode="auto">
            <a:xfrm>
              <a:off x="3792" y="1620"/>
              <a:ext cx="54" cy="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5" name="Rectangle 93"/>
            <p:cNvSpPr>
              <a:spLocks noChangeArrowheads="1"/>
            </p:cNvSpPr>
            <p:nvPr/>
          </p:nvSpPr>
          <p:spPr bwMode="auto">
            <a:xfrm>
              <a:off x="3792" y="161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6" name="Rectangle 94"/>
            <p:cNvSpPr>
              <a:spLocks noChangeArrowheads="1"/>
            </p:cNvSpPr>
            <p:nvPr/>
          </p:nvSpPr>
          <p:spPr bwMode="auto">
            <a:xfrm>
              <a:off x="3792" y="1614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7" name="Oval 95"/>
            <p:cNvSpPr>
              <a:spLocks noChangeArrowheads="1"/>
            </p:cNvSpPr>
            <p:nvPr/>
          </p:nvSpPr>
          <p:spPr bwMode="auto">
            <a:xfrm>
              <a:off x="3792" y="1590"/>
              <a:ext cx="48" cy="47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8" name="Rectangle 96"/>
            <p:cNvSpPr>
              <a:spLocks noChangeArrowheads="1"/>
            </p:cNvSpPr>
            <p:nvPr/>
          </p:nvSpPr>
          <p:spPr bwMode="auto">
            <a:xfrm>
              <a:off x="4065" y="1560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9" name="Rectangle 97"/>
            <p:cNvSpPr>
              <a:spLocks noChangeArrowheads="1"/>
            </p:cNvSpPr>
            <p:nvPr/>
          </p:nvSpPr>
          <p:spPr bwMode="auto">
            <a:xfrm>
              <a:off x="4065" y="1608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0" name="Rectangle 98"/>
            <p:cNvSpPr>
              <a:spLocks noChangeArrowheads="1"/>
            </p:cNvSpPr>
            <p:nvPr/>
          </p:nvSpPr>
          <p:spPr bwMode="auto">
            <a:xfrm>
              <a:off x="4053" y="1566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1" name="Rectangle 99"/>
            <p:cNvSpPr>
              <a:spLocks noChangeArrowheads="1"/>
            </p:cNvSpPr>
            <p:nvPr/>
          </p:nvSpPr>
          <p:spPr bwMode="auto">
            <a:xfrm>
              <a:off x="4053" y="1596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2" name="Rectangle 100"/>
            <p:cNvSpPr>
              <a:spLocks noChangeArrowheads="1"/>
            </p:cNvSpPr>
            <p:nvPr/>
          </p:nvSpPr>
          <p:spPr bwMode="auto">
            <a:xfrm>
              <a:off x="4047" y="157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3" name="Rectangle 101"/>
            <p:cNvSpPr>
              <a:spLocks noChangeArrowheads="1"/>
            </p:cNvSpPr>
            <p:nvPr/>
          </p:nvSpPr>
          <p:spPr bwMode="auto">
            <a:xfrm>
              <a:off x="4047" y="1590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4" name="Rectangle 102"/>
            <p:cNvSpPr>
              <a:spLocks noChangeArrowheads="1"/>
            </p:cNvSpPr>
            <p:nvPr/>
          </p:nvSpPr>
          <p:spPr bwMode="auto">
            <a:xfrm>
              <a:off x="4047" y="158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5" name="Rectangle 103"/>
            <p:cNvSpPr>
              <a:spLocks noChangeArrowheads="1"/>
            </p:cNvSpPr>
            <p:nvPr/>
          </p:nvSpPr>
          <p:spPr bwMode="auto">
            <a:xfrm>
              <a:off x="4047" y="158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6" name="Oval 104"/>
            <p:cNvSpPr>
              <a:spLocks noChangeArrowheads="1"/>
            </p:cNvSpPr>
            <p:nvPr/>
          </p:nvSpPr>
          <p:spPr bwMode="auto">
            <a:xfrm>
              <a:off x="4047" y="1560"/>
              <a:ext cx="47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7" name="Rectangle 105"/>
            <p:cNvSpPr>
              <a:spLocks noChangeArrowheads="1"/>
            </p:cNvSpPr>
            <p:nvPr/>
          </p:nvSpPr>
          <p:spPr bwMode="auto">
            <a:xfrm>
              <a:off x="4319" y="156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8" name="Rectangle 106"/>
            <p:cNvSpPr>
              <a:spLocks noChangeArrowheads="1"/>
            </p:cNvSpPr>
            <p:nvPr/>
          </p:nvSpPr>
          <p:spPr bwMode="auto">
            <a:xfrm>
              <a:off x="4319" y="1608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9" name="Rectangle 107"/>
            <p:cNvSpPr>
              <a:spLocks noChangeArrowheads="1"/>
            </p:cNvSpPr>
            <p:nvPr/>
          </p:nvSpPr>
          <p:spPr bwMode="auto">
            <a:xfrm>
              <a:off x="4307" y="156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0" name="Rectangle 108"/>
            <p:cNvSpPr>
              <a:spLocks noChangeArrowheads="1"/>
            </p:cNvSpPr>
            <p:nvPr/>
          </p:nvSpPr>
          <p:spPr bwMode="auto">
            <a:xfrm>
              <a:off x="4307" y="1596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1" name="Rectangle 109"/>
            <p:cNvSpPr>
              <a:spLocks noChangeArrowheads="1"/>
            </p:cNvSpPr>
            <p:nvPr/>
          </p:nvSpPr>
          <p:spPr bwMode="auto">
            <a:xfrm>
              <a:off x="4301" y="157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2" name="Rectangle 110"/>
            <p:cNvSpPr>
              <a:spLocks noChangeArrowheads="1"/>
            </p:cNvSpPr>
            <p:nvPr/>
          </p:nvSpPr>
          <p:spPr bwMode="auto">
            <a:xfrm>
              <a:off x="4301" y="1590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3" name="Rectangle 111"/>
            <p:cNvSpPr>
              <a:spLocks noChangeArrowheads="1"/>
            </p:cNvSpPr>
            <p:nvPr/>
          </p:nvSpPr>
          <p:spPr bwMode="auto">
            <a:xfrm>
              <a:off x="4301" y="158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4" name="Rectangle 112"/>
            <p:cNvSpPr>
              <a:spLocks noChangeArrowheads="1"/>
            </p:cNvSpPr>
            <p:nvPr/>
          </p:nvSpPr>
          <p:spPr bwMode="auto">
            <a:xfrm>
              <a:off x="4301" y="158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5" name="Oval 113"/>
            <p:cNvSpPr>
              <a:spLocks noChangeArrowheads="1"/>
            </p:cNvSpPr>
            <p:nvPr/>
          </p:nvSpPr>
          <p:spPr bwMode="auto">
            <a:xfrm>
              <a:off x="4301" y="1560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6" name="Rectangle 114"/>
            <p:cNvSpPr>
              <a:spLocks noChangeArrowheads="1"/>
            </p:cNvSpPr>
            <p:nvPr/>
          </p:nvSpPr>
          <p:spPr bwMode="auto">
            <a:xfrm>
              <a:off x="4568" y="1448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7" name="Rectangle 115"/>
            <p:cNvSpPr>
              <a:spLocks noChangeArrowheads="1"/>
            </p:cNvSpPr>
            <p:nvPr/>
          </p:nvSpPr>
          <p:spPr bwMode="auto">
            <a:xfrm>
              <a:off x="4568" y="1495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8" name="Rectangle 116"/>
            <p:cNvSpPr>
              <a:spLocks noChangeArrowheads="1"/>
            </p:cNvSpPr>
            <p:nvPr/>
          </p:nvSpPr>
          <p:spPr bwMode="auto">
            <a:xfrm>
              <a:off x="4556" y="1454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9" name="Rectangle 117"/>
            <p:cNvSpPr>
              <a:spLocks noChangeArrowheads="1"/>
            </p:cNvSpPr>
            <p:nvPr/>
          </p:nvSpPr>
          <p:spPr bwMode="auto">
            <a:xfrm>
              <a:off x="4556" y="1484"/>
              <a:ext cx="41" cy="1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0" name="Rectangle 118"/>
            <p:cNvSpPr>
              <a:spLocks noChangeArrowheads="1"/>
            </p:cNvSpPr>
            <p:nvPr/>
          </p:nvSpPr>
          <p:spPr bwMode="auto">
            <a:xfrm>
              <a:off x="4550" y="1466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1" name="Rectangle 119"/>
            <p:cNvSpPr>
              <a:spLocks noChangeArrowheads="1"/>
            </p:cNvSpPr>
            <p:nvPr/>
          </p:nvSpPr>
          <p:spPr bwMode="auto">
            <a:xfrm>
              <a:off x="4550" y="147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2" name="Rectangle 120"/>
            <p:cNvSpPr>
              <a:spLocks noChangeArrowheads="1"/>
            </p:cNvSpPr>
            <p:nvPr/>
          </p:nvSpPr>
          <p:spPr bwMode="auto">
            <a:xfrm>
              <a:off x="4550" y="1472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3" name="Rectangle 121"/>
            <p:cNvSpPr>
              <a:spLocks noChangeArrowheads="1"/>
            </p:cNvSpPr>
            <p:nvPr/>
          </p:nvSpPr>
          <p:spPr bwMode="auto">
            <a:xfrm>
              <a:off x="4550" y="1472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4" name="Oval 122"/>
            <p:cNvSpPr>
              <a:spLocks noChangeArrowheads="1"/>
            </p:cNvSpPr>
            <p:nvPr/>
          </p:nvSpPr>
          <p:spPr bwMode="auto">
            <a:xfrm>
              <a:off x="4550" y="1448"/>
              <a:ext cx="47" cy="47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5" name="Rectangle 123"/>
            <p:cNvSpPr>
              <a:spLocks noChangeArrowheads="1"/>
            </p:cNvSpPr>
            <p:nvPr/>
          </p:nvSpPr>
          <p:spPr bwMode="auto">
            <a:xfrm>
              <a:off x="4822" y="1241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6" name="Rectangle 124"/>
            <p:cNvSpPr>
              <a:spLocks noChangeArrowheads="1"/>
            </p:cNvSpPr>
            <p:nvPr/>
          </p:nvSpPr>
          <p:spPr bwMode="auto">
            <a:xfrm>
              <a:off x="4822" y="1289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7" name="Rectangle 125"/>
            <p:cNvSpPr>
              <a:spLocks noChangeArrowheads="1"/>
            </p:cNvSpPr>
            <p:nvPr/>
          </p:nvSpPr>
          <p:spPr bwMode="auto">
            <a:xfrm>
              <a:off x="4810" y="1247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8" name="Rectangle 126"/>
            <p:cNvSpPr>
              <a:spLocks noChangeArrowheads="1"/>
            </p:cNvSpPr>
            <p:nvPr/>
          </p:nvSpPr>
          <p:spPr bwMode="auto">
            <a:xfrm>
              <a:off x="4810" y="1277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9" name="Rectangle 127"/>
            <p:cNvSpPr>
              <a:spLocks noChangeArrowheads="1"/>
            </p:cNvSpPr>
            <p:nvPr/>
          </p:nvSpPr>
          <p:spPr bwMode="auto">
            <a:xfrm>
              <a:off x="4804" y="1259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0" name="Rectangle 128"/>
            <p:cNvSpPr>
              <a:spLocks noChangeArrowheads="1"/>
            </p:cNvSpPr>
            <p:nvPr/>
          </p:nvSpPr>
          <p:spPr bwMode="auto">
            <a:xfrm>
              <a:off x="4804" y="1271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1" name="Rectangle 129"/>
            <p:cNvSpPr>
              <a:spLocks noChangeArrowheads="1"/>
            </p:cNvSpPr>
            <p:nvPr/>
          </p:nvSpPr>
          <p:spPr bwMode="auto">
            <a:xfrm>
              <a:off x="4804" y="126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2" name="Rectangle 130"/>
            <p:cNvSpPr>
              <a:spLocks noChangeArrowheads="1"/>
            </p:cNvSpPr>
            <p:nvPr/>
          </p:nvSpPr>
          <p:spPr bwMode="auto">
            <a:xfrm>
              <a:off x="4804" y="1265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3" name="Oval 131"/>
            <p:cNvSpPr>
              <a:spLocks noChangeArrowheads="1"/>
            </p:cNvSpPr>
            <p:nvPr/>
          </p:nvSpPr>
          <p:spPr bwMode="auto">
            <a:xfrm>
              <a:off x="4804" y="1241"/>
              <a:ext cx="48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4" name="Rectangle 132"/>
            <p:cNvSpPr>
              <a:spLocks noChangeArrowheads="1"/>
            </p:cNvSpPr>
            <p:nvPr/>
          </p:nvSpPr>
          <p:spPr bwMode="auto">
            <a:xfrm>
              <a:off x="5077" y="1300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5" name="Rectangle 133"/>
            <p:cNvSpPr>
              <a:spLocks noChangeArrowheads="1"/>
            </p:cNvSpPr>
            <p:nvPr/>
          </p:nvSpPr>
          <p:spPr bwMode="auto">
            <a:xfrm>
              <a:off x="5077" y="1348"/>
              <a:ext cx="17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6" name="Rectangle 134"/>
            <p:cNvSpPr>
              <a:spLocks noChangeArrowheads="1"/>
            </p:cNvSpPr>
            <p:nvPr/>
          </p:nvSpPr>
          <p:spPr bwMode="auto">
            <a:xfrm>
              <a:off x="5065" y="1306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" name="Rectangle 135"/>
            <p:cNvSpPr>
              <a:spLocks noChangeArrowheads="1"/>
            </p:cNvSpPr>
            <p:nvPr/>
          </p:nvSpPr>
          <p:spPr bwMode="auto">
            <a:xfrm>
              <a:off x="5065" y="1336"/>
              <a:ext cx="41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" name="Rectangle 136"/>
            <p:cNvSpPr>
              <a:spLocks noChangeArrowheads="1"/>
            </p:cNvSpPr>
            <p:nvPr/>
          </p:nvSpPr>
          <p:spPr bwMode="auto">
            <a:xfrm>
              <a:off x="5059" y="1318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" name="Rectangle 137"/>
            <p:cNvSpPr>
              <a:spLocks noChangeArrowheads="1"/>
            </p:cNvSpPr>
            <p:nvPr/>
          </p:nvSpPr>
          <p:spPr bwMode="auto">
            <a:xfrm>
              <a:off x="5059" y="1330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0" name="Rectangle 138"/>
            <p:cNvSpPr>
              <a:spLocks noChangeArrowheads="1"/>
            </p:cNvSpPr>
            <p:nvPr/>
          </p:nvSpPr>
          <p:spPr bwMode="auto">
            <a:xfrm>
              <a:off x="5059" y="132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1" name="Rectangle 139"/>
            <p:cNvSpPr>
              <a:spLocks noChangeArrowheads="1"/>
            </p:cNvSpPr>
            <p:nvPr/>
          </p:nvSpPr>
          <p:spPr bwMode="auto">
            <a:xfrm>
              <a:off x="5059" y="1324"/>
              <a:ext cx="53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2" name="Oval 140"/>
            <p:cNvSpPr>
              <a:spLocks noChangeArrowheads="1"/>
            </p:cNvSpPr>
            <p:nvPr/>
          </p:nvSpPr>
          <p:spPr bwMode="auto">
            <a:xfrm>
              <a:off x="5059" y="1300"/>
              <a:ext cx="47" cy="48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3" name="Rectangle 141"/>
            <p:cNvSpPr>
              <a:spLocks noChangeArrowheads="1"/>
            </p:cNvSpPr>
            <p:nvPr/>
          </p:nvSpPr>
          <p:spPr bwMode="auto">
            <a:xfrm>
              <a:off x="5331" y="1253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4" name="Rectangle 142"/>
            <p:cNvSpPr>
              <a:spLocks noChangeArrowheads="1"/>
            </p:cNvSpPr>
            <p:nvPr/>
          </p:nvSpPr>
          <p:spPr bwMode="auto">
            <a:xfrm>
              <a:off x="5331" y="1300"/>
              <a:ext cx="18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5" name="Rectangle 143"/>
            <p:cNvSpPr>
              <a:spLocks noChangeArrowheads="1"/>
            </p:cNvSpPr>
            <p:nvPr/>
          </p:nvSpPr>
          <p:spPr bwMode="auto">
            <a:xfrm>
              <a:off x="5319" y="1259"/>
              <a:ext cx="42" cy="1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6" name="Rectangle 144"/>
            <p:cNvSpPr>
              <a:spLocks noChangeArrowheads="1"/>
            </p:cNvSpPr>
            <p:nvPr/>
          </p:nvSpPr>
          <p:spPr bwMode="auto">
            <a:xfrm>
              <a:off x="5319" y="1289"/>
              <a:ext cx="42" cy="1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7" name="Rectangle 145"/>
            <p:cNvSpPr>
              <a:spLocks noChangeArrowheads="1"/>
            </p:cNvSpPr>
            <p:nvPr/>
          </p:nvSpPr>
          <p:spPr bwMode="auto">
            <a:xfrm>
              <a:off x="5313" y="1271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8" name="Rectangle 146"/>
            <p:cNvSpPr>
              <a:spLocks noChangeArrowheads="1"/>
            </p:cNvSpPr>
            <p:nvPr/>
          </p:nvSpPr>
          <p:spPr bwMode="auto">
            <a:xfrm>
              <a:off x="5313" y="1283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9" name="Rectangle 147"/>
            <p:cNvSpPr>
              <a:spLocks noChangeArrowheads="1"/>
            </p:cNvSpPr>
            <p:nvPr/>
          </p:nvSpPr>
          <p:spPr bwMode="auto">
            <a:xfrm>
              <a:off x="5313" y="127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0" name="Rectangle 148"/>
            <p:cNvSpPr>
              <a:spLocks noChangeArrowheads="1"/>
            </p:cNvSpPr>
            <p:nvPr/>
          </p:nvSpPr>
          <p:spPr bwMode="auto">
            <a:xfrm>
              <a:off x="5313" y="1277"/>
              <a:ext cx="54" cy="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1" name="Oval 149"/>
            <p:cNvSpPr>
              <a:spLocks noChangeArrowheads="1"/>
            </p:cNvSpPr>
            <p:nvPr/>
          </p:nvSpPr>
          <p:spPr bwMode="auto">
            <a:xfrm>
              <a:off x="5313" y="1253"/>
              <a:ext cx="48" cy="47"/>
            </a:xfrm>
            <a:prstGeom prst="ellipse">
              <a:avLst/>
            </a:prstGeom>
            <a:noFill/>
            <a:ln w="9525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2" name="Freeform 150"/>
            <p:cNvSpPr>
              <a:spLocks/>
            </p:cNvSpPr>
            <p:nvPr/>
          </p:nvSpPr>
          <p:spPr bwMode="auto">
            <a:xfrm>
              <a:off x="2301" y="1265"/>
              <a:ext cx="3036" cy="963"/>
            </a:xfrm>
            <a:custGeom>
              <a:avLst/>
              <a:gdLst>
                <a:gd name="T0" fmla="*/ 0 w 513"/>
                <a:gd name="T1" fmla="*/ 163 h 163"/>
                <a:gd name="T2" fmla="*/ 42 w 513"/>
                <a:gd name="T3" fmla="*/ 109 h 163"/>
                <a:gd name="T4" fmla="*/ 85 w 513"/>
                <a:gd name="T5" fmla="*/ 142 h 163"/>
                <a:gd name="T6" fmla="*/ 128 w 513"/>
                <a:gd name="T7" fmla="*/ 131 h 163"/>
                <a:gd name="T8" fmla="*/ 171 w 513"/>
                <a:gd name="T9" fmla="*/ 98 h 163"/>
                <a:gd name="T10" fmla="*/ 213 w 513"/>
                <a:gd name="T11" fmla="*/ 80 h 163"/>
                <a:gd name="T12" fmla="*/ 256 w 513"/>
                <a:gd name="T13" fmla="*/ 59 h 163"/>
                <a:gd name="T14" fmla="*/ 299 w 513"/>
                <a:gd name="T15" fmla="*/ 54 h 163"/>
                <a:gd name="T16" fmla="*/ 342 w 513"/>
                <a:gd name="T17" fmla="*/ 54 h 163"/>
                <a:gd name="T18" fmla="*/ 384 w 513"/>
                <a:gd name="T19" fmla="*/ 35 h 163"/>
                <a:gd name="T20" fmla="*/ 427 w 513"/>
                <a:gd name="T21" fmla="*/ 0 h 163"/>
                <a:gd name="T22" fmla="*/ 470 w 513"/>
                <a:gd name="T23" fmla="*/ 10 h 163"/>
                <a:gd name="T24" fmla="*/ 513 w 513"/>
                <a:gd name="T25" fmla="*/ 2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3" h="163">
                  <a:moveTo>
                    <a:pt x="0" y="163"/>
                  </a:moveTo>
                  <a:lnTo>
                    <a:pt x="42" y="109"/>
                  </a:lnTo>
                  <a:lnTo>
                    <a:pt x="85" y="142"/>
                  </a:lnTo>
                  <a:lnTo>
                    <a:pt x="128" y="131"/>
                  </a:lnTo>
                  <a:lnTo>
                    <a:pt x="171" y="98"/>
                  </a:lnTo>
                  <a:lnTo>
                    <a:pt x="213" y="80"/>
                  </a:lnTo>
                  <a:lnTo>
                    <a:pt x="256" y="59"/>
                  </a:lnTo>
                  <a:lnTo>
                    <a:pt x="299" y="54"/>
                  </a:lnTo>
                  <a:lnTo>
                    <a:pt x="342" y="54"/>
                  </a:lnTo>
                  <a:lnTo>
                    <a:pt x="384" y="35"/>
                  </a:lnTo>
                  <a:lnTo>
                    <a:pt x="427" y="0"/>
                  </a:lnTo>
                  <a:lnTo>
                    <a:pt x="470" y="10"/>
                  </a:lnTo>
                  <a:lnTo>
                    <a:pt x="513" y="2"/>
                  </a:lnTo>
                </a:path>
              </a:pathLst>
            </a:cu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3" name="Rectangle 151"/>
            <p:cNvSpPr>
              <a:spLocks noChangeArrowheads="1"/>
            </p:cNvSpPr>
            <p:nvPr/>
          </p:nvSpPr>
          <p:spPr bwMode="auto">
            <a:xfrm>
              <a:off x="2271" y="2246"/>
              <a:ext cx="54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4" name="Rectangle 152"/>
            <p:cNvSpPr>
              <a:spLocks noChangeArrowheads="1"/>
            </p:cNvSpPr>
            <p:nvPr/>
          </p:nvSpPr>
          <p:spPr bwMode="auto">
            <a:xfrm>
              <a:off x="2526" y="1850"/>
              <a:ext cx="53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5" name="Rectangle 153"/>
            <p:cNvSpPr>
              <a:spLocks noChangeArrowheads="1"/>
            </p:cNvSpPr>
            <p:nvPr/>
          </p:nvSpPr>
          <p:spPr bwMode="auto">
            <a:xfrm>
              <a:off x="2780" y="2075"/>
              <a:ext cx="54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6" name="Rectangle 154"/>
            <p:cNvSpPr>
              <a:spLocks noChangeArrowheads="1"/>
            </p:cNvSpPr>
            <p:nvPr/>
          </p:nvSpPr>
          <p:spPr bwMode="auto">
            <a:xfrm>
              <a:off x="3035" y="1980"/>
              <a:ext cx="47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7" name="Rectangle 155"/>
            <p:cNvSpPr>
              <a:spLocks noChangeArrowheads="1"/>
            </p:cNvSpPr>
            <p:nvPr/>
          </p:nvSpPr>
          <p:spPr bwMode="auto">
            <a:xfrm>
              <a:off x="3283" y="1773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8" name="Rectangle 156"/>
            <p:cNvSpPr>
              <a:spLocks noChangeArrowheads="1"/>
            </p:cNvSpPr>
            <p:nvPr/>
          </p:nvSpPr>
          <p:spPr bwMode="auto">
            <a:xfrm>
              <a:off x="3538" y="1661"/>
              <a:ext cx="53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9" name="Rectangle 157"/>
            <p:cNvSpPr>
              <a:spLocks noChangeArrowheads="1"/>
            </p:cNvSpPr>
            <p:nvPr/>
          </p:nvSpPr>
          <p:spPr bwMode="auto">
            <a:xfrm>
              <a:off x="3792" y="1525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0" name="Rectangle 158"/>
            <p:cNvSpPr>
              <a:spLocks noChangeArrowheads="1"/>
            </p:cNvSpPr>
            <p:nvPr/>
          </p:nvSpPr>
          <p:spPr bwMode="auto">
            <a:xfrm>
              <a:off x="4047" y="1460"/>
              <a:ext cx="47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1" name="Rectangle 159"/>
            <p:cNvSpPr>
              <a:spLocks noChangeArrowheads="1"/>
            </p:cNvSpPr>
            <p:nvPr/>
          </p:nvSpPr>
          <p:spPr bwMode="auto">
            <a:xfrm>
              <a:off x="4295" y="1425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2" name="Rectangle 160"/>
            <p:cNvSpPr>
              <a:spLocks noChangeArrowheads="1"/>
            </p:cNvSpPr>
            <p:nvPr/>
          </p:nvSpPr>
          <p:spPr bwMode="auto">
            <a:xfrm>
              <a:off x="4550" y="1342"/>
              <a:ext cx="53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3" name="Rectangle 161"/>
            <p:cNvSpPr>
              <a:spLocks noChangeArrowheads="1"/>
            </p:cNvSpPr>
            <p:nvPr/>
          </p:nvSpPr>
          <p:spPr bwMode="auto">
            <a:xfrm>
              <a:off x="4804" y="1064"/>
              <a:ext cx="48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4" name="Rectangle 162"/>
            <p:cNvSpPr>
              <a:spLocks noChangeArrowheads="1"/>
            </p:cNvSpPr>
            <p:nvPr/>
          </p:nvSpPr>
          <p:spPr bwMode="auto">
            <a:xfrm>
              <a:off x="5059" y="1011"/>
              <a:ext cx="47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5" name="Rectangle 163"/>
            <p:cNvSpPr>
              <a:spLocks noChangeArrowheads="1"/>
            </p:cNvSpPr>
            <p:nvPr/>
          </p:nvSpPr>
          <p:spPr bwMode="auto">
            <a:xfrm>
              <a:off x="5307" y="893"/>
              <a:ext cx="54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6" name="Freeform 164"/>
            <p:cNvSpPr>
              <a:spLocks/>
            </p:cNvSpPr>
            <p:nvPr/>
          </p:nvSpPr>
          <p:spPr bwMode="auto">
            <a:xfrm>
              <a:off x="2301" y="922"/>
              <a:ext cx="3036" cy="1353"/>
            </a:xfrm>
            <a:custGeom>
              <a:avLst/>
              <a:gdLst>
                <a:gd name="T0" fmla="*/ 0 w 513"/>
                <a:gd name="T1" fmla="*/ 229 h 229"/>
                <a:gd name="T2" fmla="*/ 42 w 513"/>
                <a:gd name="T3" fmla="*/ 162 h 229"/>
                <a:gd name="T4" fmla="*/ 85 w 513"/>
                <a:gd name="T5" fmla="*/ 200 h 229"/>
                <a:gd name="T6" fmla="*/ 128 w 513"/>
                <a:gd name="T7" fmla="*/ 184 h 229"/>
                <a:gd name="T8" fmla="*/ 171 w 513"/>
                <a:gd name="T9" fmla="*/ 148 h 229"/>
                <a:gd name="T10" fmla="*/ 213 w 513"/>
                <a:gd name="T11" fmla="*/ 129 h 229"/>
                <a:gd name="T12" fmla="*/ 256 w 513"/>
                <a:gd name="T13" fmla="*/ 106 h 229"/>
                <a:gd name="T14" fmla="*/ 299 w 513"/>
                <a:gd name="T15" fmla="*/ 95 h 229"/>
                <a:gd name="T16" fmla="*/ 342 w 513"/>
                <a:gd name="T17" fmla="*/ 89 h 229"/>
                <a:gd name="T18" fmla="*/ 384 w 513"/>
                <a:gd name="T19" fmla="*/ 76 h 229"/>
                <a:gd name="T20" fmla="*/ 427 w 513"/>
                <a:gd name="T21" fmla="*/ 28 h 229"/>
                <a:gd name="T22" fmla="*/ 470 w 513"/>
                <a:gd name="T23" fmla="*/ 20 h 229"/>
                <a:gd name="T24" fmla="*/ 513 w 513"/>
                <a:gd name="T25" fmla="*/ 0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3" h="229">
                  <a:moveTo>
                    <a:pt x="0" y="229"/>
                  </a:moveTo>
                  <a:lnTo>
                    <a:pt x="42" y="162"/>
                  </a:lnTo>
                  <a:lnTo>
                    <a:pt x="85" y="200"/>
                  </a:lnTo>
                  <a:lnTo>
                    <a:pt x="128" y="184"/>
                  </a:lnTo>
                  <a:lnTo>
                    <a:pt x="171" y="148"/>
                  </a:lnTo>
                  <a:lnTo>
                    <a:pt x="213" y="129"/>
                  </a:lnTo>
                  <a:lnTo>
                    <a:pt x="256" y="106"/>
                  </a:lnTo>
                  <a:lnTo>
                    <a:pt x="299" y="95"/>
                  </a:lnTo>
                  <a:lnTo>
                    <a:pt x="342" y="89"/>
                  </a:lnTo>
                  <a:lnTo>
                    <a:pt x="384" y="76"/>
                  </a:lnTo>
                  <a:lnTo>
                    <a:pt x="427" y="28"/>
                  </a:lnTo>
                  <a:lnTo>
                    <a:pt x="470" y="20"/>
                  </a:lnTo>
                  <a:lnTo>
                    <a:pt x="513" y="0"/>
                  </a:lnTo>
                </a:path>
              </a:pathLst>
            </a:cu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7" name="Rectangle 165"/>
            <p:cNvSpPr>
              <a:spLocks noChangeArrowheads="1"/>
            </p:cNvSpPr>
            <p:nvPr/>
          </p:nvSpPr>
          <p:spPr bwMode="auto">
            <a:xfrm>
              <a:off x="2271" y="3605"/>
              <a:ext cx="54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8" name="Rectangle 166"/>
            <p:cNvSpPr>
              <a:spLocks noChangeArrowheads="1"/>
            </p:cNvSpPr>
            <p:nvPr/>
          </p:nvSpPr>
          <p:spPr bwMode="auto">
            <a:xfrm>
              <a:off x="2526" y="3434"/>
              <a:ext cx="53" cy="4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9" name="Rectangle 167"/>
            <p:cNvSpPr>
              <a:spLocks noChangeArrowheads="1"/>
            </p:cNvSpPr>
            <p:nvPr/>
          </p:nvSpPr>
          <p:spPr bwMode="auto">
            <a:xfrm>
              <a:off x="2780" y="3268"/>
              <a:ext cx="54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0" name="Rectangle 168"/>
            <p:cNvSpPr>
              <a:spLocks noChangeArrowheads="1"/>
            </p:cNvSpPr>
            <p:nvPr/>
          </p:nvSpPr>
          <p:spPr bwMode="auto">
            <a:xfrm>
              <a:off x="3035" y="3132"/>
              <a:ext cx="47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1" name="Rectangle 169"/>
            <p:cNvSpPr>
              <a:spLocks noChangeArrowheads="1"/>
            </p:cNvSpPr>
            <p:nvPr/>
          </p:nvSpPr>
          <p:spPr bwMode="auto">
            <a:xfrm>
              <a:off x="3283" y="2996"/>
              <a:ext cx="54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2" name="Rectangle 170"/>
            <p:cNvSpPr>
              <a:spLocks noChangeArrowheads="1"/>
            </p:cNvSpPr>
            <p:nvPr/>
          </p:nvSpPr>
          <p:spPr bwMode="auto">
            <a:xfrm>
              <a:off x="3538" y="2884"/>
              <a:ext cx="53" cy="4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3" name="Rectangle 171"/>
            <p:cNvSpPr>
              <a:spLocks noChangeArrowheads="1"/>
            </p:cNvSpPr>
            <p:nvPr/>
          </p:nvSpPr>
          <p:spPr bwMode="auto">
            <a:xfrm>
              <a:off x="3792" y="2719"/>
              <a:ext cx="54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4" name="Rectangle 172"/>
            <p:cNvSpPr>
              <a:spLocks noChangeArrowheads="1"/>
            </p:cNvSpPr>
            <p:nvPr/>
          </p:nvSpPr>
          <p:spPr bwMode="auto">
            <a:xfrm>
              <a:off x="4047" y="2577"/>
              <a:ext cx="47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5" name="Rectangle 173"/>
            <p:cNvSpPr>
              <a:spLocks noChangeArrowheads="1"/>
            </p:cNvSpPr>
            <p:nvPr/>
          </p:nvSpPr>
          <p:spPr bwMode="auto">
            <a:xfrm>
              <a:off x="4295" y="2482"/>
              <a:ext cx="54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6" name="Rectangle 174"/>
            <p:cNvSpPr>
              <a:spLocks noChangeArrowheads="1"/>
            </p:cNvSpPr>
            <p:nvPr/>
          </p:nvSpPr>
          <p:spPr bwMode="auto">
            <a:xfrm>
              <a:off x="4550" y="2382"/>
              <a:ext cx="53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7" name="Rectangle 175"/>
            <p:cNvSpPr>
              <a:spLocks noChangeArrowheads="1"/>
            </p:cNvSpPr>
            <p:nvPr/>
          </p:nvSpPr>
          <p:spPr bwMode="auto">
            <a:xfrm>
              <a:off x="4804" y="2216"/>
              <a:ext cx="48" cy="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8" name="Rectangle 176"/>
            <p:cNvSpPr>
              <a:spLocks noChangeArrowheads="1"/>
            </p:cNvSpPr>
            <p:nvPr/>
          </p:nvSpPr>
          <p:spPr bwMode="auto">
            <a:xfrm>
              <a:off x="5059" y="2092"/>
              <a:ext cx="47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9" name="Rectangle 177"/>
            <p:cNvSpPr>
              <a:spLocks noChangeArrowheads="1"/>
            </p:cNvSpPr>
            <p:nvPr/>
          </p:nvSpPr>
          <p:spPr bwMode="auto">
            <a:xfrm>
              <a:off x="5307" y="1927"/>
              <a:ext cx="54" cy="4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0" name="Freeform 178"/>
            <p:cNvSpPr>
              <a:spLocks noEditPoints="1"/>
            </p:cNvSpPr>
            <p:nvPr/>
          </p:nvSpPr>
          <p:spPr bwMode="auto">
            <a:xfrm>
              <a:off x="2313" y="1950"/>
              <a:ext cx="3024" cy="1673"/>
            </a:xfrm>
            <a:custGeom>
              <a:avLst/>
              <a:gdLst>
                <a:gd name="T0" fmla="*/ 7 w 511"/>
                <a:gd name="T1" fmla="*/ 278 h 283"/>
                <a:gd name="T2" fmla="*/ 20 w 511"/>
                <a:gd name="T3" fmla="*/ 269 h 283"/>
                <a:gd name="T4" fmla="*/ 30 w 511"/>
                <a:gd name="T5" fmla="*/ 262 h 283"/>
                <a:gd name="T6" fmla="*/ 42 w 511"/>
                <a:gd name="T7" fmla="*/ 254 h 283"/>
                <a:gd name="T8" fmla="*/ 52 w 511"/>
                <a:gd name="T9" fmla="*/ 247 h 283"/>
                <a:gd name="T10" fmla="*/ 66 w 511"/>
                <a:gd name="T11" fmla="*/ 239 h 283"/>
                <a:gd name="T12" fmla="*/ 76 w 511"/>
                <a:gd name="T13" fmla="*/ 232 h 283"/>
                <a:gd name="T14" fmla="*/ 83 w 511"/>
                <a:gd name="T15" fmla="*/ 228 h 283"/>
                <a:gd name="T16" fmla="*/ 97 w 511"/>
                <a:gd name="T17" fmla="*/ 220 h 283"/>
                <a:gd name="T18" fmla="*/ 107 w 511"/>
                <a:gd name="T19" fmla="*/ 215 h 283"/>
                <a:gd name="T20" fmla="*/ 121 w 511"/>
                <a:gd name="T21" fmla="*/ 207 h 283"/>
                <a:gd name="T22" fmla="*/ 130 w 511"/>
                <a:gd name="T23" fmla="*/ 202 h 283"/>
                <a:gd name="T24" fmla="*/ 144 w 511"/>
                <a:gd name="T25" fmla="*/ 194 h 283"/>
                <a:gd name="T26" fmla="*/ 154 w 511"/>
                <a:gd name="T27" fmla="*/ 189 h 283"/>
                <a:gd name="T28" fmla="*/ 168 w 511"/>
                <a:gd name="T29" fmla="*/ 182 h 283"/>
                <a:gd name="T30" fmla="*/ 175 w 511"/>
                <a:gd name="T31" fmla="*/ 178 h 283"/>
                <a:gd name="T32" fmla="*/ 185 w 511"/>
                <a:gd name="T33" fmla="*/ 174 h 283"/>
                <a:gd name="T34" fmla="*/ 199 w 511"/>
                <a:gd name="T35" fmla="*/ 167 h 283"/>
                <a:gd name="T36" fmla="*/ 209 w 511"/>
                <a:gd name="T37" fmla="*/ 163 h 283"/>
                <a:gd name="T38" fmla="*/ 223 w 511"/>
                <a:gd name="T39" fmla="*/ 154 h 283"/>
                <a:gd name="T40" fmla="*/ 233 w 511"/>
                <a:gd name="T41" fmla="*/ 148 h 283"/>
                <a:gd name="T42" fmla="*/ 247 w 511"/>
                <a:gd name="T43" fmla="*/ 139 h 283"/>
                <a:gd name="T44" fmla="*/ 256 w 511"/>
                <a:gd name="T45" fmla="*/ 134 h 283"/>
                <a:gd name="T46" fmla="*/ 270 w 511"/>
                <a:gd name="T47" fmla="*/ 126 h 283"/>
                <a:gd name="T48" fmla="*/ 280 w 511"/>
                <a:gd name="T49" fmla="*/ 120 h 283"/>
                <a:gd name="T50" fmla="*/ 294 w 511"/>
                <a:gd name="T51" fmla="*/ 112 h 283"/>
                <a:gd name="T52" fmla="*/ 304 w 511"/>
                <a:gd name="T53" fmla="*/ 107 h 283"/>
                <a:gd name="T54" fmla="*/ 318 w 511"/>
                <a:gd name="T55" fmla="*/ 102 h 283"/>
                <a:gd name="T56" fmla="*/ 328 w 511"/>
                <a:gd name="T57" fmla="*/ 98 h 283"/>
                <a:gd name="T58" fmla="*/ 342 w 511"/>
                <a:gd name="T59" fmla="*/ 93 h 283"/>
                <a:gd name="T60" fmla="*/ 352 w 511"/>
                <a:gd name="T61" fmla="*/ 89 h 283"/>
                <a:gd name="T62" fmla="*/ 366 w 511"/>
                <a:gd name="T63" fmla="*/ 83 h 283"/>
                <a:gd name="T64" fmla="*/ 376 w 511"/>
                <a:gd name="T65" fmla="*/ 79 h 283"/>
                <a:gd name="T66" fmla="*/ 389 w 511"/>
                <a:gd name="T67" fmla="*/ 72 h 283"/>
                <a:gd name="T68" fmla="*/ 399 w 511"/>
                <a:gd name="T69" fmla="*/ 66 h 283"/>
                <a:gd name="T70" fmla="*/ 412 w 511"/>
                <a:gd name="T71" fmla="*/ 57 h 283"/>
                <a:gd name="T72" fmla="*/ 422 w 511"/>
                <a:gd name="T73" fmla="*/ 51 h 283"/>
                <a:gd name="T74" fmla="*/ 435 w 511"/>
                <a:gd name="T75" fmla="*/ 44 h 283"/>
                <a:gd name="T76" fmla="*/ 445 w 511"/>
                <a:gd name="T77" fmla="*/ 39 h 283"/>
                <a:gd name="T78" fmla="*/ 459 w 511"/>
                <a:gd name="T79" fmla="*/ 32 h 283"/>
                <a:gd name="T80" fmla="*/ 468 w 511"/>
                <a:gd name="T81" fmla="*/ 28 h 283"/>
                <a:gd name="T82" fmla="*/ 477 w 511"/>
                <a:gd name="T83" fmla="*/ 22 h 283"/>
                <a:gd name="T84" fmla="*/ 491 w 511"/>
                <a:gd name="T85" fmla="*/ 13 h 283"/>
                <a:gd name="T86" fmla="*/ 500 w 511"/>
                <a:gd name="T87" fmla="*/ 7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11" h="283">
                  <a:moveTo>
                    <a:pt x="5" y="279"/>
                  </a:moveTo>
                  <a:lnTo>
                    <a:pt x="7" y="278"/>
                  </a:lnTo>
                  <a:moveTo>
                    <a:pt x="12" y="274"/>
                  </a:moveTo>
                  <a:lnTo>
                    <a:pt x="14" y="273"/>
                  </a:lnTo>
                  <a:moveTo>
                    <a:pt x="20" y="269"/>
                  </a:moveTo>
                  <a:lnTo>
                    <a:pt x="22" y="267"/>
                  </a:lnTo>
                  <a:moveTo>
                    <a:pt x="28" y="263"/>
                  </a:moveTo>
                  <a:lnTo>
                    <a:pt x="30" y="262"/>
                  </a:lnTo>
                  <a:moveTo>
                    <a:pt x="35" y="258"/>
                  </a:moveTo>
                  <a:lnTo>
                    <a:pt x="37" y="257"/>
                  </a:lnTo>
                  <a:moveTo>
                    <a:pt x="42" y="254"/>
                  </a:moveTo>
                  <a:lnTo>
                    <a:pt x="44" y="252"/>
                  </a:lnTo>
                  <a:moveTo>
                    <a:pt x="50" y="249"/>
                  </a:moveTo>
                  <a:lnTo>
                    <a:pt x="52" y="247"/>
                  </a:lnTo>
                  <a:moveTo>
                    <a:pt x="58" y="244"/>
                  </a:moveTo>
                  <a:lnTo>
                    <a:pt x="60" y="242"/>
                  </a:lnTo>
                  <a:moveTo>
                    <a:pt x="66" y="239"/>
                  </a:moveTo>
                  <a:lnTo>
                    <a:pt x="68" y="237"/>
                  </a:lnTo>
                  <a:moveTo>
                    <a:pt x="74" y="234"/>
                  </a:moveTo>
                  <a:lnTo>
                    <a:pt x="76" y="232"/>
                  </a:lnTo>
                  <a:moveTo>
                    <a:pt x="82" y="229"/>
                  </a:moveTo>
                  <a:lnTo>
                    <a:pt x="83" y="228"/>
                  </a:lnTo>
                  <a:lnTo>
                    <a:pt x="83" y="228"/>
                  </a:lnTo>
                  <a:moveTo>
                    <a:pt x="89" y="225"/>
                  </a:moveTo>
                  <a:lnTo>
                    <a:pt x="91" y="224"/>
                  </a:lnTo>
                  <a:moveTo>
                    <a:pt x="97" y="220"/>
                  </a:moveTo>
                  <a:lnTo>
                    <a:pt x="99" y="219"/>
                  </a:lnTo>
                  <a:moveTo>
                    <a:pt x="105" y="216"/>
                  </a:moveTo>
                  <a:lnTo>
                    <a:pt x="107" y="215"/>
                  </a:lnTo>
                  <a:moveTo>
                    <a:pt x="113" y="211"/>
                  </a:moveTo>
                  <a:lnTo>
                    <a:pt x="115" y="210"/>
                  </a:lnTo>
                  <a:moveTo>
                    <a:pt x="121" y="207"/>
                  </a:moveTo>
                  <a:lnTo>
                    <a:pt x="123" y="206"/>
                  </a:lnTo>
                  <a:moveTo>
                    <a:pt x="128" y="203"/>
                  </a:moveTo>
                  <a:lnTo>
                    <a:pt x="130" y="202"/>
                  </a:lnTo>
                  <a:moveTo>
                    <a:pt x="136" y="199"/>
                  </a:moveTo>
                  <a:lnTo>
                    <a:pt x="138" y="198"/>
                  </a:lnTo>
                  <a:moveTo>
                    <a:pt x="144" y="194"/>
                  </a:moveTo>
                  <a:lnTo>
                    <a:pt x="146" y="193"/>
                  </a:lnTo>
                  <a:moveTo>
                    <a:pt x="152" y="190"/>
                  </a:moveTo>
                  <a:lnTo>
                    <a:pt x="154" y="189"/>
                  </a:lnTo>
                  <a:moveTo>
                    <a:pt x="160" y="186"/>
                  </a:moveTo>
                  <a:lnTo>
                    <a:pt x="162" y="185"/>
                  </a:lnTo>
                  <a:moveTo>
                    <a:pt x="168" y="182"/>
                  </a:moveTo>
                  <a:lnTo>
                    <a:pt x="169" y="181"/>
                  </a:lnTo>
                  <a:lnTo>
                    <a:pt x="169" y="181"/>
                  </a:lnTo>
                  <a:moveTo>
                    <a:pt x="175" y="178"/>
                  </a:moveTo>
                  <a:lnTo>
                    <a:pt x="177" y="177"/>
                  </a:lnTo>
                  <a:moveTo>
                    <a:pt x="183" y="175"/>
                  </a:moveTo>
                  <a:lnTo>
                    <a:pt x="185" y="174"/>
                  </a:lnTo>
                  <a:moveTo>
                    <a:pt x="191" y="171"/>
                  </a:moveTo>
                  <a:lnTo>
                    <a:pt x="193" y="170"/>
                  </a:lnTo>
                  <a:moveTo>
                    <a:pt x="199" y="167"/>
                  </a:moveTo>
                  <a:lnTo>
                    <a:pt x="201" y="167"/>
                  </a:lnTo>
                  <a:moveTo>
                    <a:pt x="207" y="164"/>
                  </a:moveTo>
                  <a:lnTo>
                    <a:pt x="209" y="163"/>
                  </a:lnTo>
                  <a:moveTo>
                    <a:pt x="215" y="159"/>
                  </a:moveTo>
                  <a:lnTo>
                    <a:pt x="217" y="158"/>
                  </a:lnTo>
                  <a:moveTo>
                    <a:pt x="223" y="154"/>
                  </a:moveTo>
                  <a:lnTo>
                    <a:pt x="225" y="153"/>
                  </a:lnTo>
                  <a:moveTo>
                    <a:pt x="231" y="149"/>
                  </a:moveTo>
                  <a:lnTo>
                    <a:pt x="233" y="148"/>
                  </a:lnTo>
                  <a:moveTo>
                    <a:pt x="239" y="144"/>
                  </a:moveTo>
                  <a:lnTo>
                    <a:pt x="241" y="143"/>
                  </a:lnTo>
                  <a:moveTo>
                    <a:pt x="247" y="139"/>
                  </a:moveTo>
                  <a:lnTo>
                    <a:pt x="249" y="138"/>
                  </a:lnTo>
                  <a:moveTo>
                    <a:pt x="254" y="135"/>
                  </a:moveTo>
                  <a:lnTo>
                    <a:pt x="256" y="134"/>
                  </a:lnTo>
                  <a:moveTo>
                    <a:pt x="262" y="130"/>
                  </a:moveTo>
                  <a:lnTo>
                    <a:pt x="264" y="129"/>
                  </a:lnTo>
                  <a:moveTo>
                    <a:pt x="270" y="126"/>
                  </a:moveTo>
                  <a:lnTo>
                    <a:pt x="272" y="125"/>
                  </a:lnTo>
                  <a:moveTo>
                    <a:pt x="278" y="121"/>
                  </a:moveTo>
                  <a:lnTo>
                    <a:pt x="280" y="120"/>
                  </a:lnTo>
                  <a:moveTo>
                    <a:pt x="286" y="116"/>
                  </a:moveTo>
                  <a:lnTo>
                    <a:pt x="288" y="115"/>
                  </a:lnTo>
                  <a:moveTo>
                    <a:pt x="294" y="112"/>
                  </a:moveTo>
                  <a:lnTo>
                    <a:pt x="296" y="111"/>
                  </a:lnTo>
                  <a:moveTo>
                    <a:pt x="302" y="108"/>
                  </a:moveTo>
                  <a:lnTo>
                    <a:pt x="304" y="107"/>
                  </a:lnTo>
                  <a:moveTo>
                    <a:pt x="310" y="105"/>
                  </a:moveTo>
                  <a:lnTo>
                    <a:pt x="312" y="104"/>
                  </a:lnTo>
                  <a:moveTo>
                    <a:pt x="318" y="102"/>
                  </a:moveTo>
                  <a:lnTo>
                    <a:pt x="320" y="101"/>
                  </a:lnTo>
                  <a:moveTo>
                    <a:pt x="326" y="99"/>
                  </a:moveTo>
                  <a:lnTo>
                    <a:pt x="328" y="98"/>
                  </a:lnTo>
                  <a:moveTo>
                    <a:pt x="334" y="96"/>
                  </a:moveTo>
                  <a:lnTo>
                    <a:pt x="336" y="95"/>
                  </a:lnTo>
                  <a:moveTo>
                    <a:pt x="342" y="93"/>
                  </a:moveTo>
                  <a:lnTo>
                    <a:pt x="344" y="92"/>
                  </a:lnTo>
                  <a:moveTo>
                    <a:pt x="350" y="90"/>
                  </a:moveTo>
                  <a:lnTo>
                    <a:pt x="352" y="89"/>
                  </a:lnTo>
                  <a:moveTo>
                    <a:pt x="358" y="87"/>
                  </a:moveTo>
                  <a:lnTo>
                    <a:pt x="360" y="86"/>
                  </a:lnTo>
                  <a:moveTo>
                    <a:pt x="366" y="83"/>
                  </a:moveTo>
                  <a:lnTo>
                    <a:pt x="368" y="83"/>
                  </a:lnTo>
                  <a:moveTo>
                    <a:pt x="374" y="80"/>
                  </a:moveTo>
                  <a:lnTo>
                    <a:pt x="376" y="79"/>
                  </a:lnTo>
                  <a:moveTo>
                    <a:pt x="382" y="77"/>
                  </a:moveTo>
                  <a:lnTo>
                    <a:pt x="384" y="76"/>
                  </a:lnTo>
                  <a:moveTo>
                    <a:pt x="389" y="72"/>
                  </a:moveTo>
                  <a:lnTo>
                    <a:pt x="391" y="71"/>
                  </a:lnTo>
                  <a:moveTo>
                    <a:pt x="397" y="67"/>
                  </a:moveTo>
                  <a:lnTo>
                    <a:pt x="399" y="66"/>
                  </a:lnTo>
                  <a:moveTo>
                    <a:pt x="405" y="62"/>
                  </a:moveTo>
                  <a:lnTo>
                    <a:pt x="407" y="61"/>
                  </a:lnTo>
                  <a:moveTo>
                    <a:pt x="412" y="57"/>
                  </a:moveTo>
                  <a:lnTo>
                    <a:pt x="414" y="56"/>
                  </a:lnTo>
                  <a:moveTo>
                    <a:pt x="420" y="52"/>
                  </a:moveTo>
                  <a:lnTo>
                    <a:pt x="422" y="51"/>
                  </a:lnTo>
                  <a:moveTo>
                    <a:pt x="427" y="48"/>
                  </a:moveTo>
                  <a:lnTo>
                    <a:pt x="429" y="47"/>
                  </a:lnTo>
                  <a:moveTo>
                    <a:pt x="435" y="44"/>
                  </a:moveTo>
                  <a:lnTo>
                    <a:pt x="437" y="43"/>
                  </a:lnTo>
                  <a:moveTo>
                    <a:pt x="443" y="40"/>
                  </a:moveTo>
                  <a:lnTo>
                    <a:pt x="445" y="39"/>
                  </a:lnTo>
                  <a:moveTo>
                    <a:pt x="451" y="36"/>
                  </a:moveTo>
                  <a:lnTo>
                    <a:pt x="453" y="35"/>
                  </a:lnTo>
                  <a:moveTo>
                    <a:pt x="459" y="32"/>
                  </a:moveTo>
                  <a:lnTo>
                    <a:pt x="461" y="31"/>
                  </a:lnTo>
                  <a:moveTo>
                    <a:pt x="467" y="28"/>
                  </a:moveTo>
                  <a:lnTo>
                    <a:pt x="468" y="28"/>
                  </a:lnTo>
                  <a:lnTo>
                    <a:pt x="469" y="27"/>
                  </a:lnTo>
                  <a:moveTo>
                    <a:pt x="475" y="23"/>
                  </a:moveTo>
                  <a:lnTo>
                    <a:pt x="477" y="22"/>
                  </a:lnTo>
                  <a:moveTo>
                    <a:pt x="483" y="18"/>
                  </a:moveTo>
                  <a:lnTo>
                    <a:pt x="485" y="17"/>
                  </a:lnTo>
                  <a:moveTo>
                    <a:pt x="491" y="13"/>
                  </a:moveTo>
                  <a:lnTo>
                    <a:pt x="493" y="12"/>
                  </a:lnTo>
                  <a:moveTo>
                    <a:pt x="498" y="8"/>
                  </a:moveTo>
                  <a:lnTo>
                    <a:pt x="500" y="7"/>
                  </a:lnTo>
                  <a:moveTo>
                    <a:pt x="506" y="3"/>
                  </a:moveTo>
                  <a:lnTo>
                    <a:pt x="508" y="2"/>
                  </a:lnTo>
                </a:path>
              </a:pathLst>
            </a:cu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1" name="Rectangle 179"/>
            <p:cNvSpPr>
              <a:spLocks noChangeArrowheads="1"/>
            </p:cNvSpPr>
            <p:nvPr/>
          </p:nvSpPr>
          <p:spPr bwMode="auto">
            <a:xfrm>
              <a:off x="2271" y="3611"/>
              <a:ext cx="54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2" name="Rectangle 180"/>
            <p:cNvSpPr>
              <a:spLocks noChangeArrowheads="1"/>
            </p:cNvSpPr>
            <p:nvPr/>
          </p:nvSpPr>
          <p:spPr bwMode="auto">
            <a:xfrm>
              <a:off x="2526" y="3440"/>
              <a:ext cx="53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3" name="Rectangle 181"/>
            <p:cNvSpPr>
              <a:spLocks noChangeArrowheads="1"/>
            </p:cNvSpPr>
            <p:nvPr/>
          </p:nvSpPr>
          <p:spPr bwMode="auto">
            <a:xfrm>
              <a:off x="2780" y="3274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4" name="Rectangle 182"/>
            <p:cNvSpPr>
              <a:spLocks noChangeArrowheads="1"/>
            </p:cNvSpPr>
            <p:nvPr/>
          </p:nvSpPr>
          <p:spPr bwMode="auto">
            <a:xfrm>
              <a:off x="3035" y="3138"/>
              <a:ext cx="47" cy="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5" name="Rectangle 183"/>
            <p:cNvSpPr>
              <a:spLocks noChangeArrowheads="1"/>
            </p:cNvSpPr>
            <p:nvPr/>
          </p:nvSpPr>
          <p:spPr bwMode="auto">
            <a:xfrm>
              <a:off x="3283" y="2996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6" name="Rectangle 184"/>
            <p:cNvSpPr>
              <a:spLocks noChangeArrowheads="1"/>
            </p:cNvSpPr>
            <p:nvPr/>
          </p:nvSpPr>
          <p:spPr bwMode="auto">
            <a:xfrm>
              <a:off x="3538" y="2884"/>
              <a:ext cx="53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7" name="Rectangle 185"/>
            <p:cNvSpPr>
              <a:spLocks noChangeArrowheads="1"/>
            </p:cNvSpPr>
            <p:nvPr/>
          </p:nvSpPr>
          <p:spPr bwMode="auto">
            <a:xfrm>
              <a:off x="3792" y="2725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8" name="Rectangle 186"/>
            <p:cNvSpPr>
              <a:spLocks noChangeArrowheads="1"/>
            </p:cNvSpPr>
            <p:nvPr/>
          </p:nvSpPr>
          <p:spPr bwMode="auto">
            <a:xfrm>
              <a:off x="4047" y="2577"/>
              <a:ext cx="47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9" name="Rectangle 187"/>
            <p:cNvSpPr>
              <a:spLocks noChangeArrowheads="1"/>
            </p:cNvSpPr>
            <p:nvPr/>
          </p:nvSpPr>
          <p:spPr bwMode="auto">
            <a:xfrm>
              <a:off x="4295" y="2476"/>
              <a:ext cx="54" cy="5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0" name="Rectangle 188"/>
            <p:cNvSpPr>
              <a:spLocks noChangeArrowheads="1"/>
            </p:cNvSpPr>
            <p:nvPr/>
          </p:nvSpPr>
          <p:spPr bwMode="auto">
            <a:xfrm>
              <a:off x="4550" y="2376"/>
              <a:ext cx="53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1" name="Rectangle 189"/>
            <p:cNvSpPr>
              <a:spLocks noChangeArrowheads="1"/>
            </p:cNvSpPr>
            <p:nvPr/>
          </p:nvSpPr>
          <p:spPr bwMode="auto">
            <a:xfrm>
              <a:off x="4804" y="2199"/>
              <a:ext cx="48" cy="53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2" name="Rectangle 190"/>
            <p:cNvSpPr>
              <a:spLocks noChangeArrowheads="1"/>
            </p:cNvSpPr>
            <p:nvPr/>
          </p:nvSpPr>
          <p:spPr bwMode="auto">
            <a:xfrm>
              <a:off x="5059" y="2069"/>
              <a:ext cx="47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3" name="Rectangle 191"/>
            <p:cNvSpPr>
              <a:spLocks noChangeArrowheads="1"/>
            </p:cNvSpPr>
            <p:nvPr/>
          </p:nvSpPr>
          <p:spPr bwMode="auto">
            <a:xfrm>
              <a:off x="5307" y="1880"/>
              <a:ext cx="54" cy="4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4" name="Freeform 192"/>
            <p:cNvSpPr>
              <a:spLocks noEditPoints="1"/>
            </p:cNvSpPr>
            <p:nvPr/>
          </p:nvSpPr>
          <p:spPr bwMode="auto">
            <a:xfrm>
              <a:off x="2313" y="1903"/>
              <a:ext cx="3024" cy="1726"/>
            </a:xfrm>
            <a:custGeom>
              <a:avLst/>
              <a:gdLst>
                <a:gd name="T0" fmla="*/ 7 w 511"/>
                <a:gd name="T1" fmla="*/ 287 h 292"/>
                <a:gd name="T2" fmla="*/ 20 w 511"/>
                <a:gd name="T3" fmla="*/ 278 h 292"/>
                <a:gd name="T4" fmla="*/ 30 w 511"/>
                <a:gd name="T5" fmla="*/ 271 h 292"/>
                <a:gd name="T6" fmla="*/ 42 w 511"/>
                <a:gd name="T7" fmla="*/ 263 h 292"/>
                <a:gd name="T8" fmla="*/ 52 w 511"/>
                <a:gd name="T9" fmla="*/ 256 h 292"/>
                <a:gd name="T10" fmla="*/ 66 w 511"/>
                <a:gd name="T11" fmla="*/ 247 h 292"/>
                <a:gd name="T12" fmla="*/ 76 w 511"/>
                <a:gd name="T13" fmla="*/ 241 h 292"/>
                <a:gd name="T14" fmla="*/ 83 w 511"/>
                <a:gd name="T15" fmla="*/ 236 h 292"/>
                <a:gd name="T16" fmla="*/ 97 w 511"/>
                <a:gd name="T17" fmla="*/ 229 h 292"/>
                <a:gd name="T18" fmla="*/ 107 w 511"/>
                <a:gd name="T19" fmla="*/ 223 h 292"/>
                <a:gd name="T20" fmla="*/ 121 w 511"/>
                <a:gd name="T21" fmla="*/ 216 h 292"/>
                <a:gd name="T22" fmla="*/ 130 w 511"/>
                <a:gd name="T23" fmla="*/ 211 h 292"/>
                <a:gd name="T24" fmla="*/ 144 w 511"/>
                <a:gd name="T25" fmla="*/ 203 h 292"/>
                <a:gd name="T26" fmla="*/ 154 w 511"/>
                <a:gd name="T27" fmla="*/ 197 h 292"/>
                <a:gd name="T28" fmla="*/ 168 w 511"/>
                <a:gd name="T29" fmla="*/ 190 h 292"/>
                <a:gd name="T30" fmla="*/ 175 w 511"/>
                <a:gd name="T31" fmla="*/ 186 h 292"/>
                <a:gd name="T32" fmla="*/ 185 w 511"/>
                <a:gd name="T33" fmla="*/ 182 h 292"/>
                <a:gd name="T34" fmla="*/ 199 w 511"/>
                <a:gd name="T35" fmla="*/ 175 h 292"/>
                <a:gd name="T36" fmla="*/ 209 w 511"/>
                <a:gd name="T37" fmla="*/ 171 h 292"/>
                <a:gd name="T38" fmla="*/ 223 w 511"/>
                <a:gd name="T39" fmla="*/ 162 h 292"/>
                <a:gd name="T40" fmla="*/ 233 w 511"/>
                <a:gd name="T41" fmla="*/ 156 h 292"/>
                <a:gd name="T42" fmla="*/ 247 w 511"/>
                <a:gd name="T43" fmla="*/ 147 h 292"/>
                <a:gd name="T44" fmla="*/ 256 w 511"/>
                <a:gd name="T45" fmla="*/ 142 h 292"/>
                <a:gd name="T46" fmla="*/ 270 w 511"/>
                <a:gd name="T47" fmla="*/ 134 h 292"/>
                <a:gd name="T48" fmla="*/ 280 w 511"/>
                <a:gd name="T49" fmla="*/ 128 h 292"/>
                <a:gd name="T50" fmla="*/ 294 w 511"/>
                <a:gd name="T51" fmla="*/ 120 h 292"/>
                <a:gd name="T52" fmla="*/ 304 w 511"/>
                <a:gd name="T53" fmla="*/ 115 h 292"/>
                <a:gd name="T54" fmla="*/ 318 w 511"/>
                <a:gd name="T55" fmla="*/ 110 h 292"/>
                <a:gd name="T56" fmla="*/ 328 w 511"/>
                <a:gd name="T57" fmla="*/ 106 h 292"/>
                <a:gd name="T58" fmla="*/ 342 w 511"/>
                <a:gd name="T59" fmla="*/ 100 h 292"/>
                <a:gd name="T60" fmla="*/ 352 w 511"/>
                <a:gd name="T61" fmla="*/ 96 h 292"/>
                <a:gd name="T62" fmla="*/ 366 w 511"/>
                <a:gd name="T63" fmla="*/ 90 h 292"/>
                <a:gd name="T64" fmla="*/ 376 w 511"/>
                <a:gd name="T65" fmla="*/ 86 h 292"/>
                <a:gd name="T66" fmla="*/ 389 w 511"/>
                <a:gd name="T67" fmla="*/ 79 h 292"/>
                <a:gd name="T68" fmla="*/ 398 w 511"/>
                <a:gd name="T69" fmla="*/ 73 h 292"/>
                <a:gd name="T70" fmla="*/ 410 w 511"/>
                <a:gd name="T71" fmla="*/ 64 h 292"/>
                <a:gd name="T72" fmla="*/ 420 w 511"/>
                <a:gd name="T73" fmla="*/ 57 h 292"/>
                <a:gd name="T74" fmla="*/ 433 w 511"/>
                <a:gd name="T75" fmla="*/ 50 h 292"/>
                <a:gd name="T76" fmla="*/ 443 w 511"/>
                <a:gd name="T77" fmla="*/ 45 h 292"/>
                <a:gd name="T78" fmla="*/ 457 w 511"/>
                <a:gd name="T79" fmla="*/ 38 h 292"/>
                <a:gd name="T80" fmla="*/ 467 w 511"/>
                <a:gd name="T81" fmla="*/ 33 h 292"/>
                <a:gd name="T82" fmla="*/ 479 w 511"/>
                <a:gd name="T83" fmla="*/ 24 h 292"/>
                <a:gd name="T84" fmla="*/ 489 w 511"/>
                <a:gd name="T85" fmla="*/ 16 h 292"/>
                <a:gd name="T86" fmla="*/ 503 w 511"/>
                <a:gd name="T87" fmla="*/ 6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11" h="292">
                  <a:moveTo>
                    <a:pt x="5" y="288"/>
                  </a:moveTo>
                  <a:lnTo>
                    <a:pt x="7" y="287"/>
                  </a:lnTo>
                  <a:moveTo>
                    <a:pt x="12" y="283"/>
                  </a:moveTo>
                  <a:lnTo>
                    <a:pt x="14" y="282"/>
                  </a:lnTo>
                  <a:moveTo>
                    <a:pt x="20" y="278"/>
                  </a:moveTo>
                  <a:lnTo>
                    <a:pt x="22" y="276"/>
                  </a:lnTo>
                  <a:moveTo>
                    <a:pt x="28" y="272"/>
                  </a:moveTo>
                  <a:lnTo>
                    <a:pt x="30" y="271"/>
                  </a:lnTo>
                  <a:moveTo>
                    <a:pt x="35" y="267"/>
                  </a:moveTo>
                  <a:lnTo>
                    <a:pt x="37" y="266"/>
                  </a:lnTo>
                  <a:moveTo>
                    <a:pt x="42" y="263"/>
                  </a:moveTo>
                  <a:lnTo>
                    <a:pt x="44" y="261"/>
                  </a:lnTo>
                  <a:moveTo>
                    <a:pt x="50" y="257"/>
                  </a:moveTo>
                  <a:lnTo>
                    <a:pt x="52" y="256"/>
                  </a:lnTo>
                  <a:moveTo>
                    <a:pt x="58" y="252"/>
                  </a:moveTo>
                  <a:lnTo>
                    <a:pt x="60" y="251"/>
                  </a:lnTo>
                  <a:moveTo>
                    <a:pt x="66" y="247"/>
                  </a:moveTo>
                  <a:lnTo>
                    <a:pt x="68" y="246"/>
                  </a:lnTo>
                  <a:moveTo>
                    <a:pt x="74" y="242"/>
                  </a:moveTo>
                  <a:lnTo>
                    <a:pt x="76" y="241"/>
                  </a:lnTo>
                  <a:moveTo>
                    <a:pt x="81" y="237"/>
                  </a:moveTo>
                  <a:lnTo>
                    <a:pt x="83" y="236"/>
                  </a:lnTo>
                  <a:lnTo>
                    <a:pt x="83" y="236"/>
                  </a:lnTo>
                  <a:moveTo>
                    <a:pt x="89" y="233"/>
                  </a:moveTo>
                  <a:lnTo>
                    <a:pt x="91" y="232"/>
                  </a:lnTo>
                  <a:moveTo>
                    <a:pt x="97" y="229"/>
                  </a:moveTo>
                  <a:lnTo>
                    <a:pt x="99" y="227"/>
                  </a:lnTo>
                  <a:moveTo>
                    <a:pt x="105" y="224"/>
                  </a:moveTo>
                  <a:lnTo>
                    <a:pt x="107" y="223"/>
                  </a:lnTo>
                  <a:moveTo>
                    <a:pt x="113" y="220"/>
                  </a:moveTo>
                  <a:lnTo>
                    <a:pt x="115" y="219"/>
                  </a:lnTo>
                  <a:moveTo>
                    <a:pt x="121" y="216"/>
                  </a:moveTo>
                  <a:lnTo>
                    <a:pt x="123" y="215"/>
                  </a:lnTo>
                  <a:moveTo>
                    <a:pt x="128" y="212"/>
                  </a:moveTo>
                  <a:lnTo>
                    <a:pt x="130" y="211"/>
                  </a:lnTo>
                  <a:moveTo>
                    <a:pt x="136" y="207"/>
                  </a:moveTo>
                  <a:lnTo>
                    <a:pt x="138" y="206"/>
                  </a:lnTo>
                  <a:moveTo>
                    <a:pt x="144" y="203"/>
                  </a:moveTo>
                  <a:lnTo>
                    <a:pt x="146" y="202"/>
                  </a:lnTo>
                  <a:moveTo>
                    <a:pt x="152" y="198"/>
                  </a:moveTo>
                  <a:lnTo>
                    <a:pt x="154" y="197"/>
                  </a:lnTo>
                  <a:moveTo>
                    <a:pt x="160" y="194"/>
                  </a:moveTo>
                  <a:lnTo>
                    <a:pt x="162" y="193"/>
                  </a:lnTo>
                  <a:moveTo>
                    <a:pt x="168" y="190"/>
                  </a:moveTo>
                  <a:lnTo>
                    <a:pt x="169" y="189"/>
                  </a:lnTo>
                  <a:lnTo>
                    <a:pt x="169" y="189"/>
                  </a:lnTo>
                  <a:moveTo>
                    <a:pt x="175" y="186"/>
                  </a:moveTo>
                  <a:lnTo>
                    <a:pt x="177" y="185"/>
                  </a:lnTo>
                  <a:moveTo>
                    <a:pt x="183" y="183"/>
                  </a:moveTo>
                  <a:lnTo>
                    <a:pt x="185" y="182"/>
                  </a:lnTo>
                  <a:moveTo>
                    <a:pt x="191" y="179"/>
                  </a:moveTo>
                  <a:lnTo>
                    <a:pt x="193" y="178"/>
                  </a:lnTo>
                  <a:moveTo>
                    <a:pt x="199" y="175"/>
                  </a:moveTo>
                  <a:lnTo>
                    <a:pt x="201" y="175"/>
                  </a:lnTo>
                  <a:moveTo>
                    <a:pt x="207" y="172"/>
                  </a:moveTo>
                  <a:lnTo>
                    <a:pt x="209" y="171"/>
                  </a:lnTo>
                  <a:moveTo>
                    <a:pt x="215" y="167"/>
                  </a:moveTo>
                  <a:lnTo>
                    <a:pt x="217" y="166"/>
                  </a:lnTo>
                  <a:moveTo>
                    <a:pt x="223" y="162"/>
                  </a:moveTo>
                  <a:lnTo>
                    <a:pt x="225" y="161"/>
                  </a:lnTo>
                  <a:moveTo>
                    <a:pt x="231" y="157"/>
                  </a:moveTo>
                  <a:lnTo>
                    <a:pt x="233" y="156"/>
                  </a:lnTo>
                  <a:moveTo>
                    <a:pt x="239" y="152"/>
                  </a:moveTo>
                  <a:lnTo>
                    <a:pt x="241" y="151"/>
                  </a:lnTo>
                  <a:moveTo>
                    <a:pt x="247" y="147"/>
                  </a:moveTo>
                  <a:lnTo>
                    <a:pt x="249" y="146"/>
                  </a:lnTo>
                  <a:moveTo>
                    <a:pt x="254" y="143"/>
                  </a:moveTo>
                  <a:lnTo>
                    <a:pt x="256" y="142"/>
                  </a:lnTo>
                  <a:moveTo>
                    <a:pt x="262" y="138"/>
                  </a:moveTo>
                  <a:lnTo>
                    <a:pt x="264" y="137"/>
                  </a:lnTo>
                  <a:moveTo>
                    <a:pt x="270" y="134"/>
                  </a:moveTo>
                  <a:lnTo>
                    <a:pt x="272" y="133"/>
                  </a:lnTo>
                  <a:moveTo>
                    <a:pt x="278" y="129"/>
                  </a:moveTo>
                  <a:lnTo>
                    <a:pt x="280" y="128"/>
                  </a:lnTo>
                  <a:moveTo>
                    <a:pt x="286" y="124"/>
                  </a:moveTo>
                  <a:lnTo>
                    <a:pt x="288" y="123"/>
                  </a:lnTo>
                  <a:moveTo>
                    <a:pt x="294" y="120"/>
                  </a:moveTo>
                  <a:lnTo>
                    <a:pt x="296" y="119"/>
                  </a:lnTo>
                  <a:moveTo>
                    <a:pt x="302" y="116"/>
                  </a:moveTo>
                  <a:lnTo>
                    <a:pt x="304" y="115"/>
                  </a:lnTo>
                  <a:moveTo>
                    <a:pt x="310" y="113"/>
                  </a:moveTo>
                  <a:lnTo>
                    <a:pt x="312" y="112"/>
                  </a:lnTo>
                  <a:moveTo>
                    <a:pt x="318" y="110"/>
                  </a:moveTo>
                  <a:lnTo>
                    <a:pt x="320" y="109"/>
                  </a:lnTo>
                  <a:moveTo>
                    <a:pt x="326" y="107"/>
                  </a:moveTo>
                  <a:lnTo>
                    <a:pt x="328" y="106"/>
                  </a:lnTo>
                  <a:moveTo>
                    <a:pt x="334" y="103"/>
                  </a:moveTo>
                  <a:lnTo>
                    <a:pt x="336" y="103"/>
                  </a:lnTo>
                  <a:moveTo>
                    <a:pt x="342" y="100"/>
                  </a:moveTo>
                  <a:lnTo>
                    <a:pt x="344" y="99"/>
                  </a:lnTo>
                  <a:moveTo>
                    <a:pt x="350" y="97"/>
                  </a:moveTo>
                  <a:lnTo>
                    <a:pt x="352" y="96"/>
                  </a:lnTo>
                  <a:moveTo>
                    <a:pt x="358" y="94"/>
                  </a:moveTo>
                  <a:lnTo>
                    <a:pt x="360" y="93"/>
                  </a:lnTo>
                  <a:moveTo>
                    <a:pt x="366" y="90"/>
                  </a:moveTo>
                  <a:lnTo>
                    <a:pt x="368" y="90"/>
                  </a:lnTo>
                  <a:moveTo>
                    <a:pt x="374" y="87"/>
                  </a:moveTo>
                  <a:lnTo>
                    <a:pt x="376" y="86"/>
                  </a:lnTo>
                  <a:moveTo>
                    <a:pt x="382" y="84"/>
                  </a:moveTo>
                  <a:lnTo>
                    <a:pt x="384" y="83"/>
                  </a:lnTo>
                  <a:moveTo>
                    <a:pt x="389" y="79"/>
                  </a:moveTo>
                  <a:lnTo>
                    <a:pt x="391" y="78"/>
                  </a:lnTo>
                  <a:moveTo>
                    <a:pt x="396" y="74"/>
                  </a:moveTo>
                  <a:lnTo>
                    <a:pt x="398" y="73"/>
                  </a:lnTo>
                  <a:moveTo>
                    <a:pt x="403" y="69"/>
                  </a:moveTo>
                  <a:lnTo>
                    <a:pt x="405" y="68"/>
                  </a:lnTo>
                  <a:moveTo>
                    <a:pt x="410" y="64"/>
                  </a:moveTo>
                  <a:lnTo>
                    <a:pt x="412" y="63"/>
                  </a:lnTo>
                  <a:moveTo>
                    <a:pt x="418" y="59"/>
                  </a:moveTo>
                  <a:lnTo>
                    <a:pt x="420" y="57"/>
                  </a:lnTo>
                  <a:moveTo>
                    <a:pt x="425" y="54"/>
                  </a:moveTo>
                  <a:lnTo>
                    <a:pt x="427" y="53"/>
                  </a:lnTo>
                  <a:moveTo>
                    <a:pt x="433" y="50"/>
                  </a:moveTo>
                  <a:lnTo>
                    <a:pt x="435" y="49"/>
                  </a:lnTo>
                  <a:moveTo>
                    <a:pt x="441" y="46"/>
                  </a:moveTo>
                  <a:lnTo>
                    <a:pt x="443" y="45"/>
                  </a:lnTo>
                  <a:moveTo>
                    <a:pt x="449" y="42"/>
                  </a:moveTo>
                  <a:lnTo>
                    <a:pt x="451" y="41"/>
                  </a:lnTo>
                  <a:moveTo>
                    <a:pt x="457" y="38"/>
                  </a:moveTo>
                  <a:lnTo>
                    <a:pt x="459" y="37"/>
                  </a:lnTo>
                  <a:moveTo>
                    <a:pt x="465" y="34"/>
                  </a:moveTo>
                  <a:lnTo>
                    <a:pt x="467" y="33"/>
                  </a:lnTo>
                  <a:moveTo>
                    <a:pt x="472" y="29"/>
                  </a:moveTo>
                  <a:lnTo>
                    <a:pt x="474" y="28"/>
                  </a:lnTo>
                  <a:moveTo>
                    <a:pt x="479" y="24"/>
                  </a:moveTo>
                  <a:lnTo>
                    <a:pt x="481" y="22"/>
                  </a:lnTo>
                  <a:moveTo>
                    <a:pt x="487" y="18"/>
                  </a:moveTo>
                  <a:lnTo>
                    <a:pt x="489" y="16"/>
                  </a:lnTo>
                  <a:moveTo>
                    <a:pt x="495" y="12"/>
                  </a:moveTo>
                  <a:lnTo>
                    <a:pt x="497" y="10"/>
                  </a:lnTo>
                  <a:moveTo>
                    <a:pt x="503" y="6"/>
                  </a:moveTo>
                  <a:lnTo>
                    <a:pt x="505" y="4"/>
                  </a:lnTo>
                </a:path>
              </a:pathLst>
            </a:cu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5" name="Line 193"/>
            <p:cNvSpPr>
              <a:spLocks noChangeShapeType="1"/>
            </p:cNvSpPr>
            <p:nvPr/>
          </p:nvSpPr>
          <p:spPr bwMode="auto">
            <a:xfrm>
              <a:off x="2283" y="952"/>
              <a:ext cx="213" cy="0"/>
            </a:xfrm>
            <a:prstGeom prst="line">
              <a:avLst/>
            </a:prstGeom>
            <a:noFill/>
            <a:ln w="19050" cap="rnd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6" name="Line 194"/>
            <p:cNvSpPr>
              <a:spLocks noChangeShapeType="1"/>
            </p:cNvSpPr>
            <p:nvPr/>
          </p:nvSpPr>
          <p:spPr bwMode="auto">
            <a:xfrm>
              <a:off x="2283" y="1094"/>
              <a:ext cx="213" cy="0"/>
            </a:xfrm>
            <a:prstGeom prst="line">
              <a:avLst/>
            </a:prstGeom>
            <a:noFill/>
            <a:ln w="1905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7" name="Rectangle 195"/>
            <p:cNvSpPr>
              <a:spLocks noChangeArrowheads="1"/>
            </p:cNvSpPr>
            <p:nvPr/>
          </p:nvSpPr>
          <p:spPr bwMode="auto">
            <a:xfrm>
              <a:off x="2603" y="899"/>
              <a:ext cx="5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ssGBLUP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88" name="Rectangle 196"/>
            <p:cNvSpPr>
              <a:spLocks noChangeArrowheads="1"/>
            </p:cNvSpPr>
            <p:nvPr/>
          </p:nvSpPr>
          <p:spPr bwMode="auto">
            <a:xfrm>
              <a:off x="2603" y="1041"/>
              <a:ext cx="36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BLUP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90" name="Rectangle 198"/>
            <p:cNvSpPr>
              <a:spLocks noChangeArrowheads="1"/>
            </p:cNvSpPr>
            <p:nvPr/>
          </p:nvSpPr>
          <p:spPr bwMode="auto">
            <a:xfrm>
              <a:off x="2846" y="1265"/>
              <a:ext cx="9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Genotyped cows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91" name="Rectangle 199"/>
            <p:cNvSpPr>
              <a:spLocks noChangeArrowheads="1"/>
            </p:cNvSpPr>
            <p:nvPr/>
          </p:nvSpPr>
          <p:spPr bwMode="auto">
            <a:xfrm>
              <a:off x="3071" y="2648"/>
              <a:ext cx="4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All cows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00" name="Rectangle 174"/>
          <p:cNvSpPr>
            <a:spLocks noChangeArrowheads="1"/>
          </p:cNvSpPr>
          <p:nvPr/>
        </p:nvSpPr>
        <p:spPr bwMode="auto">
          <a:xfrm>
            <a:off x="2107037" y="561811"/>
            <a:ext cx="770082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Cows :</a:t>
            </a:r>
            <a:r>
              <a:rPr kumimoji="0" lang="en-US" altLang="en-US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ssGBLUP vs traditional PTA (protein)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9362686" y="6374091"/>
            <a:ext cx="282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*Cows with record(s)</a:t>
            </a:r>
            <a:endParaRPr kumimoji="1" lang="ja-JP" altLang="en-US" dirty="0"/>
          </a:p>
        </p:txBody>
      </p:sp>
      <p:cxnSp>
        <p:nvCxnSpPr>
          <p:cNvPr id="199" name="Straight Connector 198"/>
          <p:cNvCxnSpPr/>
          <p:nvPr/>
        </p:nvCxnSpPr>
        <p:spPr>
          <a:xfrm flipV="1">
            <a:off x="6936938" y="1238250"/>
            <a:ext cx="0" cy="4733925"/>
          </a:xfrm>
          <a:prstGeom prst="line">
            <a:avLst/>
          </a:prstGeom>
          <a:ln w="317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8584406" y="1198096"/>
            <a:ext cx="2289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1.1 kg/</a:t>
            </a:r>
            <a:r>
              <a:rPr lang="en-US" sz="2800" b="1" dirty="0" err="1" smtClean="0">
                <a:solidFill>
                  <a:srgbClr val="0000FF"/>
                </a:solidFill>
              </a:rPr>
              <a:t>yr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8583627" y="1736567"/>
            <a:ext cx="2289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0.4 kg/</a:t>
            </a:r>
            <a:r>
              <a:rPr lang="en-US" sz="2800" b="1" dirty="0" err="1" smtClean="0">
                <a:solidFill>
                  <a:srgbClr val="FF0000"/>
                </a:solidFill>
              </a:rPr>
              <a:t>yr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8581587" y="2704168"/>
            <a:ext cx="2289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1.2 kg/</a:t>
            </a:r>
            <a:r>
              <a:rPr lang="en-US" sz="2800" b="1" dirty="0" err="1" smtClean="0"/>
              <a:t>yr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50841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3804</TotalTime>
  <Words>1013</Words>
  <Application>Microsoft Office PowerPoint</Application>
  <PresentationFormat>Custom</PresentationFormat>
  <Paragraphs>434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Genetic trends from single-step GBLUP and traditional BLUP for production traits in US Holstein</vt:lpstr>
      <vt:lpstr>Bias in the traditional PTA</vt:lpstr>
      <vt:lpstr>Bias in the traditional PTA</vt:lpstr>
      <vt:lpstr>Genetic trend</vt:lpstr>
      <vt:lpstr>Data</vt:lpstr>
      <vt:lpstr>Model</vt:lpstr>
      <vt:lpstr>Inbreeding and UPGs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Annual genetic gain (kg)</vt:lpstr>
      <vt:lpstr>Adjustments on the official PTA</vt:lpstr>
      <vt:lpstr>Summary</vt:lpstr>
      <vt:lpstr>Acknowledgement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Tests of single-step GBLUP in production traits for US Holsteins</dc:title>
  <dc:creator>yutaka</dc:creator>
  <cp:lastModifiedBy>paul vanraden</cp:lastModifiedBy>
  <cp:revision>299</cp:revision>
  <cp:lastPrinted>2017-06-22T19:04:55Z</cp:lastPrinted>
  <dcterms:created xsi:type="dcterms:W3CDTF">2017-02-01T01:30:57Z</dcterms:created>
  <dcterms:modified xsi:type="dcterms:W3CDTF">2017-06-23T18:14:13Z</dcterms:modified>
</cp:coreProperties>
</file>