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</p:sldMasterIdLst>
  <p:notesMasterIdLst>
    <p:notesMasterId r:id="rId51"/>
  </p:notesMasterIdLst>
  <p:handoutMasterIdLst>
    <p:handoutMasterId r:id="rId52"/>
  </p:handoutMasterIdLst>
  <p:sldIdLst>
    <p:sldId id="256" r:id="rId2"/>
    <p:sldId id="770" r:id="rId3"/>
    <p:sldId id="784" r:id="rId4"/>
    <p:sldId id="785" r:id="rId5"/>
    <p:sldId id="786" r:id="rId6"/>
    <p:sldId id="771" r:id="rId7"/>
    <p:sldId id="747" r:id="rId8"/>
    <p:sldId id="728" r:id="rId9"/>
    <p:sldId id="774" r:id="rId10"/>
    <p:sldId id="775" r:id="rId11"/>
    <p:sldId id="712" r:id="rId12"/>
    <p:sldId id="767" r:id="rId13"/>
    <p:sldId id="787" r:id="rId14"/>
    <p:sldId id="756" r:id="rId15"/>
    <p:sldId id="757" r:id="rId16"/>
    <p:sldId id="758" r:id="rId17"/>
    <p:sldId id="759" r:id="rId18"/>
    <p:sldId id="760" r:id="rId19"/>
    <p:sldId id="761" r:id="rId20"/>
    <p:sldId id="762" r:id="rId21"/>
    <p:sldId id="788" r:id="rId22"/>
    <p:sldId id="789" r:id="rId23"/>
    <p:sldId id="790" r:id="rId24"/>
    <p:sldId id="713" r:id="rId25"/>
    <p:sldId id="714" r:id="rId26"/>
    <p:sldId id="717" r:id="rId27"/>
    <p:sldId id="718" r:id="rId28"/>
    <p:sldId id="719" r:id="rId29"/>
    <p:sldId id="736" r:id="rId30"/>
    <p:sldId id="737" r:id="rId31"/>
    <p:sldId id="738" r:id="rId32"/>
    <p:sldId id="739" r:id="rId33"/>
    <p:sldId id="732" r:id="rId34"/>
    <p:sldId id="763" r:id="rId35"/>
    <p:sldId id="740" r:id="rId36"/>
    <p:sldId id="769" r:id="rId37"/>
    <p:sldId id="772" r:id="rId38"/>
    <p:sldId id="773" r:id="rId39"/>
    <p:sldId id="780" r:id="rId40"/>
    <p:sldId id="766" r:id="rId41"/>
    <p:sldId id="776" r:id="rId42"/>
    <p:sldId id="783" r:id="rId43"/>
    <p:sldId id="777" r:id="rId44"/>
    <p:sldId id="778" r:id="rId45"/>
    <p:sldId id="779" r:id="rId46"/>
    <p:sldId id="791" r:id="rId47"/>
    <p:sldId id="782" r:id="rId48"/>
    <p:sldId id="781" r:id="rId49"/>
    <p:sldId id="768" r:id="rId50"/>
  </p:sldIdLst>
  <p:sldSz cx="9144000" cy="6858000" type="screen4x3"/>
  <p:notesSz cx="6881813" cy="9296400"/>
  <p:embeddedFontLst>
    <p:embeddedFont>
      <p:font typeface="Humnst777 BT" pitchFamily="34" charset="0"/>
      <p:regular r:id="rId53"/>
      <p:bold r:id="rId54"/>
      <p:italic r:id="rId55"/>
      <p:boldItalic r:id="rId56"/>
    </p:embeddedFont>
    <p:embeddedFont>
      <p:font typeface="Monotype Sorts" pitchFamily="2" charset="2"/>
      <p:regular r:id="rId57"/>
    </p:embeddedFont>
    <p:embeddedFont>
      <p:font typeface="Wingdings 2" pitchFamily="18" charset="2"/>
      <p:regular r:id="rId58"/>
    </p:embeddedFont>
    <p:embeddedFont>
      <p:font typeface="Trebuchet MS" pitchFamily="34" charset="0"/>
      <p:regular r:id="rId59"/>
      <p:bold r:id="rId60"/>
      <p:italic r:id="rId61"/>
      <p:boldItalic r:id="rId62"/>
    </p:embeddedFont>
    <p:embeddedFont>
      <p:font typeface="SimSun" pitchFamily="2" charset="-122"/>
      <p:regular r:id="rId63"/>
    </p:embeddedFont>
    <p:embeddedFont>
      <p:font typeface="Calibri" pitchFamily="34" charset="0"/>
      <p:regular r:id="rId64"/>
      <p:bold r:id="rId65"/>
      <p:italic r:id="rId66"/>
      <p:boldItalic r:id="rId6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00FF00"/>
    <a:srgbClr val="FFFF00"/>
    <a:srgbClr val="000000"/>
    <a:srgbClr val="0000FF"/>
    <a:srgbClr val="990000"/>
    <a:srgbClr val="CC3300"/>
    <a:srgbClr val="FF9900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vertBarState="maximized">
    <p:restoredLeft sz="19450" autoAdjust="0"/>
    <p:restoredTop sz="94713" autoAdjust="0"/>
  </p:normalViewPr>
  <p:slideViewPr>
    <p:cSldViewPr>
      <p:cViewPr varScale="1">
        <p:scale>
          <a:sx n="81" d="100"/>
          <a:sy n="81" d="100"/>
        </p:scale>
        <p:origin x="-548" y="-60"/>
      </p:cViewPr>
      <p:guideLst>
        <p:guide orient="horz" pos="1680"/>
        <p:guide pos="1200"/>
        <p:guide pos="39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528" y="-68"/>
      </p:cViewPr>
      <p:guideLst>
        <p:guide orient="horz" pos="2928"/>
        <p:guide pos="216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9.133.52.241\work3-N\paul\mtooker\NMtrends.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1518447311164069"/>
          <c:y val="6.270815106445031E-2"/>
          <c:w val="0.84901640722319516"/>
          <c:h val="0.7801940657387274"/>
        </c:manualLayout>
      </c:layout>
      <c:lineChart>
        <c:grouping val="standard"/>
        <c:ser>
          <c:idx val="0"/>
          <c:order val="0"/>
          <c:tx>
            <c:v> All Bulls</c:v>
          </c:tx>
          <c:spPr>
            <a:ln w="50800">
              <a:solidFill>
                <a:srgbClr val="00FF00"/>
              </a:solidFill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NMtrends!$B$1:$B$34</c:f>
              <c:numCache>
                <c:formatCode>General</c:formatCode>
                <c:ptCount val="34"/>
                <c:pt idx="0">
                  <c:v>-629.63050310000006</c:v>
                </c:pt>
                <c:pt idx="1">
                  <c:v>-599.08355510000001</c:v>
                </c:pt>
                <c:pt idx="2">
                  <c:v>-570.7555089</c:v>
                </c:pt>
                <c:pt idx="3">
                  <c:v>-563.73295299999938</c:v>
                </c:pt>
                <c:pt idx="4">
                  <c:v>-561.29077080000354</c:v>
                </c:pt>
                <c:pt idx="5">
                  <c:v>-535.05172859999948</c:v>
                </c:pt>
                <c:pt idx="6">
                  <c:v>-501.72493389999994</c:v>
                </c:pt>
                <c:pt idx="7">
                  <c:v>-481.31956409999998</c:v>
                </c:pt>
                <c:pt idx="8">
                  <c:v>-446.26716049999999</c:v>
                </c:pt>
                <c:pt idx="9">
                  <c:v>-414.90218499999969</c:v>
                </c:pt>
                <c:pt idx="10">
                  <c:v>-403.98379929999726</c:v>
                </c:pt>
                <c:pt idx="11">
                  <c:v>-371.75191889999923</c:v>
                </c:pt>
                <c:pt idx="12">
                  <c:v>-364.26625959999899</c:v>
                </c:pt>
                <c:pt idx="13">
                  <c:v>-342.28279629999969</c:v>
                </c:pt>
                <c:pt idx="14">
                  <c:v>-339.21297389999995</c:v>
                </c:pt>
                <c:pt idx="15">
                  <c:v>-317.56864000000002</c:v>
                </c:pt>
                <c:pt idx="16">
                  <c:v>-301.62276260000078</c:v>
                </c:pt>
                <c:pt idx="17">
                  <c:v>-266.88199179999964</c:v>
                </c:pt>
                <c:pt idx="18">
                  <c:v>-257.26027399999964</c:v>
                </c:pt>
                <c:pt idx="19">
                  <c:v>-227.48070910000001</c:v>
                </c:pt>
                <c:pt idx="20">
                  <c:v>-217.7385984</c:v>
                </c:pt>
                <c:pt idx="21">
                  <c:v>-191.1331893</c:v>
                </c:pt>
                <c:pt idx="22">
                  <c:v>-170.62021660000067</c:v>
                </c:pt>
                <c:pt idx="23">
                  <c:v>-158.46620850000087</c:v>
                </c:pt>
                <c:pt idx="24">
                  <c:v>-103.6305998</c:v>
                </c:pt>
                <c:pt idx="25">
                  <c:v>-77.041683210000613</c:v>
                </c:pt>
                <c:pt idx="26">
                  <c:v>-47.195798650000263</c:v>
                </c:pt>
                <c:pt idx="27">
                  <c:v>-4.8821368949999755</c:v>
                </c:pt>
                <c:pt idx="28">
                  <c:v>69.835489829999958</c:v>
                </c:pt>
                <c:pt idx="29">
                  <c:v>111.5685833</c:v>
                </c:pt>
                <c:pt idx="30">
                  <c:v>194.18892200000047</c:v>
                </c:pt>
                <c:pt idx="31">
                  <c:v>268.09368260000002</c:v>
                </c:pt>
                <c:pt idx="32">
                  <c:v>317.68541729999993</c:v>
                </c:pt>
                <c:pt idx="33">
                  <c:v>393.06090839999996</c:v>
                </c:pt>
              </c:numCache>
            </c:numRef>
          </c:val>
        </c:ser>
        <c:ser>
          <c:idx val="1"/>
          <c:order val="1"/>
          <c:tx>
            <c:v> A. I. Bulls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NMtrends!$C$1:$C$34</c:f>
              <c:numCache>
                <c:formatCode>General</c:formatCode>
                <c:ptCount val="34"/>
                <c:pt idx="0">
                  <c:v>-607.75883260000353</c:v>
                </c:pt>
                <c:pt idx="1">
                  <c:v>-560.46498819999749</c:v>
                </c:pt>
                <c:pt idx="2">
                  <c:v>-538.84914459999948</c:v>
                </c:pt>
                <c:pt idx="3">
                  <c:v>-535.31145039999797</c:v>
                </c:pt>
                <c:pt idx="4">
                  <c:v>-545.47098719999997</c:v>
                </c:pt>
                <c:pt idx="5">
                  <c:v>-524.73937280000052</c:v>
                </c:pt>
                <c:pt idx="6">
                  <c:v>-485.87484890000002</c:v>
                </c:pt>
                <c:pt idx="7">
                  <c:v>-475.66854280000001</c:v>
                </c:pt>
                <c:pt idx="8">
                  <c:v>-431.50091519999995</c:v>
                </c:pt>
                <c:pt idx="9">
                  <c:v>-397.51515149999869</c:v>
                </c:pt>
                <c:pt idx="10">
                  <c:v>-388.39011929999697</c:v>
                </c:pt>
                <c:pt idx="11">
                  <c:v>-349.14603369999998</c:v>
                </c:pt>
                <c:pt idx="12">
                  <c:v>-349.90909089999997</c:v>
                </c:pt>
                <c:pt idx="13">
                  <c:v>-330.46666669999996</c:v>
                </c:pt>
                <c:pt idx="14">
                  <c:v>-326.97084919999998</c:v>
                </c:pt>
                <c:pt idx="15">
                  <c:v>-305.38588679999998</c:v>
                </c:pt>
                <c:pt idx="16">
                  <c:v>-292.33242510000002</c:v>
                </c:pt>
                <c:pt idx="17">
                  <c:v>-251.06163430000001</c:v>
                </c:pt>
                <c:pt idx="18">
                  <c:v>-237.03989539999998</c:v>
                </c:pt>
                <c:pt idx="19">
                  <c:v>-206.20920499999932</c:v>
                </c:pt>
                <c:pt idx="20">
                  <c:v>-197.54782610000001</c:v>
                </c:pt>
                <c:pt idx="21">
                  <c:v>-157.13467259999859</c:v>
                </c:pt>
                <c:pt idx="22">
                  <c:v>-144.72359399999874</c:v>
                </c:pt>
                <c:pt idx="23">
                  <c:v>-134.2013115</c:v>
                </c:pt>
                <c:pt idx="24">
                  <c:v>-64.967245990000819</c:v>
                </c:pt>
                <c:pt idx="25">
                  <c:v>-31.717406140000001</c:v>
                </c:pt>
                <c:pt idx="26">
                  <c:v>-3.3653350520000012</c:v>
                </c:pt>
                <c:pt idx="27">
                  <c:v>58.662642050000002</c:v>
                </c:pt>
                <c:pt idx="28">
                  <c:v>147.64505399999859</c:v>
                </c:pt>
                <c:pt idx="29">
                  <c:v>182.4064257</c:v>
                </c:pt>
                <c:pt idx="30">
                  <c:v>274.08396370000003</c:v>
                </c:pt>
                <c:pt idx="31">
                  <c:v>388.09229469999997</c:v>
                </c:pt>
                <c:pt idx="32">
                  <c:v>476.41969829999999</c:v>
                </c:pt>
                <c:pt idx="33">
                  <c:v>564.81786939999392</c:v>
                </c:pt>
              </c:numCache>
            </c:numRef>
          </c:val>
        </c:ser>
        <c:ser>
          <c:idx val="2"/>
          <c:order val="2"/>
          <c:tx>
            <c:v> Cows</c:v>
          </c:tx>
          <c:spPr>
            <a:ln w="50800">
              <a:solidFill>
                <a:srgbClr val="FFFF00"/>
              </a:solidFill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NMtrends!$D$1:$D$34</c:f>
              <c:numCache>
                <c:formatCode>General</c:formatCode>
                <c:ptCount val="34"/>
                <c:pt idx="0">
                  <c:v>-708.06899999999996</c:v>
                </c:pt>
                <c:pt idx="1">
                  <c:v>-693.27900000000352</c:v>
                </c:pt>
                <c:pt idx="2">
                  <c:v>-677.87599999999998</c:v>
                </c:pt>
                <c:pt idx="3">
                  <c:v>-657.31</c:v>
                </c:pt>
                <c:pt idx="4">
                  <c:v>-638.38</c:v>
                </c:pt>
                <c:pt idx="5">
                  <c:v>-617.95599999999797</c:v>
                </c:pt>
                <c:pt idx="6">
                  <c:v>-603.149</c:v>
                </c:pt>
                <c:pt idx="7">
                  <c:v>-585.66399999999999</c:v>
                </c:pt>
                <c:pt idx="8">
                  <c:v>-552.98</c:v>
                </c:pt>
                <c:pt idx="9">
                  <c:v>-527.91499999999996</c:v>
                </c:pt>
                <c:pt idx="10">
                  <c:v>-507.29899999999691</c:v>
                </c:pt>
                <c:pt idx="11">
                  <c:v>-483.18</c:v>
                </c:pt>
                <c:pt idx="12">
                  <c:v>-460.53099999999893</c:v>
                </c:pt>
                <c:pt idx="13">
                  <c:v>-437.60500000000002</c:v>
                </c:pt>
                <c:pt idx="14">
                  <c:v>-419.95499999999993</c:v>
                </c:pt>
                <c:pt idx="15">
                  <c:v>-399.947</c:v>
                </c:pt>
                <c:pt idx="16">
                  <c:v>-376.00099999999969</c:v>
                </c:pt>
                <c:pt idx="17">
                  <c:v>-348.91599999999869</c:v>
                </c:pt>
                <c:pt idx="18">
                  <c:v>-332.44900000000001</c:v>
                </c:pt>
                <c:pt idx="19">
                  <c:v>-309.75700000000001</c:v>
                </c:pt>
                <c:pt idx="20">
                  <c:v>-293.89400000000001</c:v>
                </c:pt>
                <c:pt idx="21">
                  <c:v>-271.25799999999964</c:v>
                </c:pt>
                <c:pt idx="22">
                  <c:v>-245.21399999999952</c:v>
                </c:pt>
                <c:pt idx="23">
                  <c:v>-223.768</c:v>
                </c:pt>
                <c:pt idx="24">
                  <c:v>-198.32300000000001</c:v>
                </c:pt>
                <c:pt idx="25">
                  <c:v>-170.72499999999999</c:v>
                </c:pt>
                <c:pt idx="26">
                  <c:v>-140.792</c:v>
                </c:pt>
                <c:pt idx="27">
                  <c:v>-109.292</c:v>
                </c:pt>
                <c:pt idx="28">
                  <c:v>-80.974000000000004</c:v>
                </c:pt>
                <c:pt idx="29">
                  <c:v>-51.383000000000003</c:v>
                </c:pt>
                <c:pt idx="30">
                  <c:v>-4.3669999999999956</c:v>
                </c:pt>
                <c:pt idx="31">
                  <c:v>35.303000000000004</c:v>
                </c:pt>
                <c:pt idx="32">
                  <c:v>73.212999999999994</c:v>
                </c:pt>
                <c:pt idx="33">
                  <c:v>116.27200000000001</c:v>
                </c:pt>
              </c:numCache>
            </c:numRef>
          </c:val>
        </c:ser>
        <c:marker val="1"/>
        <c:axId val="64997632"/>
        <c:axId val="67695360"/>
      </c:lineChart>
      <c:catAx>
        <c:axId val="649976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 baseline="0"/>
                </a:pPr>
                <a:r>
                  <a:rPr lang="en-US" sz="1600" baseline="0" dirty="0" smtClean="0"/>
                  <a:t>Birth Year</a:t>
                </a:r>
                <a:endParaRPr lang="en-US" sz="1600" baseline="0" dirty="0"/>
              </a:p>
            </c:rich>
          </c:tx>
        </c:title>
        <c:numFmt formatCode="General" sourceLinked="1"/>
        <c:tickLblPos val="nextTo"/>
        <c:spPr>
          <a:noFill/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600" baseline="0"/>
            </a:pPr>
            <a:endParaRPr lang="en-US"/>
          </a:p>
        </c:txPr>
        <c:crossAx val="67695360"/>
        <c:crossesAt val="-800"/>
        <c:auto val="1"/>
        <c:lblAlgn val="ctr"/>
        <c:lblOffset val="100"/>
        <c:tickLblSkip val="4"/>
        <c:tickMarkSkip val="4"/>
      </c:catAx>
      <c:valAx>
        <c:axId val="6769536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600" baseline="0"/>
                </a:pPr>
                <a:r>
                  <a:rPr lang="en-US" sz="1600" baseline="0" dirty="0" smtClean="0"/>
                  <a:t>Net Merit</a:t>
                </a:r>
                <a:endParaRPr lang="en-US" sz="1600" baseline="0" dirty="0"/>
              </a:p>
            </c:rich>
          </c:tx>
        </c:title>
        <c:numFmt formatCode="General" sourceLinked="1"/>
        <c:tickLblPos val="nextTo"/>
        <c:spPr>
          <a:noFill/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600" baseline="0"/>
            </a:pPr>
            <a:endParaRPr lang="en-US"/>
          </a:p>
        </c:txPr>
        <c:crossAx val="64997632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26887272038335402"/>
          <c:y val="0.11886529617503624"/>
          <c:w val="0.18177135558709845"/>
          <c:h val="0.21924587800872841"/>
        </c:manualLayout>
      </c:layout>
      <c:txPr>
        <a:bodyPr/>
        <a:lstStyle/>
        <a:p>
          <a:pPr>
            <a:defRPr sz="1600" baseline="0"/>
          </a:pPr>
          <a:endParaRPr lang="en-US"/>
        </a:p>
      </c:txPr>
    </c:legend>
    <c:plotVisOnly val="1"/>
  </c:chart>
  <c:spPr>
    <a:noFill/>
  </c:spPr>
  <c:txPr>
    <a:bodyPr/>
    <a:lstStyle/>
    <a:p>
      <a:pPr>
        <a:defRPr sz="1400" b="1" i="0" baseline="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t" anchorCtr="0" compatLnSpc="1">
            <a:prstTxWarp prst="textNoShape">
              <a:avLst/>
            </a:prstTxWarp>
          </a:bodyPr>
          <a:lstStyle>
            <a:lvl1pPr defTabSz="928688"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071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t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b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071" y="8831264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b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3CB3E885-284B-44CF-BD98-C879BBBFA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5220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t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071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t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9188" y="696913"/>
            <a:ext cx="46450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887" y="4416426"/>
            <a:ext cx="504604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b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071" y="8831264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b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EE450D09-F0C5-470A-A1E3-C8014C53F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4787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4382C1-8466-427B-835C-5D2941DAA7C3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Renumber factors in same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F8786-532C-45D6-A934-7CD601DD533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5D5951-77C2-4E42-8292-A3A7DDF3B91A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A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5B0AD4-062B-4914-9140-578642C40BFB}" type="slidenum">
              <a:rPr lang="en-US"/>
              <a:pPr/>
              <a:t>14</a:t>
            </a:fld>
            <a:endParaRPr lang="en-US"/>
          </a:p>
        </p:txBody>
      </p:sp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are all familiar with a traditional pedigree chart.   Animal is expected to be an average of his parents.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56D8AC-891B-45E2-8226-CEAF1F0EF267}" type="slidenum">
              <a:rPr lang="en-US"/>
              <a:pPr/>
              <a:t>15</a:t>
            </a:fld>
            <a:endParaRPr lang="en-US"/>
          </a:p>
        </p:txBody>
      </p:sp>
      <p:sp>
        <p:nvSpPr>
          <p:cNvPr id="105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943" indent="-228943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B26FD4-1C16-4175-A473-7E75FAC44CD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684213" y="3656013"/>
            <a:ext cx="784860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Humnst777 BT" pitchFamily="34" charset="0"/>
              </a:rPr>
              <a:t>Paul VanRaden</a:t>
            </a:r>
            <a:endParaRPr lang="en-US" sz="3600" b="1" dirty="0">
              <a:solidFill>
                <a:srgbClr val="FFFF00"/>
              </a:solidFill>
              <a:latin typeface="Humnst777 BT" pitchFamily="34" charset="0"/>
            </a:endParaRPr>
          </a:p>
          <a:p>
            <a:pPr>
              <a:defRPr/>
            </a:pPr>
            <a:r>
              <a:rPr lang="en-US" sz="2800" b="1" dirty="0">
                <a:latin typeface="Humnst777 BT" pitchFamily="34" charset="0"/>
              </a:rPr>
              <a:t>Animal Improvement Programs Laboratory</a:t>
            </a:r>
          </a:p>
          <a:p>
            <a:pPr>
              <a:defRPr/>
            </a:pPr>
            <a:r>
              <a:rPr lang="en-US" sz="2800" b="1" dirty="0">
                <a:latin typeface="Humnst777 BT" pitchFamily="34" charset="0"/>
              </a:rPr>
              <a:t>Agricultural Research Service, USDA </a:t>
            </a:r>
          </a:p>
          <a:p>
            <a:pPr>
              <a:spcAft>
                <a:spcPct val="50000"/>
              </a:spcAft>
              <a:defRPr/>
            </a:pPr>
            <a:r>
              <a:rPr lang="en-US" sz="2800" b="1" dirty="0">
                <a:latin typeface="Humnst777 BT" pitchFamily="34" charset="0"/>
              </a:rPr>
              <a:t>Beltsville, MD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Humnst777 BT" pitchFamily="34" charset="0"/>
              </a:rPr>
              <a:t>Paul.vanraden@ars.usda.gov</a:t>
            </a:r>
            <a:endParaRPr lang="en-US" sz="2800" b="1" dirty="0">
              <a:solidFill>
                <a:srgbClr val="FFFF00"/>
              </a:solidFill>
              <a:latin typeface="Humnst777 BT" pitchFamily="34" charset="0"/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8229600" y="6172200"/>
            <a:ext cx="812800" cy="566738"/>
            <a:chOff x="5088" y="3888"/>
            <a:chExt cx="512" cy="357"/>
          </a:xfrm>
        </p:grpSpPr>
        <p:pic>
          <p:nvPicPr>
            <p:cNvPr id="5" name="Picture 32" descr="usda-ars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88" y="3888"/>
              <a:ext cx="512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33"/>
            <p:cNvSpPr txBox="1">
              <a:spLocks noChangeArrowheads="1"/>
            </p:cNvSpPr>
            <p:nvPr userDrawn="1"/>
          </p:nvSpPr>
          <p:spPr bwMode="ltGray">
            <a:xfrm>
              <a:off x="5120" y="4135"/>
              <a:ext cx="35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kumimoji="1" lang="en-US" sz="1000" b="1" dirty="0" smtClean="0">
                  <a:latin typeface="Humnst777 BT" pitchFamily="34" charset="0"/>
                </a:rPr>
                <a:t>2016</a:t>
              </a:r>
              <a:endParaRPr kumimoji="1" lang="en-US" sz="1000" b="1" dirty="0">
                <a:latin typeface="Humnst777 BT" pitchFamily="34" charset="0"/>
              </a:endParaRPr>
            </a:p>
          </p:txBody>
        </p:sp>
      </p:grp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0" y="3198813"/>
            <a:ext cx="9144000" cy="80962"/>
            <a:chOff x="0" y="604"/>
            <a:chExt cx="5760" cy="51"/>
          </a:xfrm>
        </p:grpSpPr>
        <p:sp>
          <p:nvSpPr>
            <p:cNvPr id="8" name="Rectangle 46"/>
            <p:cNvSpPr>
              <a:spLocks noChangeArrowheads="1"/>
            </p:cNvSpPr>
            <p:nvPr userDrawn="1"/>
          </p:nvSpPr>
          <p:spPr bwMode="ltGray">
            <a:xfrm>
              <a:off x="0" y="604"/>
              <a:ext cx="5760" cy="17"/>
            </a:xfrm>
            <a:prstGeom prst="rect">
              <a:avLst/>
            </a:prstGeom>
            <a:solidFill>
              <a:srgbClr val="01A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47"/>
            <p:cNvSpPr>
              <a:spLocks noChangeArrowheads="1"/>
            </p:cNvSpPr>
            <p:nvPr userDrawn="1"/>
          </p:nvSpPr>
          <p:spPr bwMode="ltGray">
            <a:xfrm>
              <a:off x="0" y="638"/>
              <a:ext cx="5760" cy="1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buClr>
                  <a:schemeClr val="accent1"/>
                </a:buClr>
                <a:buSzPct val="75000"/>
                <a:buFontTx/>
                <a:buChar char="Ø"/>
                <a:defRPr/>
              </a:pPr>
              <a:endParaRPr lang="en-AU" sz="2800" b="1"/>
            </a:p>
          </p:txBody>
        </p:sp>
        <p:sp>
          <p:nvSpPr>
            <p:cNvPr id="10" name="Rectangle 48"/>
            <p:cNvSpPr>
              <a:spLocks noChangeArrowheads="1"/>
            </p:cNvSpPr>
            <p:nvPr userDrawn="1"/>
          </p:nvSpPr>
          <p:spPr bwMode="ltGray">
            <a:xfrm>
              <a:off x="0" y="621"/>
              <a:ext cx="5760" cy="23"/>
            </a:xfrm>
            <a:prstGeom prst="rect">
              <a:avLst/>
            </a:prstGeom>
            <a:solidFill>
              <a:srgbClr val="0017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" name="Text Box 50"/>
          <p:cNvSpPr txBox="1">
            <a:spLocks noChangeArrowheads="1"/>
          </p:cNvSpPr>
          <p:nvPr/>
        </p:nvSpPr>
        <p:spPr bwMode="ltGray">
          <a:xfrm>
            <a:off x="7033593" y="6561674"/>
            <a:ext cx="109344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b="1" dirty="0" smtClean="0">
                <a:latin typeface="Humnst777 BT" pitchFamily="34" charset="0"/>
              </a:rPr>
              <a:t>Paul VanRaden</a:t>
            </a:r>
            <a:endParaRPr kumimoji="1" lang="en-US" b="1" dirty="0">
              <a:latin typeface="Humnst777 BT" pitchFamily="34" charset="0"/>
            </a:endParaRPr>
          </a:p>
        </p:txBody>
      </p:sp>
      <p:sp>
        <p:nvSpPr>
          <p:cNvPr id="12" name="Text Box 51"/>
          <p:cNvSpPr txBox="1">
            <a:spLocks noChangeArrowheads="1"/>
          </p:cNvSpPr>
          <p:nvPr/>
        </p:nvSpPr>
        <p:spPr bwMode="ltGray">
          <a:xfrm>
            <a:off x="227013" y="6561138"/>
            <a:ext cx="4776787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 smtClean="0"/>
              <a:t>University of Maryland Animal Science seminar </a:t>
            </a:r>
            <a:r>
              <a:rPr kumimoji="1" lang="en-US" b="1" dirty="0">
                <a:latin typeface="Humnst777 BT"/>
              </a:rPr>
              <a:t>(</a:t>
            </a:r>
            <a:fld id="{FC8ABD28-F4D0-4264-9A80-E8A931BA0A41}" type="slidenum">
              <a:rPr kumimoji="1" lang="en-US" b="1">
                <a:latin typeface="Humnst777 BT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b="1" dirty="0">
                <a:latin typeface="Humnst777 BT"/>
              </a:rPr>
              <a:t>)</a:t>
            </a:r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613" y="455613"/>
            <a:ext cx="7769225" cy="609600"/>
          </a:xfrm>
        </p:spPr>
        <p:txBody>
          <a:bodyPr/>
          <a:lstStyle>
            <a:lvl1pPr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2062103"/>
          </a:xfrm>
        </p:spPr>
        <p:txBody>
          <a:bodyPr/>
          <a:lstStyle>
            <a:lvl1pPr marL="320040" indent="-320040">
              <a:spcAft>
                <a:spcPts val="3000"/>
              </a:spcAft>
              <a:defRPr/>
            </a:lvl1pPr>
            <a:lvl2pPr marL="594360" indent="-228600">
              <a:spcAft>
                <a:spcPts val="3000"/>
              </a:spcAft>
              <a:defRPr/>
            </a:lvl2pPr>
            <a:lvl3pPr marL="1005840" indent="-411480">
              <a:spcAft>
                <a:spcPts val="3000"/>
              </a:spcAft>
              <a:buFont typeface="Humnst777 BT" pitchFamily="34" charset="0"/>
              <a:buChar char="−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33488"/>
            <a:ext cx="4037012" cy="192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33488"/>
            <a:ext cx="4037013" cy="192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33488"/>
            <a:ext cx="8226425" cy="192405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" y="152400"/>
            <a:ext cx="88392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733800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33800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2727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75" name="Text Box 19"/>
          <p:cNvSpPr txBox="1">
            <a:spLocks noChangeArrowheads="1"/>
          </p:cNvSpPr>
          <p:nvPr/>
        </p:nvSpPr>
        <p:spPr bwMode="ltGray">
          <a:xfrm>
            <a:off x="7033592" y="6561674"/>
            <a:ext cx="109344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b="1" dirty="0" smtClean="0">
                <a:latin typeface="Humnst777 BT" pitchFamily="34" charset="0"/>
              </a:rPr>
              <a:t>Paul VanRaden</a:t>
            </a:r>
            <a:endParaRPr kumimoji="1" lang="en-US" b="1" dirty="0">
              <a:latin typeface="Humnst777 BT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82563"/>
            <a:ext cx="8226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233488"/>
            <a:ext cx="82264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grpSp>
        <p:nvGrpSpPr>
          <p:cNvPr id="2053" name="Group 33"/>
          <p:cNvGrpSpPr>
            <a:grpSpLocks/>
          </p:cNvGrpSpPr>
          <p:nvPr/>
        </p:nvGrpSpPr>
        <p:grpSpPr bwMode="auto">
          <a:xfrm>
            <a:off x="8226425" y="6169025"/>
            <a:ext cx="812800" cy="566738"/>
            <a:chOff x="5182" y="3886"/>
            <a:chExt cx="512" cy="357"/>
          </a:xfrm>
        </p:grpSpPr>
        <p:pic>
          <p:nvPicPr>
            <p:cNvPr id="2059" name="Picture 24" descr="usda-ar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82" y="3886"/>
              <a:ext cx="512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5487" name="Text Box 31"/>
            <p:cNvSpPr txBox="1">
              <a:spLocks noChangeArrowheads="1"/>
            </p:cNvSpPr>
            <p:nvPr userDrawn="1"/>
          </p:nvSpPr>
          <p:spPr bwMode="ltGray">
            <a:xfrm>
              <a:off x="5222" y="4135"/>
              <a:ext cx="35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kumimoji="1" lang="en-US" sz="1000" b="1" dirty="0" smtClean="0">
                  <a:latin typeface="Humnst777 BT"/>
                </a:rPr>
                <a:t>2016</a:t>
              </a:r>
              <a:endParaRPr kumimoji="1" lang="en-US" sz="1000" b="1" dirty="0">
                <a:latin typeface="Humnst777 BT"/>
              </a:endParaRPr>
            </a:p>
          </p:txBody>
        </p:sp>
      </p:grpSp>
      <p:grpSp>
        <p:nvGrpSpPr>
          <p:cNvPr id="2054" name="Group 38"/>
          <p:cNvGrpSpPr>
            <a:grpSpLocks/>
          </p:cNvGrpSpPr>
          <p:nvPr/>
        </p:nvGrpSpPr>
        <p:grpSpPr bwMode="auto">
          <a:xfrm>
            <a:off x="0" y="822325"/>
            <a:ext cx="9144000" cy="80963"/>
            <a:chOff x="0" y="604"/>
            <a:chExt cx="5760" cy="51"/>
          </a:xfrm>
        </p:grpSpPr>
        <p:sp>
          <p:nvSpPr>
            <p:cNvPr id="275491" name="Rectangle 35"/>
            <p:cNvSpPr>
              <a:spLocks noChangeArrowheads="1"/>
            </p:cNvSpPr>
            <p:nvPr userDrawn="1"/>
          </p:nvSpPr>
          <p:spPr bwMode="ltGray">
            <a:xfrm>
              <a:off x="0" y="604"/>
              <a:ext cx="5760" cy="17"/>
            </a:xfrm>
            <a:prstGeom prst="rect">
              <a:avLst/>
            </a:prstGeom>
            <a:solidFill>
              <a:srgbClr val="01A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5492" name="Rectangle 36"/>
            <p:cNvSpPr>
              <a:spLocks noChangeArrowheads="1"/>
            </p:cNvSpPr>
            <p:nvPr userDrawn="1"/>
          </p:nvSpPr>
          <p:spPr bwMode="ltGray">
            <a:xfrm>
              <a:off x="0" y="638"/>
              <a:ext cx="5760" cy="1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buClr>
                  <a:schemeClr val="accent1"/>
                </a:buClr>
                <a:buSzPct val="75000"/>
                <a:buFontTx/>
                <a:buChar char="Ø"/>
                <a:defRPr/>
              </a:pPr>
              <a:endParaRPr lang="en-AU" sz="2800" b="1"/>
            </a:p>
          </p:txBody>
        </p:sp>
        <p:sp>
          <p:nvSpPr>
            <p:cNvPr id="275493" name="Rectangle 37"/>
            <p:cNvSpPr>
              <a:spLocks noChangeArrowheads="1"/>
            </p:cNvSpPr>
            <p:nvPr userDrawn="1"/>
          </p:nvSpPr>
          <p:spPr bwMode="ltGray">
            <a:xfrm>
              <a:off x="0" y="621"/>
              <a:ext cx="5760" cy="23"/>
            </a:xfrm>
            <a:prstGeom prst="rect">
              <a:avLst/>
            </a:prstGeom>
            <a:solidFill>
              <a:srgbClr val="0017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75496" name="Text Box 40"/>
          <p:cNvSpPr txBox="1">
            <a:spLocks noChangeArrowheads="1"/>
          </p:cNvSpPr>
          <p:nvPr/>
        </p:nvSpPr>
        <p:spPr bwMode="ltGray">
          <a:xfrm>
            <a:off x="227013" y="6561138"/>
            <a:ext cx="4776787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 smtClean="0"/>
              <a:t>University of Maryland Animal Science seminar </a:t>
            </a:r>
            <a:r>
              <a:rPr kumimoji="1" lang="en-US" b="1" dirty="0">
                <a:latin typeface="Humnst777 BT"/>
              </a:rPr>
              <a:t>(</a:t>
            </a:r>
            <a:fld id="{F50BE359-227E-4A50-8A38-389E976E53A6}" type="slidenum">
              <a:rPr kumimoji="1" lang="en-US" b="1">
                <a:latin typeface="Humnst777 BT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b="1" dirty="0">
                <a:latin typeface="Humnst777 BT"/>
              </a:rPr>
              <a:t>)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2" r:id="rId1"/>
    <p:sldLayoutId id="2147483841" r:id="rId2"/>
    <p:sldLayoutId id="2147483840" r:id="rId3"/>
    <p:sldLayoutId id="2147483839" r:id="rId4"/>
    <p:sldLayoutId id="2147483838" r:id="rId5"/>
    <p:sldLayoutId id="2147483837" r:id="rId6"/>
    <p:sldLayoutId id="2147483836" r:id="rId7"/>
    <p:sldLayoutId id="2147483843" r:id="rId8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9pPr>
    </p:titleStyle>
    <p:bodyStyle>
      <a:lvl1pPr marL="292100" indent="-292100" algn="l" rtl="0" eaLnBrk="0" fontAlgn="base" hangingPunct="0">
        <a:spcBef>
          <a:spcPct val="0"/>
        </a:spcBef>
        <a:spcAft>
          <a:spcPts val="2400"/>
        </a:spcAft>
        <a:buClr>
          <a:srgbClr val="009900"/>
        </a:buClr>
        <a:buSzPct val="67000"/>
        <a:buFont typeface="Monotype Sorts" pitchFamily="2" charset="2"/>
        <a:buChar char="l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635000" indent="-228600" algn="l" rtl="0" eaLnBrk="0" fontAlgn="base" hangingPunct="0">
        <a:spcBef>
          <a:spcPct val="0"/>
        </a:spcBef>
        <a:spcAft>
          <a:spcPts val="2400"/>
        </a:spcAft>
        <a:buClr>
          <a:srgbClr val="009900"/>
        </a:buClr>
        <a:buSzPct val="80000"/>
        <a:buFont typeface="Monotype Sorts" pitchFamily="2" charset="2"/>
        <a:buChar char="w"/>
        <a:defRPr sz="2800" b="1">
          <a:solidFill>
            <a:schemeClr val="tx1"/>
          </a:solidFill>
          <a:latin typeface="+mn-lt"/>
        </a:defRPr>
      </a:lvl2pPr>
      <a:lvl3pPr marL="1206500" indent="-457200" algn="l" rtl="0" eaLnBrk="0" fontAlgn="base" hangingPunct="0">
        <a:spcBef>
          <a:spcPct val="0"/>
        </a:spcBef>
        <a:spcAft>
          <a:spcPts val="2400"/>
        </a:spcAft>
        <a:buClr>
          <a:schemeClr val="tx1"/>
        </a:buClr>
        <a:buSzPct val="120000"/>
        <a:buFont typeface="Humnst777 BT" pitchFamily="34" charset="0"/>
        <a:buChar char="−"/>
        <a:defRPr sz="2800" b="1">
          <a:solidFill>
            <a:schemeClr val="tx1"/>
          </a:solidFill>
          <a:latin typeface="+mn-lt"/>
        </a:defRPr>
      </a:lvl3pPr>
      <a:lvl4pPr marL="1663700" indent="-228600" algn="l" rtl="0" eaLnBrk="0" fontAlgn="base" hangingPunct="0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3andme.com/" TargetMode="External"/><Relationship Id="rId7" Type="http://schemas.openxmlformats.org/officeDocument/2006/relationships/image" Target="../media/image2.jpeg"/><Relationship Id="rId2" Type="http://schemas.openxmlformats.org/officeDocument/2006/relationships/hyperlink" Target="http://genomemag.com/davies-23andme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aipl.arsusda.gov/Main/site_main.htm" TargetMode="External"/><Relationship Id="rId5" Type="http://schemas.openxmlformats.org/officeDocument/2006/relationships/hyperlink" Target="https://www.cdcb.us/" TargetMode="External"/><Relationship Id="rId4" Type="http://schemas.openxmlformats.org/officeDocument/2006/relationships/hyperlink" Target="http://dna.ancestry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799544"/>
            <a:ext cx="8568630" cy="1477328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Computation of Large-Scale Genomic Evaluations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Non-linear vs Linear Models</a:t>
            </a:r>
            <a:endParaRPr lang="en-US"/>
          </a:p>
        </p:txBody>
      </p:sp>
      <p:graphicFrame>
        <p:nvGraphicFramePr>
          <p:cNvPr id="675843" name="Object 3"/>
          <p:cNvGraphicFramePr>
            <a:graphicFrameLocks noChangeAspect="1"/>
          </p:cNvGraphicFramePr>
          <p:nvPr>
            <p:ph idx="1"/>
          </p:nvPr>
        </p:nvGraphicFramePr>
        <p:xfrm>
          <a:off x="838200" y="1676400"/>
          <a:ext cx="8001000" cy="3810000"/>
        </p:xfrm>
        <a:graphic>
          <a:graphicData uri="http://schemas.openxmlformats.org/presentationml/2006/ole">
            <p:oleObj spid="_x0000_s52226" name="Chart" r:id="rId3" imgW="6667649" imgH="2971912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5755422"/>
          </a:xfrm>
        </p:spPr>
        <p:txBody>
          <a:bodyPr/>
          <a:lstStyle/>
          <a:p>
            <a:r>
              <a:rPr lang="en-US" dirty="0" smtClean="0"/>
              <a:t>Benefits of 1-step genomic evaluation</a:t>
            </a:r>
          </a:p>
          <a:p>
            <a:pPr lvl="1"/>
            <a:r>
              <a:rPr lang="en-US" dirty="0" smtClean="0"/>
              <a:t>Account for genomic pre-selection</a:t>
            </a:r>
          </a:p>
          <a:p>
            <a:pPr lvl="1"/>
            <a:r>
              <a:rPr lang="en-US" dirty="0" smtClean="0"/>
              <a:t>Expected </a:t>
            </a:r>
            <a:r>
              <a:rPr lang="en-US" dirty="0" err="1" smtClean="0"/>
              <a:t>Mendelian</a:t>
            </a:r>
            <a:r>
              <a:rPr lang="en-US" dirty="0" smtClean="0"/>
              <a:t> Sampling ≠ 0</a:t>
            </a:r>
          </a:p>
          <a:p>
            <a:pPr lvl="1"/>
            <a:r>
              <a:rPr lang="en-US" dirty="0" smtClean="0"/>
              <a:t>Improve accuracy and reduce bias</a:t>
            </a:r>
          </a:p>
          <a:p>
            <a:pPr lvl="1"/>
            <a:r>
              <a:rPr lang="en-US" dirty="0" smtClean="0"/>
              <a:t>Include many genotyped animals</a:t>
            </a:r>
          </a:p>
          <a:p>
            <a:r>
              <a:rPr lang="en-US" dirty="0" smtClean="0"/>
              <a:t>Redesign animal model software used since 1989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Single-step genomic evaluation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Animal model adjusts for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893647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PTA</a:t>
            </a:r>
            <a:r>
              <a:rPr lang="en-US" sz="2400" dirty="0" smtClean="0"/>
              <a:t> rather than </a:t>
            </a:r>
            <a:r>
              <a:rPr lang="en-US" sz="2400" dirty="0" smtClean="0">
                <a:solidFill>
                  <a:srgbClr val="FFFF00"/>
                </a:solidFill>
              </a:rPr>
              <a:t>GPTA</a:t>
            </a:r>
            <a:r>
              <a:rPr lang="en-US" sz="2400" dirty="0" smtClean="0"/>
              <a:t> of </a:t>
            </a:r>
            <a:r>
              <a:rPr lang="en-US" sz="2400" dirty="0" smtClean="0">
                <a:solidFill>
                  <a:srgbClr val="00FF00"/>
                </a:solidFill>
              </a:rPr>
              <a:t>mates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sz="2400" dirty="0" smtClean="0"/>
              <a:t>Top bulls mated only to top genomic females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PTA</a:t>
            </a:r>
            <a:r>
              <a:rPr lang="en-US" sz="2400" dirty="0" smtClean="0"/>
              <a:t> rather than </a:t>
            </a:r>
            <a:r>
              <a:rPr lang="en-US" sz="2400" dirty="0" smtClean="0">
                <a:solidFill>
                  <a:srgbClr val="FFFF00"/>
                </a:solidFill>
              </a:rPr>
              <a:t>GPTA</a:t>
            </a:r>
            <a:r>
              <a:rPr lang="en-US" sz="2400" dirty="0" smtClean="0"/>
              <a:t> of </a:t>
            </a:r>
            <a:r>
              <a:rPr lang="en-US" sz="2400" dirty="0" err="1" smtClean="0">
                <a:solidFill>
                  <a:srgbClr val="00FF00"/>
                </a:solidFill>
              </a:rPr>
              <a:t>herdmates</a:t>
            </a:r>
            <a:endParaRPr lang="en-US" sz="2400" dirty="0" smtClean="0">
              <a:solidFill>
                <a:srgbClr val="00FF00"/>
              </a:solidFill>
            </a:endParaRP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sz="2400" dirty="0" smtClean="0"/>
              <a:t>Can underestimate recent genetic trend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PTA</a:t>
            </a:r>
            <a:r>
              <a:rPr lang="en-US" sz="2400" dirty="0" smtClean="0"/>
              <a:t> rather than </a:t>
            </a:r>
            <a:r>
              <a:rPr lang="en-US" sz="2400" dirty="0" smtClean="0">
                <a:solidFill>
                  <a:srgbClr val="FFFF00"/>
                </a:solidFill>
              </a:rPr>
              <a:t>GPTA</a:t>
            </a:r>
            <a:r>
              <a:rPr lang="en-US" sz="2400" dirty="0" smtClean="0"/>
              <a:t> of </a:t>
            </a:r>
            <a:r>
              <a:rPr lang="en-US" sz="2400" dirty="0" smtClean="0">
                <a:solidFill>
                  <a:srgbClr val="00FF00"/>
                </a:solidFill>
              </a:rPr>
              <a:t>parents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00FF00"/>
                </a:solidFill>
              </a:rPr>
              <a:t>progeny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sz="2400" dirty="0" smtClean="0"/>
              <a:t>Dams credited only for highly selected sons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sz="2400" dirty="0" smtClean="0"/>
              <a:t>Top heifers not milked, used as ET donors</a:t>
            </a:r>
            <a:endParaRPr lang="en-US" sz="2400" dirty="0"/>
          </a:p>
        </p:txBody>
      </p:sp>
      <p:pic>
        <p:nvPicPr>
          <p:cNvPr id="4" name="Picture 2" descr="Daughter: Sandy-Valley Drcy Shamay-ET  VG-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0095" y="0"/>
            <a:ext cx="1273905" cy="908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Single-step GBLUP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98598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Legarra-</a:t>
            </a:r>
            <a:r>
              <a:rPr lang="en-US" dirty="0" err="1" smtClean="0">
                <a:solidFill>
                  <a:srgbClr val="FFFF00"/>
                </a:solidFill>
              </a:rPr>
              <a:t>Ducrocq</a:t>
            </a:r>
            <a:r>
              <a:rPr lang="en-US" dirty="0" smtClean="0"/>
              <a:t> (2012) algorithm applied to USA Jersey yield traits by VanRaden (2012)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OK for </a:t>
            </a:r>
            <a:r>
              <a:rPr lang="en-US" dirty="0" smtClean="0">
                <a:solidFill>
                  <a:srgbClr val="00FF00"/>
                </a:solidFill>
              </a:rPr>
              <a:t>JE</a:t>
            </a:r>
            <a:r>
              <a:rPr lang="en-US" dirty="0" smtClean="0"/>
              <a:t>, but did not converge for </a:t>
            </a:r>
            <a:r>
              <a:rPr lang="en-US" dirty="0" smtClean="0">
                <a:solidFill>
                  <a:srgbClr val="00FF00"/>
                </a:solidFill>
              </a:rPr>
              <a:t>HO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Misztal</a:t>
            </a:r>
            <a:r>
              <a:rPr lang="en-US" dirty="0" smtClean="0"/>
              <a:t> et al (2014) algorithm applied to USA Jersey yield traits by Yutaka Masuda in 2015 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Very similar results for </a:t>
            </a:r>
            <a:r>
              <a:rPr lang="en-US" dirty="0" smtClean="0">
                <a:solidFill>
                  <a:srgbClr val="00FF00"/>
                </a:solidFill>
              </a:rPr>
              <a:t>JE</a:t>
            </a:r>
            <a:r>
              <a:rPr lang="en-US" dirty="0" smtClean="0"/>
              <a:t>, now can also process </a:t>
            </a:r>
            <a:r>
              <a:rPr lang="en-US" dirty="0" smtClean="0">
                <a:solidFill>
                  <a:srgbClr val="00FF00"/>
                </a:solidFill>
              </a:rPr>
              <a:t>HO </a:t>
            </a:r>
            <a:r>
              <a:rPr lang="en-US" dirty="0" smtClean="0"/>
              <a:t>using approximate G</a:t>
            </a:r>
            <a:r>
              <a:rPr lang="en-US" baseline="30000" dirty="0" smtClean="0"/>
              <a:t>-1</a:t>
            </a:r>
            <a:endParaRPr lang="en-US" dirty="0" smtClean="0"/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Expect good CPU time, but more memory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82563"/>
            <a:ext cx="8226425" cy="492443"/>
          </a:xfrm>
        </p:spPr>
        <p:txBody>
          <a:bodyPr/>
          <a:lstStyle/>
          <a:p>
            <a:r>
              <a:rPr lang="da-DK" sz="3200" dirty="0" smtClean="0"/>
              <a:t>Pedigree: Parents, Grandparents, etc.</a:t>
            </a:r>
            <a:endParaRPr lang="en-US" sz="3200" dirty="0"/>
          </a:p>
        </p:txBody>
      </p:sp>
      <p:sp>
        <p:nvSpPr>
          <p:cNvPr id="935939" name="Line 3"/>
          <p:cNvSpPr>
            <a:spLocks noChangeShapeType="1"/>
          </p:cNvSpPr>
          <p:nvPr/>
        </p:nvSpPr>
        <p:spPr bwMode="auto">
          <a:xfrm>
            <a:off x="6400800" y="2438400"/>
            <a:ext cx="1905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935940" name="Group 4"/>
          <p:cNvGraphicFramePr>
            <a:graphicFrameLocks noGrp="1"/>
          </p:cNvGraphicFramePr>
          <p:nvPr/>
        </p:nvGraphicFramePr>
        <p:xfrm>
          <a:off x="685800" y="1066800"/>
          <a:ext cx="8153400" cy="4656141"/>
        </p:xfrm>
        <a:graphic>
          <a:graphicData uri="http://schemas.openxmlformats.org/drawingml/2006/table">
            <a:tbl>
              <a:tblPr/>
              <a:tblGrid>
                <a:gridCol w="2743200"/>
                <a:gridCol w="2438400"/>
                <a:gridCol w="2971800"/>
              </a:tblGrid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Manfred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Trebuchet MS" pitchFamily="34" charset="0"/>
                        </a:rPr>
                        <a:t>O-Man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Jezebel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O-Style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Teamster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Trebuchet MS" pitchFamily="34" charset="0"/>
                        </a:rPr>
                        <a:t>Deva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Dima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5992" name="Line 56"/>
          <p:cNvSpPr>
            <a:spLocks noChangeShapeType="1"/>
          </p:cNvSpPr>
          <p:nvPr/>
        </p:nvSpPr>
        <p:spPr bwMode="auto">
          <a:xfrm flipH="1">
            <a:off x="4800600" y="18288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5993" name="Line 57"/>
          <p:cNvSpPr>
            <a:spLocks noChangeShapeType="1"/>
          </p:cNvSpPr>
          <p:nvPr/>
        </p:nvSpPr>
        <p:spPr bwMode="auto">
          <a:xfrm flipH="1">
            <a:off x="4800600" y="4953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5994" name="Line 58"/>
          <p:cNvSpPr>
            <a:spLocks noChangeShapeType="1"/>
          </p:cNvSpPr>
          <p:nvPr/>
        </p:nvSpPr>
        <p:spPr bwMode="auto">
          <a:xfrm flipH="1">
            <a:off x="4800600" y="38862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5995" name="Line 59"/>
          <p:cNvSpPr>
            <a:spLocks noChangeShapeType="1"/>
          </p:cNvSpPr>
          <p:nvPr/>
        </p:nvSpPr>
        <p:spPr bwMode="auto">
          <a:xfrm flipH="1">
            <a:off x="4800600" y="28956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5996" name="Line 60"/>
          <p:cNvSpPr>
            <a:spLocks noChangeShapeType="1"/>
          </p:cNvSpPr>
          <p:nvPr/>
        </p:nvSpPr>
        <p:spPr bwMode="auto">
          <a:xfrm>
            <a:off x="4800600" y="18288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5997" name="Line 61"/>
          <p:cNvSpPr>
            <a:spLocks noChangeShapeType="1"/>
          </p:cNvSpPr>
          <p:nvPr/>
        </p:nvSpPr>
        <p:spPr bwMode="auto">
          <a:xfrm>
            <a:off x="4800600" y="38862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5998" name="Line 62"/>
          <p:cNvSpPr>
            <a:spLocks noChangeShapeType="1"/>
          </p:cNvSpPr>
          <p:nvPr/>
        </p:nvSpPr>
        <p:spPr bwMode="auto">
          <a:xfrm flipH="1">
            <a:off x="4572000" y="23622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5999" name="Line 63"/>
          <p:cNvSpPr>
            <a:spLocks noChangeShapeType="1"/>
          </p:cNvSpPr>
          <p:nvPr/>
        </p:nvSpPr>
        <p:spPr bwMode="auto">
          <a:xfrm flipH="1">
            <a:off x="2133600" y="34290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6000" name="Line 64"/>
          <p:cNvSpPr>
            <a:spLocks noChangeShapeType="1"/>
          </p:cNvSpPr>
          <p:nvPr/>
        </p:nvSpPr>
        <p:spPr bwMode="auto">
          <a:xfrm flipH="1">
            <a:off x="4419600" y="44958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6001" name="Line 65"/>
          <p:cNvSpPr>
            <a:spLocks noChangeShapeType="1"/>
          </p:cNvSpPr>
          <p:nvPr/>
        </p:nvSpPr>
        <p:spPr bwMode="auto">
          <a:xfrm flipH="1">
            <a:off x="2514600" y="23622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6002" name="Line 66"/>
          <p:cNvSpPr>
            <a:spLocks noChangeShapeType="1"/>
          </p:cNvSpPr>
          <p:nvPr/>
        </p:nvSpPr>
        <p:spPr bwMode="auto">
          <a:xfrm flipH="1">
            <a:off x="2514600" y="44958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6003" name="Line 67"/>
          <p:cNvSpPr>
            <a:spLocks noChangeShapeType="1"/>
          </p:cNvSpPr>
          <p:nvPr/>
        </p:nvSpPr>
        <p:spPr bwMode="auto">
          <a:xfrm flipH="1">
            <a:off x="2514600" y="2362200"/>
            <a:ext cx="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7" name="Picture 6" descr="O-STYLE *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2396043" cy="17226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435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82563"/>
            <a:ext cx="8226425" cy="1477328"/>
          </a:xfrm>
        </p:spPr>
        <p:txBody>
          <a:bodyPr/>
          <a:lstStyle/>
          <a:p>
            <a:r>
              <a:rPr lang="en-US" dirty="0" smtClean="0"/>
              <a:t>O-Style </a:t>
            </a:r>
            <a:r>
              <a:rPr lang="en-US" dirty="0" err="1"/>
              <a:t>Haplotypes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solidFill>
                  <a:schemeClr val="accent1"/>
                </a:solidFill>
              </a:rPr>
              <a:t>chromosome </a:t>
            </a:r>
            <a:r>
              <a:rPr lang="en-US" sz="2400" dirty="0">
                <a:solidFill>
                  <a:schemeClr val="accent1"/>
                </a:solidFill>
              </a:rPr>
              <a:t>15</a:t>
            </a:r>
          </a:p>
        </p:txBody>
      </p:sp>
      <p:sp>
        <p:nvSpPr>
          <p:cNvPr id="1053699" name="Line 3"/>
          <p:cNvSpPr>
            <a:spLocks noChangeShapeType="1"/>
          </p:cNvSpPr>
          <p:nvPr/>
        </p:nvSpPr>
        <p:spPr bwMode="auto">
          <a:xfrm>
            <a:off x="5791200" y="5715000"/>
            <a:ext cx="3048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0" name="Line 4"/>
          <p:cNvSpPr>
            <a:spLocks noChangeShapeType="1"/>
          </p:cNvSpPr>
          <p:nvPr/>
        </p:nvSpPr>
        <p:spPr bwMode="auto">
          <a:xfrm>
            <a:off x="1676400" y="3200400"/>
            <a:ext cx="9144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1" name="Line 5"/>
          <p:cNvSpPr>
            <a:spLocks noChangeShapeType="1"/>
          </p:cNvSpPr>
          <p:nvPr/>
        </p:nvSpPr>
        <p:spPr bwMode="auto">
          <a:xfrm flipH="1">
            <a:off x="2133600" y="2438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2" name="Line 6"/>
          <p:cNvSpPr>
            <a:spLocks noChangeShapeType="1"/>
          </p:cNvSpPr>
          <p:nvPr/>
        </p:nvSpPr>
        <p:spPr bwMode="auto">
          <a:xfrm flipH="1">
            <a:off x="2133600" y="48768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3" name="Line 7"/>
          <p:cNvSpPr>
            <a:spLocks noChangeShapeType="1"/>
          </p:cNvSpPr>
          <p:nvPr/>
        </p:nvSpPr>
        <p:spPr bwMode="auto">
          <a:xfrm>
            <a:off x="2133600" y="2438400"/>
            <a:ext cx="0" cy="243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4" name="Line 8"/>
          <p:cNvSpPr>
            <a:spLocks noChangeShapeType="1"/>
          </p:cNvSpPr>
          <p:nvPr/>
        </p:nvSpPr>
        <p:spPr bwMode="auto">
          <a:xfrm flipH="1">
            <a:off x="1828800" y="3733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5" name="Line 9"/>
          <p:cNvSpPr>
            <a:spLocks noChangeShapeType="1"/>
          </p:cNvSpPr>
          <p:nvPr/>
        </p:nvSpPr>
        <p:spPr bwMode="auto">
          <a:xfrm flipH="1">
            <a:off x="4267200" y="18288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6" name="Line 10"/>
          <p:cNvSpPr>
            <a:spLocks noChangeShapeType="1"/>
          </p:cNvSpPr>
          <p:nvPr/>
        </p:nvSpPr>
        <p:spPr bwMode="auto">
          <a:xfrm flipH="1">
            <a:off x="4267200" y="3048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7" name="Line 11"/>
          <p:cNvSpPr>
            <a:spLocks noChangeShapeType="1"/>
          </p:cNvSpPr>
          <p:nvPr/>
        </p:nvSpPr>
        <p:spPr bwMode="auto">
          <a:xfrm flipH="1">
            <a:off x="4267200" y="42672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8" name="Line 12"/>
          <p:cNvSpPr>
            <a:spLocks noChangeShapeType="1"/>
          </p:cNvSpPr>
          <p:nvPr/>
        </p:nvSpPr>
        <p:spPr bwMode="auto">
          <a:xfrm flipH="1">
            <a:off x="4267200" y="5486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9" name="Line 13"/>
          <p:cNvSpPr>
            <a:spLocks noChangeShapeType="1"/>
          </p:cNvSpPr>
          <p:nvPr/>
        </p:nvSpPr>
        <p:spPr bwMode="auto">
          <a:xfrm>
            <a:off x="4267200" y="1828800"/>
            <a:ext cx="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0" name="Line 14"/>
          <p:cNvSpPr>
            <a:spLocks noChangeShapeType="1"/>
          </p:cNvSpPr>
          <p:nvPr/>
        </p:nvSpPr>
        <p:spPr bwMode="auto">
          <a:xfrm flipH="1">
            <a:off x="4038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1" name="Line 15"/>
          <p:cNvSpPr>
            <a:spLocks noChangeShapeType="1"/>
          </p:cNvSpPr>
          <p:nvPr/>
        </p:nvSpPr>
        <p:spPr bwMode="auto">
          <a:xfrm flipH="1">
            <a:off x="3886200" y="48768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2" name="Line 16"/>
          <p:cNvSpPr>
            <a:spLocks noChangeShapeType="1"/>
          </p:cNvSpPr>
          <p:nvPr/>
        </p:nvSpPr>
        <p:spPr bwMode="auto">
          <a:xfrm>
            <a:off x="4267200" y="4267200"/>
            <a:ext cx="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3" name="Line 17"/>
          <p:cNvSpPr>
            <a:spLocks noChangeShapeType="1"/>
          </p:cNvSpPr>
          <p:nvPr/>
        </p:nvSpPr>
        <p:spPr bwMode="auto">
          <a:xfrm flipH="1">
            <a:off x="6400800" y="27432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4" name="Line 18"/>
          <p:cNvSpPr>
            <a:spLocks noChangeShapeType="1"/>
          </p:cNvSpPr>
          <p:nvPr/>
        </p:nvSpPr>
        <p:spPr bwMode="auto">
          <a:xfrm flipH="1">
            <a:off x="6400800" y="3352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5" name="Line 19"/>
          <p:cNvSpPr>
            <a:spLocks noChangeShapeType="1"/>
          </p:cNvSpPr>
          <p:nvPr/>
        </p:nvSpPr>
        <p:spPr bwMode="auto">
          <a:xfrm flipH="1">
            <a:off x="6400800" y="3962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6" name="Line 20"/>
          <p:cNvSpPr>
            <a:spLocks noChangeShapeType="1"/>
          </p:cNvSpPr>
          <p:nvPr/>
        </p:nvSpPr>
        <p:spPr bwMode="auto">
          <a:xfrm flipH="1">
            <a:off x="6400800" y="4572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7" name="Line 21"/>
          <p:cNvSpPr>
            <a:spLocks noChangeShapeType="1"/>
          </p:cNvSpPr>
          <p:nvPr/>
        </p:nvSpPr>
        <p:spPr bwMode="auto">
          <a:xfrm>
            <a:off x="6705600" y="1371600"/>
            <a:ext cx="1600200" cy="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8" name="Line 22"/>
          <p:cNvSpPr>
            <a:spLocks noChangeShapeType="1"/>
          </p:cNvSpPr>
          <p:nvPr/>
        </p:nvSpPr>
        <p:spPr bwMode="auto">
          <a:xfrm>
            <a:off x="6705600" y="1676400"/>
            <a:ext cx="1600200" cy="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9" name="Line 23"/>
          <p:cNvSpPr>
            <a:spLocks noChangeShapeType="1"/>
          </p:cNvSpPr>
          <p:nvPr/>
        </p:nvSpPr>
        <p:spPr bwMode="auto">
          <a:xfrm>
            <a:off x="6705600" y="1981200"/>
            <a:ext cx="1600200" cy="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0" name="Line 24"/>
          <p:cNvSpPr>
            <a:spLocks noChangeShapeType="1"/>
          </p:cNvSpPr>
          <p:nvPr/>
        </p:nvSpPr>
        <p:spPr bwMode="auto">
          <a:xfrm>
            <a:off x="6705600" y="2286000"/>
            <a:ext cx="1600200" cy="0"/>
          </a:xfrm>
          <a:prstGeom prst="line">
            <a:avLst/>
          </a:prstGeom>
          <a:noFill/>
          <a:ln w="76200">
            <a:solidFill>
              <a:srgbClr val="00CC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1" name="Line 25"/>
          <p:cNvSpPr>
            <a:spLocks noChangeShapeType="1"/>
          </p:cNvSpPr>
          <p:nvPr/>
        </p:nvSpPr>
        <p:spPr bwMode="auto">
          <a:xfrm>
            <a:off x="6705600" y="2590800"/>
            <a:ext cx="1600200" cy="0"/>
          </a:xfrm>
          <a:prstGeom prst="line">
            <a:avLst/>
          </a:prstGeom>
          <a:noFill/>
          <a:ln w="76200">
            <a:solidFill>
              <a:srgbClr val="66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2" name="Line 26"/>
          <p:cNvSpPr>
            <a:spLocks noChangeShapeType="1"/>
          </p:cNvSpPr>
          <p:nvPr/>
        </p:nvSpPr>
        <p:spPr bwMode="auto">
          <a:xfrm>
            <a:off x="6705600" y="2895600"/>
            <a:ext cx="1600200" cy="0"/>
          </a:xfrm>
          <a:prstGeom prst="line">
            <a:avLst/>
          </a:prstGeom>
          <a:noFill/>
          <a:ln w="76200">
            <a:solidFill>
              <a:srgbClr val="66FF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3" name="Line 27"/>
          <p:cNvSpPr>
            <a:spLocks noChangeShapeType="1"/>
          </p:cNvSpPr>
          <p:nvPr/>
        </p:nvSpPr>
        <p:spPr bwMode="auto">
          <a:xfrm>
            <a:off x="6705600" y="3200400"/>
            <a:ext cx="160020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4" name="Line 28"/>
          <p:cNvSpPr>
            <a:spLocks noChangeShapeType="1"/>
          </p:cNvSpPr>
          <p:nvPr/>
        </p:nvSpPr>
        <p:spPr bwMode="auto">
          <a:xfrm>
            <a:off x="6705600" y="3505200"/>
            <a:ext cx="1600200" cy="0"/>
          </a:xfrm>
          <a:prstGeom prst="line">
            <a:avLst/>
          </a:prstGeom>
          <a:noFill/>
          <a:ln w="76200">
            <a:solidFill>
              <a:srgbClr val="CC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5" name="Line 29"/>
          <p:cNvSpPr>
            <a:spLocks noChangeShapeType="1"/>
          </p:cNvSpPr>
          <p:nvPr/>
        </p:nvSpPr>
        <p:spPr bwMode="auto">
          <a:xfrm>
            <a:off x="6705600" y="3810000"/>
            <a:ext cx="1600200" cy="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6" name="Line 30"/>
          <p:cNvSpPr>
            <a:spLocks noChangeShapeType="1"/>
          </p:cNvSpPr>
          <p:nvPr/>
        </p:nvSpPr>
        <p:spPr bwMode="auto">
          <a:xfrm>
            <a:off x="6705600" y="4114800"/>
            <a:ext cx="1600200" cy="0"/>
          </a:xfrm>
          <a:prstGeom prst="line">
            <a:avLst/>
          </a:prstGeom>
          <a:noFill/>
          <a:ln w="76200">
            <a:solidFill>
              <a:srgbClr val="FF99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7" name="Line 31"/>
          <p:cNvSpPr>
            <a:spLocks noChangeShapeType="1"/>
          </p:cNvSpPr>
          <p:nvPr/>
        </p:nvSpPr>
        <p:spPr bwMode="auto">
          <a:xfrm>
            <a:off x="6705600" y="4419600"/>
            <a:ext cx="1600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8" name="Line 32"/>
          <p:cNvSpPr>
            <a:spLocks noChangeShapeType="1"/>
          </p:cNvSpPr>
          <p:nvPr/>
        </p:nvSpPr>
        <p:spPr bwMode="auto">
          <a:xfrm>
            <a:off x="6705600" y="4724400"/>
            <a:ext cx="1600200" cy="0"/>
          </a:xfrm>
          <a:prstGeom prst="line">
            <a:avLst/>
          </a:prstGeom>
          <a:noFill/>
          <a:ln w="76200">
            <a:solidFill>
              <a:srgbClr val="FF66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9" name="Line 33"/>
          <p:cNvSpPr>
            <a:spLocks noChangeShapeType="1"/>
          </p:cNvSpPr>
          <p:nvPr/>
        </p:nvSpPr>
        <p:spPr bwMode="auto">
          <a:xfrm>
            <a:off x="6705600" y="5029200"/>
            <a:ext cx="1600200" cy="0"/>
          </a:xfrm>
          <a:prstGeom prst="line">
            <a:avLst/>
          </a:prstGeom>
          <a:noFill/>
          <a:ln w="76200">
            <a:solidFill>
              <a:srgbClr val="99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0" name="Line 34"/>
          <p:cNvSpPr>
            <a:spLocks noChangeShapeType="1"/>
          </p:cNvSpPr>
          <p:nvPr/>
        </p:nvSpPr>
        <p:spPr bwMode="auto">
          <a:xfrm>
            <a:off x="6705600" y="5334000"/>
            <a:ext cx="1600200" cy="0"/>
          </a:xfrm>
          <a:prstGeom prst="line">
            <a:avLst/>
          </a:prstGeom>
          <a:noFill/>
          <a:ln w="76200">
            <a:solidFill>
              <a:srgbClr val="CC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1" name="Line 35"/>
          <p:cNvSpPr>
            <a:spLocks noChangeShapeType="1"/>
          </p:cNvSpPr>
          <p:nvPr/>
        </p:nvSpPr>
        <p:spPr bwMode="auto">
          <a:xfrm>
            <a:off x="6705600" y="5638800"/>
            <a:ext cx="16002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2" name="Line 36"/>
          <p:cNvSpPr>
            <a:spLocks noChangeShapeType="1"/>
          </p:cNvSpPr>
          <p:nvPr/>
        </p:nvSpPr>
        <p:spPr bwMode="auto">
          <a:xfrm>
            <a:off x="6705600" y="5943600"/>
            <a:ext cx="16002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3" name="Line 37"/>
          <p:cNvSpPr>
            <a:spLocks noChangeShapeType="1"/>
          </p:cNvSpPr>
          <p:nvPr/>
        </p:nvSpPr>
        <p:spPr bwMode="auto">
          <a:xfrm flipH="1">
            <a:off x="6400800" y="1524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4" name="Line 38"/>
          <p:cNvSpPr>
            <a:spLocks noChangeShapeType="1"/>
          </p:cNvSpPr>
          <p:nvPr/>
        </p:nvSpPr>
        <p:spPr bwMode="auto">
          <a:xfrm flipH="1">
            <a:off x="6400800" y="21336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5" name="Line 39"/>
          <p:cNvSpPr>
            <a:spLocks noChangeShapeType="1"/>
          </p:cNvSpPr>
          <p:nvPr/>
        </p:nvSpPr>
        <p:spPr bwMode="auto">
          <a:xfrm>
            <a:off x="6400800" y="15240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6" name="Line 40"/>
          <p:cNvSpPr>
            <a:spLocks noChangeShapeType="1"/>
          </p:cNvSpPr>
          <p:nvPr/>
        </p:nvSpPr>
        <p:spPr bwMode="auto">
          <a:xfrm flipH="1">
            <a:off x="6096000" y="1828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7" name="Line 41"/>
          <p:cNvSpPr>
            <a:spLocks noChangeShapeType="1"/>
          </p:cNvSpPr>
          <p:nvPr/>
        </p:nvSpPr>
        <p:spPr bwMode="auto">
          <a:xfrm flipH="1">
            <a:off x="6400800" y="51816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8" name="Line 42"/>
          <p:cNvSpPr>
            <a:spLocks noChangeShapeType="1"/>
          </p:cNvSpPr>
          <p:nvPr/>
        </p:nvSpPr>
        <p:spPr bwMode="auto">
          <a:xfrm flipH="1">
            <a:off x="6400800" y="57912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9" name="Line 43"/>
          <p:cNvSpPr>
            <a:spLocks noChangeShapeType="1"/>
          </p:cNvSpPr>
          <p:nvPr/>
        </p:nvSpPr>
        <p:spPr bwMode="auto">
          <a:xfrm>
            <a:off x="6400800" y="51816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0" name="Line 44"/>
          <p:cNvSpPr>
            <a:spLocks noChangeShapeType="1"/>
          </p:cNvSpPr>
          <p:nvPr/>
        </p:nvSpPr>
        <p:spPr bwMode="auto">
          <a:xfrm flipH="1">
            <a:off x="6096000" y="5486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1" name="Line 45"/>
          <p:cNvSpPr>
            <a:spLocks noChangeShapeType="1"/>
          </p:cNvSpPr>
          <p:nvPr/>
        </p:nvSpPr>
        <p:spPr bwMode="auto">
          <a:xfrm flipH="1">
            <a:off x="6096000" y="42672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2" name="Line 46"/>
          <p:cNvSpPr>
            <a:spLocks noChangeShapeType="1"/>
          </p:cNvSpPr>
          <p:nvPr/>
        </p:nvSpPr>
        <p:spPr bwMode="auto">
          <a:xfrm flipH="1">
            <a:off x="6096000" y="3048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3" name="Line 47"/>
          <p:cNvSpPr>
            <a:spLocks noChangeShapeType="1"/>
          </p:cNvSpPr>
          <p:nvPr/>
        </p:nvSpPr>
        <p:spPr bwMode="auto">
          <a:xfrm>
            <a:off x="6400800" y="39624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4" name="Line 48"/>
          <p:cNvSpPr>
            <a:spLocks noChangeShapeType="1"/>
          </p:cNvSpPr>
          <p:nvPr/>
        </p:nvSpPr>
        <p:spPr bwMode="auto">
          <a:xfrm>
            <a:off x="6400800" y="27432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5" name="Line 49"/>
          <p:cNvSpPr>
            <a:spLocks noChangeShapeType="1"/>
          </p:cNvSpPr>
          <p:nvPr/>
        </p:nvSpPr>
        <p:spPr bwMode="auto">
          <a:xfrm>
            <a:off x="5638800" y="5715000"/>
            <a:ext cx="1524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6" name="Line 50"/>
          <p:cNvSpPr>
            <a:spLocks noChangeShapeType="1"/>
          </p:cNvSpPr>
          <p:nvPr/>
        </p:nvSpPr>
        <p:spPr bwMode="auto">
          <a:xfrm>
            <a:off x="4495800" y="5715000"/>
            <a:ext cx="2286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7" name="Line 51"/>
          <p:cNvSpPr>
            <a:spLocks noChangeShapeType="1"/>
          </p:cNvSpPr>
          <p:nvPr/>
        </p:nvSpPr>
        <p:spPr bwMode="auto">
          <a:xfrm>
            <a:off x="5410200" y="5715000"/>
            <a:ext cx="2286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8" name="Line 52"/>
          <p:cNvSpPr>
            <a:spLocks noChangeShapeType="1"/>
          </p:cNvSpPr>
          <p:nvPr/>
        </p:nvSpPr>
        <p:spPr bwMode="auto">
          <a:xfrm>
            <a:off x="4724400" y="5715000"/>
            <a:ext cx="6858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56" name="Line 60"/>
          <p:cNvSpPr>
            <a:spLocks noChangeShapeType="1"/>
          </p:cNvSpPr>
          <p:nvPr/>
        </p:nvSpPr>
        <p:spPr bwMode="auto">
          <a:xfrm>
            <a:off x="4495800" y="5257800"/>
            <a:ext cx="990600" cy="0"/>
          </a:xfrm>
          <a:prstGeom prst="line">
            <a:avLst/>
          </a:prstGeom>
          <a:noFill/>
          <a:ln w="76200">
            <a:solidFill>
              <a:srgbClr val="CC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57" name="Line 61"/>
          <p:cNvSpPr>
            <a:spLocks noChangeShapeType="1"/>
          </p:cNvSpPr>
          <p:nvPr/>
        </p:nvSpPr>
        <p:spPr bwMode="auto">
          <a:xfrm>
            <a:off x="5486400" y="5257800"/>
            <a:ext cx="609600" cy="0"/>
          </a:xfrm>
          <a:prstGeom prst="line">
            <a:avLst/>
          </a:prstGeom>
          <a:noFill/>
          <a:ln w="76200">
            <a:solidFill>
              <a:srgbClr val="99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58" name="Line 62"/>
          <p:cNvSpPr>
            <a:spLocks noChangeShapeType="1"/>
          </p:cNvSpPr>
          <p:nvPr/>
        </p:nvSpPr>
        <p:spPr bwMode="auto">
          <a:xfrm>
            <a:off x="4495800" y="44958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59" name="Line 63"/>
          <p:cNvSpPr>
            <a:spLocks noChangeShapeType="1"/>
          </p:cNvSpPr>
          <p:nvPr/>
        </p:nvSpPr>
        <p:spPr bwMode="auto">
          <a:xfrm>
            <a:off x="4953000" y="4495800"/>
            <a:ext cx="914400" cy="0"/>
          </a:xfrm>
          <a:prstGeom prst="line">
            <a:avLst/>
          </a:prstGeom>
          <a:noFill/>
          <a:ln w="76200">
            <a:solidFill>
              <a:srgbClr val="FF66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0" name="Line 64"/>
          <p:cNvSpPr>
            <a:spLocks noChangeShapeType="1"/>
          </p:cNvSpPr>
          <p:nvPr/>
        </p:nvSpPr>
        <p:spPr bwMode="auto">
          <a:xfrm>
            <a:off x="5867400" y="4495800"/>
            <a:ext cx="228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1" name="Line 65"/>
          <p:cNvSpPr>
            <a:spLocks noChangeShapeType="1"/>
          </p:cNvSpPr>
          <p:nvPr/>
        </p:nvSpPr>
        <p:spPr bwMode="auto">
          <a:xfrm>
            <a:off x="4495800" y="4038600"/>
            <a:ext cx="990600" cy="0"/>
          </a:xfrm>
          <a:prstGeom prst="line">
            <a:avLst/>
          </a:prstGeom>
          <a:noFill/>
          <a:ln w="76200">
            <a:solidFill>
              <a:srgbClr val="FF99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2" name="Line 66"/>
          <p:cNvSpPr>
            <a:spLocks noChangeShapeType="1"/>
          </p:cNvSpPr>
          <p:nvPr/>
        </p:nvSpPr>
        <p:spPr bwMode="auto">
          <a:xfrm>
            <a:off x="5486400" y="4038600"/>
            <a:ext cx="609600" cy="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3" name="Line 67"/>
          <p:cNvSpPr>
            <a:spLocks noChangeShapeType="1"/>
          </p:cNvSpPr>
          <p:nvPr/>
        </p:nvSpPr>
        <p:spPr bwMode="auto">
          <a:xfrm>
            <a:off x="4495800" y="2057400"/>
            <a:ext cx="1600200" cy="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4" name="Line 68"/>
          <p:cNvSpPr>
            <a:spLocks noChangeShapeType="1"/>
          </p:cNvSpPr>
          <p:nvPr/>
        </p:nvSpPr>
        <p:spPr bwMode="auto">
          <a:xfrm>
            <a:off x="5943600" y="1600200"/>
            <a:ext cx="152400" cy="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5" name="Line 69"/>
          <p:cNvSpPr>
            <a:spLocks noChangeShapeType="1"/>
          </p:cNvSpPr>
          <p:nvPr/>
        </p:nvSpPr>
        <p:spPr bwMode="auto">
          <a:xfrm>
            <a:off x="4495800" y="1600200"/>
            <a:ext cx="1447800" cy="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6" name="Line 70"/>
          <p:cNvSpPr>
            <a:spLocks noChangeShapeType="1"/>
          </p:cNvSpPr>
          <p:nvPr/>
        </p:nvSpPr>
        <p:spPr bwMode="auto">
          <a:xfrm>
            <a:off x="4495800" y="2819400"/>
            <a:ext cx="1600200" cy="0"/>
          </a:xfrm>
          <a:prstGeom prst="line">
            <a:avLst/>
          </a:prstGeom>
          <a:noFill/>
          <a:ln w="76200">
            <a:solidFill>
              <a:srgbClr val="66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7" name="Line 71"/>
          <p:cNvSpPr>
            <a:spLocks noChangeShapeType="1"/>
          </p:cNvSpPr>
          <p:nvPr/>
        </p:nvSpPr>
        <p:spPr bwMode="auto">
          <a:xfrm>
            <a:off x="4495800" y="3276600"/>
            <a:ext cx="160020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8" name="Line 72"/>
          <p:cNvSpPr>
            <a:spLocks noChangeShapeType="1"/>
          </p:cNvSpPr>
          <p:nvPr/>
        </p:nvSpPr>
        <p:spPr bwMode="auto">
          <a:xfrm>
            <a:off x="2362200" y="5181600"/>
            <a:ext cx="990600" cy="0"/>
          </a:xfrm>
          <a:prstGeom prst="line">
            <a:avLst/>
          </a:prstGeom>
          <a:noFill/>
          <a:ln w="76200">
            <a:solidFill>
              <a:srgbClr val="CC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9" name="Line 73"/>
          <p:cNvSpPr>
            <a:spLocks noChangeShapeType="1"/>
          </p:cNvSpPr>
          <p:nvPr/>
        </p:nvSpPr>
        <p:spPr bwMode="auto">
          <a:xfrm>
            <a:off x="3352800" y="5181600"/>
            <a:ext cx="609600" cy="0"/>
          </a:xfrm>
          <a:prstGeom prst="line">
            <a:avLst/>
          </a:prstGeom>
          <a:noFill/>
          <a:ln w="76200">
            <a:solidFill>
              <a:srgbClr val="99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0" name="Line 74"/>
          <p:cNvSpPr>
            <a:spLocks noChangeShapeType="1"/>
          </p:cNvSpPr>
          <p:nvPr/>
        </p:nvSpPr>
        <p:spPr bwMode="auto">
          <a:xfrm>
            <a:off x="2362200" y="45720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1" name="Line 75"/>
          <p:cNvSpPr>
            <a:spLocks noChangeShapeType="1"/>
          </p:cNvSpPr>
          <p:nvPr/>
        </p:nvSpPr>
        <p:spPr bwMode="auto">
          <a:xfrm>
            <a:off x="2819400" y="4572000"/>
            <a:ext cx="152400" cy="0"/>
          </a:xfrm>
          <a:prstGeom prst="line">
            <a:avLst/>
          </a:prstGeom>
          <a:noFill/>
          <a:ln w="76200">
            <a:solidFill>
              <a:srgbClr val="FF66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2" name="Line 76"/>
          <p:cNvSpPr>
            <a:spLocks noChangeShapeType="1"/>
          </p:cNvSpPr>
          <p:nvPr/>
        </p:nvSpPr>
        <p:spPr bwMode="auto">
          <a:xfrm>
            <a:off x="3352800" y="4572000"/>
            <a:ext cx="609600" cy="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3" name="Line 77"/>
          <p:cNvSpPr>
            <a:spLocks noChangeShapeType="1"/>
          </p:cNvSpPr>
          <p:nvPr/>
        </p:nvSpPr>
        <p:spPr bwMode="auto">
          <a:xfrm>
            <a:off x="2971800" y="4572000"/>
            <a:ext cx="381000" cy="0"/>
          </a:xfrm>
          <a:prstGeom prst="line">
            <a:avLst/>
          </a:prstGeom>
          <a:noFill/>
          <a:ln w="76200">
            <a:solidFill>
              <a:srgbClr val="FF99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4" name="Line 78"/>
          <p:cNvSpPr>
            <a:spLocks noChangeShapeType="1"/>
          </p:cNvSpPr>
          <p:nvPr/>
        </p:nvSpPr>
        <p:spPr bwMode="auto">
          <a:xfrm>
            <a:off x="2438400" y="2743200"/>
            <a:ext cx="160020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5" name="Line 79"/>
          <p:cNvSpPr>
            <a:spLocks noChangeShapeType="1"/>
          </p:cNvSpPr>
          <p:nvPr/>
        </p:nvSpPr>
        <p:spPr bwMode="auto">
          <a:xfrm>
            <a:off x="2743200" y="2133600"/>
            <a:ext cx="1143000" cy="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6" name="Line 80"/>
          <p:cNvSpPr>
            <a:spLocks noChangeShapeType="1"/>
          </p:cNvSpPr>
          <p:nvPr/>
        </p:nvSpPr>
        <p:spPr bwMode="auto">
          <a:xfrm>
            <a:off x="3886200" y="2133600"/>
            <a:ext cx="152400" cy="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7" name="Line 81"/>
          <p:cNvSpPr>
            <a:spLocks noChangeShapeType="1"/>
          </p:cNvSpPr>
          <p:nvPr/>
        </p:nvSpPr>
        <p:spPr bwMode="auto">
          <a:xfrm>
            <a:off x="2438400" y="2133600"/>
            <a:ext cx="381000" cy="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8" name="Line 82"/>
          <p:cNvSpPr>
            <a:spLocks noChangeShapeType="1"/>
          </p:cNvSpPr>
          <p:nvPr/>
        </p:nvSpPr>
        <p:spPr bwMode="auto">
          <a:xfrm>
            <a:off x="1219200" y="4191000"/>
            <a:ext cx="609600" cy="0"/>
          </a:xfrm>
          <a:prstGeom prst="line">
            <a:avLst/>
          </a:prstGeom>
          <a:noFill/>
          <a:ln w="76200">
            <a:solidFill>
              <a:srgbClr val="99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9" name="Line 83"/>
          <p:cNvSpPr>
            <a:spLocks noChangeShapeType="1"/>
          </p:cNvSpPr>
          <p:nvPr/>
        </p:nvSpPr>
        <p:spPr bwMode="auto">
          <a:xfrm>
            <a:off x="457200" y="4191000"/>
            <a:ext cx="762000" cy="0"/>
          </a:xfrm>
          <a:prstGeom prst="line">
            <a:avLst/>
          </a:prstGeom>
          <a:noFill/>
          <a:ln w="76200">
            <a:solidFill>
              <a:srgbClr val="CC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80" name="Line 84"/>
          <p:cNvSpPr>
            <a:spLocks noChangeShapeType="1"/>
          </p:cNvSpPr>
          <p:nvPr/>
        </p:nvSpPr>
        <p:spPr bwMode="auto">
          <a:xfrm>
            <a:off x="228600" y="4191000"/>
            <a:ext cx="228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81" name="Line 85"/>
          <p:cNvSpPr>
            <a:spLocks noChangeShapeType="1"/>
          </p:cNvSpPr>
          <p:nvPr/>
        </p:nvSpPr>
        <p:spPr bwMode="auto">
          <a:xfrm>
            <a:off x="533400" y="3276600"/>
            <a:ext cx="1143000" cy="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82" name="Line 86"/>
          <p:cNvSpPr>
            <a:spLocks noChangeShapeType="1"/>
          </p:cNvSpPr>
          <p:nvPr/>
        </p:nvSpPr>
        <p:spPr bwMode="auto">
          <a:xfrm>
            <a:off x="1676400" y="3276600"/>
            <a:ext cx="152400" cy="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83" name="Line 87"/>
          <p:cNvSpPr>
            <a:spLocks noChangeShapeType="1"/>
          </p:cNvSpPr>
          <p:nvPr/>
        </p:nvSpPr>
        <p:spPr bwMode="auto">
          <a:xfrm>
            <a:off x="304800" y="3276600"/>
            <a:ext cx="228600" cy="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84" name="Line 88"/>
          <p:cNvSpPr>
            <a:spLocks noChangeShapeType="1"/>
          </p:cNvSpPr>
          <p:nvPr/>
        </p:nvSpPr>
        <p:spPr bwMode="auto">
          <a:xfrm>
            <a:off x="228600" y="3276600"/>
            <a:ext cx="15240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669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Expected Relationship Matrix</a:t>
            </a:r>
            <a:r>
              <a:rPr lang="en-US" sz="3200" baseline="30000">
                <a:solidFill>
                  <a:schemeClr val="tx1"/>
                </a:solidFill>
              </a:rPr>
              <a:t>1</a:t>
            </a:r>
            <a:endParaRPr lang="en-US" sz="3200">
              <a:solidFill>
                <a:schemeClr val="tx1"/>
              </a:solidFill>
            </a:endParaRPr>
          </a:p>
        </p:txBody>
      </p:sp>
      <p:graphicFrame>
        <p:nvGraphicFramePr>
          <p:cNvPr id="937987" name="Group 3"/>
          <p:cNvGraphicFramePr>
            <a:graphicFrameLocks noGrp="1"/>
          </p:cNvGraphicFramePr>
          <p:nvPr>
            <p:ph type="tbl" idx="1"/>
          </p:nvPr>
        </p:nvGraphicFramePr>
        <p:xfrm>
          <a:off x="609600" y="1600200"/>
          <a:ext cx="8001000" cy="4114800"/>
        </p:xfrm>
        <a:graphic>
          <a:graphicData uri="http://schemas.openxmlformats.org/drawingml/2006/table">
            <a:tbl>
              <a:tblPr/>
              <a:tblGrid>
                <a:gridCol w="1719263"/>
                <a:gridCol w="898525"/>
                <a:gridCol w="896937"/>
                <a:gridCol w="896938"/>
                <a:gridCol w="896937"/>
                <a:gridCol w="822325"/>
                <a:gridCol w="898525"/>
                <a:gridCol w="971550"/>
              </a:tblGrid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PGS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PGD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MGS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MGD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Sire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Dam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Bull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Manfred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Jezebel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Teamster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 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Dima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O-Man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1.0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Deva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1.0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O-Style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1.0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8086" name="Text Box 102"/>
          <p:cNvSpPr txBox="1">
            <a:spLocks noChangeArrowheads="1"/>
          </p:cNvSpPr>
          <p:nvPr/>
        </p:nvSpPr>
        <p:spPr bwMode="auto">
          <a:xfrm>
            <a:off x="533400" y="5911850"/>
            <a:ext cx="800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</a:pPr>
            <a:r>
              <a:rPr lang="en-US" sz="1600" baseline="30000">
                <a:latin typeface="Arial" charset="0"/>
              </a:rPr>
              <a:t>1</a:t>
            </a:r>
            <a:r>
              <a:rPr lang="en-US" sz="1600">
                <a:latin typeface="Arial" charset="0"/>
              </a:rPr>
              <a:t>Calculated assuming that all grandparents are unrelated</a:t>
            </a:r>
          </a:p>
        </p:txBody>
      </p:sp>
      <p:sp>
        <p:nvSpPr>
          <p:cNvPr id="938087" name="Text Box 103"/>
          <p:cNvSpPr txBox="1">
            <a:spLocks noChangeArrowheads="1"/>
          </p:cNvSpPr>
          <p:nvPr/>
        </p:nvSpPr>
        <p:spPr bwMode="auto">
          <a:xfrm>
            <a:off x="1066800" y="1066800"/>
            <a:ext cx="7315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1HO9167 O-Style</a:t>
            </a:r>
            <a:endParaRPr lang="en-US" sz="20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390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Pedigree Relationship Matrix</a:t>
            </a:r>
            <a:endParaRPr lang="en-US" sz="3200">
              <a:solidFill>
                <a:schemeClr val="hlink"/>
              </a:solidFill>
            </a:endParaRPr>
          </a:p>
        </p:txBody>
      </p:sp>
      <p:graphicFrame>
        <p:nvGraphicFramePr>
          <p:cNvPr id="939011" name="Group 3"/>
          <p:cNvGraphicFramePr>
            <a:graphicFrameLocks noGrp="1"/>
          </p:cNvGraphicFramePr>
          <p:nvPr>
            <p:ph type="tbl" idx="1"/>
          </p:nvPr>
        </p:nvGraphicFramePr>
        <p:xfrm>
          <a:off x="609600" y="1600200"/>
          <a:ext cx="8138864" cy="4114800"/>
        </p:xfrm>
        <a:graphic>
          <a:graphicData uri="http://schemas.openxmlformats.org/drawingml/2006/table">
            <a:tbl>
              <a:tblPr/>
              <a:tblGrid>
                <a:gridCol w="1719263"/>
                <a:gridCol w="898525"/>
                <a:gridCol w="896937"/>
                <a:gridCol w="896938"/>
                <a:gridCol w="896937"/>
                <a:gridCol w="886048"/>
                <a:gridCol w="1008112"/>
                <a:gridCol w="936104"/>
              </a:tblGrid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PGS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PGD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MGS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MGD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Sire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Dam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Bull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Manfred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1.053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.105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.571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.334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Jezebel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1.037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.563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.319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Teamster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1.035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.071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.578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.324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Dima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1.042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.102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.581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.342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O-Man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.563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.071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.102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1.045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.086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.566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Deva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.578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.581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.086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1.060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.573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O-Style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.319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.324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.342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.566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.573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1.043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9110" name="Text Box 102"/>
          <p:cNvSpPr txBox="1">
            <a:spLocks noChangeArrowheads="1"/>
          </p:cNvSpPr>
          <p:nvPr/>
        </p:nvSpPr>
        <p:spPr bwMode="auto">
          <a:xfrm>
            <a:off x="1066800" y="1066800"/>
            <a:ext cx="7315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1HO9167 O-Style</a:t>
            </a:r>
            <a:endParaRPr lang="en-US" sz="20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95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Genomic Relationship Matrix </a:t>
            </a:r>
            <a:endParaRPr lang="en-US" sz="3200">
              <a:solidFill>
                <a:schemeClr val="hlink"/>
              </a:solidFill>
            </a:endParaRPr>
          </a:p>
        </p:txBody>
      </p:sp>
      <p:graphicFrame>
        <p:nvGraphicFramePr>
          <p:cNvPr id="940035" name="Group 3"/>
          <p:cNvGraphicFramePr>
            <a:graphicFrameLocks noGrp="1"/>
          </p:cNvGraphicFramePr>
          <p:nvPr>
            <p:ph type="tbl" idx="1"/>
          </p:nvPr>
        </p:nvGraphicFramePr>
        <p:xfrm>
          <a:off x="609600" y="1600200"/>
          <a:ext cx="8138864" cy="4114800"/>
        </p:xfrm>
        <a:graphic>
          <a:graphicData uri="http://schemas.openxmlformats.org/drawingml/2006/table">
            <a:tbl>
              <a:tblPr/>
              <a:tblGrid>
                <a:gridCol w="1719263"/>
                <a:gridCol w="898525"/>
                <a:gridCol w="896937"/>
                <a:gridCol w="896938"/>
                <a:gridCol w="896937"/>
                <a:gridCol w="958056"/>
                <a:gridCol w="936104"/>
                <a:gridCol w="936104"/>
              </a:tblGrid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PGS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PGD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MGS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MGD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Sire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Dam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Bull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Manfred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1.201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.609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.344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Jezebel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1.131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.008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.618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.079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.357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Teamster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.008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1.110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.613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.292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Dima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1.139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.131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.610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.401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O-Man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.609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.618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.131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1.166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.080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.626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Deva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.079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.613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.610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.080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1.148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.613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O-Style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.357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.292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.401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.626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.613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1.157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40134" name="Text Box 102"/>
          <p:cNvSpPr txBox="1">
            <a:spLocks noChangeArrowheads="1"/>
          </p:cNvSpPr>
          <p:nvPr/>
        </p:nvSpPr>
        <p:spPr bwMode="auto">
          <a:xfrm>
            <a:off x="1066800" y="1066800"/>
            <a:ext cx="7315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1HO9167 O-Style</a:t>
            </a:r>
            <a:endParaRPr lang="en-US" sz="20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286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Difference (Genomic – Pedigree) </a:t>
            </a:r>
            <a:endParaRPr lang="en-US" sz="3200">
              <a:solidFill>
                <a:schemeClr val="hlink"/>
              </a:solidFill>
            </a:endParaRPr>
          </a:p>
        </p:txBody>
      </p:sp>
      <p:graphicFrame>
        <p:nvGraphicFramePr>
          <p:cNvPr id="941059" name="Group 3"/>
          <p:cNvGraphicFramePr>
            <a:graphicFrameLocks noGrp="1"/>
          </p:cNvGraphicFramePr>
          <p:nvPr>
            <p:ph type="tbl" idx="1"/>
          </p:nvPr>
        </p:nvGraphicFramePr>
        <p:xfrm>
          <a:off x="609600" y="1600200"/>
          <a:ext cx="8001000" cy="4114800"/>
        </p:xfrm>
        <a:graphic>
          <a:graphicData uri="http://schemas.openxmlformats.org/drawingml/2006/table">
            <a:tbl>
              <a:tblPr/>
              <a:tblGrid>
                <a:gridCol w="1719263"/>
                <a:gridCol w="898525"/>
                <a:gridCol w="896937"/>
                <a:gridCol w="896938"/>
                <a:gridCol w="896937"/>
                <a:gridCol w="822325"/>
                <a:gridCol w="898525"/>
                <a:gridCol w="971550"/>
              </a:tblGrid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PGS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PGD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MGS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MGD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Sire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Dam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Bull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Manfred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.149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-.032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-.040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-.012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.038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-.043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.010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Jezebel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.095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-.043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.036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.004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.038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Teamster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-.043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-.021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-.057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-.032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Dima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.036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-.021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.097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.029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.029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.059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O-Man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-.057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.029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.121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-.006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.060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Deva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.004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.029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-.006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.087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.040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O-Style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.038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-.032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.059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.060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.040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.114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41158" name="Text Box 102"/>
          <p:cNvSpPr txBox="1">
            <a:spLocks noChangeArrowheads="1"/>
          </p:cNvSpPr>
          <p:nvPr/>
        </p:nvSpPr>
        <p:spPr bwMode="auto">
          <a:xfrm>
            <a:off x="1066800" y="1066800"/>
            <a:ext cx="7315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1HO9167 O-Style</a:t>
            </a:r>
            <a:endParaRPr lang="en-US" sz="20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66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Genomic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364859" cy="4170372"/>
          </a:xfrm>
        </p:spPr>
        <p:txBody>
          <a:bodyPr/>
          <a:lstStyle/>
          <a:p>
            <a:r>
              <a:rPr lang="en-US" dirty="0" smtClean="0"/>
              <a:t>Main idea: improve future traits by selection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Look at animal’s own measurable traits (used for hundreds or thousands of years)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Use pedigrees and phenotypes to compute estimates of genetic merit (done officially by USDA </a:t>
            </a:r>
            <a:r>
              <a:rPr lang="en-US" dirty="0" smtClean="0">
                <a:solidFill>
                  <a:srgbClr val="FFFF00"/>
                </a:solidFill>
              </a:rPr>
              <a:t>1937-2008</a:t>
            </a:r>
            <a:r>
              <a:rPr lang="en-US" dirty="0" smtClean="0"/>
              <a:t>)</a:t>
            </a:r>
          </a:p>
          <a:p>
            <a:r>
              <a:rPr lang="en-US" dirty="0" smtClean="0"/>
              <a:t>New idea: Why not look directly at the </a:t>
            </a:r>
            <a:r>
              <a:rPr lang="en-US" dirty="0" smtClean="0">
                <a:solidFill>
                  <a:srgbClr val="00FF00"/>
                </a:solidFill>
              </a:rPr>
              <a:t>DNA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1746" name="Picture 2" descr="http://www.holsteinplaza.com/common/assets/images/dam/46376-scaled-120x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2343" y="0"/>
            <a:ext cx="1282897" cy="908720"/>
          </a:xfrm>
          <a:prstGeom prst="rect">
            <a:avLst/>
          </a:prstGeom>
          <a:noFill/>
        </p:spPr>
      </p:pic>
      <p:pic>
        <p:nvPicPr>
          <p:cNvPr id="31748" name="Picture 4" descr="http://www.holsteinplaza.com/common/assets/images/dam/46375-scaled-120x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1103" y="0"/>
            <a:ext cx="1282897" cy="908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3200"/>
              <a:t>Pseudocolor Plots ― O-Style</a:t>
            </a:r>
          </a:p>
        </p:txBody>
      </p:sp>
      <p:pic>
        <p:nvPicPr>
          <p:cNvPr id="964644" name="Picture 36" descr="ostyle_expected_matplotlib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962025"/>
            <a:ext cx="3492500" cy="2619375"/>
          </a:xfrm>
          <a:noFill/>
          <a:ln/>
        </p:spPr>
      </p:pic>
      <p:pic>
        <p:nvPicPr>
          <p:cNvPr id="964646" name="Picture 38" descr="ostyle_genomic_matplotli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3733800"/>
            <a:ext cx="3492500" cy="2619375"/>
          </a:xfrm>
          <a:noFill/>
          <a:ln/>
        </p:spPr>
      </p:pic>
      <p:pic>
        <p:nvPicPr>
          <p:cNvPr id="964648" name="Picture 40" descr="ostyle_pedigree_matplotli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18100" y="962025"/>
            <a:ext cx="3492500" cy="2619375"/>
          </a:xfrm>
          <a:noFill/>
          <a:ln/>
        </p:spPr>
      </p:pic>
      <p:pic>
        <p:nvPicPr>
          <p:cNvPr id="964652" name="Picture 44" descr="ostyle_differences_matplotlib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118100" y="3733800"/>
            <a:ext cx="3492500" cy="26193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xmlns="" val="155678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688387" cy="554037"/>
          </a:xfrm>
        </p:spPr>
        <p:txBody>
          <a:bodyPr/>
          <a:lstStyle/>
          <a:p>
            <a:r>
              <a:rPr lang="en-US" dirty="0" smtClean="0"/>
              <a:t>Pedigree of sire of embryo </a:t>
            </a:r>
            <a:r>
              <a:rPr lang="en-US" sz="1400" dirty="0" smtClean="0">
                <a:solidFill>
                  <a:srgbClr val="00FF00"/>
                </a:solidFill>
              </a:rPr>
              <a:t>(HOUSA73431994)</a:t>
            </a: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79388" y="836613"/>
            <a:ext cx="7777162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- - -</a:t>
            </a:r>
          </a:p>
          <a:p>
            <a:r>
              <a:rPr lang="en-US" b="1" dirty="0"/>
              <a:t>					50K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50K			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- - -</a:t>
            </a: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3K</a:t>
            </a:r>
            <a:r>
              <a:rPr lang="en-US" b="1" dirty="0"/>
              <a:t>		777K</a:t>
            </a:r>
          </a:p>
          <a:p>
            <a:r>
              <a:rPr lang="en-US" b="1" dirty="0"/>
              <a:t>	    50K				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  <a:r>
              <a:rPr lang="en-US" b="1" dirty="0"/>
              <a:t>		50K</a:t>
            </a:r>
          </a:p>
          <a:p>
            <a:r>
              <a:rPr lang="en-US" b="1" dirty="0"/>
              <a:t>		50K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			        50K		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         </a:t>
            </a:r>
            <a:r>
              <a:rPr lang="en-US" b="1" dirty="0" smtClean="0"/>
              <a:t>77K</a:t>
            </a:r>
            <a:r>
              <a:rPr lang="en-US" b="1" dirty="0"/>
              <a:t>							- - -</a:t>
            </a:r>
          </a:p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  <a:r>
              <a:rPr lang="en-US" b="1" dirty="0"/>
              <a:t>		50K</a:t>
            </a:r>
          </a:p>
          <a:p>
            <a:r>
              <a:rPr lang="en-US" b="1" dirty="0"/>
              <a:t>		50K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			        50K		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3K</a:t>
            </a:r>
            <a:r>
              <a:rPr lang="en-US" b="1" dirty="0"/>
              <a:t>		777K</a:t>
            </a:r>
          </a:p>
          <a:p>
            <a:r>
              <a:rPr lang="en-US" b="1" dirty="0"/>
              <a:t>	     </a:t>
            </a:r>
            <a:r>
              <a:rPr lang="en-US" b="1" dirty="0">
                <a:solidFill>
                  <a:srgbClr val="FFFF00"/>
                </a:solidFill>
              </a:rPr>
              <a:t>9K</a:t>
            </a:r>
            <a:r>
              <a:rPr lang="en-US" b="1" dirty="0"/>
              <a:t>						50K</a:t>
            </a:r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			        50K		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		50K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- - -</a:t>
            </a: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  <a:r>
              <a:rPr lang="en-US" b="1" dirty="0"/>
              <a:t>		777K</a:t>
            </a:r>
          </a:p>
          <a:p>
            <a:r>
              <a:rPr lang="en-US" b="1" dirty="0"/>
              <a:t>							50K</a:t>
            </a:r>
          </a:p>
        </p:txBody>
      </p:sp>
      <p:pic>
        <p:nvPicPr>
          <p:cNvPr id="18434" name="Picture 2" descr="http://virtualdirectory.wwsires.com/images/breeds/holstein/P/PROFIT%20(507HO13195)/Sire/Thumbnail/7HO13195s_01_201504_S-S-I%20Partyrock%20Profit-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5220" y="3293967"/>
            <a:ext cx="1398781" cy="999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688387" cy="554037"/>
          </a:xfrm>
        </p:spPr>
        <p:txBody>
          <a:bodyPr/>
          <a:lstStyle/>
          <a:p>
            <a:r>
              <a:rPr lang="en-US" dirty="0" smtClean="0"/>
              <a:t>Pedigree of dam of embryo </a:t>
            </a:r>
            <a:r>
              <a:rPr lang="en-US" sz="1400" dirty="0" smtClean="0">
                <a:solidFill>
                  <a:srgbClr val="00FF00"/>
                </a:solidFill>
              </a:rPr>
              <a:t>(HOCAN108535184)</a:t>
            </a: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79388" y="836613"/>
            <a:ext cx="7777162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					</a:t>
            </a:r>
            <a:r>
              <a:rPr lang="en-US" b="1" dirty="0" smtClean="0"/>
              <a:t>777K</a:t>
            </a:r>
            <a:r>
              <a:rPr lang="en-US" b="1" dirty="0"/>
              <a:t>		</a:t>
            </a:r>
            <a:r>
              <a:rPr lang="en-US" b="1" dirty="0" smtClean="0"/>
              <a:t>50K</a:t>
            </a:r>
            <a:endParaRPr lang="en-US" b="1" dirty="0"/>
          </a:p>
          <a:p>
            <a:r>
              <a:rPr lang="en-US" b="1" dirty="0"/>
              <a:t>			        50K				- - -</a:t>
            </a:r>
          </a:p>
          <a:p>
            <a:r>
              <a:rPr lang="en-US" b="1" dirty="0"/>
              <a:t>					50K		</a:t>
            </a:r>
            <a:r>
              <a:rPr lang="en-US" b="1" dirty="0" smtClean="0"/>
              <a:t>777K</a:t>
            </a:r>
            <a:endParaRPr lang="en-US" b="1" dirty="0"/>
          </a:p>
          <a:p>
            <a:r>
              <a:rPr lang="en-US" b="1" dirty="0"/>
              <a:t>		50K					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</a:t>
            </a:r>
            <a:r>
              <a:rPr lang="en-US" b="1" dirty="0" err="1" smtClean="0"/>
              <a:t>50K</a:t>
            </a:r>
            <a:endParaRPr lang="en-US" b="1" dirty="0"/>
          </a:p>
          <a:p>
            <a:r>
              <a:rPr lang="en-US" b="1" dirty="0"/>
              <a:t>					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en-US" b="1" dirty="0"/>
              <a:t>	777K</a:t>
            </a:r>
          </a:p>
          <a:p>
            <a:r>
              <a:rPr lang="en-US" b="1" dirty="0"/>
              <a:t>	    50K						</a:t>
            </a:r>
            <a:r>
              <a:rPr lang="en-US" b="1" dirty="0" smtClean="0"/>
              <a:t>- - -</a:t>
            </a:r>
            <a:endParaRPr lang="en-US" b="1" dirty="0"/>
          </a:p>
          <a:p>
            <a:r>
              <a:rPr lang="en-US" b="1" dirty="0"/>
              <a:t>					777K		</a:t>
            </a:r>
            <a:r>
              <a:rPr lang="en-US" b="1" dirty="0" smtClean="0"/>
              <a:t>50K</a:t>
            </a:r>
            <a:endParaRPr lang="en-US" b="1" dirty="0"/>
          </a:p>
          <a:p>
            <a:r>
              <a:rPr lang="en-US" b="1" dirty="0"/>
              <a:t>			        </a:t>
            </a:r>
            <a:r>
              <a:rPr lang="en-US" b="1" dirty="0" smtClean="0"/>
              <a:t>777K</a:t>
            </a:r>
            <a:r>
              <a:rPr lang="en-US" b="1" dirty="0"/>
              <a:t>				</a:t>
            </a:r>
            <a:r>
              <a:rPr lang="en-US" b="1" dirty="0" smtClean="0"/>
              <a:t>- - -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  <a:r>
              <a:rPr lang="en-US" b="1" dirty="0"/>
              <a:t>		</a:t>
            </a:r>
            <a:r>
              <a:rPr lang="en-US" b="1" dirty="0" smtClean="0"/>
              <a:t>777K</a:t>
            </a:r>
            <a:endParaRPr lang="en-US" b="1" dirty="0"/>
          </a:p>
          <a:p>
            <a:r>
              <a:rPr lang="en-US" b="1" dirty="0"/>
              <a:t>		50K					</a:t>
            </a:r>
            <a:r>
              <a:rPr lang="en-US" b="1" dirty="0" smtClean="0"/>
              <a:t>- - -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</a:t>
            </a:r>
            <a:r>
              <a:rPr lang="en-US" b="1" dirty="0" smtClean="0"/>
              <a:t>777K</a:t>
            </a:r>
            <a:r>
              <a:rPr lang="en-US" b="1" dirty="0"/>
              <a:t>		777K</a:t>
            </a:r>
          </a:p>
          <a:p>
            <a:r>
              <a:rPr lang="en-US" b="1" dirty="0"/>
              <a:t>			        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r>
              <a:rPr lang="en-US" b="1" dirty="0"/>
              <a:t>			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Imputed</a:t>
            </a:r>
            <a:endParaRPr lang="en-US" b="1" dirty="0"/>
          </a:p>
          <a:p>
            <a:r>
              <a:rPr lang="en-US" b="1" dirty="0"/>
              <a:t>					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r>
              <a:rPr lang="en-US" b="1" dirty="0"/>
              <a:t>		777K</a:t>
            </a:r>
          </a:p>
          <a:p>
            <a:r>
              <a:rPr lang="en-US" b="1" dirty="0"/>
              <a:t>         </a:t>
            </a:r>
            <a:r>
              <a:rPr lang="en-US" b="1" dirty="0" smtClean="0"/>
              <a:t>77K</a:t>
            </a:r>
            <a:r>
              <a:rPr lang="en-US" b="1" dirty="0"/>
              <a:t>							</a:t>
            </a:r>
            <a:r>
              <a:rPr lang="en-US" b="1" dirty="0" smtClean="0"/>
              <a:t>50K</a:t>
            </a:r>
            <a:endParaRPr lang="en-US" b="1" dirty="0"/>
          </a:p>
          <a:p>
            <a:r>
              <a:rPr lang="en-US" b="1" dirty="0"/>
              <a:t>					777K		</a:t>
            </a:r>
            <a:r>
              <a:rPr lang="en-US" b="1" dirty="0" smtClean="0"/>
              <a:t>50K</a:t>
            </a:r>
            <a:endParaRPr lang="en-US" b="1" dirty="0"/>
          </a:p>
          <a:p>
            <a:r>
              <a:rPr lang="en-US" b="1" dirty="0"/>
              <a:t>			        </a:t>
            </a:r>
            <a:r>
              <a:rPr lang="en-US" b="1" dirty="0" smtClean="0"/>
              <a:t>777K</a:t>
            </a:r>
            <a:r>
              <a:rPr lang="en-US" b="1" dirty="0"/>
              <a:t>				</a:t>
            </a:r>
            <a:r>
              <a:rPr lang="en-US" b="1" dirty="0" smtClean="0"/>
              <a:t>- - -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  <a:r>
              <a:rPr lang="en-US" b="1" dirty="0"/>
              <a:t>		</a:t>
            </a:r>
            <a:r>
              <a:rPr lang="en-US" b="1" dirty="0" smtClean="0"/>
              <a:t>777K</a:t>
            </a:r>
            <a:endParaRPr lang="en-US" b="1" dirty="0"/>
          </a:p>
          <a:p>
            <a:r>
              <a:rPr lang="en-US" b="1" dirty="0"/>
              <a:t>		50K					</a:t>
            </a:r>
            <a:r>
              <a:rPr lang="en-US" b="1" dirty="0" smtClean="0"/>
              <a:t>- - -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</a:t>
            </a:r>
            <a:r>
              <a:rPr lang="en-US" b="1" dirty="0" smtClean="0"/>
              <a:t>777K</a:t>
            </a:r>
            <a:r>
              <a:rPr lang="en-US" b="1" dirty="0"/>
              <a:t>		777K</a:t>
            </a:r>
          </a:p>
          <a:p>
            <a:r>
              <a:rPr lang="en-US" b="1" dirty="0"/>
              <a:t>			        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r>
              <a:rPr lang="en-US" b="1" dirty="0"/>
              <a:t>			</a:t>
            </a:r>
            <a:r>
              <a:rPr lang="en-US" b="1" dirty="0" smtClean="0"/>
              <a:t>- - -</a:t>
            </a:r>
            <a:endParaRPr lang="en-US" b="1" dirty="0"/>
          </a:p>
          <a:p>
            <a:r>
              <a:rPr lang="en-US" b="1" dirty="0"/>
              <a:t>					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r>
              <a:rPr lang="en-US" b="1" dirty="0"/>
              <a:t>		777K</a:t>
            </a:r>
          </a:p>
          <a:p>
            <a:r>
              <a:rPr lang="en-US" b="1" dirty="0"/>
              <a:t>	    </a:t>
            </a:r>
            <a:r>
              <a:rPr lang="en-US" b="1" dirty="0" smtClean="0"/>
              <a:t>77K</a:t>
            </a:r>
            <a:r>
              <a:rPr lang="en-US" b="1" dirty="0"/>
              <a:t>						50K</a:t>
            </a:r>
          </a:p>
          <a:p>
            <a:r>
              <a:rPr lang="en-US" b="1" dirty="0"/>
              <a:t>					</a:t>
            </a:r>
            <a:r>
              <a:rPr lang="en-US" b="1" dirty="0" smtClean="0"/>
              <a:t>777K</a:t>
            </a:r>
            <a:r>
              <a:rPr lang="en-US" b="1" dirty="0"/>
              <a:t>		777K</a:t>
            </a:r>
          </a:p>
          <a:p>
            <a:r>
              <a:rPr lang="en-US" b="1" dirty="0"/>
              <a:t>			        </a:t>
            </a:r>
            <a:r>
              <a:rPr lang="en-US" b="1" dirty="0" smtClean="0"/>
              <a:t>777K</a:t>
            </a:r>
            <a:r>
              <a:rPr lang="en-US" b="1" dirty="0"/>
              <a:t>				50K</a:t>
            </a:r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		50K					</a:t>
            </a:r>
            <a:r>
              <a:rPr lang="en-US" b="1" dirty="0" smtClean="0"/>
              <a:t>- - -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</a:t>
            </a:r>
            <a:r>
              <a:rPr lang="en-US" b="1" dirty="0" smtClean="0"/>
              <a:t>50K</a:t>
            </a:r>
            <a:r>
              <a:rPr lang="en-US" b="1" dirty="0"/>
              <a:t>		</a:t>
            </a:r>
            <a:r>
              <a:rPr lang="en-US" b="1" dirty="0" err="1" smtClean="0"/>
              <a:t>50K</a:t>
            </a:r>
            <a:endParaRPr lang="en-US" b="1" dirty="0"/>
          </a:p>
          <a:p>
            <a:r>
              <a:rPr lang="en-US" b="1" dirty="0"/>
              <a:t>			        50K				</a:t>
            </a:r>
            <a:r>
              <a:rPr lang="en-US" b="1" dirty="0" err="1" smtClean="0"/>
              <a:t>50K</a:t>
            </a:r>
            <a:endParaRPr lang="en-US" b="1" dirty="0"/>
          </a:p>
          <a:p>
            <a:r>
              <a:rPr lang="en-US" b="1" dirty="0"/>
              <a:t>					</a:t>
            </a:r>
            <a:r>
              <a:rPr lang="en-US" b="1" dirty="0" smtClean="0"/>
              <a:t>50K</a:t>
            </a:r>
            <a:r>
              <a:rPr lang="en-US" b="1" dirty="0"/>
              <a:t>		777K</a:t>
            </a:r>
          </a:p>
          <a:p>
            <a:r>
              <a:rPr lang="en-US" b="1" dirty="0"/>
              <a:t>							50K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6624637" cy="554037"/>
          </a:xfrm>
        </p:spPr>
        <p:txBody>
          <a:bodyPr/>
          <a:lstStyle/>
          <a:p>
            <a:r>
              <a:rPr lang="en-US" altLang="zh-CN" smtClean="0">
                <a:solidFill>
                  <a:schemeClr val="tx1"/>
                </a:solidFill>
                <a:ea typeface="SimSun" pitchFamily="2" charset="-122"/>
              </a:rPr>
              <a:t>Pedigree or genomic mating?</a:t>
            </a:r>
            <a:endParaRPr lang="zh-CN" altLang="en-US" smtClean="0">
              <a:solidFill>
                <a:schemeClr val="tx1"/>
              </a:solidFill>
              <a:ea typeface="SimSun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8153400" cy="35052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sz="2600" dirty="0" smtClean="0">
                <a:latin typeface="+mj-lt"/>
                <a:cs typeface="Arial" pitchFamily="34" charset="0"/>
              </a:rPr>
              <a:t>Computer mating programs assign mates with fewer </a:t>
            </a:r>
            <a:r>
              <a:rPr lang="en-US" sz="260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ancestors</a:t>
            </a:r>
            <a:r>
              <a:rPr lang="en-US" sz="2600" dirty="0" smtClean="0">
                <a:latin typeface="+mj-lt"/>
                <a:cs typeface="Arial" pitchFamily="34" charset="0"/>
              </a:rPr>
              <a:t> in common to reduce </a:t>
            </a:r>
            <a:r>
              <a:rPr lang="en-US" sz="260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pedigree inbreeding 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sz="2600" dirty="0" smtClean="0">
                <a:latin typeface="+mj-lt"/>
                <a:cs typeface="Arial" pitchFamily="34" charset="0"/>
              </a:rPr>
              <a:t>Such programs can instead assign mates with fewer </a:t>
            </a:r>
            <a:r>
              <a:rPr lang="en-US" sz="260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alleles</a:t>
            </a:r>
            <a:r>
              <a:rPr lang="en-US" sz="2600" dirty="0" smtClean="0">
                <a:latin typeface="+mj-lt"/>
                <a:cs typeface="Arial" pitchFamily="34" charset="0"/>
              </a:rPr>
              <a:t> in common to reduce </a:t>
            </a:r>
            <a:r>
              <a:rPr lang="en-US" sz="260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genomic inbreeding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altLang="zh-CN" sz="2600" dirty="0" smtClean="0"/>
              <a:t>Relationships  of each genotyped female to genotyped AI males </a:t>
            </a:r>
            <a:r>
              <a:rPr lang="en-US" altLang="zh-CN" sz="2600" dirty="0" smtClean="0">
                <a:solidFill>
                  <a:srgbClr val="FFFF00"/>
                </a:solidFill>
              </a:rPr>
              <a:t>available since Aug 2014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altLang="zh-CN" sz="2600" dirty="0" smtClean="0">
                <a:solidFill>
                  <a:srgbClr val="FFFF00"/>
                </a:solidFill>
              </a:rPr>
              <a:t>Dominance effects </a:t>
            </a:r>
            <a:r>
              <a:rPr lang="en-US" altLang="zh-CN" sz="2600" dirty="0" smtClean="0"/>
              <a:t>tested, not yet distributed</a:t>
            </a:r>
            <a:endParaRPr lang="zh-CN" alt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5562600"/>
            <a:ext cx="1524000" cy="5842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600" b="1" dirty="0"/>
              <a:t>Pedigree relationships </a:t>
            </a:r>
            <a:endParaRPr lang="zh-CN" alt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10200" y="5562600"/>
            <a:ext cx="1524000" cy="5842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600" b="1" dirty="0"/>
              <a:t>Genomic relationships </a:t>
            </a:r>
            <a:endParaRPr lang="zh-CN" altLang="en-US" sz="1600" b="1" dirty="0"/>
          </a:p>
        </p:txBody>
      </p:sp>
      <p:sp>
        <p:nvSpPr>
          <p:cNvPr id="6" name="Right Arrow 5"/>
          <p:cNvSpPr/>
          <p:nvPr/>
        </p:nvSpPr>
        <p:spPr>
          <a:xfrm>
            <a:off x="3810000" y="5715000"/>
            <a:ext cx="1219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6200" y="1219200"/>
            <a:ext cx="8991600" cy="1588"/>
          </a:xfrm>
          <a:prstGeom prst="line">
            <a:avLst/>
          </a:prstGeom>
          <a:ln w="101600" cmpd="thickThin">
            <a:solidFill>
              <a:schemeClr val="accent2">
                <a:lumMod val="75000"/>
                <a:alpha val="63000"/>
              </a:schemeClr>
            </a:solidFill>
          </a:ln>
          <a:effectLst>
            <a:outerShdw blurRad="812800" dist="50800" dir="1320000" sx="1000" sy="1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7" name="Picture 2" descr="MASS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0638" y="3429000"/>
            <a:ext cx="15033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5" descr="holsteinc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9213" y="4624388"/>
            <a:ext cx="147478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838200" y="3200400"/>
            <a:ext cx="44323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X’ R</a:t>
            </a:r>
            <a:r>
              <a:rPr lang="en-US" sz="2800" b="1" baseline="30000"/>
              <a:t>-1</a:t>
            </a:r>
            <a:r>
              <a:rPr lang="en-US" sz="2800" b="1"/>
              <a:t> X    X’ R</a:t>
            </a:r>
            <a:r>
              <a:rPr lang="en-US" sz="2800" b="1" baseline="30000"/>
              <a:t>-1</a:t>
            </a:r>
            <a:r>
              <a:rPr lang="en-US" sz="2800" b="1"/>
              <a:t> W</a:t>
            </a:r>
          </a:p>
          <a:p>
            <a:r>
              <a:rPr lang="en-US" sz="2800" b="1"/>
              <a:t>W’ R</a:t>
            </a:r>
            <a:r>
              <a:rPr lang="en-US" sz="2800" b="1" baseline="30000"/>
              <a:t>-1</a:t>
            </a:r>
            <a:r>
              <a:rPr lang="en-US" sz="2800" b="1"/>
              <a:t> X   W’ R</a:t>
            </a:r>
            <a:r>
              <a:rPr lang="en-US" sz="2800" b="1" baseline="30000"/>
              <a:t>-1</a:t>
            </a:r>
            <a:r>
              <a:rPr lang="en-US" sz="2800" b="1"/>
              <a:t> W + H</a:t>
            </a:r>
            <a:r>
              <a:rPr lang="en-US" sz="2800" b="1" baseline="30000"/>
              <a:t>-1</a:t>
            </a:r>
            <a:r>
              <a:rPr lang="en-US" sz="2800" b="1"/>
              <a:t> k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914400" y="1933575"/>
            <a:ext cx="75584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/>
              <a:t>Model: y = X b + </a:t>
            </a:r>
            <a:r>
              <a:rPr lang="en-US" sz="2800" b="1" dirty="0" smtClean="0"/>
              <a:t>W </a:t>
            </a:r>
            <a:r>
              <a:rPr lang="en-US" sz="2800" b="1" dirty="0"/>
              <a:t>u + e</a:t>
            </a:r>
          </a:p>
          <a:p>
            <a:r>
              <a:rPr lang="en-US" sz="2800" b="1" dirty="0"/>
              <a:t>       </a:t>
            </a:r>
            <a:r>
              <a:rPr lang="en-US" sz="2800" b="1" dirty="0" smtClean="0"/>
              <a:t>         </a:t>
            </a:r>
            <a:r>
              <a:rPr lang="en-US" sz="2800" b="1" dirty="0">
                <a:solidFill>
                  <a:srgbClr val="00FF00"/>
                </a:solidFill>
              </a:rPr>
              <a:t>+ other random effects not shown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715000" y="3200400"/>
            <a:ext cx="401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b</a:t>
            </a:r>
          </a:p>
          <a:p>
            <a:r>
              <a:rPr lang="en-US" sz="2800" b="1"/>
              <a:t>u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6248400" y="3429000"/>
            <a:ext cx="392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=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781800" y="3276600"/>
            <a:ext cx="1485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X’ R</a:t>
            </a:r>
            <a:r>
              <a:rPr lang="en-US" sz="2800" b="1" baseline="30000"/>
              <a:t>-1</a:t>
            </a:r>
            <a:r>
              <a:rPr lang="en-US" sz="2800" b="1"/>
              <a:t> y</a:t>
            </a:r>
          </a:p>
          <a:p>
            <a:r>
              <a:rPr lang="en-US" sz="2800" b="1"/>
              <a:t>W’ R</a:t>
            </a:r>
            <a:r>
              <a:rPr lang="en-US" sz="2800" b="1" baseline="30000"/>
              <a:t>-1</a:t>
            </a:r>
            <a:r>
              <a:rPr lang="en-US" sz="2800" b="1"/>
              <a:t> y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498725" y="4637088"/>
            <a:ext cx="1841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H</a:t>
            </a:r>
            <a:r>
              <a:rPr lang="en-US" sz="2800" b="1" baseline="30000"/>
              <a:t>-1</a:t>
            </a:r>
            <a:r>
              <a:rPr lang="en-US" sz="2800" b="1"/>
              <a:t> = A</a:t>
            </a:r>
            <a:r>
              <a:rPr lang="en-US" sz="2800" b="1" baseline="30000"/>
              <a:t>-1</a:t>
            </a:r>
            <a:r>
              <a:rPr lang="en-US" sz="2800" b="1"/>
              <a:t> +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4572000" y="4572000"/>
            <a:ext cx="23082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0   0</a:t>
            </a:r>
          </a:p>
          <a:p>
            <a:r>
              <a:rPr lang="en-US" sz="2800" b="1"/>
              <a:t>0   G</a:t>
            </a:r>
            <a:r>
              <a:rPr lang="en-US" sz="2800" b="1" baseline="30000"/>
              <a:t>-1</a:t>
            </a:r>
            <a:r>
              <a:rPr lang="en-US" sz="2800" b="1"/>
              <a:t> – A</a:t>
            </a:r>
            <a:r>
              <a:rPr lang="en-US" sz="2800" b="1" baseline="-25000"/>
              <a:t>22</a:t>
            </a:r>
            <a:r>
              <a:rPr lang="en-US" sz="2800" b="1" baseline="30000"/>
              <a:t>-1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990600" y="5638800"/>
            <a:ext cx="73803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FF00"/>
                </a:solidFill>
              </a:rPr>
              <a:t>Size </a:t>
            </a:r>
            <a:r>
              <a:rPr lang="en-US" sz="2400" b="1" dirty="0">
                <a:solidFill>
                  <a:srgbClr val="00FF00"/>
                </a:solidFill>
              </a:rPr>
              <a:t>of </a:t>
            </a:r>
            <a:r>
              <a:rPr lang="en-US" sz="2400" b="1" dirty="0"/>
              <a:t>G</a:t>
            </a:r>
            <a:r>
              <a:rPr lang="en-US" sz="2400" b="1" dirty="0">
                <a:solidFill>
                  <a:srgbClr val="00FF00"/>
                </a:solidFill>
              </a:rPr>
              <a:t> and </a:t>
            </a:r>
            <a:r>
              <a:rPr lang="en-US" sz="2400" b="1" dirty="0"/>
              <a:t>A</a:t>
            </a:r>
            <a:r>
              <a:rPr lang="en-US" sz="2400" b="1" baseline="-25000" dirty="0"/>
              <a:t>22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 smtClean="0">
                <a:solidFill>
                  <a:srgbClr val="00FF00"/>
                </a:solidFill>
              </a:rPr>
              <a:t>&gt;1 million, increasing each year</a:t>
            </a:r>
          </a:p>
          <a:p>
            <a:r>
              <a:rPr lang="en-US" sz="2400" b="1" dirty="0" smtClean="0">
                <a:solidFill>
                  <a:srgbClr val="00FF00"/>
                </a:solidFill>
              </a:rPr>
              <a:t>Size of </a:t>
            </a:r>
            <a:r>
              <a:rPr lang="en-US" sz="2400" b="1" dirty="0" smtClean="0"/>
              <a:t>A</a:t>
            </a:r>
            <a:r>
              <a:rPr lang="en-US" sz="2400" b="1" dirty="0" smtClean="0">
                <a:solidFill>
                  <a:srgbClr val="00FF00"/>
                </a:solidFill>
              </a:rPr>
              <a:t> is 60 million animals</a:t>
            </a:r>
            <a:endParaRPr lang="en-US" sz="2400" b="1" dirty="0">
              <a:solidFill>
                <a:srgbClr val="00FF00"/>
              </a:solidFill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838200" y="32004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 flipV="1">
            <a:off x="5334000" y="32004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>
            <a:off x="5638800" y="32004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6172200" y="32004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>
            <a:off x="6705600" y="32004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>
            <a:off x="8305800" y="32766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>
            <a:off x="4419600" y="45720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>
            <a:off x="6934200" y="46482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4" name="Line 22"/>
          <p:cNvSpPr>
            <a:spLocks noChangeShapeType="1"/>
          </p:cNvSpPr>
          <p:nvPr/>
        </p:nvSpPr>
        <p:spPr bwMode="auto">
          <a:xfrm flipH="1">
            <a:off x="4419600" y="45720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5" name="Line 23"/>
          <p:cNvSpPr>
            <a:spLocks noChangeShapeType="1"/>
          </p:cNvSpPr>
          <p:nvPr/>
        </p:nvSpPr>
        <p:spPr bwMode="auto">
          <a:xfrm flipH="1">
            <a:off x="4419600" y="54864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6" name="Line 24"/>
          <p:cNvSpPr>
            <a:spLocks noChangeShapeType="1"/>
          </p:cNvSpPr>
          <p:nvPr/>
        </p:nvSpPr>
        <p:spPr bwMode="auto">
          <a:xfrm>
            <a:off x="6781800" y="46482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7" name="Line 25"/>
          <p:cNvSpPr>
            <a:spLocks noChangeShapeType="1"/>
          </p:cNvSpPr>
          <p:nvPr/>
        </p:nvSpPr>
        <p:spPr bwMode="auto">
          <a:xfrm>
            <a:off x="6781800" y="54864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8" name="Line 26"/>
          <p:cNvSpPr>
            <a:spLocks noChangeShapeType="1"/>
          </p:cNvSpPr>
          <p:nvPr/>
        </p:nvSpPr>
        <p:spPr bwMode="auto">
          <a:xfrm flipH="1">
            <a:off x="838200" y="32004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00" name="Line 28"/>
          <p:cNvSpPr>
            <a:spLocks noChangeShapeType="1"/>
          </p:cNvSpPr>
          <p:nvPr/>
        </p:nvSpPr>
        <p:spPr bwMode="auto">
          <a:xfrm flipH="1">
            <a:off x="838200" y="41148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01" name="Line 29"/>
          <p:cNvSpPr>
            <a:spLocks noChangeShapeType="1"/>
          </p:cNvSpPr>
          <p:nvPr/>
        </p:nvSpPr>
        <p:spPr bwMode="auto">
          <a:xfrm>
            <a:off x="5181600" y="32004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02" name="Line 30"/>
          <p:cNvSpPr>
            <a:spLocks noChangeShapeType="1"/>
          </p:cNvSpPr>
          <p:nvPr/>
        </p:nvSpPr>
        <p:spPr bwMode="auto">
          <a:xfrm>
            <a:off x="5181600" y="41148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05" name="Line 33"/>
          <p:cNvSpPr>
            <a:spLocks noChangeShapeType="1"/>
          </p:cNvSpPr>
          <p:nvPr/>
        </p:nvSpPr>
        <p:spPr bwMode="auto">
          <a:xfrm>
            <a:off x="5638800" y="32004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09" name="Line 37"/>
          <p:cNvSpPr>
            <a:spLocks noChangeShapeType="1"/>
          </p:cNvSpPr>
          <p:nvPr/>
        </p:nvSpPr>
        <p:spPr bwMode="auto">
          <a:xfrm>
            <a:off x="5638800" y="41148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10" name="Line 38"/>
          <p:cNvSpPr>
            <a:spLocks noChangeShapeType="1"/>
          </p:cNvSpPr>
          <p:nvPr/>
        </p:nvSpPr>
        <p:spPr bwMode="auto">
          <a:xfrm>
            <a:off x="6019800" y="32004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11" name="Line 39"/>
          <p:cNvSpPr>
            <a:spLocks noChangeShapeType="1"/>
          </p:cNvSpPr>
          <p:nvPr/>
        </p:nvSpPr>
        <p:spPr bwMode="auto">
          <a:xfrm>
            <a:off x="6019800" y="41148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12" name="Line 40"/>
          <p:cNvSpPr>
            <a:spLocks noChangeShapeType="1"/>
          </p:cNvSpPr>
          <p:nvPr/>
        </p:nvSpPr>
        <p:spPr bwMode="auto">
          <a:xfrm flipH="1">
            <a:off x="6705600" y="32004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13" name="Line 41"/>
          <p:cNvSpPr>
            <a:spLocks noChangeShapeType="1"/>
          </p:cNvSpPr>
          <p:nvPr/>
        </p:nvSpPr>
        <p:spPr bwMode="auto">
          <a:xfrm flipH="1">
            <a:off x="6705600" y="41910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14" name="Line 42"/>
          <p:cNvSpPr>
            <a:spLocks noChangeShapeType="1"/>
          </p:cNvSpPr>
          <p:nvPr/>
        </p:nvSpPr>
        <p:spPr bwMode="auto">
          <a:xfrm>
            <a:off x="8153400" y="32766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15" name="Line 43"/>
          <p:cNvSpPr>
            <a:spLocks noChangeShapeType="1"/>
          </p:cNvSpPr>
          <p:nvPr/>
        </p:nvSpPr>
        <p:spPr bwMode="auto">
          <a:xfrm>
            <a:off x="8153400" y="42672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– Step Equations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052736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Aguilar et al., 2010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838200" y="3200400"/>
            <a:ext cx="453893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/>
              <a:t>X’R</a:t>
            </a:r>
            <a:r>
              <a:rPr lang="en-US" sz="2800" b="1" baseline="30000" dirty="0" smtClean="0"/>
              <a:t>-1</a:t>
            </a:r>
            <a:r>
              <a:rPr lang="en-US" sz="2800" b="1" dirty="0" smtClean="0"/>
              <a:t>X    X’R</a:t>
            </a:r>
            <a:r>
              <a:rPr lang="en-US" sz="2800" b="1" baseline="30000" dirty="0" smtClean="0"/>
              <a:t>-1</a:t>
            </a:r>
            <a:r>
              <a:rPr lang="en-US" sz="2800" b="1" dirty="0" smtClean="0"/>
              <a:t>W         </a:t>
            </a:r>
            <a:r>
              <a:rPr lang="en-US" sz="2800" b="1" dirty="0"/>
              <a:t>0 </a:t>
            </a:r>
            <a:r>
              <a:rPr lang="en-US" sz="2800" b="1" dirty="0" smtClean="0"/>
              <a:t>   </a:t>
            </a:r>
            <a:r>
              <a:rPr lang="en-US" sz="2800" b="1" dirty="0"/>
              <a:t>0</a:t>
            </a:r>
          </a:p>
          <a:p>
            <a:r>
              <a:rPr lang="en-US" sz="2800" b="1" dirty="0" smtClean="0"/>
              <a:t>W’R</a:t>
            </a:r>
            <a:r>
              <a:rPr lang="en-US" sz="2800" b="1" baseline="30000" dirty="0" smtClean="0"/>
              <a:t>-1</a:t>
            </a:r>
            <a:r>
              <a:rPr lang="en-US" sz="2800" b="1" dirty="0" smtClean="0"/>
              <a:t>X  W’R</a:t>
            </a:r>
            <a:r>
              <a:rPr lang="en-US" sz="2800" b="1" baseline="30000" dirty="0" smtClean="0"/>
              <a:t>-1</a:t>
            </a:r>
            <a:r>
              <a:rPr lang="en-US" sz="2800" b="1" dirty="0" smtClean="0"/>
              <a:t>W+A</a:t>
            </a:r>
            <a:r>
              <a:rPr lang="en-US" sz="2800" b="1" baseline="30000" dirty="0" smtClean="0"/>
              <a:t>-1</a:t>
            </a:r>
            <a:r>
              <a:rPr lang="en-US" sz="2800" b="1" dirty="0" smtClean="0"/>
              <a:t>k Q  </a:t>
            </a:r>
            <a:r>
              <a:rPr lang="en-US" sz="2800" b="1" dirty="0" err="1" smtClean="0"/>
              <a:t>Q</a:t>
            </a:r>
            <a:endParaRPr lang="en-US" sz="2800" b="1" dirty="0"/>
          </a:p>
          <a:p>
            <a:r>
              <a:rPr lang="en-US" sz="2800" b="1" dirty="0"/>
              <a:t>     0             </a:t>
            </a:r>
            <a:r>
              <a:rPr lang="en-US" sz="2800" b="1" dirty="0" smtClean="0"/>
              <a:t>Q’       </a:t>
            </a:r>
            <a:r>
              <a:rPr lang="en-US" sz="2800" b="1" dirty="0"/>
              <a:t>-G/k   0</a:t>
            </a:r>
          </a:p>
          <a:p>
            <a:r>
              <a:rPr lang="en-US" sz="2800" b="1" dirty="0"/>
              <a:t>     0            </a:t>
            </a:r>
            <a:r>
              <a:rPr lang="en-US" sz="2800" b="1" dirty="0" smtClean="0"/>
              <a:t> Q’       </a:t>
            </a:r>
            <a:r>
              <a:rPr lang="en-US" sz="2800" b="1" dirty="0"/>
              <a:t>0   A</a:t>
            </a:r>
            <a:r>
              <a:rPr lang="en-US" sz="2800" b="1" baseline="-25000" dirty="0"/>
              <a:t>22</a:t>
            </a:r>
            <a:r>
              <a:rPr lang="en-US" sz="2800" b="1" dirty="0"/>
              <a:t>/k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914400" y="1933575"/>
            <a:ext cx="7124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/>
              <a:t>To avoid inverses, add equations for </a:t>
            </a:r>
            <a:r>
              <a:rPr lang="el-GR" sz="2800" b="1" dirty="0">
                <a:solidFill>
                  <a:srgbClr val="FFFF00"/>
                </a:solidFill>
              </a:rPr>
              <a:t>γ</a:t>
            </a:r>
            <a:r>
              <a:rPr lang="en-US" sz="2800" b="1" dirty="0"/>
              <a:t>, </a:t>
            </a:r>
            <a:r>
              <a:rPr lang="el-GR" sz="2800" b="1" dirty="0">
                <a:solidFill>
                  <a:srgbClr val="FFFF00"/>
                </a:solidFill>
              </a:rPr>
              <a:t>φ</a:t>
            </a:r>
          </a:p>
          <a:p>
            <a:r>
              <a:rPr lang="en-US" sz="2800" b="1" dirty="0"/>
              <a:t>Use math opposite of absorbing effects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715000" y="3200400"/>
            <a:ext cx="4381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/>
              <a:t>b</a:t>
            </a:r>
          </a:p>
          <a:p>
            <a:r>
              <a:rPr lang="en-US" sz="2800" b="1" dirty="0"/>
              <a:t>u</a:t>
            </a:r>
          </a:p>
          <a:p>
            <a:r>
              <a:rPr lang="el-GR" sz="2800" b="1" dirty="0">
                <a:solidFill>
                  <a:srgbClr val="FFFF00"/>
                </a:solidFill>
              </a:rPr>
              <a:t>γ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el-GR" sz="2800" b="1" dirty="0">
                <a:solidFill>
                  <a:srgbClr val="FFFF00"/>
                </a:solidFill>
              </a:rPr>
              <a:t>φ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248400" y="3429000"/>
            <a:ext cx="392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=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781800" y="3276600"/>
            <a:ext cx="14859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X’ R</a:t>
            </a:r>
            <a:r>
              <a:rPr lang="en-US" sz="2800" b="1" baseline="30000"/>
              <a:t>-1</a:t>
            </a:r>
            <a:r>
              <a:rPr lang="en-US" sz="2800" b="1"/>
              <a:t> y</a:t>
            </a:r>
          </a:p>
          <a:p>
            <a:pPr algn="ctr"/>
            <a:r>
              <a:rPr lang="en-US" sz="2800" b="1"/>
              <a:t>W’ R</a:t>
            </a:r>
            <a:r>
              <a:rPr lang="en-US" sz="2800" b="1" baseline="30000"/>
              <a:t>-1</a:t>
            </a:r>
            <a:r>
              <a:rPr lang="en-US" sz="2800" b="1"/>
              <a:t> y</a:t>
            </a:r>
          </a:p>
          <a:p>
            <a:pPr algn="ctr"/>
            <a:r>
              <a:rPr lang="en-US" sz="2800" b="1"/>
              <a:t>0</a:t>
            </a:r>
          </a:p>
          <a:p>
            <a:pPr algn="ctr"/>
            <a:r>
              <a:rPr lang="en-US" sz="2800" b="1"/>
              <a:t>0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914400" y="5029200"/>
            <a:ext cx="698409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/>
              <a:t>Iterate for </a:t>
            </a:r>
            <a:r>
              <a:rPr lang="el-GR" sz="2800" b="1" dirty="0" smtClean="0">
                <a:solidFill>
                  <a:srgbClr val="FFFF00"/>
                </a:solidFill>
              </a:rPr>
              <a:t>γ</a:t>
            </a:r>
            <a:r>
              <a:rPr lang="en-US" sz="2800" b="1" dirty="0" smtClean="0"/>
              <a:t> using G = Z </a:t>
            </a:r>
            <a:r>
              <a:rPr lang="en-US" sz="2800" b="1" dirty="0" err="1" smtClean="0"/>
              <a:t>Z</a:t>
            </a:r>
            <a:r>
              <a:rPr lang="en-US" sz="2800" b="1" dirty="0" smtClean="0"/>
              <a:t>’ / [ 2 </a:t>
            </a:r>
            <a:r>
              <a:rPr lang="el-GR" sz="2800" b="1" dirty="0" smtClean="0"/>
              <a:t>Σ</a:t>
            </a:r>
            <a:r>
              <a:rPr lang="en-US" sz="2800" b="1" dirty="0" smtClean="0"/>
              <a:t>p(1-p)]</a:t>
            </a:r>
          </a:p>
          <a:p>
            <a:r>
              <a:rPr lang="en-US" sz="2800" b="1" dirty="0" smtClean="0"/>
              <a:t>Iterate for </a:t>
            </a:r>
            <a:r>
              <a:rPr lang="el-GR" sz="2800" b="1" dirty="0" smtClean="0">
                <a:solidFill>
                  <a:srgbClr val="FFFF00"/>
                </a:solidFill>
              </a:rPr>
              <a:t>φ</a:t>
            </a:r>
            <a:r>
              <a:rPr lang="en-US" sz="2800" b="1" dirty="0" smtClean="0"/>
              <a:t> using A</a:t>
            </a:r>
            <a:r>
              <a:rPr lang="en-US" sz="2800" b="1" baseline="-25000" dirty="0" smtClean="0"/>
              <a:t>22</a:t>
            </a:r>
            <a:r>
              <a:rPr lang="en-US" sz="2800" b="1" dirty="0" smtClean="0"/>
              <a:t> multiply (</a:t>
            </a:r>
            <a:r>
              <a:rPr lang="en-US" sz="2800" b="1" dirty="0" err="1" smtClean="0"/>
              <a:t>Colleau</a:t>
            </a:r>
            <a:r>
              <a:rPr lang="en-US" sz="2800" b="1" dirty="0" smtClean="0"/>
              <a:t>)</a:t>
            </a:r>
            <a:endParaRPr lang="el-GR" sz="2800" b="1" dirty="0" smtClean="0"/>
          </a:p>
          <a:p>
            <a:r>
              <a:rPr lang="en-US" sz="2800" b="1" dirty="0" smtClean="0"/>
              <a:t>Q’ = [ 0  I ]  (I for genotyped animals)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838200" y="32004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5334000" y="32766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>
            <a:off x="5562600" y="32766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>
            <a:off x="6172200" y="3276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>
            <a:off x="6172200" y="32766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>
            <a:off x="6705600" y="32766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>
            <a:off x="8229600" y="32766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H="1">
            <a:off x="838200" y="32004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 flipH="1">
            <a:off x="838200" y="49530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>
            <a:off x="5181600" y="32766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44" name="Line 24"/>
          <p:cNvSpPr>
            <a:spLocks noChangeShapeType="1"/>
          </p:cNvSpPr>
          <p:nvPr/>
        </p:nvSpPr>
        <p:spPr bwMode="auto">
          <a:xfrm>
            <a:off x="5181600" y="49530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 flipH="1">
            <a:off x="5562600" y="32766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48" name="Line 28"/>
          <p:cNvSpPr>
            <a:spLocks noChangeShapeType="1"/>
          </p:cNvSpPr>
          <p:nvPr/>
        </p:nvSpPr>
        <p:spPr bwMode="auto">
          <a:xfrm flipH="1">
            <a:off x="5562600" y="49530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50" name="Line 30"/>
          <p:cNvSpPr>
            <a:spLocks noChangeShapeType="1"/>
          </p:cNvSpPr>
          <p:nvPr/>
        </p:nvSpPr>
        <p:spPr bwMode="auto">
          <a:xfrm>
            <a:off x="6019800" y="32766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61" name="Line 41"/>
          <p:cNvSpPr>
            <a:spLocks noChangeShapeType="1"/>
          </p:cNvSpPr>
          <p:nvPr/>
        </p:nvSpPr>
        <p:spPr bwMode="auto">
          <a:xfrm flipH="1">
            <a:off x="6019800" y="49530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62" name="Line 42"/>
          <p:cNvSpPr>
            <a:spLocks noChangeShapeType="1"/>
          </p:cNvSpPr>
          <p:nvPr/>
        </p:nvSpPr>
        <p:spPr bwMode="auto">
          <a:xfrm flipH="1">
            <a:off x="6705600" y="32766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63" name="Line 43"/>
          <p:cNvSpPr>
            <a:spLocks noChangeShapeType="1"/>
          </p:cNvSpPr>
          <p:nvPr/>
        </p:nvSpPr>
        <p:spPr bwMode="auto">
          <a:xfrm flipH="1">
            <a:off x="6705600" y="49530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64" name="Line 44"/>
          <p:cNvSpPr>
            <a:spLocks noChangeShapeType="1"/>
          </p:cNvSpPr>
          <p:nvPr/>
        </p:nvSpPr>
        <p:spPr bwMode="auto">
          <a:xfrm>
            <a:off x="8077200" y="32766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65" name="Line 45"/>
          <p:cNvSpPr>
            <a:spLocks noChangeShapeType="1"/>
          </p:cNvSpPr>
          <p:nvPr/>
        </p:nvSpPr>
        <p:spPr bwMode="auto">
          <a:xfrm>
            <a:off x="8077200" y="49530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7544" y="1052736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Legarra</a:t>
            </a:r>
            <a:r>
              <a:rPr lang="en-US" sz="2800" b="1" dirty="0"/>
              <a:t> and </a:t>
            </a:r>
            <a:r>
              <a:rPr lang="en-US" sz="2800" b="1" dirty="0" err="1"/>
              <a:t>Ducrocq</a:t>
            </a:r>
            <a:r>
              <a:rPr lang="en-US" sz="2800" b="1" dirty="0"/>
              <a:t>, 2011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53998"/>
          </a:xfrm>
        </p:spPr>
        <p:txBody>
          <a:bodyPr/>
          <a:lstStyle/>
          <a:p>
            <a:r>
              <a:rPr lang="en-US" dirty="0"/>
              <a:t>Modified 1-Step Equations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080543"/>
            <a:ext cx="8142486" cy="4724721"/>
          </a:xfrm>
        </p:spPr>
        <p:txBody>
          <a:bodyPr>
            <a:noAutofit/>
          </a:bodyPr>
          <a:lstStyle/>
          <a:p>
            <a:r>
              <a:rPr lang="en-US" dirty="0" smtClean="0"/>
              <a:t>National U.S. Jersey data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4.4 million lactation phenotypes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4.1 million animals in pedigree 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Multi-trait milk, fat, protein yields</a:t>
            </a:r>
          </a:p>
          <a:p>
            <a:pPr lvl="1"/>
            <a:r>
              <a:rPr lang="en-US" dirty="0" smtClean="0"/>
              <a:t>5,364 male, 11,488 female genotypes</a:t>
            </a:r>
          </a:p>
          <a:p>
            <a:pPr marL="320040" lvl="1" indent="-320040">
              <a:buSzPct val="67000"/>
              <a:buFont typeface="Monotype Sorts" pitchFamily="2" charset="2"/>
              <a:buChar char="l"/>
            </a:pPr>
            <a:r>
              <a:rPr lang="en-US" dirty="0" err="1" smtClean="0"/>
              <a:t>Deregressed</a:t>
            </a:r>
            <a:r>
              <a:rPr lang="en-US" dirty="0" smtClean="0"/>
              <a:t> </a:t>
            </a:r>
            <a:r>
              <a:rPr lang="en-US" dirty="0"/>
              <a:t>MACE evaluations for 7,072 bulls with foreign daughters (foreign dams not yet included)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for Small 1-Step Test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1292662"/>
          </a:xfrm>
        </p:spPr>
        <p:txBody>
          <a:bodyPr/>
          <a:lstStyle/>
          <a:p>
            <a:r>
              <a:rPr lang="en-US" dirty="0" smtClean="0"/>
              <a:t>Jersey Results</a:t>
            </a:r>
            <a:br>
              <a:rPr lang="en-US" dirty="0" smtClean="0"/>
            </a:br>
            <a:r>
              <a:rPr lang="en-US" sz="2400" dirty="0" smtClean="0">
                <a:solidFill>
                  <a:schemeClr val="accent5"/>
                </a:solidFill>
              </a:rPr>
              <a:t/>
            </a:r>
            <a:br>
              <a:rPr lang="en-US" sz="2400" dirty="0" smtClean="0">
                <a:solidFill>
                  <a:schemeClr val="accent5"/>
                </a:solidFill>
              </a:rPr>
            </a:br>
            <a:r>
              <a:rPr lang="en-US" sz="2400" dirty="0" smtClean="0">
                <a:solidFill>
                  <a:schemeClr val="accent5"/>
                </a:solidFill>
              </a:rPr>
              <a:t>New = 1-step GPTA milk, Old = multi-step GPTA milk</a:t>
            </a:r>
            <a:endParaRPr lang="en-US" sz="2400" dirty="0">
              <a:solidFill>
                <a:schemeClr val="accent5"/>
              </a:solidFill>
            </a:endParaRP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914400" y="1600200"/>
          <a:ext cx="7315200" cy="411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3200"/>
                <a:gridCol w="3505200"/>
                <a:gridCol w="1066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baseline="0" dirty="0" smtClean="0">
                          <a:solidFill>
                            <a:srgbClr val="00FF00"/>
                          </a:solidFill>
                        </a:rPr>
                        <a:t>Statistic</a:t>
                      </a:r>
                      <a:endParaRPr lang="en-US" sz="24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 smtClean="0">
                          <a:solidFill>
                            <a:srgbClr val="00FF00"/>
                          </a:solidFill>
                        </a:rPr>
                        <a:t>Animals</a:t>
                      </a:r>
                      <a:endParaRPr lang="en-US" sz="24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/>
                        <a:t>Corr</a:t>
                      </a:r>
                      <a:r>
                        <a:rPr lang="en-US" sz="2400" b="1" dirty="0" smtClean="0"/>
                        <a:t>(New, Old)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All bulls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0.994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/>
                        <a:t>Corr</a:t>
                      </a:r>
                      <a:r>
                        <a:rPr lang="en-US" sz="2400" b="1" dirty="0" smtClean="0"/>
                        <a:t>(New, Old)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Genotyped bulls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0.992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/>
                        <a:t>Corr</a:t>
                      </a:r>
                      <a:r>
                        <a:rPr lang="en-US" sz="2400" b="1" dirty="0" smtClean="0"/>
                        <a:t>(</a:t>
                      </a:r>
                      <a:r>
                        <a:rPr lang="en-US" sz="2400" b="1" dirty="0" err="1" smtClean="0"/>
                        <a:t>DYD</a:t>
                      </a:r>
                      <a:r>
                        <a:rPr lang="en-US" sz="2400" b="1" baseline="-25000" dirty="0" err="1" smtClean="0"/>
                        <a:t>g</a:t>
                      </a:r>
                      <a:r>
                        <a:rPr lang="en-US" sz="2400" b="1" dirty="0" smtClean="0"/>
                        <a:t>, DYD)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Genotyped bulls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0.999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/>
                        <a:t>Corr</a:t>
                      </a:r>
                      <a:r>
                        <a:rPr lang="en-US" sz="2400" b="1" dirty="0" smtClean="0"/>
                        <a:t>(New, Old)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Young genomic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0.966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SD old PTA milk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Young genomic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540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SD new PTA milk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Young genomic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552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Old milk trend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1995-2005 cows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1644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New milk trend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1995-2005 cows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1430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600200"/>
          <a:ext cx="7315200" cy="2651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5600"/>
                <a:gridCol w="2133600"/>
                <a:gridCol w="2286000"/>
              </a:tblGrid>
              <a:tr h="370840">
                <a:tc>
                  <a:txBody>
                    <a:bodyPr/>
                    <a:lstStyle/>
                    <a:p>
                      <a:endParaRPr lang="en-US" sz="2400" b="1" baseline="0" dirty="0" smtClean="0">
                        <a:solidFill>
                          <a:srgbClr val="00FF00"/>
                        </a:solidFill>
                      </a:endParaRPr>
                    </a:p>
                    <a:p>
                      <a:r>
                        <a:rPr lang="en-US" sz="2400" b="1" baseline="0" dirty="0" smtClean="0">
                          <a:solidFill>
                            <a:srgbClr val="00FF00"/>
                          </a:solidFill>
                        </a:rPr>
                        <a:t>Evaluation</a:t>
                      </a:r>
                      <a:endParaRPr lang="en-US" sz="24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baseline="0" dirty="0" smtClean="0">
                        <a:solidFill>
                          <a:srgbClr val="00FF00"/>
                        </a:solidFill>
                      </a:endParaRPr>
                    </a:p>
                    <a:p>
                      <a:pPr algn="ctr"/>
                      <a:r>
                        <a:rPr lang="en-US" sz="2400" b="1" baseline="0" dirty="0" smtClean="0">
                          <a:solidFill>
                            <a:srgbClr val="00FF00"/>
                          </a:solidFill>
                        </a:rPr>
                        <a:t>Regression</a:t>
                      </a:r>
                      <a:endParaRPr lang="en-US" sz="24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 smtClean="0">
                          <a:solidFill>
                            <a:srgbClr val="00FF00"/>
                          </a:solidFill>
                        </a:rPr>
                        <a:t>Squared Correlation</a:t>
                      </a:r>
                      <a:endParaRPr lang="en-US" sz="24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Parent Average</a:t>
                      </a:r>
                      <a:endParaRPr lang="en-US" sz="2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.73</a:t>
                      </a:r>
                      <a:endParaRPr lang="en-US" sz="2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.436</a:t>
                      </a:r>
                      <a:endParaRPr lang="en-US" sz="2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Multi-Step GPTA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.75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.520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1-Step GPTA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.85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.520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Expected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.93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4725144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Multi-step regressions also improved  by modified selection index weights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1124744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Data cutoff in August 2008</a:t>
            </a:r>
            <a:endParaRPr lang="en-US" sz="2800" b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1-Step </a:t>
            </a:r>
            <a:r>
              <a:rPr lang="en-US" dirty="0" err="1"/>
              <a:t>vs</a:t>
            </a:r>
            <a:r>
              <a:rPr lang="en-US" dirty="0"/>
              <a:t> Multi-Step: Results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82563"/>
            <a:ext cx="8226425" cy="984885"/>
          </a:xfrm>
        </p:spPr>
        <p:txBody>
          <a:bodyPr/>
          <a:lstStyle/>
          <a:p>
            <a:r>
              <a:rPr lang="en-US" dirty="0" smtClean="0"/>
              <a:t>Imputation Program: </a:t>
            </a:r>
            <a:r>
              <a:rPr lang="en-US" dirty="0" smtClean="0">
                <a:solidFill>
                  <a:schemeClr val="tx1"/>
                </a:solidFill>
              </a:rPr>
              <a:t>findhap.f90</a:t>
            </a:r>
            <a:r>
              <a:rPr lang="en-US" dirty="0"/>
              <a:t/>
            </a:r>
            <a:br>
              <a:rPr lang="en-US" dirty="0"/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8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1371600"/>
            <a:ext cx="8226425" cy="4539704"/>
          </a:xfrm>
        </p:spPr>
        <p:txBody>
          <a:bodyPr/>
          <a:lstStyle/>
          <a:p>
            <a:r>
              <a:rPr lang="en-US" sz="2800" dirty="0" smtClean="0">
                <a:solidFill>
                  <a:schemeClr val="hlink"/>
                </a:solidFill>
              </a:rPr>
              <a:t>Population </a:t>
            </a:r>
            <a:r>
              <a:rPr lang="en-US" sz="2800" dirty="0" err="1">
                <a:solidFill>
                  <a:schemeClr val="hlink"/>
                </a:solidFill>
              </a:rPr>
              <a:t>haplotyping</a:t>
            </a:r>
            <a:endParaRPr lang="en-US" sz="2800" dirty="0">
              <a:solidFill>
                <a:schemeClr val="hlink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2400" dirty="0"/>
              <a:t>Divide chromosomes into </a:t>
            </a:r>
            <a:r>
              <a:rPr lang="en-US" sz="2400" dirty="0" smtClean="0"/>
              <a:t>segments</a:t>
            </a:r>
            <a:endParaRPr lang="en-US" sz="2400" dirty="0"/>
          </a:p>
          <a:p>
            <a:pPr lvl="1">
              <a:spcAft>
                <a:spcPts val="600"/>
              </a:spcAft>
            </a:pPr>
            <a:r>
              <a:rPr lang="en-US" sz="2400" dirty="0"/>
              <a:t>List </a:t>
            </a:r>
            <a:r>
              <a:rPr lang="en-US" sz="2400" dirty="0" err="1"/>
              <a:t>haplotypes</a:t>
            </a:r>
            <a:r>
              <a:rPr lang="en-US" sz="2400" dirty="0"/>
              <a:t> by genotype match</a:t>
            </a:r>
          </a:p>
          <a:p>
            <a:pPr lvl="1"/>
            <a:r>
              <a:rPr lang="en-US" sz="2400" dirty="0"/>
              <a:t>Similar to </a:t>
            </a:r>
            <a:r>
              <a:rPr lang="en-US" sz="2400" dirty="0" err="1"/>
              <a:t>FastPhase</a:t>
            </a:r>
            <a:r>
              <a:rPr lang="en-US" sz="2400" dirty="0"/>
              <a:t>, IMPUTE, or long range phasing </a:t>
            </a:r>
          </a:p>
          <a:p>
            <a:r>
              <a:rPr lang="en-US" sz="2800" dirty="0" smtClean="0">
                <a:solidFill>
                  <a:schemeClr val="hlink"/>
                </a:solidFill>
              </a:rPr>
              <a:t>Pedigree </a:t>
            </a:r>
            <a:r>
              <a:rPr lang="en-US" sz="2800" dirty="0" err="1">
                <a:solidFill>
                  <a:schemeClr val="hlink"/>
                </a:solidFill>
              </a:rPr>
              <a:t>haplotyping</a:t>
            </a:r>
            <a:endParaRPr lang="en-US" sz="2800" dirty="0">
              <a:solidFill>
                <a:schemeClr val="hlink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Look up parent or grandparent </a:t>
            </a:r>
            <a:r>
              <a:rPr lang="en-US" sz="2400" dirty="0" err="1" smtClean="0"/>
              <a:t>haplotypes</a:t>
            </a:r>
            <a:endParaRPr lang="en-US" sz="2400" dirty="0" smtClean="0"/>
          </a:p>
          <a:p>
            <a:pPr lvl="1">
              <a:spcAft>
                <a:spcPts val="600"/>
              </a:spcAft>
            </a:pPr>
            <a:r>
              <a:rPr lang="en-US" sz="2400" dirty="0" smtClean="0"/>
              <a:t>Detect crossovers, </a:t>
            </a:r>
            <a:r>
              <a:rPr lang="en-US" sz="2400" dirty="0"/>
              <a:t>fix </a:t>
            </a:r>
            <a:r>
              <a:rPr lang="en-US" sz="2400" dirty="0" err="1"/>
              <a:t>noninheritance</a:t>
            </a:r>
            <a:endParaRPr lang="en-US" sz="2400" dirty="0"/>
          </a:p>
          <a:p>
            <a:pPr lvl="1"/>
            <a:r>
              <a:rPr lang="en-US" sz="2400" dirty="0"/>
              <a:t>Impute </a:t>
            </a:r>
            <a:r>
              <a:rPr lang="en-US" sz="2400" dirty="0" err="1"/>
              <a:t>nongenotyped</a:t>
            </a:r>
            <a:r>
              <a:rPr lang="en-US" sz="2400" dirty="0"/>
              <a:t> ancestors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USDA evaluation history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5612" y="1371600"/>
          <a:ext cx="8364859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1944"/>
                <a:gridCol w="3002009"/>
                <a:gridCol w="3080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Year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Breeding</a:t>
                      </a:r>
                      <a:r>
                        <a:rPr lang="en-US" sz="2400" b="1" baseline="0" dirty="0" smtClean="0">
                          <a:solidFill>
                            <a:srgbClr val="00FF00"/>
                          </a:solidFill>
                        </a:rPr>
                        <a:t> program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Data sources added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&lt; 1937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Mass</a:t>
                      </a:r>
                      <a:r>
                        <a:rPr lang="en-US" sz="2400" b="1" baseline="0" dirty="0" smtClean="0"/>
                        <a:t> selection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Own phenotype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1937-1962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Means of relatives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Daughters, dams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1962-1989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Sire models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Herd-year-season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1989-present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Animal models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Full pedigrees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1995-present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MACE models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Foreign daughters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2009-present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Genomic models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Marker genotypes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2013-future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Biologic models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Causal mutations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Coding of Alleles and Segments</a:t>
            </a:r>
          </a:p>
        </p:txBody>
      </p:sp>
      <p:sp>
        <p:nvSpPr>
          <p:cNvPr id="114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1371600"/>
            <a:ext cx="8226425" cy="497366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Genotypes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/>
              <a:t>0 = </a:t>
            </a:r>
            <a:r>
              <a:rPr lang="en-US" sz="2400" dirty="0">
                <a:solidFill>
                  <a:schemeClr val="hlink"/>
                </a:solidFill>
              </a:rPr>
              <a:t>BB</a:t>
            </a:r>
            <a:r>
              <a:rPr lang="en-US" sz="2400" dirty="0"/>
              <a:t>,  1 = </a:t>
            </a:r>
            <a:r>
              <a:rPr lang="en-US" sz="2400" dirty="0">
                <a:solidFill>
                  <a:schemeClr val="hlink"/>
                </a:solidFill>
              </a:rPr>
              <a:t>AB</a:t>
            </a:r>
            <a:r>
              <a:rPr lang="en-US" sz="2400" dirty="0"/>
              <a:t> or </a:t>
            </a:r>
            <a:r>
              <a:rPr lang="en-US" sz="2400" dirty="0">
                <a:solidFill>
                  <a:schemeClr val="hlink"/>
                </a:solidFill>
              </a:rPr>
              <a:t>BA</a:t>
            </a:r>
            <a:r>
              <a:rPr lang="en-US" sz="2400" dirty="0"/>
              <a:t>,  2 = </a:t>
            </a:r>
            <a:r>
              <a:rPr lang="en-US" sz="2400" dirty="0" smtClean="0">
                <a:solidFill>
                  <a:schemeClr val="hlink"/>
                </a:solidFill>
              </a:rPr>
              <a:t>AA, </a:t>
            </a:r>
            <a:r>
              <a:rPr lang="en-US" sz="2400" dirty="0" smtClean="0"/>
              <a:t>5 = </a:t>
            </a:r>
            <a:r>
              <a:rPr lang="en-US" sz="2400" dirty="0" smtClean="0">
                <a:solidFill>
                  <a:schemeClr val="hlink"/>
                </a:solidFill>
              </a:rPr>
              <a:t>__ (missing)</a:t>
            </a:r>
            <a:endParaRPr lang="en-US" sz="2400" dirty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Allele </a:t>
            </a:r>
            <a:r>
              <a:rPr lang="en-US" sz="2400" dirty="0"/>
              <a:t>frequency used for missing</a:t>
            </a:r>
            <a:endParaRPr lang="en-US" sz="2400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err="1"/>
              <a:t>Haplotypes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0 = </a:t>
            </a:r>
            <a:r>
              <a:rPr lang="en-US" sz="2400" dirty="0">
                <a:solidFill>
                  <a:schemeClr val="hlink"/>
                </a:solidFill>
              </a:rPr>
              <a:t>B</a:t>
            </a:r>
            <a:r>
              <a:rPr lang="en-US" sz="2400" dirty="0"/>
              <a:t>,  1 = </a:t>
            </a:r>
            <a:r>
              <a:rPr lang="en-US" sz="2400" dirty="0">
                <a:solidFill>
                  <a:schemeClr val="hlink"/>
                </a:solidFill>
              </a:rPr>
              <a:t>not known</a:t>
            </a:r>
            <a:r>
              <a:rPr lang="en-US" sz="2400" dirty="0"/>
              <a:t>,  2 = </a:t>
            </a:r>
            <a:r>
              <a:rPr lang="en-US" sz="2400" dirty="0">
                <a:solidFill>
                  <a:schemeClr val="hlink"/>
                </a:solidFill>
              </a:rPr>
              <a:t>A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Segment inheritance (example)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/>
              <a:t>Son has </a:t>
            </a:r>
            <a:r>
              <a:rPr lang="en-US" sz="2400" dirty="0" err="1"/>
              <a:t>haplotype</a:t>
            </a:r>
            <a:r>
              <a:rPr lang="en-US" sz="2400" dirty="0"/>
              <a:t> numbers </a:t>
            </a:r>
            <a:r>
              <a:rPr lang="en-US" sz="2400" dirty="0">
                <a:solidFill>
                  <a:srgbClr val="FFFF00"/>
                </a:solidFill>
              </a:rPr>
              <a:t>5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FF00"/>
                </a:solidFill>
              </a:rPr>
              <a:t>8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/>
              <a:t>Sire has </a:t>
            </a:r>
            <a:r>
              <a:rPr lang="en-US" sz="2400" dirty="0" err="1"/>
              <a:t>haplotype</a:t>
            </a:r>
            <a:r>
              <a:rPr lang="en-US" sz="2400" dirty="0"/>
              <a:t> numbers </a:t>
            </a:r>
            <a:r>
              <a:rPr lang="en-US" sz="2400" dirty="0">
                <a:solidFill>
                  <a:srgbClr val="FFFF00"/>
                </a:solidFill>
              </a:rPr>
              <a:t>8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FF00"/>
                </a:solidFill>
              </a:rPr>
              <a:t>21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Son got </a:t>
            </a:r>
            <a:r>
              <a:rPr lang="en-US" sz="2400" dirty="0" err="1"/>
              <a:t>haplotype</a:t>
            </a:r>
            <a:r>
              <a:rPr lang="en-US" sz="2400" dirty="0"/>
              <a:t> number </a:t>
            </a:r>
            <a:r>
              <a:rPr lang="en-US" sz="2400" dirty="0">
                <a:solidFill>
                  <a:srgbClr val="FFFF00"/>
                </a:solidFill>
              </a:rPr>
              <a:t>5</a:t>
            </a:r>
            <a:r>
              <a:rPr lang="en-US" sz="2400" dirty="0"/>
              <a:t> from dam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Population Haplotyping Steps</a:t>
            </a: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980728"/>
            <a:ext cx="8226425" cy="5416868"/>
          </a:xfrm>
        </p:spPr>
        <p:txBody>
          <a:bodyPr/>
          <a:lstStyle/>
          <a:p>
            <a:r>
              <a:rPr lang="en-US" sz="2800" dirty="0"/>
              <a:t>Put first genotype into haplotype list</a:t>
            </a:r>
          </a:p>
          <a:p>
            <a:r>
              <a:rPr lang="en-US" sz="2800" dirty="0"/>
              <a:t>Check next genotype against list</a:t>
            </a:r>
          </a:p>
          <a:p>
            <a:pPr lvl="1"/>
            <a:r>
              <a:rPr lang="en-US" sz="2400" dirty="0"/>
              <a:t>Do any homozygous loci conflict?</a:t>
            </a:r>
          </a:p>
          <a:p>
            <a:pPr lvl="2">
              <a:spcAft>
                <a:spcPts val="600"/>
              </a:spcAft>
            </a:pPr>
            <a:r>
              <a:rPr lang="en-US" sz="2000" dirty="0">
                <a:solidFill>
                  <a:schemeClr val="hlink"/>
                </a:solidFill>
              </a:rPr>
              <a:t>If haplotype conflicts, continue search</a:t>
            </a:r>
          </a:p>
          <a:p>
            <a:pPr lvl="2">
              <a:spcAft>
                <a:spcPts val="600"/>
              </a:spcAft>
            </a:pPr>
            <a:r>
              <a:rPr lang="en-US" sz="2000" dirty="0">
                <a:solidFill>
                  <a:schemeClr val="hlink"/>
                </a:solidFill>
              </a:rPr>
              <a:t>If match, fill any unknown SNP with homozygote</a:t>
            </a:r>
          </a:p>
          <a:p>
            <a:pPr lvl="2">
              <a:spcAft>
                <a:spcPts val="600"/>
              </a:spcAft>
            </a:pPr>
            <a:r>
              <a:rPr lang="en-US" sz="2000" dirty="0">
                <a:solidFill>
                  <a:schemeClr val="hlink"/>
                </a:solidFill>
              </a:rPr>
              <a:t>2</a:t>
            </a:r>
            <a:r>
              <a:rPr lang="en-US" sz="2000" baseline="30000" dirty="0">
                <a:solidFill>
                  <a:schemeClr val="hlink"/>
                </a:solidFill>
              </a:rPr>
              <a:t>nd</a:t>
            </a:r>
            <a:r>
              <a:rPr lang="en-US" sz="2000" dirty="0">
                <a:solidFill>
                  <a:schemeClr val="hlink"/>
                </a:solidFill>
              </a:rPr>
              <a:t> haplotype = genotype minus 1</a:t>
            </a:r>
            <a:r>
              <a:rPr lang="en-US" sz="2000" baseline="30000" dirty="0">
                <a:solidFill>
                  <a:schemeClr val="hlink"/>
                </a:solidFill>
              </a:rPr>
              <a:t>st</a:t>
            </a:r>
            <a:r>
              <a:rPr lang="en-US" sz="2000" dirty="0">
                <a:solidFill>
                  <a:schemeClr val="hlink"/>
                </a:solidFill>
              </a:rPr>
              <a:t> haplotype</a:t>
            </a:r>
          </a:p>
          <a:p>
            <a:pPr lvl="2"/>
            <a:r>
              <a:rPr lang="en-US" sz="2000" dirty="0">
                <a:solidFill>
                  <a:schemeClr val="hlink"/>
                </a:solidFill>
              </a:rPr>
              <a:t>Search for 2</a:t>
            </a:r>
            <a:r>
              <a:rPr lang="en-US" sz="2000" baseline="30000" dirty="0">
                <a:solidFill>
                  <a:schemeClr val="hlink"/>
                </a:solidFill>
              </a:rPr>
              <a:t>nd</a:t>
            </a:r>
            <a:r>
              <a:rPr lang="en-US" sz="2000" dirty="0">
                <a:solidFill>
                  <a:schemeClr val="hlink"/>
                </a:solidFill>
              </a:rPr>
              <a:t> haplotype in rest of list</a:t>
            </a:r>
          </a:p>
          <a:p>
            <a:pPr lvl="1"/>
            <a:r>
              <a:rPr lang="en-US" sz="2400" dirty="0"/>
              <a:t>If no match in list, add to end of list</a:t>
            </a:r>
          </a:p>
          <a:p>
            <a:r>
              <a:rPr lang="en-US" sz="2800" dirty="0"/>
              <a:t>Sort list to put frequent haplotypes 1st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Check New Genotype Against List</a:t>
            </a:r>
            <a:br>
              <a:rPr lang="en-US" sz="3600" dirty="0"/>
            </a:br>
            <a:r>
              <a:rPr lang="en-US" sz="2400" dirty="0">
                <a:solidFill>
                  <a:schemeClr val="accent1"/>
                </a:solidFill>
                <a:effectLst/>
              </a:rPr>
              <a:t>1st segment of chromosome 15</a:t>
            </a:r>
            <a:r>
              <a:rPr lang="en-US" sz="3600" dirty="0"/>
              <a:t> </a:t>
            </a:r>
          </a:p>
        </p:txBody>
      </p:sp>
      <p:sp>
        <p:nvSpPr>
          <p:cNvPr id="1144835" name="Text Box 3"/>
          <p:cNvSpPr txBox="1">
            <a:spLocks noChangeArrowheads="1"/>
          </p:cNvSpPr>
          <p:nvPr/>
        </p:nvSpPr>
        <p:spPr bwMode="auto">
          <a:xfrm>
            <a:off x="898525" y="1785938"/>
            <a:ext cx="7331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44836" name="Rectangle 4"/>
          <p:cNvSpPr>
            <a:spLocks noChangeArrowheads="1"/>
          </p:cNvSpPr>
          <p:nvPr/>
        </p:nvSpPr>
        <p:spPr bwMode="auto">
          <a:xfrm>
            <a:off x="762000" y="2438400"/>
            <a:ext cx="73914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5.16%  022222222020</a:t>
            </a:r>
            <a:r>
              <a:rPr lang="en-US" sz="1600">
                <a:solidFill>
                  <a:srgbClr val="FF0000"/>
                </a:solidFill>
              </a:rPr>
              <a:t>0</a:t>
            </a:r>
            <a:r>
              <a:rPr lang="en-US" sz="1600"/>
              <a:t>20022002020200020000200202000022022222202220</a:t>
            </a:r>
          </a:p>
          <a:p>
            <a:r>
              <a:rPr lang="en-US" sz="1600"/>
              <a:t>4.37%  022020220</a:t>
            </a:r>
            <a:r>
              <a:rPr lang="en-US" sz="1600">
                <a:solidFill>
                  <a:srgbClr val="FF0000"/>
                </a:solidFill>
              </a:rPr>
              <a:t>2</a:t>
            </a:r>
            <a:r>
              <a:rPr lang="en-US" sz="1600"/>
              <a:t>02200020022022200002200200200000200222200002202</a:t>
            </a:r>
          </a:p>
          <a:p>
            <a:r>
              <a:rPr lang="en-US" sz="1600"/>
              <a:t>4.36%  02202</a:t>
            </a:r>
            <a:r>
              <a:rPr lang="en-US" sz="1600">
                <a:solidFill>
                  <a:srgbClr val="FF0000"/>
                </a:solidFill>
              </a:rPr>
              <a:t>0</a:t>
            </a:r>
            <a:r>
              <a:rPr lang="en-US" sz="1600"/>
              <a:t>022202200200022020220000220202200002200222200202220</a:t>
            </a:r>
          </a:p>
          <a:p>
            <a:r>
              <a:rPr lang="en-US" sz="1600"/>
              <a:t>3.67%  02202</a:t>
            </a:r>
            <a:r>
              <a:rPr lang="en-US" sz="1600">
                <a:solidFill>
                  <a:srgbClr val="FF0000"/>
                </a:solidFill>
              </a:rPr>
              <a:t>0</a:t>
            </a:r>
            <a:r>
              <a:rPr lang="en-US" sz="1600"/>
              <a:t>222020222002022022202020000202220000200002020002002</a:t>
            </a:r>
          </a:p>
          <a:p>
            <a:r>
              <a:rPr lang="en-US" sz="1600"/>
              <a:t>3.66%  </a:t>
            </a:r>
            <a:r>
              <a:rPr lang="en-US" sz="1600">
                <a:solidFill>
                  <a:schemeClr val="hlink"/>
                </a:solidFill>
              </a:rPr>
              <a:t>022222222020222022020200220000020222202000002020220002022</a:t>
            </a:r>
          </a:p>
        </p:txBody>
      </p:sp>
      <p:sp>
        <p:nvSpPr>
          <p:cNvPr id="1144837" name="Text Box 5"/>
          <p:cNvSpPr txBox="1">
            <a:spLocks noChangeArrowheads="1"/>
          </p:cNvSpPr>
          <p:nvPr/>
        </p:nvSpPr>
        <p:spPr bwMode="auto">
          <a:xfrm>
            <a:off x="1447800" y="3886200"/>
            <a:ext cx="6608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</a:rPr>
              <a:t>Get 2</a:t>
            </a:r>
            <a:r>
              <a:rPr lang="en-US" sz="2000" b="1" baseline="30000">
                <a:solidFill>
                  <a:srgbClr val="FFFF00"/>
                </a:solidFill>
              </a:rPr>
              <a:t>nd</a:t>
            </a:r>
            <a:r>
              <a:rPr lang="en-US" sz="2000" b="1">
                <a:solidFill>
                  <a:srgbClr val="FFFF00"/>
                </a:solidFill>
              </a:rPr>
              <a:t> haplotype by removing 1</a:t>
            </a:r>
            <a:r>
              <a:rPr lang="en-US" sz="2000" b="1" baseline="30000">
                <a:solidFill>
                  <a:srgbClr val="FFFF00"/>
                </a:solidFill>
              </a:rPr>
              <a:t>st</a:t>
            </a:r>
            <a:r>
              <a:rPr lang="en-US" sz="2000" b="1">
                <a:solidFill>
                  <a:srgbClr val="FFFF00"/>
                </a:solidFill>
              </a:rPr>
              <a:t> from genotype:</a:t>
            </a:r>
          </a:p>
          <a:p>
            <a:r>
              <a:rPr lang="en-US" sz="1600"/>
              <a:t>022002222002220022022020220020200202202000202020020002020</a:t>
            </a:r>
          </a:p>
        </p:txBody>
      </p:sp>
      <p:sp>
        <p:nvSpPr>
          <p:cNvPr id="1144838" name="Text Box 6"/>
          <p:cNvSpPr txBox="1">
            <a:spLocks noChangeArrowheads="1"/>
          </p:cNvSpPr>
          <p:nvPr/>
        </p:nvSpPr>
        <p:spPr bwMode="auto">
          <a:xfrm>
            <a:off x="1447800" y="1752600"/>
            <a:ext cx="670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FF00"/>
                </a:solidFill>
              </a:rPr>
              <a:t>Search for 1</a:t>
            </a:r>
            <a:r>
              <a:rPr lang="en-US" sz="2000" b="1" baseline="30000">
                <a:solidFill>
                  <a:srgbClr val="FFFF00"/>
                </a:solidFill>
              </a:rPr>
              <a:t>st</a:t>
            </a:r>
            <a:r>
              <a:rPr lang="en-US" sz="2000" b="1">
                <a:solidFill>
                  <a:srgbClr val="FFFF00"/>
                </a:solidFill>
              </a:rPr>
              <a:t> haplotype that matches genotype:</a:t>
            </a:r>
          </a:p>
          <a:p>
            <a:r>
              <a:rPr lang="en-US" sz="1600"/>
              <a:t>022112222011221022021110220010110212202000102020120002021</a:t>
            </a:r>
          </a:p>
        </p:txBody>
      </p:sp>
      <p:sp>
        <p:nvSpPr>
          <p:cNvPr id="1144839" name="Text Box 7"/>
          <p:cNvSpPr txBox="1">
            <a:spLocks noChangeArrowheads="1"/>
          </p:cNvSpPr>
          <p:nvPr/>
        </p:nvSpPr>
        <p:spPr bwMode="auto">
          <a:xfrm>
            <a:off x="762000" y="4572000"/>
            <a:ext cx="72993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3.65%  0220</a:t>
            </a:r>
            <a:r>
              <a:rPr lang="en-US" sz="1600">
                <a:solidFill>
                  <a:srgbClr val="FF0000"/>
                </a:solidFill>
              </a:rPr>
              <a:t>2</a:t>
            </a:r>
            <a:r>
              <a:rPr lang="en-US" sz="1600"/>
              <a:t>0022202200200022020220000220202200002200222200202222</a:t>
            </a:r>
          </a:p>
          <a:p>
            <a:r>
              <a:rPr lang="en-US" sz="1600"/>
              <a:t>3.51%  0220022220</a:t>
            </a:r>
            <a:r>
              <a:rPr lang="en-US" sz="1600">
                <a:solidFill>
                  <a:srgbClr val="FF0000"/>
                </a:solidFill>
              </a:rPr>
              <a:t>2</a:t>
            </a:r>
            <a:r>
              <a:rPr lang="en-US" sz="1600"/>
              <a:t>0222022022020220200222002200000002022220002220</a:t>
            </a:r>
          </a:p>
          <a:p>
            <a:r>
              <a:rPr lang="en-US" sz="1600"/>
              <a:t>3.42%  </a:t>
            </a:r>
            <a:r>
              <a:rPr lang="en-US" sz="1600">
                <a:solidFill>
                  <a:schemeClr val="hlink"/>
                </a:solidFill>
              </a:rPr>
              <a:t>022002222002220022022020220020200202202000202020020002020</a:t>
            </a:r>
          </a:p>
          <a:p>
            <a:r>
              <a:rPr lang="en-US" sz="1600"/>
              <a:t>3.24%  022222222020200000022020220020200202202000202020020002020</a:t>
            </a:r>
          </a:p>
          <a:p>
            <a:r>
              <a:rPr lang="en-US" sz="1600"/>
              <a:t>3.22%  022002222002220022002020002220000202200000202022020202220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600200"/>
            <a:ext cx="7467600" cy="4770537"/>
          </a:xfrm>
        </p:spPr>
        <p:txBody>
          <a:bodyPr/>
          <a:lstStyle/>
          <a:p>
            <a:r>
              <a:rPr lang="en-US" sz="2000" dirty="0" smtClean="0"/>
              <a:t>Impute 636,967 markers for 103,070 animals</a:t>
            </a:r>
          </a:p>
          <a:p>
            <a:pPr lvl="1"/>
            <a:r>
              <a:rPr lang="en-US" sz="2000" dirty="0" smtClean="0"/>
              <a:t>Required 10 hours with 6 processors (</a:t>
            </a:r>
            <a:r>
              <a:rPr lang="en-US" sz="2000" dirty="0" err="1" smtClean="0">
                <a:solidFill>
                  <a:srgbClr val="00FF00"/>
                </a:solidFill>
              </a:rPr>
              <a:t>findhap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Required 50 </a:t>
            </a:r>
            <a:r>
              <a:rPr lang="en-US" sz="2000" dirty="0" err="1" smtClean="0"/>
              <a:t>Gbytes</a:t>
            </a:r>
            <a:r>
              <a:rPr lang="en-US" sz="2000" dirty="0" smtClean="0"/>
              <a:t> memory</a:t>
            </a:r>
          </a:p>
          <a:p>
            <a:pPr lvl="1"/>
            <a:r>
              <a:rPr lang="en-US" sz="2000" dirty="0" smtClean="0"/>
              <a:t>Program </a:t>
            </a:r>
            <a:r>
              <a:rPr lang="en-US" sz="2000" dirty="0" err="1" smtClean="0">
                <a:solidFill>
                  <a:srgbClr val="00FF00"/>
                </a:solidFill>
              </a:rPr>
              <a:t>FImpute</a:t>
            </a:r>
            <a:r>
              <a:rPr lang="en-US" sz="2000" dirty="0" smtClean="0"/>
              <a:t> from U. Guelph slightly better</a:t>
            </a:r>
          </a:p>
          <a:p>
            <a:r>
              <a:rPr lang="en-US" sz="2000" dirty="0" smtClean="0"/>
              <a:t>Impute 1 million markers on 1 chromosome (sequences) for 1,000 animals</a:t>
            </a:r>
          </a:p>
          <a:p>
            <a:pPr lvl="1"/>
            <a:r>
              <a:rPr lang="en-US" sz="2000" dirty="0" smtClean="0"/>
              <a:t>Required 15 minutes with 6 processors</a:t>
            </a:r>
          </a:p>
          <a:p>
            <a:pPr lvl="1"/>
            <a:r>
              <a:rPr lang="en-US" sz="2000" dirty="0" smtClean="0"/>
              <a:t>Required 4 </a:t>
            </a:r>
            <a:r>
              <a:rPr lang="en-US" sz="2000" dirty="0" err="1" smtClean="0"/>
              <a:t>Gbytes</a:t>
            </a:r>
            <a:r>
              <a:rPr lang="en-US" sz="2000" dirty="0" smtClean="0"/>
              <a:t> memory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 Required: Imputation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Net Merit by Chromosome</a:t>
            </a:r>
            <a:br>
              <a:rPr lang="en-US" sz="4400"/>
            </a:br>
            <a:r>
              <a:rPr lang="en-US" sz="4400"/>
              <a:t> </a:t>
            </a:r>
            <a:r>
              <a:rPr lang="en-US" sz="2800">
                <a:solidFill>
                  <a:schemeClr val="hlink"/>
                </a:solidFill>
              </a:rPr>
              <a:t>Freddie</a:t>
            </a:r>
            <a:r>
              <a:rPr lang="en-US" sz="2800">
                <a:solidFill>
                  <a:schemeClr val="accent1"/>
                </a:solidFill>
              </a:rPr>
              <a:t> - highest Net Merit bull</a:t>
            </a:r>
          </a:p>
        </p:txBody>
      </p:sp>
      <p:sp>
        <p:nvSpPr>
          <p:cNvPr id="859139" name="AutoShape 3"/>
          <p:cNvSpPr>
            <a:spLocks noChangeAspect="1" noChangeArrowheads="1"/>
          </p:cNvSpPr>
          <p:nvPr/>
        </p:nvSpPr>
        <p:spPr bwMode="auto">
          <a:xfrm>
            <a:off x="1966913" y="1847850"/>
            <a:ext cx="5210175" cy="31623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graphicFrame>
        <p:nvGraphicFramePr>
          <p:cNvPr id="859140" name="Object 4"/>
          <p:cNvGraphicFramePr>
            <a:graphicFrameLocks noChangeAspect="1"/>
          </p:cNvGraphicFramePr>
          <p:nvPr>
            <p:ph idx="1"/>
          </p:nvPr>
        </p:nvGraphicFramePr>
        <p:xfrm>
          <a:off x="476250" y="1397000"/>
          <a:ext cx="8382000" cy="4483100"/>
        </p:xfrm>
        <a:graphic>
          <a:graphicData uri="http://schemas.openxmlformats.org/presentationml/2006/ole">
            <p:oleObj spid="_x0000_s40962" name="Chart" r:id="rId3" imgW="6696084" imgH="3581363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the best cow we can make?</a:t>
            </a:r>
          </a:p>
        </p:txBody>
      </p:sp>
      <p:pic>
        <p:nvPicPr>
          <p:cNvPr id="83976" name="Picture 8" descr="ho_supercow_adjusted_nm_adsa20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" y="1066800"/>
            <a:ext cx="9150350" cy="4575175"/>
          </a:xfrm>
        </p:spPr>
      </p:pic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156592" y="5715000"/>
            <a:ext cx="8807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A “</a:t>
            </a:r>
            <a:r>
              <a:rPr lang="en-US" sz="2400" b="1" dirty="0" err="1"/>
              <a:t>Supercow</a:t>
            </a:r>
            <a:r>
              <a:rPr lang="en-US" sz="2400" b="1" dirty="0"/>
              <a:t>” constructed from the best haplotypes in the Holstein population would have an EBV(NM$) of </a:t>
            </a:r>
            <a:r>
              <a:rPr lang="en-US" sz="2400" b="1" dirty="0">
                <a:solidFill>
                  <a:srgbClr val="66CCFF"/>
                </a:solidFill>
              </a:rPr>
              <a:t>$7515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3568" y="182563"/>
            <a:ext cx="7542857" cy="549275"/>
          </a:xfrm>
        </p:spPr>
        <p:txBody>
          <a:bodyPr/>
          <a:lstStyle/>
          <a:p>
            <a:r>
              <a:rPr lang="en-US" dirty="0" smtClean="0"/>
              <a:t>Trend in Net Merit $</a:t>
            </a:r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395536" y="1268760"/>
          <a:ext cx="813690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7296150" cy="861774"/>
          </a:xfrm>
        </p:spPr>
        <p:txBody>
          <a:bodyPr/>
          <a:lstStyle/>
          <a:p>
            <a:pPr algn="ctr"/>
            <a:r>
              <a:rPr lang="en-US" sz="3600" dirty="0" smtClean="0"/>
              <a:t>Top </a:t>
            </a:r>
            <a:r>
              <a:rPr lang="en-US" sz="3600" dirty="0" smtClean="0">
                <a:solidFill>
                  <a:srgbClr val="FFFF00"/>
                </a:solidFill>
              </a:rPr>
              <a:t>young</a:t>
            </a:r>
            <a:r>
              <a:rPr lang="en-US" sz="3600" dirty="0" smtClean="0"/>
              <a:t> bulls from Apr 2013</a:t>
            </a:r>
            <a:br>
              <a:rPr lang="en-US" sz="3600" dirty="0" smtClean="0"/>
            </a:b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Now with &gt; 1,000 daughters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95537" y="1052737"/>
          <a:ext cx="8443665" cy="51511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29461"/>
                <a:gridCol w="1266550"/>
                <a:gridCol w="1336914"/>
                <a:gridCol w="1412937"/>
                <a:gridCol w="1318292"/>
                <a:gridCol w="1279511"/>
              </a:tblGrid>
              <a:tr h="38208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Net Merit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Progeny (2016)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Bull</a:t>
                      </a:r>
                      <a:endParaRPr lang="en-US" sz="2000" b="1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FF00"/>
                          </a:solidFill>
                        </a:rPr>
                        <a:t>2016</a:t>
                      </a:r>
                      <a:endParaRPr lang="en-US" sz="20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FF00"/>
                          </a:solidFill>
                        </a:rPr>
                        <a:t>2013</a:t>
                      </a:r>
                      <a:endParaRPr lang="en-US" sz="20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FF00"/>
                          </a:solidFill>
                        </a:rPr>
                        <a:t>PA 2013</a:t>
                      </a:r>
                      <a:endParaRPr lang="en-US" sz="20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err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Daus</a:t>
                      </a:r>
                      <a:endParaRPr lang="en-US" sz="2000" b="1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AI Sons</a:t>
                      </a:r>
                      <a:endParaRPr lang="en-US" sz="2000" b="1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err="1" smtClean="0"/>
                        <a:t>Supersire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936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694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395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3,820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244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Cabriolet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852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666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331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1,028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6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err="1" smtClean="0"/>
                        <a:t>AltaStacked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617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611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439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1,308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Uno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526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600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348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4,468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213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Puzzle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538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584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370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5"/>
                          </a:solidFill>
                        </a:rPr>
                        <a:t>1,240</a:t>
                      </a:r>
                      <a:endParaRPr lang="en-US" sz="2000" b="1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0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Erdman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679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574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362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5"/>
                          </a:solidFill>
                        </a:rPr>
                        <a:t>3,351</a:t>
                      </a:r>
                      <a:endParaRPr lang="en-US" sz="2000" b="1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11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Maurice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642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571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501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1,760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26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Indy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606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568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385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1,375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0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Galaxy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497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564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501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3,146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23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Headliner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701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562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395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1,485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26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Top 10 </a:t>
                      </a:r>
                      <a:r>
                        <a:rPr lang="en-US" sz="2000" b="1" dirty="0" err="1" smtClean="0">
                          <a:solidFill>
                            <a:srgbClr val="FFFF00"/>
                          </a:solidFill>
                        </a:rPr>
                        <a:t>Avg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721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599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438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2,298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80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51920" y="6096000"/>
            <a:ext cx="1984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(base adjusted values)</a:t>
            </a:r>
            <a:endParaRPr lang="en-US" sz="1400" dirty="0"/>
          </a:p>
        </p:txBody>
      </p:sp>
      <p:pic>
        <p:nvPicPr>
          <p:cNvPr id="8" name="Picture 7" descr="Supersi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0"/>
            <a:ext cx="1259632" cy="903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7296150" cy="861774"/>
          </a:xfrm>
        </p:spPr>
        <p:txBody>
          <a:bodyPr/>
          <a:lstStyle/>
          <a:p>
            <a:pPr algn="ctr"/>
            <a:r>
              <a:rPr lang="en-US" sz="3600" dirty="0" smtClean="0"/>
              <a:t>Top </a:t>
            </a:r>
            <a:r>
              <a:rPr lang="en-US" sz="3600" dirty="0" smtClean="0">
                <a:solidFill>
                  <a:srgbClr val="FFFF00"/>
                </a:solidFill>
              </a:rPr>
              <a:t>proven</a:t>
            </a:r>
            <a:r>
              <a:rPr lang="en-US" sz="3600" dirty="0" smtClean="0"/>
              <a:t> bulls from Apr 2013</a:t>
            </a:r>
            <a:br>
              <a:rPr lang="en-US" sz="3600" dirty="0" smtClean="0"/>
            </a:b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Now with 1,000 daughters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95536" y="1052736"/>
          <a:ext cx="8424937" cy="519153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25403"/>
                <a:gridCol w="1263741"/>
                <a:gridCol w="1333949"/>
                <a:gridCol w="1409803"/>
                <a:gridCol w="1315368"/>
                <a:gridCol w="1276673"/>
              </a:tblGrid>
              <a:tr h="399349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Net Merit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Progeny (2016)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934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Bull</a:t>
                      </a:r>
                      <a:endParaRPr lang="en-US" sz="2000" b="1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FF00"/>
                          </a:solidFill>
                        </a:rPr>
                        <a:t>2016</a:t>
                      </a:r>
                      <a:endParaRPr lang="en-US" sz="20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FF00"/>
                          </a:solidFill>
                        </a:rPr>
                        <a:t>2013</a:t>
                      </a:r>
                      <a:endParaRPr lang="en-US" sz="20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FF00"/>
                          </a:solidFill>
                        </a:rPr>
                        <a:t>PA 2013</a:t>
                      </a:r>
                      <a:endParaRPr lang="en-US" sz="20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err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Daus</a:t>
                      </a:r>
                      <a:endParaRPr lang="en-US" sz="2000" b="1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AI Sons</a:t>
                      </a:r>
                      <a:endParaRPr lang="en-US" sz="2000" b="1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9349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Observer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454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559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380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6,874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155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9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Freddie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470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547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294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22,429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186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9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Awesome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471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524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346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5,799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0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9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O-Style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409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500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369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9,715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64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9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Planet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475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494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169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63,551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364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9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Massey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513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477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237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9,707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82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9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Levi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422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468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181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18,800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16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9349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Manifold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589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465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223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39,498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5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9349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Domingo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406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452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182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6,999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5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9349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Varsity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457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445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92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1,597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0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934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Top 10 </a:t>
                      </a:r>
                      <a:r>
                        <a:rPr lang="en-US" sz="2000" b="1" dirty="0" err="1" smtClean="0">
                          <a:solidFill>
                            <a:srgbClr val="FFFF00"/>
                          </a:solidFill>
                        </a:rPr>
                        <a:t>Avg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467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493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247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18,497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124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0" y="6096000"/>
            <a:ext cx="19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(base adjusted values)</a:t>
            </a:r>
            <a:endParaRPr lang="en-US" sz="1400" dirty="0"/>
          </a:p>
        </p:txBody>
      </p:sp>
      <p:pic>
        <p:nvPicPr>
          <p:cNvPr id="1026" name="Picture 2" descr="FREDD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7869" y="0"/>
            <a:ext cx="1196131" cy="855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Largest genomic databases</a:t>
            </a:r>
            <a:endParaRPr lang="en-US" sz="2000" dirty="0">
              <a:solidFill>
                <a:schemeClr val="accent5"/>
              </a:solidFill>
            </a:endParaRP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455613" y="1233488"/>
          <a:ext cx="8226426" cy="402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36267"/>
                <a:gridCol w="1728192"/>
                <a:gridCol w="1728192"/>
                <a:gridCol w="1733775"/>
              </a:tblGrid>
              <a:tr h="37084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23and</a:t>
                      </a:r>
                      <a:r>
                        <a:rPr lang="en-US" sz="2400" b="1" baseline="0" dirty="0" smtClean="0">
                          <a:solidFill>
                            <a:srgbClr val="00FF00"/>
                          </a:solidFill>
                        </a:rPr>
                        <a:t>Me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Ancestry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.com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CDCB / USDA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Genotypes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&gt;1 million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1.2 million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1.2 million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Human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Human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Cattle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Countries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49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Genotyping cost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$199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$99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$37-135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Delivery (weeks)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6-8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6-8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1-2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DNA generations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Few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Few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Many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EBV reliability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Low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Low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High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5229200"/>
            <a:ext cx="77048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Reference:	</a:t>
            </a:r>
            <a:r>
              <a:rPr lang="en-US" sz="1600" dirty="0" smtClean="0">
                <a:hlinkClick r:id="rId2"/>
              </a:rPr>
              <a:t>http://genomemag.com/davies-23andme/#.VdY722zosY1</a:t>
            </a:r>
            <a:endParaRPr lang="en-US" sz="1600" dirty="0" smtClean="0"/>
          </a:p>
          <a:p>
            <a:r>
              <a:rPr lang="en-US" sz="1600" dirty="0" smtClean="0"/>
              <a:t>Web sites:	</a:t>
            </a:r>
            <a:r>
              <a:rPr lang="en-US" sz="1600" dirty="0" smtClean="0">
                <a:hlinkClick r:id="rId3"/>
              </a:rPr>
              <a:t>https://www.23andme.com/</a:t>
            </a:r>
            <a:endParaRPr lang="en-US" sz="1600" dirty="0" smtClean="0"/>
          </a:p>
          <a:p>
            <a:r>
              <a:rPr lang="en-US" sz="1600" dirty="0" smtClean="0"/>
              <a:t>		</a:t>
            </a:r>
            <a:r>
              <a:rPr lang="en-US" sz="1600" u="sng" dirty="0" smtClean="0">
                <a:hlinkClick r:id="rId4"/>
              </a:rPr>
              <a:t>http://dna.ancestry.com/</a:t>
            </a:r>
            <a:endParaRPr lang="en-US" sz="1600" dirty="0" smtClean="0"/>
          </a:p>
          <a:p>
            <a:r>
              <a:rPr lang="en-US" sz="1600" dirty="0" smtClean="0"/>
              <a:t>		</a:t>
            </a:r>
            <a:r>
              <a:rPr lang="en-US" sz="1600" dirty="0" smtClean="0">
                <a:hlinkClick r:id="rId5"/>
              </a:rPr>
              <a:t>https://www.cdcb.us/</a:t>
            </a:r>
            <a:endParaRPr lang="en-US" sz="1600" dirty="0" smtClean="0"/>
          </a:p>
          <a:p>
            <a:r>
              <a:rPr lang="en-US" sz="1600" dirty="0" smtClean="0"/>
              <a:t>		</a:t>
            </a:r>
            <a:r>
              <a:rPr lang="en-US" sz="1600" dirty="0" smtClean="0">
                <a:hlinkClick r:id="rId6"/>
              </a:rPr>
              <a:t>http://aipl.arsusda.gov/Main/site_main.htm</a:t>
            </a:r>
            <a:endParaRPr lang="en-US" sz="1600" dirty="0" smtClean="0"/>
          </a:p>
          <a:p>
            <a:endParaRPr lang="en-US" dirty="0"/>
          </a:p>
        </p:txBody>
      </p:sp>
      <p:pic>
        <p:nvPicPr>
          <p:cNvPr id="6" name="Picture 5" descr="http://www.holsteinplaza.com/common/assets/images/dam/46376-scaled-120x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4368" y="0"/>
            <a:ext cx="1259632" cy="892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124744"/>
            <a:ext cx="7467600" cy="5032147"/>
          </a:xfrm>
        </p:spPr>
        <p:txBody>
          <a:bodyPr/>
          <a:lstStyle/>
          <a:p>
            <a:pPr>
              <a:buClr>
                <a:srgbClr val="00B050"/>
              </a:buClr>
              <a:buFont typeface="Wingdings 2" pitchFamily="18" charset="2"/>
              <a:buChar char=""/>
            </a:pPr>
            <a:r>
              <a:rPr lang="en-US" dirty="0" smtClean="0"/>
              <a:t>Replaced </a:t>
            </a:r>
            <a:r>
              <a:rPr lang="en-US" dirty="0" smtClean="0">
                <a:solidFill>
                  <a:srgbClr val="FFFF00"/>
                </a:solidFill>
              </a:rPr>
              <a:t>animal model </a:t>
            </a:r>
            <a:r>
              <a:rPr lang="en-US" dirty="0" smtClean="0"/>
              <a:t>programs used since </a:t>
            </a:r>
            <a:r>
              <a:rPr lang="en-US" dirty="0" smtClean="0">
                <a:solidFill>
                  <a:srgbClr val="00FF00"/>
                </a:solidFill>
              </a:rPr>
              <a:t>1989</a:t>
            </a:r>
            <a:r>
              <a:rPr lang="en-US" dirty="0" smtClean="0"/>
              <a:t>. New options include: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Multi-trait models, multiple class and regress variables, factors and weights differ by trait, random regressions, include foreign data, parallel processing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</a:pPr>
            <a:r>
              <a:rPr lang="en-US" dirty="0" smtClean="0"/>
              <a:t>Developed  for  transition to </a:t>
            </a:r>
            <a:r>
              <a:rPr lang="en-US" dirty="0" smtClean="0">
                <a:solidFill>
                  <a:srgbClr val="FFFF00"/>
                </a:solidFill>
              </a:rPr>
              <a:t>single-step model </a:t>
            </a:r>
            <a:r>
              <a:rPr lang="en-US" dirty="0" smtClean="0"/>
              <a:t>(genotypes, phenotypes, pedigree)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</a:pPr>
            <a:r>
              <a:rPr lang="en-US" dirty="0" smtClean="0"/>
              <a:t>Approx. </a:t>
            </a:r>
            <a:r>
              <a:rPr lang="en-US" dirty="0" smtClean="0">
                <a:solidFill>
                  <a:srgbClr val="FFFF00"/>
                </a:solidFill>
              </a:rPr>
              <a:t>G</a:t>
            </a:r>
            <a:r>
              <a:rPr lang="en-US" baseline="30000" dirty="0" smtClean="0">
                <a:solidFill>
                  <a:srgbClr val="FFFF00"/>
                </a:solidFill>
              </a:rPr>
              <a:t>-1</a:t>
            </a:r>
            <a:r>
              <a:rPr lang="en-US" dirty="0" smtClean="0"/>
              <a:t> for </a:t>
            </a:r>
            <a:r>
              <a:rPr lang="en-US" dirty="0" smtClean="0">
                <a:solidFill>
                  <a:srgbClr val="FFFF00"/>
                </a:solidFill>
              </a:rPr>
              <a:t>&gt;1 million </a:t>
            </a:r>
            <a:r>
              <a:rPr lang="en-US" dirty="0" smtClean="0"/>
              <a:t>genotypes?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evaluation programs: </a:t>
            </a:r>
            <a:r>
              <a:rPr lang="en-US" dirty="0" smtClean="0">
                <a:solidFill>
                  <a:srgbClr val="00FF00"/>
                </a:solidFill>
              </a:rPr>
              <a:t>Dec 2014</a:t>
            </a:r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samples from 1 farm, 1 day</a:t>
            </a:r>
            <a:endParaRPr lang="en-US" dirty="0"/>
          </a:p>
        </p:txBody>
      </p:sp>
      <p:pic>
        <p:nvPicPr>
          <p:cNvPr id="53250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 t="14939" b="29878"/>
          <a:stretch>
            <a:fillRect/>
          </a:stretch>
        </p:blipFill>
        <p:spPr bwMode="auto">
          <a:xfrm>
            <a:off x="2123728" y="908720"/>
            <a:ext cx="565643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67544" y="4581128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provided</a:t>
            </a:r>
          </a:p>
          <a:p>
            <a:r>
              <a:rPr lang="en-US" sz="1600" dirty="0" smtClean="0"/>
              <a:t>by </a:t>
            </a:r>
            <a:r>
              <a:rPr lang="en-US" sz="1600" b="1" dirty="0" err="1" smtClean="0">
                <a:solidFill>
                  <a:srgbClr val="FFC000"/>
                </a:solidFill>
              </a:rPr>
              <a:t>Zoetis</a:t>
            </a:r>
            <a:endParaRPr lang="en-US" sz="1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53998"/>
          </a:xfrm>
        </p:spPr>
        <p:txBody>
          <a:bodyPr/>
          <a:lstStyle/>
          <a:p>
            <a:r>
              <a:rPr lang="en-US" dirty="0" smtClean="0"/>
              <a:t>Sequence computation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647426"/>
          </a:xfrm>
        </p:spPr>
        <p:txBody>
          <a:bodyPr/>
          <a:lstStyle/>
          <a:p>
            <a:pPr marL="320040" lvl="1" indent="-320040">
              <a:buClr>
                <a:srgbClr val="00FF00"/>
              </a:buClr>
              <a:buSzPct val="67000"/>
              <a:buFont typeface="Monotype Sorts" pitchFamily="2" charset="2"/>
              <a:buChar char="l"/>
            </a:pPr>
            <a:r>
              <a:rPr lang="en-US" dirty="0" smtClean="0">
                <a:solidFill>
                  <a:srgbClr val="FFFF00"/>
                </a:solidFill>
              </a:rPr>
              <a:t>Alignment</a:t>
            </a:r>
            <a:r>
              <a:rPr lang="en-US" dirty="0" smtClean="0"/>
              <a:t> reports the chromosome location that best matches the short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(150-base) </a:t>
            </a:r>
            <a:r>
              <a:rPr lang="en-US" dirty="0" smtClean="0"/>
              <a:t>DNA segment to the reference map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(2.7 billion)</a:t>
            </a:r>
            <a:r>
              <a:rPr lang="en-US" dirty="0" smtClean="0"/>
              <a:t>.</a:t>
            </a:r>
            <a:endParaRPr lang="en-U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20040" lvl="1" indent="-320040">
              <a:buClr>
                <a:srgbClr val="00FF00"/>
              </a:buClr>
              <a:buSzPct val="67000"/>
              <a:buFont typeface="Monotype Sorts" pitchFamily="2" charset="2"/>
              <a:buChar char="l"/>
            </a:pPr>
            <a:r>
              <a:rPr lang="en-US" dirty="0" smtClean="0"/>
              <a:t>Often both ends of a longer segment are read and these paired ends are located together.</a:t>
            </a:r>
          </a:p>
          <a:p>
            <a:pPr marL="320040" lvl="1" indent="-320040">
              <a:buClr>
                <a:srgbClr val="00FF00"/>
              </a:buClr>
              <a:buSzPct val="67000"/>
              <a:buFont typeface="Monotype Sorts" pitchFamily="2" charset="2"/>
              <a:buChar char="l"/>
            </a:pPr>
            <a:r>
              <a:rPr lang="en-US" dirty="0" smtClean="0">
                <a:solidFill>
                  <a:srgbClr val="FFFF00"/>
                </a:solidFill>
              </a:rPr>
              <a:t>Variant calling </a:t>
            </a:r>
            <a:r>
              <a:rPr lang="en-US" dirty="0" smtClean="0"/>
              <a:t>reports if each mapped segment contains a reference or alternate allele at any site. These variants could be previously known or newly discovered.</a:t>
            </a:r>
          </a:p>
        </p:txBody>
      </p:sp>
      <p:pic>
        <p:nvPicPr>
          <p:cNvPr id="4" name="Picture 3" descr="D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0"/>
            <a:ext cx="1619672" cy="90701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H="1">
            <a:off x="8028384" y="4077072"/>
            <a:ext cx="504056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5724128" y="4077072"/>
            <a:ext cx="2304256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5220072" y="4077072"/>
            <a:ext cx="504056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339650"/>
          </a:xfrm>
        </p:spPr>
        <p:txBody>
          <a:bodyPr/>
          <a:lstStyle/>
          <a:p>
            <a:r>
              <a:rPr lang="en-US" dirty="0" smtClean="0"/>
              <a:t>Almost all programs do </a:t>
            </a:r>
            <a:r>
              <a:rPr lang="en-US" dirty="0" smtClean="0">
                <a:solidFill>
                  <a:srgbClr val="FFFF00"/>
                </a:solidFill>
              </a:rPr>
              <a:t>alignment</a:t>
            </a:r>
            <a:r>
              <a:rPr lang="en-US" dirty="0" smtClean="0"/>
              <a:t>, and then </a:t>
            </a:r>
            <a:r>
              <a:rPr lang="en-US" dirty="0" smtClean="0">
                <a:solidFill>
                  <a:srgbClr val="FFFF00"/>
                </a:solidFill>
              </a:rPr>
              <a:t>variant calling</a:t>
            </a:r>
            <a:r>
              <a:rPr lang="en-US" dirty="0" smtClean="0"/>
              <a:t>, instead of both together.</a:t>
            </a:r>
          </a:p>
          <a:p>
            <a:r>
              <a:rPr lang="en-US" dirty="0" smtClean="0"/>
              <a:t>Program </a:t>
            </a:r>
            <a:r>
              <a:rPr lang="en-US" dirty="0" smtClean="0">
                <a:solidFill>
                  <a:srgbClr val="00FF00"/>
                </a:solidFill>
              </a:rPr>
              <a:t>BWA</a:t>
            </a:r>
            <a:r>
              <a:rPr lang="en-US" dirty="0" smtClean="0"/>
              <a:t> was examined as a popular alignment strategy, and </a:t>
            </a:r>
            <a:r>
              <a:rPr lang="en-US" dirty="0" smtClean="0">
                <a:solidFill>
                  <a:srgbClr val="00FF00"/>
                </a:solidFill>
              </a:rPr>
              <a:t>GATK</a:t>
            </a:r>
            <a:r>
              <a:rPr lang="en-US" dirty="0" smtClean="0"/>
              <a:t> for calling.</a:t>
            </a:r>
          </a:p>
          <a:p>
            <a:pPr lvl="1"/>
            <a:r>
              <a:rPr lang="en-US" sz="2400" dirty="0" smtClean="0"/>
              <a:t>“Mapping reads to the reference is a first critical computational challenge whose cost necessitates that each read be aligned independently, </a:t>
            </a:r>
            <a:r>
              <a:rPr lang="en-US" sz="2400" dirty="0" smtClean="0">
                <a:solidFill>
                  <a:srgbClr val="FFFF00"/>
                </a:solidFill>
              </a:rPr>
              <a:t>guaranteeing that many reads spanning </a:t>
            </a:r>
            <a:r>
              <a:rPr lang="en-US" sz="2400" dirty="0" err="1" smtClean="0">
                <a:solidFill>
                  <a:srgbClr val="FFFF00"/>
                </a:solidFill>
              </a:rPr>
              <a:t>indels</a:t>
            </a:r>
            <a:r>
              <a:rPr lang="en-US" sz="2400" dirty="0" smtClean="0">
                <a:solidFill>
                  <a:srgbClr val="FFFF00"/>
                </a:solidFill>
              </a:rPr>
              <a:t> will be misaligned</a:t>
            </a:r>
            <a:r>
              <a:rPr lang="en-US" sz="2400" dirty="0" smtClean="0"/>
              <a:t>.” </a:t>
            </a:r>
            <a:r>
              <a:rPr lang="en-US" sz="2400" dirty="0" err="1" smtClean="0"/>
              <a:t>DePristo</a:t>
            </a:r>
            <a:r>
              <a:rPr lang="en-US" sz="2400" dirty="0" smtClean="0"/>
              <a:t> et al (2011) </a:t>
            </a:r>
            <a:r>
              <a:rPr lang="en-US" sz="2400" dirty="0" smtClean="0">
                <a:solidFill>
                  <a:srgbClr val="00FF00"/>
                </a:solidFill>
              </a:rPr>
              <a:t>GATK</a:t>
            </a:r>
            <a:r>
              <a:rPr lang="en-US" sz="2400" dirty="0" smtClean="0"/>
              <a:t> paper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new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985980"/>
          </a:xfrm>
        </p:spPr>
        <p:txBody>
          <a:bodyPr/>
          <a:lstStyle/>
          <a:p>
            <a:r>
              <a:rPr lang="en-US" dirty="0" smtClean="0"/>
              <a:t>Most programs align only to </a:t>
            </a:r>
            <a:r>
              <a:rPr lang="en-US" dirty="0" err="1" smtClean="0">
                <a:solidFill>
                  <a:srgbClr val="FFC000"/>
                </a:solidFill>
              </a:rPr>
              <a:t>Dominette’s</a:t>
            </a:r>
            <a:r>
              <a:rPr lang="en-US" dirty="0" smtClean="0">
                <a:solidFill>
                  <a:srgbClr val="FFC000"/>
                </a:solidFill>
              </a:rPr>
              <a:t> DNA</a:t>
            </a:r>
          </a:p>
          <a:p>
            <a:r>
              <a:rPr lang="en-US" dirty="0" err="1" smtClean="0">
                <a:solidFill>
                  <a:srgbClr val="00FF00"/>
                </a:solidFill>
              </a:rPr>
              <a:t>Findmap</a:t>
            </a:r>
            <a:r>
              <a:rPr lang="en-US" dirty="0" smtClean="0"/>
              <a:t> can align using </a:t>
            </a:r>
            <a:r>
              <a:rPr lang="en-US" dirty="0" smtClean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C000"/>
                </a:solidFill>
              </a:rPr>
              <a:t>l</a:t>
            </a:r>
            <a:r>
              <a:rPr lang="en-US" dirty="0" smtClean="0">
                <a:solidFill>
                  <a:srgbClr val="00FF00"/>
                </a:solidFill>
              </a:rPr>
              <a:t>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C000"/>
                </a:solidFill>
              </a:rPr>
              <a:t>k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</a:t>
            </a:r>
            <a:r>
              <a:rPr lang="en-US" dirty="0" smtClean="0">
                <a:solidFill>
                  <a:srgbClr val="00FF00"/>
                </a:solidFill>
              </a:rPr>
              <a:t>o</a:t>
            </a:r>
            <a:r>
              <a:rPr lang="en-US" dirty="0" smtClean="0">
                <a:solidFill>
                  <a:srgbClr val="FFC000"/>
                </a:solidFill>
              </a:rPr>
              <a:t>w</a:t>
            </a:r>
            <a:r>
              <a:rPr lang="en-US" dirty="0" smtClean="0">
                <a:solidFill>
                  <a:srgbClr val="FFFF00"/>
                </a:solidFill>
              </a:rPr>
              <a:t>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3399"/>
                </a:solidFill>
              </a:rPr>
              <a:t>D</a:t>
            </a:r>
            <a:r>
              <a:rPr lang="en-US" dirty="0" smtClean="0">
                <a:solidFill>
                  <a:srgbClr val="FFC000"/>
                </a:solidFill>
              </a:rPr>
              <a:t>N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</a:t>
            </a:r>
            <a:r>
              <a:rPr lang="en-US" dirty="0" smtClean="0"/>
              <a:t> differences among and within breeds</a:t>
            </a:r>
          </a:p>
          <a:p>
            <a:r>
              <a:rPr lang="en-US" dirty="0" smtClean="0"/>
              <a:t>Error rate is reduced by separating known </a:t>
            </a:r>
            <a:r>
              <a:rPr lang="en-US" dirty="0" smtClean="0">
                <a:solidFill>
                  <a:srgbClr val="00FF00"/>
                </a:solidFill>
              </a:rPr>
              <a:t>S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</a:t>
            </a:r>
            <a:r>
              <a:rPr lang="en-US" dirty="0" smtClean="0">
                <a:solidFill>
                  <a:srgbClr val="FF3399"/>
                </a:solidFill>
              </a:rPr>
              <a:t>P</a:t>
            </a:r>
            <a:r>
              <a:rPr lang="en-US" dirty="0" smtClean="0"/>
              <a:t>s and </a:t>
            </a:r>
            <a:r>
              <a:rPr lang="en-US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</a:t>
            </a:r>
            <a:r>
              <a:rPr lang="en-US" dirty="0" err="1" smtClean="0">
                <a:solidFill>
                  <a:srgbClr val="00FF00"/>
                </a:solidFill>
              </a:rPr>
              <a:t>n</a:t>
            </a:r>
            <a:r>
              <a:rPr lang="en-US" dirty="0" err="1" smtClean="0">
                <a:solidFill>
                  <a:srgbClr val="FF3399"/>
                </a:solidFill>
              </a:rPr>
              <a:t>d</a:t>
            </a:r>
            <a:r>
              <a:rPr lang="en-US" dirty="0" err="1" smtClean="0">
                <a:solidFill>
                  <a:srgbClr val="00FF00"/>
                </a:solidFill>
              </a:rPr>
              <a:t>e</a:t>
            </a:r>
            <a:r>
              <a:rPr lang="en-US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</a:t>
            </a:r>
            <a:r>
              <a:rPr lang="en-US" dirty="0" err="1" smtClean="0"/>
              <a:t>s</a:t>
            </a:r>
            <a:r>
              <a:rPr lang="en-US" dirty="0" smtClean="0"/>
              <a:t> from </a:t>
            </a:r>
            <a:r>
              <a:rPr lang="en-US" dirty="0" smtClean="0">
                <a:solidFill>
                  <a:srgbClr val="FFFF00"/>
                </a:solidFill>
              </a:rPr>
              <a:t>machine read errors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Locations</a:t>
            </a:r>
            <a:r>
              <a:rPr lang="en-US" dirty="0" smtClean="0"/>
              <a:t> are mapped back to the same common reference </a:t>
            </a:r>
            <a:r>
              <a:rPr lang="en-US" dirty="0" smtClean="0">
                <a:solidFill>
                  <a:srgbClr val="FFC000"/>
                </a:solidFill>
              </a:rPr>
              <a:t>(UMD3.1)</a:t>
            </a:r>
          </a:p>
          <a:p>
            <a:endParaRPr lang="en-US" dirty="0"/>
          </a:p>
        </p:txBody>
      </p:sp>
      <p:pic>
        <p:nvPicPr>
          <p:cNvPr id="5" name="Picture 4" descr="Hereford-Dominet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9965" y="0"/>
            <a:ext cx="2124035" cy="141277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 </a:t>
            </a:r>
            <a:r>
              <a:rPr lang="en-US" dirty="0" smtClean="0">
                <a:solidFill>
                  <a:srgbClr val="00FF00"/>
                </a:solidFill>
              </a:rPr>
              <a:t>BWA</a:t>
            </a:r>
            <a:r>
              <a:rPr lang="en-US" dirty="0" smtClean="0"/>
              <a:t> and </a:t>
            </a:r>
            <a:r>
              <a:rPr lang="en-US" dirty="0" err="1" smtClean="0">
                <a:solidFill>
                  <a:srgbClr val="00FF00"/>
                </a:solidFill>
              </a:rPr>
              <a:t>findmap</a:t>
            </a:r>
            <a:endParaRPr lang="en-US" dirty="0">
              <a:solidFill>
                <a:srgbClr val="00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5613" y="1371600"/>
          <a:ext cx="8226426" cy="4937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36467"/>
                <a:gridCol w="1872208"/>
                <a:gridCol w="151775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Computation required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FF00"/>
                          </a:solidFill>
                        </a:rPr>
                        <a:t>BWA / GATK</a:t>
                      </a:r>
                      <a:endParaRPr lang="en-US" sz="24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FF00"/>
                          </a:solidFill>
                        </a:rPr>
                        <a:t>findmap</a:t>
                      </a:r>
                      <a:r>
                        <a:rPr lang="en-US" sz="2400" dirty="0" smtClean="0">
                          <a:solidFill>
                            <a:srgbClr val="00FF00"/>
                          </a:solidFill>
                        </a:rPr>
                        <a:t> / </a:t>
                      </a:r>
                      <a:r>
                        <a:rPr lang="en-US" sz="2400" dirty="0" err="1" smtClean="0">
                          <a:solidFill>
                            <a:srgbClr val="00FF00"/>
                          </a:solidFill>
                        </a:rPr>
                        <a:t>findvar</a:t>
                      </a:r>
                      <a:endParaRPr lang="en-US" sz="24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CPU minutes / 1X,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 thread</a:t>
                      </a:r>
                      <a:endParaRPr lang="en-US" sz="24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629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11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CPU minutes / 1X,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10 threads</a:t>
                      </a:r>
                      <a:endParaRPr lang="en-US" sz="2400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  63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  2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Memory (</a:t>
                      </a:r>
                      <a:r>
                        <a:rPr lang="en-US" sz="2400" dirty="0" err="1" smtClean="0"/>
                        <a:t>Gbytes</a:t>
                      </a:r>
                      <a:r>
                        <a:rPr lang="en-US" sz="2400" dirty="0" smtClean="0"/>
                        <a:t>), </a:t>
                      </a:r>
                      <a:r>
                        <a:rPr lang="en-US" sz="240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 thread</a:t>
                      </a:r>
                      <a:endParaRPr lang="en-US" sz="24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 4.6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46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Memory (</a:t>
                      </a:r>
                      <a:r>
                        <a:rPr lang="en-US" sz="2400" dirty="0" err="1" smtClean="0"/>
                        <a:t>Gbytes</a:t>
                      </a:r>
                      <a:r>
                        <a:rPr lang="en-US" sz="2400" dirty="0" smtClean="0"/>
                        <a:t>), </a:t>
                      </a:r>
                      <a:r>
                        <a:rPr lang="en-US" sz="240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10 threads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  46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46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Variant calling CPU / 1X,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 thread</a:t>
                      </a:r>
                      <a:endParaRPr lang="en-US" sz="2400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201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Correctly placed</a:t>
                      </a:r>
                      <a:r>
                        <a:rPr lang="en-US" sz="2400" baseline="0" dirty="0" smtClean="0"/>
                        <a:t> segments overall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  90.5%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  92.9%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Both ends of pair correctly</a:t>
                      </a:r>
                      <a:r>
                        <a:rPr lang="en-US" sz="2400" baseline="0" dirty="0" smtClean="0"/>
                        <a:t> placed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  87.2%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  87.6%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Both ends</a:t>
                      </a:r>
                      <a:r>
                        <a:rPr lang="en-US" sz="2400" baseline="0" dirty="0" smtClean="0"/>
                        <a:t> wrong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    6.2%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    1.8%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 use of 1,000 bull genomes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08927"/>
          </a:xfrm>
        </p:spPr>
        <p:txBody>
          <a:bodyPr/>
          <a:lstStyle/>
          <a:p>
            <a:r>
              <a:rPr lang="en-US" dirty="0" smtClean="0"/>
              <a:t>Sequence genotypes from </a:t>
            </a:r>
            <a:r>
              <a:rPr lang="en-US" dirty="0" smtClean="0">
                <a:solidFill>
                  <a:srgbClr val="FFFF00"/>
                </a:solidFill>
              </a:rPr>
              <a:t>440</a:t>
            </a:r>
            <a:r>
              <a:rPr lang="en-US" dirty="0" smtClean="0"/>
              <a:t> Holsteins</a:t>
            </a:r>
          </a:p>
          <a:p>
            <a:r>
              <a:rPr lang="en-US" dirty="0" smtClean="0"/>
              <a:t>Imputed for </a:t>
            </a:r>
            <a:r>
              <a:rPr lang="en-US" dirty="0" smtClean="0">
                <a:solidFill>
                  <a:srgbClr val="FFFF00"/>
                </a:solidFill>
              </a:rPr>
              <a:t>27,000</a:t>
            </a:r>
            <a:r>
              <a:rPr lang="en-US" dirty="0" smtClean="0"/>
              <a:t> reference bulls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700,000</a:t>
            </a:r>
            <a:r>
              <a:rPr lang="en-US" dirty="0" smtClean="0"/>
              <a:t> candidate loci + </a:t>
            </a:r>
            <a:r>
              <a:rPr lang="en-US" dirty="0" smtClean="0">
                <a:solidFill>
                  <a:srgbClr val="00FF00"/>
                </a:solidFill>
              </a:rPr>
              <a:t>300,000</a:t>
            </a:r>
            <a:r>
              <a:rPr lang="en-US" dirty="0" smtClean="0"/>
              <a:t> HD SNPs</a:t>
            </a:r>
          </a:p>
          <a:p>
            <a:r>
              <a:rPr lang="en-US" dirty="0" smtClean="0"/>
              <a:t>Largest </a:t>
            </a:r>
            <a:r>
              <a:rPr lang="en-US" dirty="0" smtClean="0">
                <a:solidFill>
                  <a:srgbClr val="00FF00"/>
                </a:solidFill>
              </a:rPr>
              <a:t>17K</a:t>
            </a:r>
            <a:r>
              <a:rPr lang="en-US" dirty="0" smtClean="0"/>
              <a:t> added to </a:t>
            </a:r>
            <a:r>
              <a:rPr lang="en-US" dirty="0" smtClean="0">
                <a:solidFill>
                  <a:srgbClr val="00FF00"/>
                </a:solidFill>
              </a:rPr>
              <a:t>60K</a:t>
            </a:r>
            <a:r>
              <a:rPr lang="en-US" dirty="0" smtClean="0"/>
              <a:t> routinely used</a:t>
            </a:r>
          </a:p>
          <a:p>
            <a:r>
              <a:rPr lang="en-US" dirty="0" smtClean="0"/>
              <a:t>Average gain of 2.7% reliability across traits</a:t>
            </a:r>
          </a:p>
          <a:p>
            <a:r>
              <a:rPr lang="en-US" dirty="0" smtClean="0"/>
              <a:t>Largest </a:t>
            </a:r>
            <a:r>
              <a:rPr lang="en-US" dirty="0" smtClean="0">
                <a:solidFill>
                  <a:srgbClr val="00FF00"/>
                </a:solidFill>
              </a:rPr>
              <a:t>5K</a:t>
            </a:r>
            <a:r>
              <a:rPr lang="en-US" dirty="0" smtClean="0"/>
              <a:t> added to next </a:t>
            </a:r>
            <a:r>
              <a:rPr lang="en-US" dirty="0" err="1" smtClean="0"/>
              <a:t>Zoetis</a:t>
            </a:r>
            <a:r>
              <a:rPr lang="en-US" dirty="0" smtClean="0"/>
              <a:t> chip</a:t>
            </a:r>
            <a:endParaRPr lang="en-US" dirty="0"/>
          </a:p>
        </p:txBody>
      </p:sp>
      <p:pic>
        <p:nvPicPr>
          <p:cNvPr id="4" name="Picture 2" descr="M:\PAUL\GRAPHICS\Carlin-M Ivanhoe Be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8052" y="1"/>
            <a:ext cx="1335947" cy="908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14494" cy="5112568"/>
          </a:xfrm>
        </p:spPr>
        <p:txBody>
          <a:bodyPr>
            <a:noAutofit/>
          </a:bodyPr>
          <a:lstStyle/>
          <a:p>
            <a:pPr marL="319088" indent="-319088"/>
            <a:r>
              <a:rPr lang="en-US" dirty="0" smtClean="0"/>
              <a:t>Models convert raw genotype, phenotype, and pedigree data into useful predictions</a:t>
            </a:r>
          </a:p>
          <a:p>
            <a:pPr marL="319088" indent="-319088"/>
            <a:r>
              <a:rPr lang="en-US" dirty="0" smtClean="0"/>
              <a:t>Rapid data growth </a:t>
            </a:r>
            <a:r>
              <a:rPr lang="en-US" dirty="0" smtClean="0">
                <a:solidFill>
                  <a:srgbClr val="00FF00"/>
                </a:solidFill>
              </a:rPr>
              <a:t>(animals x variants) </a:t>
            </a:r>
            <a:r>
              <a:rPr lang="en-US" dirty="0" smtClean="0"/>
              <a:t>can make previous algorithms quickly obsolete</a:t>
            </a:r>
          </a:p>
          <a:p>
            <a:pPr marL="319088" indent="-319088"/>
            <a:r>
              <a:rPr lang="en-US" dirty="0" smtClean="0"/>
              <a:t>Imputation provides more data than can be used routinely, so variants must be selected</a:t>
            </a:r>
          </a:p>
          <a:p>
            <a:pPr marL="319088" indent="-319088"/>
            <a:r>
              <a:rPr lang="en-US" dirty="0" smtClean="0"/>
              <a:t>Choosing and validating models is difficult with changing breeding programs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1"/>
            <a:ext cx="8226425" cy="4985980"/>
          </a:xfrm>
        </p:spPr>
        <p:txBody>
          <a:bodyPr/>
          <a:lstStyle/>
          <a:p>
            <a:pPr>
              <a:buClr>
                <a:srgbClr val="00FF00"/>
              </a:buClr>
            </a:pPr>
            <a:r>
              <a:rPr lang="en-US" dirty="0" smtClean="0"/>
              <a:t>Program </a:t>
            </a:r>
            <a:r>
              <a:rPr lang="en-US" dirty="0" smtClean="0">
                <a:solidFill>
                  <a:srgbClr val="00FF00"/>
                </a:solidFill>
              </a:rPr>
              <a:t>findmap.f90</a:t>
            </a:r>
            <a:r>
              <a:rPr lang="en-US" dirty="0" smtClean="0"/>
              <a:t> uses known variants</a:t>
            </a:r>
          </a:p>
          <a:p>
            <a:pPr lvl="1">
              <a:buClr>
                <a:srgbClr val="00FF00"/>
              </a:buClr>
            </a:pPr>
            <a:r>
              <a:rPr lang="en-US" dirty="0" smtClean="0"/>
              <a:t>Alignment is </a:t>
            </a:r>
            <a:r>
              <a:rPr lang="en-US" dirty="0" smtClean="0">
                <a:solidFill>
                  <a:srgbClr val="FFFF00"/>
                </a:solidFill>
              </a:rPr>
              <a:t>50X</a:t>
            </a:r>
            <a:r>
              <a:rPr lang="en-US" dirty="0" smtClean="0"/>
              <a:t> faster than BWA with 1 processor, </a:t>
            </a:r>
            <a:r>
              <a:rPr lang="en-US" dirty="0" smtClean="0">
                <a:solidFill>
                  <a:srgbClr val="FFFF00"/>
                </a:solidFill>
              </a:rPr>
              <a:t>30X</a:t>
            </a:r>
            <a:r>
              <a:rPr lang="en-US" dirty="0" smtClean="0"/>
              <a:t> faster with 10 processors</a:t>
            </a:r>
          </a:p>
          <a:p>
            <a:pPr lvl="1">
              <a:buClr>
                <a:srgbClr val="00FF00"/>
              </a:buClr>
            </a:pPr>
            <a:r>
              <a:rPr lang="en-US" dirty="0" smtClean="0">
                <a:solidFill>
                  <a:srgbClr val="FFFF00"/>
                </a:solidFill>
              </a:rPr>
              <a:t>2%</a:t>
            </a:r>
            <a:r>
              <a:rPr lang="en-US" dirty="0" smtClean="0"/>
              <a:t> more segments are mapped correctly</a:t>
            </a:r>
          </a:p>
          <a:p>
            <a:pPr lvl="1">
              <a:buClr>
                <a:srgbClr val="00FF00"/>
              </a:buClr>
            </a:pPr>
            <a:r>
              <a:rPr lang="en-US" dirty="0" smtClean="0"/>
              <a:t>Output files are simpler and </a:t>
            </a:r>
            <a:r>
              <a:rPr lang="en-US" dirty="0" smtClean="0">
                <a:solidFill>
                  <a:srgbClr val="FFFF00"/>
                </a:solidFill>
              </a:rPr>
              <a:t>3-10X</a:t>
            </a:r>
            <a:r>
              <a:rPr lang="en-US" dirty="0" smtClean="0"/>
              <a:t> smaller</a:t>
            </a:r>
          </a:p>
          <a:p>
            <a:pPr>
              <a:buClr>
                <a:srgbClr val="00FF00"/>
              </a:buClr>
            </a:pPr>
            <a:r>
              <a:rPr lang="en-US" dirty="0" smtClean="0"/>
              <a:t>Simulation, alignment, variant calling, and imputation programs available from: </a:t>
            </a:r>
            <a:r>
              <a:rPr lang="en-US" dirty="0" smtClean="0">
                <a:solidFill>
                  <a:srgbClr val="00FF00"/>
                </a:solidFill>
              </a:rPr>
              <a:t>http://aipl.arsusda.gov/software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5740033"/>
          </a:xfrm>
        </p:spPr>
        <p:txBody>
          <a:bodyPr/>
          <a:lstStyle/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sz="2200" dirty="0" smtClean="0"/>
              <a:t>This research was part of USDA-ARS project 1265-31000-096-00, “Improving Genetic Predictions in Dairy Animals Using Phenotypic and Genomic Information.”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sz="2200" dirty="0" smtClean="0"/>
              <a:t>Members of the </a:t>
            </a:r>
            <a:r>
              <a:rPr lang="en-US" sz="2200" dirty="0" smtClean="0">
                <a:solidFill>
                  <a:srgbClr val="00FF00"/>
                </a:solidFill>
              </a:rPr>
              <a:t>Council on Dairy Cattle Breeding </a:t>
            </a:r>
            <a:r>
              <a:rPr lang="en-US" sz="2200" dirty="0" smtClean="0"/>
              <a:t>provided data</a:t>
            </a:r>
          </a:p>
          <a:p>
            <a:r>
              <a:rPr lang="en-US" sz="2200" dirty="0" smtClean="0"/>
              <a:t>Jan Wright, Mel Tooker, Tabatha Cooper, George Wiggans, Derek Bickhart, John Cole, and Jeff O’Connell assisted with computation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sz="2200" dirty="0" smtClean="0"/>
              <a:t>The </a:t>
            </a:r>
            <a:r>
              <a:rPr lang="en-US" sz="2200" dirty="0" smtClean="0">
                <a:solidFill>
                  <a:srgbClr val="FF3399"/>
                </a:solidFill>
              </a:rPr>
              <a:t>v</a:t>
            </a:r>
            <a:r>
              <a:rPr lang="en-US" sz="2200" dirty="0" smtClean="0">
                <a:solidFill>
                  <a:srgbClr val="00FF00"/>
                </a:solidFill>
              </a:rPr>
              <a:t>a</a:t>
            </a: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</a:t>
            </a:r>
            <a:r>
              <a:rPr lang="en-US" sz="2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</a:t>
            </a:r>
            <a:r>
              <a:rPr lang="en-US" sz="2200" dirty="0" smtClean="0">
                <a:solidFill>
                  <a:srgbClr val="00FF00"/>
                </a:solidFill>
              </a:rPr>
              <a:t>a</a:t>
            </a: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</a:t>
            </a:r>
            <a:r>
              <a:rPr lang="en-US" sz="2200" dirty="0" smtClean="0">
                <a:solidFill>
                  <a:srgbClr val="FF3399"/>
                </a:solidFill>
              </a:rPr>
              <a:t>t </a:t>
            </a:r>
            <a:r>
              <a:rPr lang="en-US" sz="2200" dirty="0" smtClean="0"/>
              <a:t>list was from </a:t>
            </a:r>
            <a:r>
              <a:rPr lang="en-US" sz="2200" dirty="0" err="1" smtClean="0">
                <a:solidFill>
                  <a:srgbClr val="FFFF00"/>
                </a:solidFill>
              </a:rPr>
              <a:t>Daetwyler</a:t>
            </a:r>
            <a:r>
              <a:rPr lang="en-US" sz="2200" dirty="0" smtClean="0">
                <a:solidFill>
                  <a:srgbClr val="FFFF00"/>
                </a:solidFill>
              </a:rPr>
              <a:t> et al.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sz="2200" dirty="0" smtClean="0"/>
              <a:t>The </a:t>
            </a:r>
            <a:r>
              <a:rPr lang="en-US" sz="2200" dirty="0" smtClean="0">
                <a:solidFill>
                  <a:srgbClr val="FFC000"/>
                </a:solidFill>
              </a:rPr>
              <a:t>reference map </a:t>
            </a:r>
            <a:r>
              <a:rPr lang="en-US" sz="2200" dirty="0" smtClean="0"/>
              <a:t>was from </a:t>
            </a:r>
            <a:r>
              <a:rPr lang="en-US" sz="2200" dirty="0" smtClean="0">
                <a:solidFill>
                  <a:srgbClr val="FFFF00"/>
                </a:solidFill>
              </a:rPr>
              <a:t>U. Maryland (</a:t>
            </a:r>
            <a:r>
              <a:rPr lang="en-US" sz="2200" dirty="0" err="1" smtClean="0">
                <a:solidFill>
                  <a:srgbClr val="FFFF00"/>
                </a:solidFill>
              </a:rPr>
              <a:t>Zimin</a:t>
            </a:r>
            <a:r>
              <a:rPr lang="en-US" sz="2200" dirty="0" smtClean="0">
                <a:solidFill>
                  <a:srgbClr val="FFFF00"/>
                </a:solidFill>
              </a:rPr>
              <a:t> et al.)</a:t>
            </a:r>
          </a:p>
          <a:p>
            <a:pPr>
              <a:buClr>
                <a:srgbClr val="00FF00"/>
              </a:buClr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8" name="Picture 7" descr="crossbred.jpg"/>
          <p:cNvPicPr>
            <a:picLocks noChangeAspect="1"/>
          </p:cNvPicPr>
          <p:nvPr/>
        </p:nvPicPr>
        <p:blipFill>
          <a:blip r:embed="rId2" cstate="print"/>
          <a:srcRect t="5070" b="3380"/>
          <a:stretch>
            <a:fillRect/>
          </a:stretch>
        </p:blipFill>
        <p:spPr>
          <a:xfrm>
            <a:off x="-228600" y="762001"/>
            <a:ext cx="9763544" cy="59022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0" y="5228614"/>
            <a:ext cx="9144000" cy="1118255"/>
          </a:xfrm>
          <a:prstGeom prst="rect">
            <a:avLst/>
          </a:prstGeom>
          <a:solidFill>
            <a:srgbClr val="CCFFCC">
              <a:alpha val="35294"/>
            </a:srgbClr>
          </a:solidFill>
          <a:effectLst>
            <a:softEdge rad="127000"/>
          </a:effectLst>
        </p:spPr>
        <p:txBody>
          <a:bodyPr wrap="square" lIns="182880" tIns="137160" rIns="137160" bIns="91440" rtlCol="0">
            <a:spAutoFit/>
          </a:bodyPr>
          <a:lstStyle/>
          <a:p>
            <a:pPr marL="803275" algn="l">
              <a:lnSpc>
                <a:spcPts val="2200"/>
              </a:lnSpc>
            </a:pPr>
            <a:r>
              <a:rPr lang="en-US" sz="2000" b="1" dirty="0" smtClean="0">
                <a:solidFill>
                  <a:srgbClr val="00337F"/>
                </a:solidFill>
                <a:latin typeface="Calibri" pitchFamily="34" charset="0"/>
                <a:cs typeface="Calibri" pitchFamily="34" charset="0"/>
              </a:rPr>
              <a:t>Holsteins, Jerseys, and crossbreds graze on American Farm Land Trust’s</a:t>
            </a:r>
          </a:p>
          <a:p>
            <a:pPr marL="803275" algn="l">
              <a:lnSpc>
                <a:spcPts val="2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00337F"/>
                </a:solidFill>
                <a:latin typeface="Calibri" pitchFamily="34" charset="0"/>
                <a:cs typeface="Calibri" pitchFamily="34" charset="0"/>
              </a:rPr>
              <a:t>Cove Mountain Farm in south-central Pennsylvania</a:t>
            </a:r>
          </a:p>
          <a:p>
            <a:pPr marL="803275" algn="l"/>
            <a:r>
              <a:rPr lang="en-US" sz="1600" b="1" i="1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Source: ARS Image Gallery, image #K8587-14; photo by Bob Nichols</a:t>
            </a:r>
            <a:endParaRPr lang="en-US" sz="1600" b="1" i="1" dirty="0">
              <a:solidFill>
                <a:srgbClr val="00563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1" y="3705315"/>
            <a:ext cx="5105400" cy="1405513"/>
          </a:xfrm>
          <a:prstGeom prst="rect">
            <a:avLst/>
          </a:prstGeom>
          <a:solidFill>
            <a:srgbClr val="8AAE72">
              <a:alpha val="40000"/>
            </a:srgbClr>
          </a:solidFill>
          <a:effectLst>
            <a:softEdge rad="317500"/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AIP web site:</a:t>
            </a:r>
          </a:p>
          <a:p>
            <a:pPr algn="ctr">
              <a:lnSpc>
                <a:spcPts val="4400"/>
              </a:lnSpc>
            </a:pP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http</a:t>
            </a:r>
            <a:r>
              <a:rPr lang="en-US" sz="3500" b="1" spc="100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</a:t>
            </a:r>
            <a:r>
              <a:rPr lang="en-US" sz="3500" b="1" spc="-150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</a:t>
            </a: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/aipl.arsusda.gov</a:t>
            </a:r>
            <a:endParaRPr lang="en-US" sz="3500" b="1" dirty="0">
              <a:ln w="12700">
                <a:noFill/>
                <a:prstDash val="solid"/>
              </a:ln>
              <a:solidFill>
                <a:srgbClr val="55FDFF"/>
              </a:solidFill>
              <a:effectLst>
                <a:glow rad="139700">
                  <a:srgbClr val="003200"/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computation: multi-step</a:t>
            </a:r>
            <a:endParaRPr lang="en-US" dirty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455613" y="1233488"/>
          <a:ext cx="8226428" cy="4937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88395"/>
                <a:gridCol w="1440160"/>
                <a:gridCol w="1152128"/>
                <a:gridCol w="144574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Steps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Time (hours)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Proc-</a:t>
                      </a:r>
                      <a:r>
                        <a:rPr lang="en-US" sz="2400" b="1" dirty="0" err="1" smtClean="0"/>
                        <a:t>essors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Memory (</a:t>
                      </a:r>
                      <a:r>
                        <a:rPr lang="en-US" sz="2400" b="1" dirty="0" err="1" smtClean="0"/>
                        <a:t>Gbytes</a:t>
                      </a:r>
                      <a:r>
                        <a:rPr lang="en-US" sz="2400" b="1" dirty="0" smtClean="0"/>
                        <a:t>)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Extract data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</a:rPr>
                        <a:t> and pedigree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8640" algn="dec"/>
                        </a:tabLst>
                      </a:pPr>
                      <a:r>
                        <a:rPr lang="en-US" sz="2400" b="1" dirty="0" smtClean="0"/>
                        <a:t>	10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7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r>
                        <a:rPr lang="en-US" sz="2400" b="1" dirty="0" smtClean="0"/>
                        <a:t>	1</a:t>
                      </a:r>
                      <a:endParaRPr lang="en-US" sz="2400" b="1" dirty="0"/>
                    </a:p>
                  </a:txBody>
                  <a:tcPr/>
                </a:tc>
              </a:tr>
              <a:tr h="411296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Inbreeding and </a:t>
                      </a:r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</a:rPr>
                        <a:t>heterosis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2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r>
                        <a:rPr lang="en-US" sz="2400" b="1" dirty="0" smtClean="0"/>
                        <a:t>	5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Traditional EBVs, 8 traits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24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r>
                        <a:rPr lang="en-US" sz="2400" b="1" dirty="0" smtClean="0"/>
                        <a:t>	40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Imputation (using priors)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48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20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r>
                        <a:rPr lang="en-US" sz="2400" b="1" dirty="0" smtClean="0"/>
                        <a:t>	75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Genomic EBVs, 27 traits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10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27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r>
                        <a:rPr lang="en-US" sz="2400" b="1" dirty="0" smtClean="0"/>
                        <a:t>	54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Compare G to A matrix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6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20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r>
                        <a:rPr lang="en-US" sz="2400" b="1" dirty="0" smtClean="0"/>
                        <a:t>	75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Distribute final results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5</a:t>
                      </a:r>
                      <a:endParaRPr lang="en-US" sz="2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1</a:t>
                      </a:r>
                      <a:endParaRPr lang="en-US" sz="2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r>
                        <a:rPr lang="en-US" sz="2400" b="1" dirty="0" smtClean="0"/>
                        <a:t>	1</a:t>
                      </a:r>
                      <a:endParaRPr lang="en-US" sz="2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Total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111</a:t>
                      </a:r>
                      <a:endParaRPr lang="en-US" sz="2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" algn="dec"/>
                        </a:tabLst>
                      </a:pPr>
                      <a:endParaRPr lang="en-US" sz="2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endParaRPr lang="en-US" sz="2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Weekly (new animals only)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640080" algn="dec"/>
                        </a:tabLst>
                      </a:pPr>
                      <a:r>
                        <a:rPr lang="en-US" sz="2400" b="1" dirty="0" smtClean="0"/>
                        <a:t>	1.4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10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r>
                        <a:rPr lang="en-US" sz="2400" b="1" dirty="0" smtClean="0"/>
                        <a:t>	50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600200"/>
          <a:ext cx="7315200" cy="3901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9368"/>
                <a:gridCol w="1512168"/>
                <a:gridCol w="1368152"/>
                <a:gridCol w="28655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Year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Markers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Animals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Research partners</a:t>
                      </a:r>
                      <a:endParaRPr lang="en-US" sz="20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1991-2004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367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1,415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USDA, Illinois, Israel (DNA from USA, CAN)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2007-2009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38,416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16,646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USDA, Missouri, Canada, </a:t>
                      </a:r>
                      <a:r>
                        <a:rPr lang="en-US" sz="2000" dirty="0" err="1" smtClean="0">
                          <a:solidFill>
                            <a:srgbClr val="00FF00"/>
                          </a:solidFill>
                        </a:rPr>
                        <a:t>Illumina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2011-2013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636,967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161,341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200" dirty="0" smtClean="0">
                          <a:solidFill>
                            <a:srgbClr val="00FF00"/>
                          </a:solidFill>
                          <a:latin typeface="+mn-lt"/>
                          <a:ea typeface="+mn-ea"/>
                          <a:cs typeface="+mn-cs"/>
                        </a:rPr>
                        <a:t>Added Italy, United Kingdom, high</a:t>
                      </a:r>
                      <a:r>
                        <a:rPr lang="en-US" sz="2000" kern="1200" baseline="0" dirty="0" smtClean="0">
                          <a:solidFill>
                            <a:srgbClr val="00FF00"/>
                          </a:solidFill>
                          <a:latin typeface="+mn-lt"/>
                          <a:ea typeface="+mn-ea"/>
                          <a:cs typeface="+mn-cs"/>
                        </a:rPr>
                        <a:t> density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2012-2015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61,013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1,000,000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Added Interbull (BSW) and Denmark (JER)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2015-future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39,700,000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1,577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Worldwide</a:t>
                      </a:r>
                      <a:r>
                        <a:rPr lang="en-US" sz="2000" baseline="0" dirty="0" smtClean="0">
                          <a:solidFill>
                            <a:srgbClr val="00FF00"/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exchange </a:t>
                      </a:r>
                      <a:r>
                        <a:rPr lang="en-US" sz="2000" baseline="0" dirty="0" smtClean="0">
                          <a:solidFill>
                            <a:srgbClr val="00FF00"/>
                          </a:solidFill>
                        </a:rPr>
                        <a:t>in Australia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of markers and animals</a:t>
            </a:r>
            <a:endParaRPr lang="en-US" dirty="0"/>
          </a:p>
        </p:txBody>
      </p:sp>
      <p:pic>
        <p:nvPicPr>
          <p:cNvPr id="1026" name="Picture 2" descr="M:\PAUL\GRAPHICS\Carlin-M Ivanhoe Be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8052" y="1"/>
            <a:ext cx="1335947" cy="908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genomic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5032147"/>
          </a:xfrm>
        </p:spPr>
        <p:txBody>
          <a:bodyPr/>
          <a:lstStyle/>
          <a:p>
            <a:r>
              <a:rPr lang="en-US" dirty="0" err="1" smtClean="0"/>
              <a:t>Nejati-Javaremi</a:t>
            </a:r>
            <a:r>
              <a:rPr lang="en-US" dirty="0" smtClean="0"/>
              <a:t> et al (</a:t>
            </a:r>
            <a:r>
              <a:rPr lang="en-US" dirty="0" smtClean="0">
                <a:solidFill>
                  <a:srgbClr val="00FF00"/>
                </a:solidFill>
              </a:rPr>
              <a:t>1997</a:t>
            </a:r>
            <a:r>
              <a:rPr lang="en-US" dirty="0" smtClean="0"/>
              <a:t>) tested use of genomic relationship matrix in BLUP</a:t>
            </a:r>
          </a:p>
          <a:p>
            <a:r>
              <a:rPr lang="en-US" dirty="0" smtClean="0"/>
              <a:t>Meuwissen et al (</a:t>
            </a:r>
            <a:r>
              <a:rPr lang="en-US" dirty="0" smtClean="0">
                <a:solidFill>
                  <a:srgbClr val="00FF00"/>
                </a:solidFill>
              </a:rPr>
              <a:t>2001</a:t>
            </a:r>
            <a:r>
              <a:rPr lang="en-US" dirty="0" smtClean="0"/>
              <a:t>) tested linear and nonlinear estimation of </a:t>
            </a:r>
            <a:r>
              <a:rPr lang="en-US" dirty="0" err="1" smtClean="0"/>
              <a:t>haplotype</a:t>
            </a:r>
            <a:r>
              <a:rPr lang="en-US" dirty="0" smtClean="0"/>
              <a:t> effects</a:t>
            </a:r>
          </a:p>
          <a:p>
            <a:r>
              <a:rPr lang="en-US" dirty="0" smtClean="0"/>
              <a:t>Both studies assumed that few (&lt;1,000) markers could explain all genetic variance (no polygenic effects in model)</a:t>
            </a:r>
          </a:p>
          <a:p>
            <a:r>
              <a:rPr lang="en-US" dirty="0" smtClean="0"/>
              <a:t>Polygenic variance was only 5% with 50,000 SNP (VanRaden, </a:t>
            </a:r>
            <a:r>
              <a:rPr lang="en-US" dirty="0" smtClean="0">
                <a:solidFill>
                  <a:srgbClr val="00FF00"/>
                </a:solidFill>
              </a:rPr>
              <a:t>2008</a:t>
            </a:r>
            <a:r>
              <a:rPr lang="en-US" dirty="0" smtClean="0"/>
              <a:t>), but 50% with 1,000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3277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Multi-step genomic evaluations</a:t>
            </a:r>
          </a:p>
        </p:txBody>
      </p:sp>
      <p:sp>
        <p:nvSpPr>
          <p:cNvPr id="10219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5613" y="1279525"/>
            <a:ext cx="8059737" cy="5022914"/>
          </a:xfrm>
        </p:spPr>
        <p:txBody>
          <a:bodyPr/>
          <a:lstStyle/>
          <a:p>
            <a:pPr marL="341313" indent="-341313">
              <a:spcAft>
                <a:spcPct val="115000"/>
              </a:spcAft>
            </a:pPr>
            <a:r>
              <a:rPr lang="en-US" sz="2400" dirty="0" smtClean="0"/>
              <a:t>Traditional evaluations (phenotype and pedigree) are used as input data to genomic equations</a:t>
            </a:r>
          </a:p>
          <a:p>
            <a:pPr marL="341313" indent="-341313">
              <a:spcAft>
                <a:spcPct val="115000"/>
              </a:spcAft>
            </a:pPr>
            <a:r>
              <a:rPr lang="en-US" sz="2400" dirty="0" smtClean="0"/>
              <a:t>Allele effects estimated for 60,671 markers (Z) by multiple regression, using </a:t>
            </a:r>
            <a:r>
              <a:rPr lang="en-US" sz="2400" dirty="0" err="1" smtClean="0"/>
              <a:t>BayesA</a:t>
            </a:r>
            <a:r>
              <a:rPr lang="en-US" sz="2400" dirty="0" smtClean="0"/>
              <a:t> prior variance</a:t>
            </a:r>
          </a:p>
          <a:p>
            <a:pPr marL="341313" indent="-341313">
              <a:spcAft>
                <a:spcPct val="115000"/>
              </a:spcAft>
            </a:pPr>
            <a:r>
              <a:rPr lang="en-US" sz="2400" dirty="0" smtClean="0"/>
              <a:t>Polygenic effect for 10% of genetic variation not captured by markers, assuming pedigree covariance</a:t>
            </a:r>
          </a:p>
          <a:p>
            <a:pPr marL="341313" indent="-341313">
              <a:spcAft>
                <a:spcPct val="115000"/>
              </a:spcAft>
            </a:pPr>
            <a:r>
              <a:rPr lang="en-US" sz="2400" dirty="0" smtClean="0"/>
              <a:t>Selection index step combines genomic info with traditional info from non-genotyped parents</a:t>
            </a:r>
          </a:p>
          <a:p>
            <a:pPr marL="341313" indent="-341313">
              <a:spcAft>
                <a:spcPct val="115000"/>
              </a:spcAft>
            </a:pPr>
            <a:r>
              <a:rPr lang="en-US" sz="2400" dirty="0" smtClean="0"/>
              <a:t>Applied to 33 yield, fitness, calving and type traits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1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1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19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19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195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 Estimates using Markers</a:t>
            </a: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1371600"/>
            <a:ext cx="8226425" cy="463511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hlink"/>
                </a:solidFill>
              </a:rPr>
              <a:t>Selection index equations for EBV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u^ = </a:t>
            </a:r>
            <a:r>
              <a:rPr lang="en-US" sz="2400" dirty="0" err="1"/>
              <a:t>Cov</a:t>
            </a:r>
            <a:r>
              <a:rPr lang="en-US" sz="2400" dirty="0"/>
              <a:t>(</a:t>
            </a:r>
            <a:r>
              <a:rPr lang="en-US" sz="2400" dirty="0" err="1"/>
              <a:t>u,y</a:t>
            </a:r>
            <a:r>
              <a:rPr lang="en-US" sz="2400" dirty="0"/>
              <a:t>) </a:t>
            </a:r>
            <a:r>
              <a:rPr lang="en-US" sz="2400" dirty="0" err="1"/>
              <a:t>Var</a:t>
            </a:r>
            <a:r>
              <a:rPr lang="en-US" sz="2400" dirty="0"/>
              <a:t>(y)</a:t>
            </a:r>
            <a:r>
              <a:rPr lang="en-US" sz="2400" baseline="30000" dirty="0"/>
              <a:t>-1</a:t>
            </a:r>
            <a:r>
              <a:rPr lang="en-US" sz="2400" dirty="0"/>
              <a:t> (y – </a:t>
            </a:r>
            <a:r>
              <a:rPr lang="en-US" sz="2400" dirty="0" err="1"/>
              <a:t>Xb</a:t>
            </a:r>
            <a:r>
              <a:rPr lang="en-US" sz="24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u^ = Z </a:t>
            </a:r>
            <a:r>
              <a:rPr lang="en-US" sz="2400" dirty="0" err="1"/>
              <a:t>Z</a:t>
            </a:r>
            <a:r>
              <a:rPr lang="en-US" sz="2400" dirty="0"/>
              <a:t>’ [Z </a:t>
            </a:r>
            <a:r>
              <a:rPr lang="en-US" sz="2400" dirty="0" err="1"/>
              <a:t>Z</a:t>
            </a:r>
            <a:r>
              <a:rPr lang="en-US" sz="2400" dirty="0"/>
              <a:t>’ + R]</a:t>
            </a:r>
            <a:r>
              <a:rPr lang="en-US" sz="2400" baseline="30000" dirty="0"/>
              <a:t>-1</a:t>
            </a:r>
            <a:r>
              <a:rPr lang="en-US" sz="2400" dirty="0"/>
              <a:t> (y – </a:t>
            </a:r>
            <a:r>
              <a:rPr lang="en-US" sz="2400" dirty="0" err="1"/>
              <a:t>Xb</a:t>
            </a:r>
            <a:r>
              <a:rPr lang="en-US" sz="24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 has diagonals = (1 / Reliability) - 1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hlink"/>
                </a:solidFill>
              </a:rPr>
              <a:t>BLUP equations for marker effects, sum to get EBV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u^ = Z [Z’R</a:t>
            </a:r>
            <a:r>
              <a:rPr lang="en-US" sz="2400" baseline="30000" dirty="0"/>
              <a:t>-1</a:t>
            </a:r>
            <a:r>
              <a:rPr lang="en-US" sz="2400" dirty="0"/>
              <a:t>Z + I k]</a:t>
            </a:r>
            <a:r>
              <a:rPr lang="en-US" sz="2400" baseline="30000" dirty="0"/>
              <a:t>-1</a:t>
            </a:r>
            <a:r>
              <a:rPr lang="en-US" sz="2400" dirty="0"/>
              <a:t> Z’R</a:t>
            </a:r>
            <a:r>
              <a:rPr lang="en-US" sz="2400" baseline="30000" dirty="0"/>
              <a:t>-1</a:t>
            </a:r>
            <a:r>
              <a:rPr lang="en-US" sz="2400" dirty="0"/>
              <a:t>(y – </a:t>
            </a:r>
            <a:r>
              <a:rPr lang="en-US" sz="2400" dirty="0" err="1"/>
              <a:t>Xb</a:t>
            </a:r>
            <a:r>
              <a:rPr lang="en-US" sz="24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k = </a:t>
            </a:r>
            <a:r>
              <a:rPr lang="en-US" sz="2400" dirty="0" err="1"/>
              <a:t>var</a:t>
            </a:r>
            <a:r>
              <a:rPr lang="en-US" sz="2400" dirty="0"/>
              <a:t>(u) / </a:t>
            </a:r>
            <a:r>
              <a:rPr lang="en-US" sz="2400" dirty="0" err="1"/>
              <a:t>var</a:t>
            </a:r>
            <a:r>
              <a:rPr lang="en-US" sz="2400" dirty="0"/>
              <a:t>(m)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mh08">
  <a:themeElements>
    <a:clrScheme name="smh08 9">
      <a:dk1>
        <a:srgbClr val="6871B2"/>
      </a:dk1>
      <a:lt1>
        <a:srgbClr val="FFFFFF"/>
      </a:lt1>
      <a:dk2>
        <a:srgbClr val="000099"/>
      </a:dk2>
      <a:lt2>
        <a:srgbClr val="FFFFFF"/>
      </a:lt2>
      <a:accent1>
        <a:srgbClr val="66CCFF"/>
      </a:accent1>
      <a:accent2>
        <a:srgbClr val="0000CC"/>
      </a:accent2>
      <a:accent3>
        <a:srgbClr val="AAAACA"/>
      </a:accent3>
      <a:accent4>
        <a:srgbClr val="DADADA"/>
      </a:accent4>
      <a:accent5>
        <a:srgbClr val="B8E2FF"/>
      </a:accent5>
      <a:accent6>
        <a:srgbClr val="0000B9"/>
      </a:accent6>
      <a:hlink>
        <a:srgbClr val="00FF00"/>
      </a:hlink>
      <a:folHlink>
        <a:srgbClr val="99FFCC"/>
      </a:folHlink>
    </a:clrScheme>
    <a:fontScheme name="smh08">
      <a:majorFont>
        <a:latin typeface="Humnst777 BT"/>
        <a:ea typeface=""/>
        <a:cs typeface=""/>
      </a:majorFont>
      <a:minorFont>
        <a:latin typeface="Humnst777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mh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8">
        <a:dk1>
          <a:srgbClr val="FFFFFF"/>
        </a:dk1>
        <a:lt1>
          <a:srgbClr val="FFFFFF"/>
        </a:lt1>
        <a:dk2>
          <a:srgbClr val="FFFFFF"/>
        </a:dk2>
        <a:lt2>
          <a:srgbClr val="6871B2"/>
        </a:lt2>
        <a:accent1>
          <a:srgbClr val="66CCFF"/>
        </a:accent1>
        <a:accent2>
          <a:srgbClr val="0000CC"/>
        </a:accent2>
        <a:accent3>
          <a:srgbClr val="FFFFFF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9">
        <a:dk1>
          <a:srgbClr val="6871B2"/>
        </a:dk1>
        <a:lt1>
          <a:srgbClr val="FFFFFF"/>
        </a:lt1>
        <a:dk2>
          <a:srgbClr val="000099"/>
        </a:dk2>
        <a:lt2>
          <a:srgbClr val="FFFFFF"/>
        </a:lt2>
        <a:accent1>
          <a:srgbClr val="66CCFF"/>
        </a:accent1>
        <a:accent2>
          <a:srgbClr val="0000CC"/>
        </a:accent2>
        <a:accent3>
          <a:srgbClr val="AAAACA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10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1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2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4D4D4D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000000"/>
        </a:accent6>
        <a:hlink>
          <a:srgbClr val="000000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4D4D4D"/>
      </a:accent1>
      <a:accent2>
        <a:srgbClr val="000000"/>
      </a:accent2>
      <a:accent3>
        <a:srgbClr val="FFFFFF"/>
      </a:accent3>
      <a:accent4>
        <a:srgbClr val="000000"/>
      </a:accent4>
      <a:accent5>
        <a:srgbClr val="B2B2B2"/>
      </a:accent5>
      <a:accent6>
        <a:srgbClr val="000000"/>
      </a:accent6>
      <a:hlink>
        <a:srgbClr val="0000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110866</TotalTime>
  <Words>2726</Words>
  <Application>Microsoft Office PowerPoint</Application>
  <PresentationFormat>On-screen Show (4:3)</PresentationFormat>
  <Paragraphs>904</Paragraphs>
  <Slides>49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Humnst777 BT</vt:lpstr>
      <vt:lpstr>Monotype Sorts</vt:lpstr>
      <vt:lpstr>Wingdings</vt:lpstr>
      <vt:lpstr>Wingdings 2</vt:lpstr>
      <vt:lpstr>Trebuchet MS</vt:lpstr>
      <vt:lpstr>SimSun</vt:lpstr>
      <vt:lpstr>Calibri</vt:lpstr>
      <vt:lpstr>smh08</vt:lpstr>
      <vt:lpstr>Chart</vt:lpstr>
      <vt:lpstr>Computation of Large-Scale Genomic Evaluations</vt:lpstr>
      <vt:lpstr>Genomic prediction</vt:lpstr>
      <vt:lpstr>USDA evaluation history</vt:lpstr>
      <vt:lpstr>New evaluation programs: Dec 2014</vt:lpstr>
      <vt:lpstr>Current computation: multi-step</vt:lpstr>
      <vt:lpstr>Growth of markers and animals</vt:lpstr>
      <vt:lpstr>Early genomic theory</vt:lpstr>
      <vt:lpstr>Multi-step genomic evaluations</vt:lpstr>
      <vt:lpstr>Linear Estimates using Markers</vt:lpstr>
      <vt:lpstr>Non-linear vs Linear Models</vt:lpstr>
      <vt:lpstr>Single-step genomic evaluation </vt:lpstr>
      <vt:lpstr>Animal model adjusts for</vt:lpstr>
      <vt:lpstr>Single-step GBLUP</vt:lpstr>
      <vt:lpstr>Pedigree: Parents, Grandparents, etc.</vt:lpstr>
      <vt:lpstr>O-Style Haplotypes  chromosome 15</vt:lpstr>
      <vt:lpstr>Expected Relationship Matrix1</vt:lpstr>
      <vt:lpstr>Pedigree Relationship Matrix</vt:lpstr>
      <vt:lpstr>Genomic Relationship Matrix </vt:lpstr>
      <vt:lpstr>Difference (Genomic – Pedigree) </vt:lpstr>
      <vt:lpstr>Pseudocolor Plots ― O-Style</vt:lpstr>
      <vt:lpstr>Pedigree of sire of embryo (HOUSA73431994)</vt:lpstr>
      <vt:lpstr>Pedigree of dam of embryo (HOCAN108535184)</vt:lpstr>
      <vt:lpstr>Pedigree or genomic mating?</vt:lpstr>
      <vt:lpstr>1 – Step Equations</vt:lpstr>
      <vt:lpstr>Modified 1-Step Equations</vt:lpstr>
      <vt:lpstr>Data for Small 1-Step Test</vt:lpstr>
      <vt:lpstr>Jersey Results  New = 1-step GPTA milk, Old = multi-step GPTA milk</vt:lpstr>
      <vt:lpstr>1-Step vs Multi-Step: Results</vt:lpstr>
      <vt:lpstr>Imputation Program: findhap.f90 </vt:lpstr>
      <vt:lpstr>Coding of Alleles and Segments</vt:lpstr>
      <vt:lpstr>Population Haplotyping Steps</vt:lpstr>
      <vt:lpstr>Check New Genotype Against List 1st segment of chromosome 15 </vt:lpstr>
      <vt:lpstr>Computation Required: Imputation</vt:lpstr>
      <vt:lpstr>Net Merit by Chromosome  Freddie - highest Net Merit bull</vt:lpstr>
      <vt:lpstr>What’s the best cow we can make?</vt:lpstr>
      <vt:lpstr>Trend in Net Merit $</vt:lpstr>
      <vt:lpstr>Top young bulls from Apr 2013 Now with &gt; 1,000 daughters</vt:lpstr>
      <vt:lpstr>Top proven bulls from Apr 2013 Now with 1,000 daughters</vt:lpstr>
      <vt:lpstr>Largest genomic databases</vt:lpstr>
      <vt:lpstr>DNA samples from 1 farm, 1 day</vt:lpstr>
      <vt:lpstr>Sequence computation</vt:lpstr>
      <vt:lpstr>Previous strategies</vt:lpstr>
      <vt:lpstr>Benefits of new strategy</vt:lpstr>
      <vt:lpstr>Compare BWA and findmap</vt:lpstr>
      <vt:lpstr>USA use of 1,000 bull genomes</vt:lpstr>
      <vt:lpstr>Conclusions</vt:lpstr>
      <vt:lpstr>Conclusions</vt:lpstr>
      <vt:lpstr>Acknowledgments</vt:lpstr>
      <vt:lpstr>Questions?</vt:lpstr>
    </vt:vector>
  </TitlesOfParts>
  <Manager>ahs</Manager>
  <Company>AIPL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International Dairy Sire Proofs</dc:subject>
  <dc:creator>Admin</dc:creator>
  <cp:keywords>Dairy, International, Sire evaluations</cp:keywords>
  <cp:lastModifiedBy>kim</cp:lastModifiedBy>
  <cp:revision>5461</cp:revision>
  <cp:lastPrinted>2001-08-24T14:44:42Z</cp:lastPrinted>
  <dcterms:created xsi:type="dcterms:W3CDTF">2002-07-16T13:01:30Z</dcterms:created>
  <dcterms:modified xsi:type="dcterms:W3CDTF">2016-04-27T20:34:41Z</dcterms:modified>
  <cp:category>Interbull</cp:category>
</cp:coreProperties>
</file>