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5" r:id="rId1"/>
  </p:sldMasterIdLst>
  <p:notesMasterIdLst>
    <p:notesMasterId r:id="rId27"/>
  </p:notesMasterIdLst>
  <p:sldIdLst>
    <p:sldId id="268" r:id="rId2"/>
    <p:sldId id="280" r:id="rId3"/>
    <p:sldId id="298" r:id="rId4"/>
    <p:sldId id="291" r:id="rId5"/>
    <p:sldId id="286" r:id="rId6"/>
    <p:sldId id="303" r:id="rId7"/>
    <p:sldId id="307" r:id="rId8"/>
    <p:sldId id="299" r:id="rId9"/>
    <p:sldId id="300" r:id="rId10"/>
    <p:sldId id="301" r:id="rId11"/>
    <p:sldId id="304" r:id="rId12"/>
    <p:sldId id="305" r:id="rId13"/>
    <p:sldId id="306" r:id="rId14"/>
    <p:sldId id="308" r:id="rId15"/>
    <p:sldId id="309" r:id="rId16"/>
    <p:sldId id="310" r:id="rId17"/>
    <p:sldId id="312" r:id="rId18"/>
    <p:sldId id="313" r:id="rId19"/>
    <p:sldId id="314" r:id="rId20"/>
    <p:sldId id="311" r:id="rId21"/>
    <p:sldId id="297" r:id="rId22"/>
    <p:sldId id="292" r:id="rId23"/>
    <p:sldId id="293" r:id="rId24"/>
    <p:sldId id="294" r:id="rId25"/>
    <p:sldId id="302" r:id="rId26"/>
  </p:sldIdLst>
  <p:sldSz cx="9144000" cy="6858000" type="screen4x3"/>
  <p:notesSz cx="6858000" cy="9296400"/>
  <p:embeddedFontLst>
    <p:embeddedFont>
      <p:font typeface="Humnst777 BT" pitchFamily="34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ambria" pitchFamily="18" charset="0"/>
      <p:regular r:id="rId36"/>
      <p:bold r:id="rId37"/>
      <p:italic r:id="rId38"/>
      <p:boldItalic r:id="rId39"/>
    </p:embeddedFont>
    <p:embeddedFont>
      <p:font typeface="Monotype Sorts" pitchFamily="2" charset="2"/>
      <p:regular r:id="rId40"/>
    </p:embeddedFont>
    <p:embeddedFont>
      <p:font typeface="ＭＳ Ｐゴシック" pitchFamily="34" charset="-128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7F"/>
    <a:srgbClr val="00563F"/>
    <a:srgbClr val="AFFFE6"/>
    <a:srgbClr val="9FFFE6"/>
    <a:srgbClr val="000099"/>
    <a:srgbClr val="0036A2"/>
    <a:srgbClr val="D9F1FF"/>
    <a:srgbClr val="C9ECFF"/>
    <a:srgbClr val="0000FF"/>
    <a:srgbClr val="E1F4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2203" autoAdjust="0"/>
  </p:normalViewPr>
  <p:slideViewPr>
    <p:cSldViewPr snapToGrid="0">
      <p:cViewPr varScale="1">
        <p:scale>
          <a:sx n="113" d="100"/>
          <a:sy n="113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502" y="-90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02066-3F63-45BC-A7DB-9E41A5E54A6D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825B6-1304-4CEF-893A-4AA866768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825B6-1304-4CEF-893A-4AA8667689F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7321C0-3F05-4FB4-BEEC-E95EC40C68CC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5580" y="8831264"/>
            <a:ext cx="2972421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7" tIns="45533" rIns="91067" bIns="45533" anchor="b"/>
          <a:lstStyle>
            <a:lvl1pPr defTabSz="9286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286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86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86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86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7115A43-BCC9-EF44-A39C-5CFE4705EB75}" type="slidenum">
              <a:rPr lang="en-US">
                <a:solidFill>
                  <a:srgbClr val="FFFF00"/>
                </a:solidFill>
              </a:rPr>
              <a:pPr algn="r" eaLnBrk="1" hangingPunct="1"/>
              <a:t>20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A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825B6-1304-4CEF-893A-4AA8667689F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82D78-72CA-4280-BF88-9B494D290322}" type="slidenum">
              <a:rPr lang="en-US"/>
              <a:pPr/>
              <a:t>23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297494" y="9545383"/>
            <a:ext cx="3292522" cy="49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507" algn="l"/>
                <a:tab pos="911016" algn="l"/>
                <a:tab pos="1366524" algn="l"/>
                <a:tab pos="1822031" algn="l"/>
                <a:tab pos="2277540" algn="l"/>
                <a:tab pos="2733047" algn="l"/>
                <a:tab pos="3188556" algn="l"/>
                <a:tab pos="3644064" algn="l"/>
                <a:tab pos="4099571" algn="l"/>
                <a:tab pos="4555079" algn="l"/>
                <a:tab pos="5010587" algn="l"/>
                <a:tab pos="5466095" algn="l"/>
                <a:tab pos="5921603" algn="l"/>
                <a:tab pos="6377110" algn="l"/>
                <a:tab pos="6832619" algn="l"/>
                <a:tab pos="7288127" algn="l"/>
                <a:tab pos="7743634" algn="l"/>
                <a:tab pos="8199142" algn="l"/>
                <a:tab pos="8654651" algn="l"/>
                <a:tab pos="9110158" algn="l"/>
              </a:tabLst>
            </a:pPr>
            <a:fld id="{6018535E-751A-41F6-88D1-9C22E6D1F4CD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507" algn="l"/>
                  <a:tab pos="911016" algn="l"/>
                  <a:tab pos="1366524" algn="l"/>
                  <a:tab pos="1822031" algn="l"/>
                  <a:tab pos="2277540" algn="l"/>
                  <a:tab pos="2733047" algn="l"/>
                  <a:tab pos="3188556" algn="l"/>
                  <a:tab pos="3644064" algn="l"/>
                  <a:tab pos="4099571" algn="l"/>
                  <a:tab pos="4555079" algn="l"/>
                  <a:tab pos="5010587" algn="l"/>
                  <a:tab pos="5466095" algn="l"/>
                  <a:tab pos="5921603" algn="l"/>
                  <a:tab pos="6377110" algn="l"/>
                  <a:tab pos="6832619" algn="l"/>
                  <a:tab pos="7288127" algn="l"/>
                  <a:tab pos="7743634" algn="l"/>
                  <a:tab pos="8199142" algn="l"/>
                  <a:tab pos="8654651" algn="l"/>
                  <a:tab pos="9110158" algn="l"/>
                </a:tabLst>
              </a:pPr>
              <a:t>23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297494" y="9545384"/>
            <a:ext cx="3294074" cy="50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507" algn="l"/>
                <a:tab pos="911016" algn="l"/>
                <a:tab pos="1366524" algn="l"/>
                <a:tab pos="1822031" algn="l"/>
                <a:tab pos="2277540" algn="l"/>
                <a:tab pos="2733047" algn="l"/>
                <a:tab pos="3188556" algn="l"/>
                <a:tab pos="3644064" algn="l"/>
                <a:tab pos="4099571" algn="l"/>
                <a:tab pos="4555079" algn="l"/>
                <a:tab pos="5010587" algn="l"/>
                <a:tab pos="5466095" algn="l"/>
                <a:tab pos="5921603" algn="l"/>
                <a:tab pos="6377110" algn="l"/>
                <a:tab pos="6832619" algn="l"/>
                <a:tab pos="7288127" algn="l"/>
                <a:tab pos="7743634" algn="l"/>
                <a:tab pos="8199142" algn="l"/>
                <a:tab pos="8654651" algn="l"/>
                <a:tab pos="9110158" algn="l"/>
              </a:tabLst>
            </a:pPr>
            <a:fld id="{9E55A56F-54AE-4FBD-A708-A85679E2043A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507" algn="l"/>
                  <a:tab pos="911016" algn="l"/>
                  <a:tab pos="1366524" algn="l"/>
                  <a:tab pos="1822031" algn="l"/>
                  <a:tab pos="2277540" algn="l"/>
                  <a:tab pos="2733047" algn="l"/>
                  <a:tab pos="3188556" algn="l"/>
                  <a:tab pos="3644064" algn="l"/>
                  <a:tab pos="4099571" algn="l"/>
                  <a:tab pos="4555079" algn="l"/>
                  <a:tab pos="5010587" algn="l"/>
                  <a:tab pos="5466095" algn="l"/>
                  <a:tab pos="5921603" algn="l"/>
                  <a:tab pos="6377110" algn="l"/>
                  <a:tab pos="6832619" algn="l"/>
                  <a:tab pos="7288127" algn="l"/>
                  <a:tab pos="7743634" algn="l"/>
                  <a:tab pos="8199142" algn="l"/>
                  <a:tab pos="8654651" algn="l"/>
                  <a:tab pos="9110158" algn="l"/>
                </a:tabLst>
              </a:pPr>
              <a:t>23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706438"/>
            <a:ext cx="4646612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9933" y="4771900"/>
            <a:ext cx="6071703" cy="45181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825B6-1304-4CEF-893A-4AA8667689F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825B6-1304-4CEF-893A-4AA8667689F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825B6-1304-4CEF-893A-4AA8667689F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825B6-1304-4CEF-893A-4AA8667689F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825B6-1304-4CEF-893A-4AA8667689F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825B6-1304-4CEF-893A-4AA8667689F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825B6-1304-4CEF-893A-4AA8667689F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5580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67" tIns="45533" rIns="91067" bIns="45533" anchor="b"/>
          <a:lstStyle/>
          <a:p>
            <a:pPr algn="r" defTabSz="911322"/>
            <a:fld id="{1AF1C51F-B7DE-4C6B-9E35-AE456AFD71A4}" type="slidenum">
              <a:rPr lang="en-US">
                <a:solidFill>
                  <a:srgbClr val="FFFF00"/>
                </a:solidFill>
              </a:rPr>
              <a:pPr algn="r" defTabSz="911322"/>
              <a:t>14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mailto:george.wiggans@ars.usda.gov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gradFill flip="none" rotWithShape="0">
          <a:gsLst>
            <a:gs pos="0">
              <a:srgbClr val="00337F"/>
            </a:gs>
            <a:gs pos="48000">
              <a:srgbClr val="00337F"/>
            </a:gs>
            <a:gs pos="55000">
              <a:schemeClr val="tx1"/>
            </a:gs>
            <a:gs pos="92000">
              <a:schemeClr val="tx1"/>
            </a:gs>
            <a:gs pos="95000">
              <a:srgbClr val="00563F"/>
            </a:gs>
            <a:gs pos="100000">
              <a:srgbClr val="00563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"/>
            <a:ext cx="7772400" cy="769441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3886200"/>
            <a:ext cx="7772400" cy="2180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29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Dr. George </a:t>
            </a:r>
            <a:r>
              <a:rPr lang="en-US" sz="3000" b="1" baseline="0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R. Wiggans</a:t>
            </a:r>
          </a:p>
          <a:p>
            <a:pPr marL="0" marR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baseline="0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USDA Liaison to the Council on Dairy Cattle Breeding</a:t>
            </a:r>
            <a:endParaRPr lang="en-US" sz="2400" b="1" i="1" dirty="0" smtClean="0">
              <a:solidFill>
                <a:srgbClr val="00563F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Animal Genomics and Improvement Laboratory, ARS, USDA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Beltsville, MD 20705-2350, USA</a:t>
            </a:r>
          </a:p>
          <a:p>
            <a:pPr>
              <a:lnSpc>
                <a:spcPts val="2800"/>
              </a:lnSpc>
              <a:spcBef>
                <a:spcPts val="1500"/>
              </a:spcBef>
              <a:spcAft>
                <a:spcPts val="0"/>
              </a:spcAft>
            </a:pPr>
            <a:r>
              <a:rPr lang="en-US" sz="2400" b="1" baseline="0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  <a:hlinkClick r:id="rId2"/>
              </a:rPr>
              <a:t>george.wiggans@ars.usda.gov</a:t>
            </a:r>
            <a:endParaRPr lang="en-US" sz="2400" b="1" baseline="0" dirty="0" smtClean="0">
              <a:solidFill>
                <a:srgbClr val="00563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0">
          <a:gsLst>
            <a:gs pos="0">
              <a:srgbClr val="00337F"/>
            </a:gs>
            <a:gs pos="12000">
              <a:srgbClr val="00337F"/>
            </a:gs>
            <a:gs pos="16000">
              <a:schemeClr val="tx1"/>
            </a:gs>
            <a:gs pos="92000">
              <a:schemeClr val="tx1"/>
            </a:gs>
            <a:gs pos="95000">
              <a:srgbClr val="00563F"/>
            </a:gs>
            <a:gs pos="100000">
              <a:srgbClr val="00563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37F"/>
                </a:solidFill>
              </a:defRPr>
            </a:lvl1pPr>
            <a:lvl2pPr>
              <a:defRPr>
                <a:solidFill>
                  <a:srgbClr val="00337F"/>
                </a:solidFill>
              </a:defRPr>
            </a:lvl2pPr>
            <a:lvl3pPr>
              <a:buClr>
                <a:srgbClr val="00337F"/>
              </a:buClr>
              <a:defRPr>
                <a:solidFill>
                  <a:srgbClr val="00337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33488"/>
            <a:ext cx="8226425" cy="19240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</p:spTree>
    <p:extLst>
      <p:ext uri="{BB962C8B-B14F-4D97-AF65-F5344CB8AC3E}">
        <p14:creationId xmlns="" xmlns:p14="http://schemas.microsoft.com/office/powerpoint/2010/main" val="52335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29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CDB3CC-F982-40F9-8DD6-BCC9AFBF44BD}" type="datetime1">
              <a:rPr lang="en-US" smtClean="0"/>
              <a:pPr/>
              <a:t>5/10/2015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4989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3B5277-C203-9E41-BC7A-EC594562CB39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4987F4-2698-C045-A313-9C45E9F7EF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720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337F"/>
            </a:gs>
            <a:gs pos="12000">
              <a:srgbClr val="00337F"/>
            </a:gs>
            <a:gs pos="16000">
              <a:schemeClr val="tx1"/>
            </a:gs>
            <a:gs pos="92000">
              <a:schemeClr val="tx1"/>
            </a:gs>
            <a:gs pos="95000">
              <a:srgbClr val="00563F"/>
            </a:gs>
            <a:gs pos="100000">
              <a:srgbClr val="00563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82563"/>
            <a:ext cx="8226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371600"/>
            <a:ext cx="8226425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Box 50"/>
          <p:cNvSpPr txBox="1">
            <a:spLocks noChangeArrowheads="1"/>
          </p:cNvSpPr>
          <p:nvPr/>
        </p:nvSpPr>
        <p:spPr bwMode="ltGray">
          <a:xfrm>
            <a:off x="7507685" y="6583680"/>
            <a:ext cx="93320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kumimoji="1" lang="en-US" sz="1200" b="1" dirty="0" smtClean="0">
                <a:latin typeface="Calibri" pitchFamily="34" charset="0"/>
                <a:cs typeface="Calibri" pitchFamily="34" charset="0"/>
              </a:rPr>
              <a:t>Wiggans, 2015</a:t>
            </a:r>
            <a:endParaRPr kumimoji="1" lang="en-US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ltGray">
          <a:xfrm>
            <a:off x="227013" y="6583680"/>
            <a:ext cx="477678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kumimoji="1" lang="en-US" sz="1200" b="1" baseline="0" dirty="0" smtClean="0">
                <a:latin typeface="Calibri" pitchFamily="34" charset="0"/>
                <a:cs typeface="Calibri" pitchFamily="34" charset="0"/>
              </a:rPr>
              <a:t>NAAB Turkish Visitors Conference</a:t>
            </a:r>
            <a:r>
              <a:rPr lang="en-US" sz="12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1" lang="en-US" sz="1200" b="1" dirty="0" smtClean="0">
                <a:latin typeface="Calibri" pitchFamily="34" charset="0"/>
                <a:cs typeface="Calibri" pitchFamily="34" charset="0"/>
              </a:rPr>
              <a:t>(</a:t>
            </a:r>
            <a:fld id="{6EF5BE8E-3B3E-486D-9684-5293E34BCCC8}" type="slidenum">
              <a:rPr kumimoji="1" lang="en-US" sz="1200" b="1" smtClean="0">
                <a:latin typeface="Calibri" pitchFamily="34" charset="0"/>
                <a:cs typeface="Calibri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sz="1200" b="1" dirty="0" smtClean="0">
                <a:latin typeface="Calibri" pitchFamily="34" charset="0"/>
                <a:cs typeface="Calibri" pitchFamily="34" charset="0"/>
              </a:rPr>
              <a:t>)</a:t>
            </a:r>
            <a:endParaRPr kumimoji="1" lang="en-US" sz="1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14" descr="USDA_W-B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5360" y="6446520"/>
            <a:ext cx="457200" cy="312665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9pPr>
    </p:titleStyle>
    <p:bodyStyle>
      <a:lvl1pPr marL="339725" indent="-339725" algn="l" rtl="0" eaLnBrk="1" fontAlgn="base" hangingPunct="1">
        <a:spcBef>
          <a:spcPct val="0"/>
        </a:spcBef>
        <a:spcAft>
          <a:spcPct val="50000"/>
        </a:spcAft>
        <a:buClr>
          <a:srgbClr val="00337F"/>
        </a:buClr>
        <a:buSzPct val="67000"/>
        <a:buFont typeface="Monotype Sorts" pitchFamily="2" charset="2"/>
        <a:buChar char="l"/>
        <a:defRPr sz="3200" b="1">
          <a:solidFill>
            <a:srgbClr val="00337F"/>
          </a:solidFill>
          <a:latin typeface="Calibri" pitchFamily="34" charset="0"/>
          <a:ea typeface="+mn-ea"/>
          <a:cs typeface="Calibri" pitchFamily="34" charset="0"/>
        </a:defRPr>
      </a:lvl1pPr>
      <a:lvl2pPr marL="690563" indent="-284163" algn="l" rtl="0" eaLnBrk="1" fontAlgn="base" hangingPunct="1">
        <a:spcBef>
          <a:spcPct val="0"/>
        </a:spcBef>
        <a:spcAft>
          <a:spcPct val="50000"/>
        </a:spcAft>
        <a:buClr>
          <a:srgbClr val="00337F"/>
        </a:buClr>
        <a:buSzPct val="80000"/>
        <a:buFont typeface="Monotype Sorts" pitchFamily="2" charset="2"/>
        <a:buChar char="w"/>
        <a:defRPr sz="3200" b="1">
          <a:solidFill>
            <a:srgbClr val="00337F"/>
          </a:solidFill>
          <a:latin typeface="Calibri" pitchFamily="34" charset="0"/>
          <a:cs typeface="Calibri" pitchFamily="34" charset="0"/>
        </a:defRPr>
      </a:lvl2pPr>
      <a:lvl3pPr marL="1206500" indent="-515938" algn="l" rtl="0" eaLnBrk="1" fontAlgn="base" hangingPunct="1">
        <a:spcBef>
          <a:spcPct val="0"/>
        </a:spcBef>
        <a:spcAft>
          <a:spcPct val="50000"/>
        </a:spcAft>
        <a:buClr>
          <a:srgbClr val="00337F"/>
        </a:buClr>
        <a:buSzPct val="120000"/>
        <a:buFont typeface="Humnst777 BT"/>
        <a:buChar char="−"/>
        <a:defRPr sz="3200" b="1">
          <a:solidFill>
            <a:srgbClr val="00337F"/>
          </a:solidFill>
          <a:latin typeface="Calibri" pitchFamily="34" charset="0"/>
          <a:cs typeface="Calibri" pitchFamily="34" charset="0"/>
        </a:defRPr>
      </a:lvl3pPr>
      <a:lvl4pPr marL="16637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ipl.arsusda.gov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data:image/jpeg;base64,/9j/4AAQSkZJRgABAQAAAQABAAD/2wCEAAkGBxQREhUUEhQUFhUVGBsYGBgVGBYbFxcYHB4aFhUYFxsYHCogHhslHBcUITEhJSksLi4uFx8zODMsNygtLisBCgoKDg0OGhAQGi8kHyQsLCwsLCwsLCwsLCwsLCwsLCwsLCwsLCwsLCwsLCwsLCwsLCwsLCwsLCwsLCwsLCwsLP/AABEIAKIA5gMBIgACEQEDEQH/xAAcAAABBQEBAQAAAAAAAAAAAAAAAgMEBQYBBwj/xABCEAABAwIEAwUGBAQEBAcAAAABAAIRAyEEEjFBBVFhBhMicYEykaGxwfAjQlLRBxTh8UNicoIVM2OSFhckNHOTsv/EABkBAAMBAQEAAAAAAAAAAAAAAAABAgMEBf/EACQRAAICAgMBAQABBQAAAAAAAAABAhEDIRIxQQRRExQiMkJh/9oADAMBAAIRAxEAPwDcwiEqF2F2kCAEQloCAEQuwlQiEwEQiEuEQgBEIhLhEIARCIS4RCAEQiEuF2EANwuwlwiEAIhEJcIhACIXcqXCIQAjKuQncq5lQA3CITmVGVACIRCXlRCAEQiE5lRlQAiEJeVCAOQiEuF2EhDcIj7KchcdYSdrqZyqLY12Z2h2wwrjGePMK8oVWvaHNIc03BGhXgr3yZO91f8ADe0+NoNa2m4FjRDQQ10Dpuso5XWy3A9fAnS66GrxBvGK7CSKjt+v9V7Rwok0aRcSXGm0knUkgErSE+QnGh/KjKnIRCsgbyoypyEQgBuEQnIRCYBSZ9hcqNE2TjXEaJTahCkCPlRlThCIVWAiEZUuF2EANwiE5CIQA3CMqcyoyoARlRCXCMqAEQiEuF3KgBuEJzKhAEfFV202lzpgawCepNthzUT/AIzRzZXPDfC1wLrBwcJESonZrjz61UtqNpwGOMjMPS5i68w4lxyoXOzNAsWCxEDY+YjVcssr5UilCz0njfbDD4YRmFR/6WER6u0C89492qr4qQTlZsxmnrzWclLzKZTbNY40hBTrGSCdp+/kn6WHzMke1m/afmp2GcTVcwtBphmYGN9AJ80JWNyoqoXsHY7tDTxNNtP2arGgFpOoAiW8/JeT1sKWtLtBmIhIpVi0hzSQ4XBFiD0RGXFikuSPfoXQ1Y3sf20FaKWJIbU0a/QP6O5O+a1vDsWK1NtRoIDpsYmxI28l0qSZg00O5UZU5CIVCsbDV3KnIRCAsRCIS8q7lQFjULsJzKiECsbhEJyF3KmFjeVEJzKiEBY3CITsIyoCxrKu5U5CMqLCxvKiE5lRCBWNwhOZUICyDhuFUqVLux+HSfYvfHeVCAXb6C08/JefY/i1JtNzmVab3AWaYudNOS3Ha1mYMe4nNTc7LeAAaLy4QPReDNOn7n5LzIyts6uFjmIque4udEkzYQB5dEAECTzj15IY2SOp+q2VTGB/etLRZtTroHbEdAtUrHKXEx2c2+nVLFZ0RJhN7LS4bCMe7Iabcu5GYGzSZ1jZCTY5NIz1TEOcCHGZjzETp702Aut2V9X4SzK8tLwaYcb5SHRAiyW2FpFRhKT3OHdtLnNvAibdFuey3aHGMmm+nmA9kPa4G8kwRCxOBxHd1Gvv4XAmNxuPcthR4yyv/wArM3LBOaPSIKak10TNGwrcZrNYCadJkmJLi68AxAjXzKKfaylMPY9pFjoRbW8qkfxAvpta67g6ZEXEAe9ZvEVK4qPJpOc0uJBbrBNpC1hOT7MeKPSqfaPDH/EI82u/ZS6PFKDvZrUz/uAPxXmFGrm2cDyc0j5qbgHND/xG5m8r26218lTyNC4HpTq7BEvYM1h4m3PS907lWOxbaeWmabW5XZgSBsIKz+D45Uiadd58nk/NOOS90JxPUYXYXn9HtNiW/wCID/qa0/RaPD8SxBaS40LNLgQH7AuOjoNgUPLFdhwZe5UZVmG9rshy1Kea05mGJBuPCdPepA7Y0P01PKB+6rmhcWX+VEKlw3H3VnhlGkJIJl7osBJMDp1VFxjtdUo1XUaj2U3tMEMyk3AIjMZNiEnlQcGbjKsV/EXilag2k6lULfGRaI0m/NM8XxXdAurVapYGscZBDnF4kNDTYE31sIWA4zxmpiSJ8LG2ZTbOVg19TuSsJz51RtjhXZq//Mis51INotbcNfnk55IGYGBG9l6hC+dqlFzIPr5EX/Ze19iu0bcbREwKzBFRvPk9o5H4LWEv0jJGtovsqMqdyoyrUyGsqE7lQiwMVx4ODc73S4sqAx4QctN9453XjLDp+69x7YUclF3MCsLEbU+vmvD2nT915eK92ehrwdpugg8jP1VqOMDxxSALmuEhzrZgQbExuq3CMDnsB/M5oPqQFpcZwWm2m8gPbka5w8U8tZC6I34Zzr0ysSrihxJrX5su0TA5EE/H4lVBK01Xs40NMPdIDnSWjYExr0+KFa6CVemZbsr08SGSsM3tNIbc9Dv5Kja2SOsK3xfAyxrnB4OQEusRoQLT5oTYSrVlSTZSOH8SqUXDJAzkAyJkTG46qI5qZqmC3oZ+5Ursp9G54nxZ9JmYNpu8QHpfkeif4NxM1mFxptEOy+Enk0z8ViKnES5hYQdQZn0UrhHFjRgXLc2YgAToBv5LR1ZjxdGt4b2gZVfk7twN9HSLKwr8ao03Brw+YB9kGxt9F59w/G5KmcGNee56dE9iMc7EVaeUwbNJOgE2c7W19UqVWNx2el1sRh2gF7gATF2nfy9VDdwfBObnb3bRE5muc22k6qq4k0vpiXtEGbZjYAg/ljVQ6mNiiabQ50tjMJjWfooUldJiov28OpETTfmHMPa74qVg89MENJIIcIsR4gWnToVjOG4wUgQ+QCTE9RCOzVYNzkzHhEj4qpdbYUaDGcKrOfma9oGUNyua7YRMpdPg1U7M9HfuFX8Cxndud3tR1xDRmsDvM+in8A4xVL6odUkN0zRF3R8lP8jfQ+Joez2BfTqNLw2zXNID2k3BaIA11CMR2MNbGOxRDsxc1zQWHw5Q0CM0Cba3VP2F45Wdia7S+1ybNEeJxkmNNLrf1cT4LvuQctzeDz00UOdD47PN/wCI3CgKrqlR1RstbazgTEDQ9Fg6T8pDuX9lpf4i1D/NxJvTYdZ/Uq+s1pwTSG+IEeLcyXf0V4tx0XNNOmQX42WhpaN/eRH0C7wrGPpVWvpgkg+y2fEAZLTGxhO4uiz+XY5oGaQDHKD15pzG020DRfT1IzGSdRHzla7I1VI914RjhiKNOrAaXtDi2ZLSb5T1UyFhuzfa/D08PSzNDS4fiRIh0mTfURF5Wzw2PpVGCoyoxzDbMCInlPNXGafpzNNEFvHaXevpVHCmWb1CG5urZ2096FhO3PEQMS/2XQQAbzGVtrWiZQueX0U6NP4y47X4vNhiXQHOZXcRIMeFg1PmvFwb/wBl7H21p5aLj/0sQLQdDSB+a8b3/t9Fjht3Z1uvCVg3gVGE7OaT6GVb4vjbjTc2WEuY4GA7naJKr6uEHetZTe1wdlggyASLtceYT9fg5awuDmnK0ucL6SBaR1C6E34Zyp9lWPJaN/FYz+OZziO8kZSHBpjLrfRZ1jZjzVjV4NUaHGWnKHEgObIDbz80RdBNJ9kCi8SPMfNabiPFQadRsGXNdu0xcRpzhZaiYc20w4GDvfT1+q0OMaO7f+CJDXZiHUyWXiTlPODonFimujPuemCZfTGxc0bXkiUtx6KLiHwWnldTHst9Gl7R4ZjKctaAcwFo08VrJjgeFbUZ4mgy/KTfTw9epVE7Euy5SAASDp5gb6XK7RxjmCGmN5BOhjkei11ZlTom8PpsdVLXmG+LeNNLqViWNo1oa50FrSS0yPEXAx7hZUbMUWuLhrdMYrixqHxWhgZ55SSNRrJUySaoUmzU1eNvLXBrnQ1paZiJmcwGseIac1ExPFnUiWskEMBAsRN4myyoxr4IBIBABnlsF1mKN7mYI152uueOHi9CtmrZiKlXD95VeNSbN5aQn+Gu/AmTcy3USRfcekBRcVhSzDYUFwDa5LvJuZ7b/wD1lDeLUWuyMi1g4yfOBO6ebaSQWWXdy8XykENABtMS6x1Mn5JeGpPc5zWmCNZMbwPjCosfxXvKn4XjJECIifm2PirDhePaxzmvdeGy4eK8hzhZZ41XZpCXhO7K1X08XLjDWvirJsWklpBjW5Xs/cEtzbNmDsNjHLVeD4DibW16pIJa9x019rM0++F7fgOItq0WljreLMIm9hEz4SCORTzRWmzSMnejzH+I4/8AVt/+Ju3V6oDQcaWfN4QRLZNpMC3nKvf4lf8AuaZv/wAof/p3RZ7+eiiaYGpknyMjda4P8EGW+R2pSd3YfMtmInQ7W96MTSe1rS7Qjw3HSfouVMaO5FOLyDN+v0Kcx+Ma+lSa0kubM25hoAHuWxkrEUXuytDWl02uSBrFo0Wrw9QgAVCTkaDBJ7vNEFpykWiBIMqk4XgcrWuq2IdLBInzI11hTa5zgAG02voBck8zY+9cM8m9EvsdxBp1Kj3ACJADQJDRH+ZChOxAYTJBzQQCRZsQDYb9ULO2xm27X8TpvpFhmza4MA3zPZMTyyryUa6QfKFrq/Eg5zsznGJEmTc3LvFB36qnGCbWqTmvmIcJHs9J0Atda45bdlqRF4YfxmQPzadfRXWFpP7iqCxw/CgSHi8stLz0PuS6XDKbXtkCxvDuXMtPmptZrWkiYIsRmOmoLZ1VvOq0JqzI06bg5sg+0OfMStA2oCKxmZp1NM+pFhcRzUgVgHkQC4AEW3OnQ7J6rhAaeQuAzambgG8+8OERuhZ68CSsygplpZO5BF9pHuV1WxTe7reyM7TEEyTmH+URoUumWvdnABDAWts6x2iLEaj0XMRww1A3x33jUiP3GqcM6XYSVmbLSdJUesxwqUpBHjbqD+oc1tRhww5bnNcxIMjf+6Y/l2Vyw5T+G/MBJBG++tgVKz0+hsq+1T2GmMmWzhMRIs7VV/Bnj8Jp/NUiI18QV/xnhgqMIJg57XPpNuROgVO7hteiIZVpAA6OflIP+9o6e9dWPIp7RlWqKGg7x7b8vqoONfLpFud9TuVPxnD6jPbYRm0cCHNPqJHpMqDQoFr2z+pvzVyTQMj6JTXEleqVuxnePL81LxOLx+HcXmJleZcRB72pH63fNQI0/HcQP5PBSdKJHme9r2+SyrMScxdAEz5X28lPc2rWoMZFqejjAABJdE73ceqT/wCH8QBPdOI9fqEuDoBxnEPDApA/mcR4RmiJMagKX2fbLrZCT+XxEAabHXVU1fD1KbSHse0Hm0hSeBVqrX/hOAkXtspUKGi8wNJor1xFqclutoc1vrYr2LszizUw1F1pe6tnhoHibpHKy8Swveio9wdBcSHHnMEz6r0rsfxd1DCv717GtFQluc5ZLmtzBp5yDslmVx0jSL/u7Kv+Jzh39I/9P5OKz1FjTh6hgZmwZ3EuA18ir/iHDn8QBdQe2s7DscXBr2lwYXFwJaYnfRUdDhmIdTysDy03IDXEc5MDyRii4xplZJpvQ0KYOHLoGYOEHe8z9EY6i1tGk8CJMEjyB+ZKaxXCq7QBlfqB7DoAJuTb7haTBcFBptNRwOSYD3WkDZvWyc8ijoUYuRExGR9NozuM+LNI0EEyQI5hOmtmu2MrRI1l22239UOotOUBjfCZsQI/pr70MwsAl5klpAFgGjkI+7rz7TIaIjqDjWcabGvLRlcXOIuYI9wAHv5oUdmJqB57umYMm7+ZHSNrboVO/wDhBDZiy5rx3wLjJFjEk6HcNtfyCv8AhuDZkaQXEtDQXOkOAN5MaiSOeqzHAazWEu8UnxuAaDmAPhEuECZPktTjcX3bmPsGVSLkzsBHUC3nlOqua8RskO42oQ5gaBmMghxiTyvGpKj8YDgWeACb/iEePYwGm4XMW17sRNJuaQHt8TZLALvJzG5fG22ykUQS0VHwS0ugkEka8/C0QNrSs6oCoxPF8j3E3BAsD7TiNQbmxTmPxhFJugLjJdJzFo0kAeEG3VU3E6oNVwpteAZzZoBJH5iHCBMadFN4TgzXyl4qZHPAEAi9w6DeYiLQtOKqxbO9n8VnLi4PibRZomTzl0gHpbUK5o1hTc01HBgDriPHuQWxaD4Ul2Gh1NjXOJmwgxOUy0QCJvGu6K2Ipmk72JNx+poBMlwI1Mi3SVLabGh/KO8zeIXMZtSDzJ3uD6JOJApNIBzPnfaRa25CijGd86mxsTTbmefF+W8AgxMRfrukYwvYRVOWCA5niBkTEQDIcBslx/QH8JTe6tSGrfFLvyghskls31F5sQijxTD96+niKYeC4QS5wINvF4HAbm3RKwFQF7iXHwaau8RB02JJLfcoTezZe01A+2bwtEZnCZPtGJj0VQkoysiRqBhcAWOaxuUOP63OB2PtTrAE6qkxfB+GvqAU6VemZhtTP4HubeIdPLUgSrzhOEbTpNbl631vzv5KXnbuFf8AVv3ZI/gadZ7QWtbEWcQYPkcyzHEex1ZhY2lh2OBeS+q1s1hOuaXRlmYgLSd6Bz8pK62t/q95/dSvqaYaKCvjMNhHgFha5kG4JAOklpkTb4qLxaq2q4CoyvTDm52gtADwTd4n0+C07wHayfMpNQN5T53haL7q8EzHjC0S+Xd45syWkDxDcE8oUIcDoZy9lPEODD3jqbLt7sG+Ym4G2pJ2W67pn6fVKa1omBHPUIf3X/qIVwbjne0i3h+CYIgGr3NM5eftOGZ1uR1VxhcdW7pvfYJlV7S6Xd225JMwM0Dy6Kqo1Q0QCWjkC4D3Ap1tYjQu/wC5yxf1S8Raao07ajQwPd3VAFvja1opvvo2RtzlZXiuPw72mgG1msc7I6rTsC7Xu3PMmLjpMBOPdmEGXdCSR7ikdyyIyiOV490ql9bXgnRVngtARlq1hH+Zh5/5eqMXhaLR/jPJMtbTAJEDxE8v6q0/l2fpHx/dd7lv6fn+6H9d9oEUvDeAGtmdSeMpLT4mkGIkTO6mjsg++Z4M9LKaKY2B+P7oLRy+f7rBzi/B2VmF7DFk+JoBJMBpAHvKFZZQf6yuo5r8Czw2hXNF05mkXFjJgghaPhHaFopsa94aGugyA50kOLXAGwaDFxzVvW4vSd7OGok83GmN+oUeriaZBLsPRiPyOpnzOWI+O675L9Romx/G8Qa1tOqx4cA8tJYG5QIGbJmGaXE/DVLxvGMtLOGtaKzXESepkxGhgADr1WfZjaeZrO6ySAPaBbOs6wIunOKVWudTyDK2mzJBvJFyB0JJjzWDh+myimiDUJe4ucOYLgTqTa2m5V72ZxIYzJc1DUmzcxDCPyMJjmdFScXp5bMMzMgek39dU1hMUaDwZeI8QLCM7SRAg+Wy048kQ2ujWjEEZnZoFF+amH5ZcXNJEiZu0GwsI81na+NzNiTBcXGbagAggC8wfcnaPFmhmQNNwRPh0kFpbym8qrfV8QAggnTcNJmCTupjCmTR0YgDYiYDQHmG6CT6SE7h8Vma9pcBnbz8O8+Vp9UcU/GqEtphuwaBEAeQHOFG/wCF1JgNFrak66LVQsTdGm7NUHE5aTmVDJm5aGtlxaZIHKfXotng8JWyiWNgWEQbfqBBheY4ThWJaTlzegPTl6K9w3Da7byfMlw+J2nmon899k2mb40HC59T92SZvE+/VUNEYxohhzaD283wNo0TT+E1qjyakNcbG5JJ2jkuaeDirsTVGkJnTX0XRIWYd2Uqgy2vH/cpWH4TiGAfjkjcGfqsnFeMzsvm1LWQan3ZR8Kx4aMxzHnpbyUhg8lnYzufr8vigklcbGhHu0TkBACWujb4JbXdY+9khlQE2jVde4e5MBzPa5KGmef3zTQM846zHvTjTpCAFlp6o80kuvulBvnZIDk+aC0T1SNZ1suXImUUA4afVdTeZCdAeVDhFQm4d1MfsrDDcAcecG2rQV6PILZJGYmIkXjewj0lN91m0LQ02uWyR1vPOy9R5pGvEybezNG5cweGIzOB66CZ9VGxvC2iSynkDTq5zXA8nCDYR5LbVsKwyb6SSGkDW/s23t5JscOpOaIDjTIgg6eo5LCXJ+lrR5nja4ByANdJtlEt0gwYnzEqBiKDgXNDMxDbm9gQY1EW969awfCaFOe6osb6AW3PlHNSK2BpuhuQGdRHzMaXTUqFtnjDcNVlpMyLO8IBDdybddfNRy94eWtnWJNja+q9ofwalPsG0XD4EbA6H0SWdnaUx3LJOxv6nLufgq/kCjyjB8RyCAMziTeQTPUuHVTKVTEHUOEa229F6R/wnDtiaNISNYbOw11uZULFcCw17PE/oc4Dnzj4Kl9EF2S79ZiWve0xnJ9XD3EwnqNR7ry8Zd83h+a1WH4NQF8rnRJl530NtP7KTTw1MAgsbA8vNTL7I+IzsosFxh7G5DUqEC8NaJ5wHkSnsNi6m1N97E666mdtlbPAIHg+Ajqfcug2sQ0C8Dn6Lknl5doG2yJTr14ItHQ6dfiptPEPnxZYgeZSqd/vb7lOgNFz9+XuWT2I695cNTA+/PZKc4WP7pjNPs3+7J1jDv11NoSAS4mZgkJdI2+m4SiYMHYSlNE6Df7j0TASHC8RA3n3pbfNJyRJH3/VdYTYm3pEJAKaek68oCUHE2iI3nX4pFKmb318rJXck6ffLVACmm/P7+S7kNyPmmRT5acv6pwNI1BhMYlzzNmn4INXaL9P6pNRvw6ldc22sIEOOqDUmBshRgSNx7kJ2FnOD1CaVydOfUK4pXknXKPmhC7fTYj4toiItndbaxEe5PYIfiEbRpttFkITGMY829/zXMC8zqb6oQpAssW0Cm0gAE5pI3sVRcZqEOME6HdCFlPoCLS0Hkl0zZyELD0yGWlPYRonTn80IS9JYxVeeZ0+q7QYIBgTb6IQlICVWHsf6J9YcozTMT0+ZXUJsRJaEt2n+39kIQhkZxuVIYPEhCQAw6ev1TBPz/ZCEgLJgsPJI/KhCYkRWm/uUwm/3yQhOIxmPF6pbWj4/VCE12AzUCEITA//2Q=="/>
          <p:cNvSpPr>
            <a:spLocks noChangeAspect="1" noChangeArrowheads="1"/>
          </p:cNvSpPr>
          <p:nvPr/>
        </p:nvSpPr>
        <p:spPr bwMode="auto">
          <a:xfrm>
            <a:off x="12065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data:image/jpeg;base64,/9j/4AAQSkZJRgABAQAAAQABAAD/2wCEAAkGBxQREhUUEhQUFhUVGBsYGBgVGBYbFxcYHB4aFhUYFxsYHCogHhslHBcUITEhJSksLi4uFx8zODMsNygtLisBCgoKDg0OGhAQGi8kHyQsLCwsLCwsLCwsLCwsLCwsLCwsLCwsLCwsLCwsLCwsLCwsLCwsLCwsLCwsLCwsLCwsLP/AABEIAKIA5gMBIgACEQEDEQH/xAAcAAABBQEBAQAAAAAAAAAAAAAAAgMEBQYBBwj/xABCEAABAwIEAwUGBAQEBAcAAAABAAIRAyEEEjFBBVFhBhMicYEykaGxwfAjQlLRBxTh8UNicoIVM2OSFhckNHOTsv/EABkBAAMBAQEAAAAAAAAAAAAAAAABAgMEBf/EACQRAAICAgMBAQABBQAAAAAAAAABAhEDIRIxQQRRExQiMkJh/9oADAMBAAIRAxEAPwDcwiEqF2F2kCAEQloCAEQuwlQiEwEQiEuEQgBEIhLhEIARCIS4RCAEQiEuF2EANwuwlwiEAIhEJcIhACIXcqXCIQAjKuQncq5lQA3CITmVGVACIRCXlRCAEQiE5lRlQAiEJeVCAOQiEuF2EhDcIj7KchcdYSdrqZyqLY12Z2h2wwrjGePMK8oVWvaHNIc03BGhXgr3yZO91f8ADe0+NoNa2m4FjRDQQ10Dpuso5XWy3A9fAnS66GrxBvGK7CSKjt+v9V7Rwok0aRcSXGm0knUkgErSE+QnGh/KjKnIRCsgbyoypyEQgBuEQnIRCYBSZ9hcqNE2TjXEaJTahCkCPlRlThCIVWAiEZUuF2EANwiE5CIQA3CMqcyoyoARlRCXCMqAEQiEuF3KgBuEJzKhAEfFV202lzpgawCepNthzUT/AIzRzZXPDfC1wLrBwcJESonZrjz61UtqNpwGOMjMPS5i68w4lxyoXOzNAsWCxEDY+YjVcssr5UilCz0njfbDD4YRmFR/6WER6u0C89492qr4qQTlZsxmnrzWclLzKZTbNY40hBTrGSCdp+/kn6WHzMke1m/afmp2GcTVcwtBphmYGN9AJ80JWNyoqoXsHY7tDTxNNtP2arGgFpOoAiW8/JeT1sKWtLtBmIhIpVi0hzSQ4XBFiD0RGXFikuSPfoXQ1Y3sf20FaKWJIbU0a/QP6O5O+a1vDsWK1NtRoIDpsYmxI28l0qSZg00O5UZU5CIVCsbDV3KnIRCAsRCIS8q7lQFjULsJzKiECsbhEJyF3KmFjeVEJzKiEBY3CITsIyoCxrKu5U5CMqLCxvKiE5lRCBWNwhOZUICyDhuFUqVLux+HSfYvfHeVCAXb6C08/JefY/i1JtNzmVab3AWaYudNOS3Ha1mYMe4nNTc7LeAAaLy4QPReDNOn7n5LzIyts6uFjmIque4udEkzYQB5dEAECTzj15IY2SOp+q2VTGB/etLRZtTroHbEdAtUrHKXEx2c2+nVLFZ0RJhN7LS4bCMe7Iabcu5GYGzSZ1jZCTY5NIz1TEOcCHGZjzETp702Aut2V9X4SzK8tLwaYcb5SHRAiyW2FpFRhKT3OHdtLnNvAibdFuey3aHGMmm+nmA9kPa4G8kwRCxOBxHd1Gvv4XAmNxuPcthR4yyv/wArM3LBOaPSIKak10TNGwrcZrNYCadJkmJLi68AxAjXzKKfaylMPY9pFjoRbW8qkfxAvpta67g6ZEXEAe9ZvEVK4qPJpOc0uJBbrBNpC1hOT7MeKPSqfaPDH/EI82u/ZS6PFKDvZrUz/uAPxXmFGrm2cDyc0j5qbgHND/xG5m8r26218lTyNC4HpTq7BEvYM1h4m3PS907lWOxbaeWmabW5XZgSBsIKz+D45Uiadd58nk/NOOS90JxPUYXYXn9HtNiW/wCID/qa0/RaPD8SxBaS40LNLgQH7AuOjoNgUPLFdhwZe5UZVmG9rshy1Kea05mGJBuPCdPepA7Y0P01PKB+6rmhcWX+VEKlw3H3VnhlGkJIJl7osBJMDp1VFxjtdUo1XUaj2U3tMEMyk3AIjMZNiEnlQcGbjKsV/EXilag2k6lULfGRaI0m/NM8XxXdAurVapYGscZBDnF4kNDTYE31sIWA4zxmpiSJ8LG2ZTbOVg19TuSsJz51RtjhXZq//Mis51INotbcNfnk55IGYGBG9l6hC+dqlFzIPr5EX/Ze19iu0bcbREwKzBFRvPk9o5H4LWEv0jJGtovsqMqdyoyrUyGsqE7lQiwMVx4ODc73S4sqAx4QctN9453XjLDp+69x7YUclF3MCsLEbU+vmvD2nT915eK92ehrwdpugg8jP1VqOMDxxSALmuEhzrZgQbExuq3CMDnsB/M5oPqQFpcZwWm2m8gPbka5w8U8tZC6I34Zzr0ysSrihxJrX5su0TA5EE/H4lVBK01Xs40NMPdIDnSWjYExr0+KFa6CVemZbsr08SGSsM3tNIbc9Dv5Kja2SOsK3xfAyxrnB4OQEusRoQLT5oTYSrVlSTZSOH8SqUXDJAzkAyJkTG46qI5qZqmC3oZ+5Ursp9G54nxZ9JmYNpu8QHpfkeif4NxM1mFxptEOy+Enk0z8ViKnES5hYQdQZn0UrhHFjRgXLc2YgAToBv5LR1ZjxdGt4b2gZVfk7twN9HSLKwr8ao03Brw+YB9kGxt9F59w/G5KmcGNee56dE9iMc7EVaeUwbNJOgE2c7W19UqVWNx2el1sRh2gF7gATF2nfy9VDdwfBObnb3bRE5muc22k6qq4k0vpiXtEGbZjYAg/ljVQ6mNiiabQ50tjMJjWfooUldJiov28OpETTfmHMPa74qVg89MENJIIcIsR4gWnToVjOG4wUgQ+QCTE9RCOzVYNzkzHhEj4qpdbYUaDGcKrOfma9oGUNyua7YRMpdPg1U7M9HfuFX8Cxndud3tR1xDRmsDvM+in8A4xVL6odUkN0zRF3R8lP8jfQ+Joez2BfTqNLw2zXNID2k3BaIA11CMR2MNbGOxRDsxc1zQWHw5Q0CM0Cba3VP2F45Wdia7S+1ybNEeJxkmNNLrf1cT4LvuQctzeDz00UOdD47PN/wCI3CgKrqlR1RstbazgTEDQ9Fg6T8pDuX9lpf4i1D/NxJvTYdZ/Uq+s1pwTSG+IEeLcyXf0V4tx0XNNOmQX42WhpaN/eRH0C7wrGPpVWvpgkg+y2fEAZLTGxhO4uiz+XY5oGaQDHKD15pzG020DRfT1IzGSdRHzla7I1VI914RjhiKNOrAaXtDi2ZLSb5T1UyFhuzfa/D08PSzNDS4fiRIh0mTfURF5Wzw2PpVGCoyoxzDbMCInlPNXGafpzNNEFvHaXevpVHCmWb1CG5urZ2096FhO3PEQMS/2XQQAbzGVtrWiZQueX0U6NP4y47X4vNhiXQHOZXcRIMeFg1PmvFwb/wBl7H21p5aLj/0sQLQdDSB+a8b3/t9Fjht3Z1uvCVg3gVGE7OaT6GVb4vjbjTc2WEuY4GA7naJKr6uEHetZTe1wdlggyASLtceYT9fg5awuDmnK0ucL6SBaR1C6E34Zyp9lWPJaN/FYz+OZziO8kZSHBpjLrfRZ1jZjzVjV4NUaHGWnKHEgObIDbz80RdBNJ9kCi8SPMfNabiPFQadRsGXNdu0xcRpzhZaiYc20w4GDvfT1+q0OMaO7f+CJDXZiHUyWXiTlPODonFimujPuemCZfTGxc0bXkiUtx6KLiHwWnldTHst9Gl7R4ZjKctaAcwFo08VrJjgeFbUZ4mgy/KTfTw9epVE7Euy5SAASDp5gb6XK7RxjmCGmN5BOhjkei11ZlTom8PpsdVLXmG+LeNNLqViWNo1oa50FrSS0yPEXAx7hZUbMUWuLhrdMYrixqHxWhgZ55SSNRrJUySaoUmzU1eNvLXBrnQ1paZiJmcwGseIac1ExPFnUiWskEMBAsRN4myyoxr4IBIBABnlsF1mKN7mYI152uueOHi9CtmrZiKlXD95VeNSbN5aQn+Gu/AmTcy3USRfcekBRcVhSzDYUFwDa5LvJuZ7b/wD1lDeLUWuyMi1g4yfOBO6ebaSQWWXdy8XykENABtMS6x1Mn5JeGpPc5zWmCNZMbwPjCosfxXvKn4XjJECIifm2PirDhePaxzmvdeGy4eK8hzhZZ41XZpCXhO7K1X08XLjDWvirJsWklpBjW5Xs/cEtzbNmDsNjHLVeD4DibW16pIJa9x019rM0++F7fgOItq0WljreLMIm9hEz4SCORTzRWmzSMnejzH+I4/8AVt/+Ju3V6oDQcaWfN4QRLZNpMC3nKvf4lf8AuaZv/wAof/p3RZ7+eiiaYGpknyMjda4P8EGW+R2pSd3YfMtmInQ7W96MTSe1rS7Qjw3HSfouVMaO5FOLyDN+v0Kcx+Ma+lSa0kubM25hoAHuWxkrEUXuytDWl02uSBrFo0Wrw9QgAVCTkaDBJ7vNEFpykWiBIMqk4XgcrWuq2IdLBInzI11hTa5zgAG02voBck8zY+9cM8m9EvsdxBp1Kj3ACJADQJDRH+ZChOxAYTJBzQQCRZsQDYb9ULO2xm27X8TpvpFhmza4MA3zPZMTyyryUa6QfKFrq/Eg5zsznGJEmTc3LvFB36qnGCbWqTmvmIcJHs9J0Atda45bdlqRF4YfxmQPzadfRXWFpP7iqCxw/CgSHi8stLz0PuS6XDKbXtkCxvDuXMtPmptZrWkiYIsRmOmoLZ1VvOq0JqzI06bg5sg+0OfMStA2oCKxmZp1NM+pFhcRzUgVgHkQC4AEW3OnQ7J6rhAaeQuAzambgG8+8OERuhZ68CSsygplpZO5BF9pHuV1WxTe7reyM7TEEyTmH+URoUumWvdnABDAWts6x2iLEaj0XMRww1A3x33jUiP3GqcM6XYSVmbLSdJUesxwqUpBHjbqD+oc1tRhww5bnNcxIMjf+6Y/l2Vyw5T+G/MBJBG++tgVKz0+hsq+1T2GmMmWzhMRIs7VV/Bnj8Jp/NUiI18QV/xnhgqMIJg57XPpNuROgVO7hteiIZVpAA6OflIP+9o6e9dWPIp7RlWqKGg7x7b8vqoONfLpFud9TuVPxnD6jPbYRm0cCHNPqJHpMqDQoFr2z+pvzVyTQMj6JTXEleqVuxnePL81LxOLx+HcXmJleZcRB72pH63fNQI0/HcQP5PBSdKJHme9r2+SyrMScxdAEz5X28lPc2rWoMZFqejjAABJdE73ceqT/wCH8QBPdOI9fqEuDoBxnEPDApA/mcR4RmiJMagKX2fbLrZCT+XxEAabHXVU1fD1KbSHse0Hm0hSeBVqrX/hOAkXtspUKGi8wNJor1xFqclutoc1vrYr2LszizUw1F1pe6tnhoHibpHKy8Swveio9wdBcSHHnMEz6r0rsfxd1DCv717GtFQluc5ZLmtzBp5yDslmVx0jSL/u7Kv+Jzh39I/9P5OKz1FjTh6hgZmwZ3EuA18ir/iHDn8QBdQe2s7DscXBr2lwYXFwJaYnfRUdDhmIdTysDy03IDXEc5MDyRii4xplZJpvQ0KYOHLoGYOEHe8z9EY6i1tGk8CJMEjyB+ZKaxXCq7QBlfqB7DoAJuTb7haTBcFBptNRwOSYD3WkDZvWyc8ijoUYuRExGR9NozuM+LNI0EEyQI5hOmtmu2MrRI1l22239UOotOUBjfCZsQI/pr70MwsAl5klpAFgGjkI+7rz7TIaIjqDjWcabGvLRlcXOIuYI9wAHv5oUdmJqB57umYMm7+ZHSNrboVO/wDhBDZiy5rx3wLjJFjEk6HcNtfyCv8AhuDZkaQXEtDQXOkOAN5MaiSOeqzHAazWEu8UnxuAaDmAPhEuECZPktTjcX3bmPsGVSLkzsBHUC3nlOqua8RskO42oQ5gaBmMghxiTyvGpKj8YDgWeACb/iEePYwGm4XMW17sRNJuaQHt8TZLALvJzG5fG22ykUQS0VHwS0ugkEka8/C0QNrSs6oCoxPF8j3E3BAsD7TiNQbmxTmPxhFJugLjJdJzFo0kAeEG3VU3E6oNVwpteAZzZoBJH5iHCBMadFN4TgzXyl4qZHPAEAi9w6DeYiLQtOKqxbO9n8VnLi4PibRZomTzl0gHpbUK5o1hTc01HBgDriPHuQWxaD4Ul2Gh1NjXOJmwgxOUy0QCJvGu6K2Ipmk72JNx+poBMlwI1Mi3SVLabGh/KO8zeIXMZtSDzJ3uD6JOJApNIBzPnfaRa25CijGd86mxsTTbmefF+W8AgxMRfrukYwvYRVOWCA5niBkTEQDIcBslx/QH8JTe6tSGrfFLvyghskls31F5sQijxTD96+niKYeC4QS5wINvF4HAbm3RKwFQF7iXHwaau8RB02JJLfcoTezZe01A+2bwtEZnCZPtGJj0VQkoysiRqBhcAWOaxuUOP63OB2PtTrAE6qkxfB+GvqAU6VemZhtTP4HubeIdPLUgSrzhOEbTpNbl631vzv5KXnbuFf8AVv3ZI/gadZ7QWtbEWcQYPkcyzHEex1ZhY2lh2OBeS+q1s1hOuaXRlmYgLSd6Bz8pK62t/q95/dSvqaYaKCvjMNhHgFha5kG4JAOklpkTb4qLxaq2q4CoyvTDm52gtADwTd4n0+C07wHayfMpNQN5T53haL7q8EzHjC0S+Xd45syWkDxDcE8oUIcDoZy9lPEODD3jqbLt7sG+Ym4G2pJ2W67pn6fVKa1omBHPUIf3X/qIVwbjne0i3h+CYIgGr3NM5eftOGZ1uR1VxhcdW7pvfYJlV7S6Xd225JMwM0Dy6Kqo1Q0QCWjkC4D3Ap1tYjQu/wC5yxf1S8Raao07ajQwPd3VAFvja1opvvo2RtzlZXiuPw72mgG1msc7I6rTsC7Xu3PMmLjpMBOPdmEGXdCSR7ikdyyIyiOV490ql9bXgnRVngtARlq1hH+Zh5/5eqMXhaLR/jPJMtbTAJEDxE8v6q0/l2fpHx/dd7lv6fn+6H9d9oEUvDeAGtmdSeMpLT4mkGIkTO6mjsg++Z4M9LKaKY2B+P7oLRy+f7rBzi/B2VmF7DFk+JoBJMBpAHvKFZZQf6yuo5r8Czw2hXNF05mkXFjJgghaPhHaFopsa94aGugyA50kOLXAGwaDFxzVvW4vSd7OGok83GmN+oUeriaZBLsPRiPyOpnzOWI+O675L9Romx/G8Qa1tOqx4cA8tJYG5QIGbJmGaXE/DVLxvGMtLOGtaKzXESepkxGhgADr1WfZjaeZrO6ySAPaBbOs6wIunOKVWudTyDK2mzJBvJFyB0JJjzWDh+myimiDUJe4ucOYLgTqTa2m5V72ZxIYzJc1DUmzcxDCPyMJjmdFScXp5bMMzMgek39dU1hMUaDwZeI8QLCM7SRAg+Wy048kQ2ujWjEEZnZoFF+amH5ZcXNJEiZu0GwsI81na+NzNiTBcXGbagAggC8wfcnaPFmhmQNNwRPh0kFpbym8qrfV8QAggnTcNJmCTupjCmTR0YgDYiYDQHmG6CT6SE7h8Vma9pcBnbz8O8+Vp9UcU/GqEtphuwaBEAeQHOFG/wCF1JgNFrak66LVQsTdGm7NUHE5aTmVDJm5aGtlxaZIHKfXotng8JWyiWNgWEQbfqBBheY4ThWJaTlzegPTl6K9w3Da7byfMlw+J2nmon899k2mb40HC59T92SZvE+/VUNEYxohhzaD283wNo0TT+E1qjyakNcbG5JJ2jkuaeDirsTVGkJnTX0XRIWYd2Uqgy2vH/cpWH4TiGAfjkjcGfqsnFeMzsvm1LWQan3ZR8Kx4aMxzHnpbyUhg8lnYzufr8vigklcbGhHu0TkBACWujb4JbXdY+9khlQE2jVde4e5MBzPa5KGmef3zTQM846zHvTjTpCAFlp6o80kuvulBvnZIDk+aC0T1SNZ1suXImUUA4afVdTeZCdAeVDhFQm4d1MfsrDDcAcecG2rQV6PILZJGYmIkXjewj0lN91m0LQ02uWyR1vPOy9R5pGvEybezNG5cweGIzOB66CZ9VGxvC2iSynkDTq5zXA8nCDYR5LbVsKwyb6SSGkDW/s23t5JscOpOaIDjTIgg6eo5LCXJ+lrR5nja4ByANdJtlEt0gwYnzEqBiKDgXNDMxDbm9gQY1EW969awfCaFOe6osb6AW3PlHNSK2BpuhuQGdRHzMaXTUqFtnjDcNVlpMyLO8IBDdybddfNRy94eWtnWJNja+q9ofwalPsG0XD4EbA6H0SWdnaUx3LJOxv6nLufgq/kCjyjB8RyCAMziTeQTPUuHVTKVTEHUOEa229F6R/wnDtiaNISNYbOw11uZULFcCw17PE/oc4Dnzj4Kl9EF2S79ZiWve0xnJ9XD3EwnqNR7ry8Zd83h+a1WH4NQF8rnRJl530NtP7KTTw1MAgsbA8vNTL7I+IzsosFxh7G5DUqEC8NaJ5wHkSnsNi6m1N97E666mdtlbPAIHg+Ajqfcug2sQ0C8Dn6Lknl5doG2yJTr14ItHQ6dfiptPEPnxZYgeZSqd/vb7lOgNFz9+XuWT2I695cNTA+/PZKc4WP7pjNPs3+7J1jDv11NoSAS4mZgkJdI2+m4SiYMHYSlNE6Df7j0TASHC8RA3n3pbfNJyRJH3/VdYTYm3pEJAKaek68oCUHE2iI3nX4pFKmb318rJXck6ffLVACmm/P7+S7kNyPmmRT5acv6pwNI1BhMYlzzNmn4INXaL9P6pNRvw6ldc22sIEOOqDUmBshRgSNx7kJ2FnOD1CaVydOfUK4pXknXKPmhC7fTYj4toiItndbaxEe5PYIfiEbRpttFkITGMY829/zXMC8zqb6oQpAssW0Cm0gAE5pI3sVRcZqEOME6HdCFlPoCLS0Hkl0zZyELD0yGWlPYRonTn80IS9JYxVeeZ0+q7QYIBgTb6IQlICVWHsf6J9YcozTMT0+ZXUJsRJaEt2n+39kIQhkZxuVIYPEhCQAw6ev1TBPz/ZCEgLJgsPJI/KhCYkRWm/uUwm/3yQhOIxmPF6pbWj4/VCE12AzUCEITA//2Q=="/>
          <p:cNvSpPr>
            <a:spLocks noChangeAspect="1" noChangeArrowheads="1"/>
          </p:cNvSpPr>
          <p:nvPr/>
        </p:nvSpPr>
        <p:spPr bwMode="auto">
          <a:xfrm>
            <a:off x="12065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itle 27"/>
          <p:cNvSpPr>
            <a:spLocks noGrp="1"/>
          </p:cNvSpPr>
          <p:nvPr>
            <p:ph type="ctrTitle"/>
          </p:nvPr>
        </p:nvSpPr>
        <p:spPr>
          <a:xfrm>
            <a:off x="685800" y="274320"/>
            <a:ext cx="7772400" cy="77339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4800" dirty="0" smtClean="0"/>
              <a:t>Animal Improvement Program</a:t>
            </a:r>
            <a:endParaRPr lang="en-US" sz="4800" b="0" i="1" dirty="0"/>
          </a:p>
        </p:txBody>
      </p:sp>
      <p:sp>
        <p:nvSpPr>
          <p:cNvPr id="39" name="Title 27"/>
          <p:cNvSpPr txBox="1">
            <a:spLocks/>
          </p:cNvSpPr>
          <p:nvPr/>
        </p:nvSpPr>
        <p:spPr bwMode="auto">
          <a:xfrm>
            <a:off x="4167143" y="1295710"/>
            <a:ext cx="4016737" cy="152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 research project of the Animal Genomics and Improvement Laboratory </a:t>
            </a:r>
            <a:r>
              <a:rPr kumimoji="0" lang="en-US" sz="26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(AGIL)</a:t>
            </a:r>
            <a:endParaRPr kumimoji="0" lang="en-US" sz="26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33" name="Picture 32" descr="cow minus DNA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228605" y="1132690"/>
            <a:ext cx="2571408" cy="18288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8" name="Picture 11" descr="DNA_orbit_animate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240000" flipH="1">
            <a:off x="1947672" y="1316736"/>
            <a:ext cx="502920" cy="88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732065"/>
          </a:xfrm>
        </p:spPr>
        <p:txBody>
          <a:bodyPr/>
          <a:lstStyle/>
          <a:p>
            <a:pPr marL="288925" indent="-288925">
              <a:lnSpc>
                <a:spcPct val="95000"/>
              </a:lnSpc>
              <a:spcAft>
                <a:spcPts val="1500"/>
              </a:spcAft>
            </a:pPr>
            <a:r>
              <a:rPr lang="en-US" sz="2500" dirty="0" smtClean="0"/>
              <a:t>4 senior scientists</a:t>
            </a:r>
          </a:p>
          <a:p>
            <a:pPr marL="288925" indent="-288925">
              <a:lnSpc>
                <a:spcPct val="95000"/>
              </a:lnSpc>
              <a:spcAft>
                <a:spcPts val="1500"/>
              </a:spcAft>
            </a:pPr>
            <a:endParaRPr lang="en-US" sz="2500" dirty="0" smtClean="0"/>
          </a:p>
          <a:p>
            <a:pPr marL="288925" indent="-288925">
              <a:lnSpc>
                <a:spcPct val="95000"/>
              </a:lnSpc>
              <a:spcAft>
                <a:spcPts val="1500"/>
              </a:spcAft>
            </a:pPr>
            <a:endParaRPr lang="en-US" sz="2500" dirty="0" smtClean="0"/>
          </a:p>
          <a:p>
            <a:pPr marL="288925" indent="-288925">
              <a:lnSpc>
                <a:spcPct val="95000"/>
              </a:lnSpc>
              <a:spcAft>
                <a:spcPts val="2400"/>
              </a:spcAft>
            </a:pPr>
            <a:endParaRPr lang="en-US" sz="2500" dirty="0" smtClean="0"/>
          </a:p>
          <a:p>
            <a:pPr marL="288925" indent="-288925">
              <a:lnSpc>
                <a:spcPct val="95000"/>
              </a:lnSpc>
              <a:spcAft>
                <a:spcPts val="2100"/>
              </a:spcAft>
            </a:pPr>
            <a:r>
              <a:rPr lang="en-US" sz="2500" dirty="0" smtClean="0"/>
              <a:t>6 support scientists</a:t>
            </a:r>
          </a:p>
          <a:p>
            <a:pPr marL="288925" indent="-288925">
              <a:lnSpc>
                <a:spcPct val="95000"/>
              </a:lnSpc>
              <a:spcAft>
                <a:spcPts val="2100"/>
              </a:spcAft>
            </a:pPr>
            <a:r>
              <a:rPr lang="en-US" sz="2500" dirty="0" smtClean="0"/>
              <a:t>4 computer specialists</a:t>
            </a:r>
          </a:p>
          <a:p>
            <a:pPr marL="288925" indent="-288925">
              <a:lnSpc>
                <a:spcPct val="95000"/>
              </a:lnSpc>
              <a:spcAft>
                <a:spcPts val="2100"/>
              </a:spcAft>
            </a:pPr>
            <a:r>
              <a:rPr lang="en-US" sz="2500" dirty="0" smtClean="0"/>
              <a:t>1 administrative assistant</a:t>
            </a:r>
          </a:p>
          <a:p>
            <a:pPr marL="288925" indent="-288925">
              <a:lnSpc>
                <a:spcPct val="95000"/>
              </a:lnSpc>
              <a:spcAft>
                <a:spcPts val="2400"/>
              </a:spcAft>
              <a:buClr>
                <a:srgbClr val="00563F"/>
              </a:buClr>
            </a:pPr>
            <a:r>
              <a:rPr lang="en-US" sz="2500" dirty="0" smtClean="0">
                <a:solidFill>
                  <a:srgbClr val="00563F"/>
                </a:solidFill>
              </a:rPr>
              <a:t>Visiting scientists and students</a:t>
            </a:r>
            <a:endParaRPr lang="en-US" sz="2500" dirty="0">
              <a:solidFill>
                <a:srgbClr val="00563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AIP staff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8654" y="3113012"/>
            <a:ext cx="1886673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00563F"/>
                </a:solidFill>
                <a:latin typeface="Calibri" pitchFamily="34" charset="0"/>
              </a:rPr>
              <a:t>Dr. George Wiggans</a:t>
            </a:r>
            <a:endParaRPr lang="en-US" sz="1700" b="1" dirty="0">
              <a:solidFill>
                <a:srgbClr val="00563F"/>
              </a:solidFill>
              <a:latin typeface="Calibri" pitchFamily="34" charset="0"/>
            </a:endParaRPr>
          </a:p>
        </p:txBody>
      </p:sp>
      <p:pic>
        <p:nvPicPr>
          <p:cNvPr id="13" name="Picture 12" descr="grw_ADSA_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3480" y="1828800"/>
            <a:ext cx="1143000" cy="1272447"/>
          </a:xfrm>
          <a:prstGeom prst="rect">
            <a:avLst/>
          </a:prstGeom>
        </p:spPr>
      </p:pic>
      <p:pic>
        <p:nvPicPr>
          <p:cNvPr id="12" name="Picture 11" descr="paul_small.jpg"/>
          <p:cNvPicPr>
            <a:picLocks noChangeAspect="1"/>
          </p:cNvPicPr>
          <p:nvPr/>
        </p:nvPicPr>
        <p:blipFill>
          <a:blip r:embed="rId3" cstate="print"/>
          <a:srcRect b="1800"/>
          <a:stretch>
            <a:fillRect/>
          </a:stretch>
        </p:blipFill>
        <p:spPr>
          <a:xfrm>
            <a:off x="3127285" y="1828800"/>
            <a:ext cx="1143000" cy="12827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79857" y="3113012"/>
            <a:ext cx="1826870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00563F"/>
                </a:solidFill>
                <a:latin typeface="Calibri" pitchFamily="34" charset="0"/>
              </a:rPr>
              <a:t>Dr. Paul VanRaden</a:t>
            </a:r>
            <a:endParaRPr lang="en-US" sz="1700" b="1" dirty="0">
              <a:solidFill>
                <a:srgbClr val="00563F"/>
              </a:solidFill>
              <a:latin typeface="Calibri" pitchFamily="34" charset="0"/>
            </a:endParaRPr>
          </a:p>
        </p:txBody>
      </p:sp>
      <p:pic>
        <p:nvPicPr>
          <p:cNvPr id="10" name="Picture 9" descr="JCole_small.jpg"/>
          <p:cNvPicPr>
            <a:picLocks noChangeAspect="1"/>
          </p:cNvPicPr>
          <p:nvPr/>
        </p:nvPicPr>
        <p:blipFill>
          <a:blip r:embed="rId4" cstate="print"/>
          <a:srcRect b="2250"/>
          <a:stretch>
            <a:fillRect/>
          </a:stretch>
        </p:blipFill>
        <p:spPr>
          <a:xfrm>
            <a:off x="5081090" y="1828800"/>
            <a:ext cx="1143000" cy="12768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34679" y="3113012"/>
            <a:ext cx="1419827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00563F"/>
                </a:solidFill>
                <a:latin typeface="Calibri" pitchFamily="34" charset="0"/>
              </a:rPr>
              <a:t>Dr. John Cole</a:t>
            </a:r>
            <a:endParaRPr lang="en-US" sz="1700" b="1" dirty="0">
              <a:solidFill>
                <a:srgbClr val="00563F"/>
              </a:solidFill>
              <a:latin typeface="Calibri" pitchFamily="34" charset="0"/>
            </a:endParaRPr>
          </a:p>
        </p:txBody>
      </p:sp>
      <p:pic>
        <p:nvPicPr>
          <p:cNvPr id="14" name="Picture 13" descr="bickhart_small.jpg"/>
          <p:cNvPicPr>
            <a:picLocks noChangeAspect="1"/>
          </p:cNvPicPr>
          <p:nvPr/>
        </p:nvPicPr>
        <p:blipFill>
          <a:blip r:embed="rId5" cstate="print"/>
          <a:srcRect b="2250"/>
          <a:stretch>
            <a:fillRect/>
          </a:stretch>
        </p:blipFill>
        <p:spPr>
          <a:xfrm>
            <a:off x="7034895" y="1828800"/>
            <a:ext cx="1143000" cy="12768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38087" y="3113012"/>
            <a:ext cx="1904034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00" b="1" dirty="0" smtClean="0">
                <a:solidFill>
                  <a:srgbClr val="00563F"/>
                </a:solidFill>
                <a:latin typeface="Calibri" pitchFamily="34" charset="0"/>
              </a:rPr>
              <a:t>Dr. Derek Bickhart</a:t>
            </a:r>
            <a:endParaRPr lang="en-US" sz="1700" b="1" dirty="0">
              <a:solidFill>
                <a:srgbClr val="00563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AIP U.S. collaborators </a:t>
            </a:r>
            <a:r>
              <a:rPr lang="en-US" dirty="0" smtClean="0">
                <a:solidFill>
                  <a:srgbClr val="FFFF00"/>
                </a:solidFill>
              </a:rPr>
              <a:t>(2014–15)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5613" y="1371600"/>
            <a:ext cx="4069253" cy="5014706"/>
          </a:xfrm>
        </p:spPr>
        <p:txBody>
          <a:bodyPr/>
          <a:lstStyle/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American Jersey Cattle Association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Baylor College of Medicine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Cofactor Genomics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Colorado State University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Cornell University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Council on Dairy Cattle Breeding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Dairy Records Management Systems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Department of Defense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Holstein Association USA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Iowa State University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Michigan State University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National Assoc. of Animal Breeders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Natl. Ctr. for Genetic Resources </a:t>
            </a:r>
            <a:r>
              <a:rPr lang="en-US" sz="1800" dirty="0" err="1" smtClean="0"/>
              <a:t>Preserv</a:t>
            </a:r>
            <a:r>
              <a:rPr lang="en-US" sz="1800" dirty="0" smtClean="0"/>
              <a:t>.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National DHIA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err="1" smtClean="0"/>
              <a:t>Neogen</a:t>
            </a:r>
            <a:r>
              <a:rPr lang="en-US" sz="1800" dirty="0" smtClean="0"/>
              <a:t>/GeneSeek</a:t>
            </a:r>
          </a:p>
          <a:p>
            <a:pPr marL="227013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North Carolina State University</a:t>
            </a:r>
          </a:p>
          <a:p>
            <a:pPr marL="227013" lvl="0" indent="-227013">
              <a:lnSpc>
                <a:spcPct val="80000"/>
              </a:lnSpc>
              <a:spcAft>
                <a:spcPts val="500"/>
              </a:spcAft>
            </a:pPr>
            <a:r>
              <a:rPr lang="en-US" sz="1800" dirty="0" smtClean="0"/>
              <a:t>Pennsylvania State University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4835384" y="1371600"/>
            <a:ext cx="3577489" cy="479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Purdue University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Recombinetics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00337F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Sexing Technologies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University of California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University of Connecticut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University of Florida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University of Maryland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University of Minnesota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University of Missouri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University of Puerto Rico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University of Vermont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University of Virgin Islands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University of Wisconsin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U.S. Meat Animal Research Center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Virginia State University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Virginia Tech</a:t>
            </a:r>
          </a:p>
          <a:p>
            <a:pPr marL="227013" marR="0" lvl="0" indent="-22701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5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Washington State University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563F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7" name="Picture 6" descr="USA_Flag_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0515" y="1298358"/>
            <a:ext cx="1645920" cy="1032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69387"/>
          </a:xfrm>
        </p:spPr>
        <p:txBody>
          <a:bodyPr/>
          <a:lstStyle/>
          <a:p>
            <a:r>
              <a:rPr lang="en-US" sz="3700" dirty="0" smtClean="0"/>
              <a:t>AIP international collaborators </a:t>
            </a:r>
            <a:r>
              <a:rPr lang="en-US" sz="3700" dirty="0" smtClean="0">
                <a:solidFill>
                  <a:srgbClr val="FFFF00"/>
                </a:solidFill>
              </a:rPr>
              <a:t>(2014–15)</a:t>
            </a:r>
            <a:endParaRPr lang="en-US" sz="3700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5613" y="1371600"/>
            <a:ext cx="2900329" cy="4655121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2800" dirty="0" smtClean="0"/>
              <a:t>Australia</a:t>
            </a:r>
          </a:p>
          <a:p>
            <a:pPr>
              <a:spcAft>
                <a:spcPts val="300"/>
              </a:spcAft>
            </a:pPr>
            <a:r>
              <a:rPr lang="en-US" sz="2800" dirty="0" smtClean="0"/>
              <a:t>Austria</a:t>
            </a:r>
          </a:p>
          <a:p>
            <a:pPr>
              <a:spcAft>
                <a:spcPts val="300"/>
              </a:spcAft>
            </a:pPr>
            <a:r>
              <a:rPr lang="en-US" sz="2800" dirty="0" smtClean="0"/>
              <a:t>Belgium</a:t>
            </a:r>
          </a:p>
          <a:p>
            <a:pPr>
              <a:spcAft>
                <a:spcPts val="300"/>
              </a:spcAft>
            </a:pPr>
            <a:r>
              <a:rPr lang="en-US" sz="2800" dirty="0" smtClean="0"/>
              <a:t>Brazil</a:t>
            </a:r>
          </a:p>
          <a:p>
            <a:pPr>
              <a:spcAft>
                <a:spcPts val="300"/>
              </a:spcAft>
            </a:pPr>
            <a:r>
              <a:rPr lang="en-US" sz="2800" dirty="0" smtClean="0"/>
              <a:t>Canada</a:t>
            </a:r>
          </a:p>
          <a:p>
            <a:pPr>
              <a:spcAft>
                <a:spcPts val="300"/>
              </a:spcAft>
            </a:pPr>
            <a:r>
              <a:rPr lang="en-US" sz="2800" dirty="0" smtClean="0"/>
              <a:t>China</a:t>
            </a:r>
          </a:p>
          <a:p>
            <a:pPr>
              <a:spcAft>
                <a:spcPts val="300"/>
              </a:spcAft>
            </a:pPr>
            <a:r>
              <a:rPr lang="en-US" sz="2800" dirty="0" smtClean="0"/>
              <a:t>Croatia</a:t>
            </a:r>
          </a:p>
          <a:p>
            <a:pPr>
              <a:spcAft>
                <a:spcPts val="300"/>
              </a:spcAft>
            </a:pPr>
            <a:r>
              <a:rPr lang="en-US" sz="2800" dirty="0" smtClean="0"/>
              <a:t>Denmark </a:t>
            </a:r>
          </a:p>
          <a:p>
            <a:pPr>
              <a:spcAft>
                <a:spcPts val="300"/>
              </a:spcAft>
            </a:pPr>
            <a:r>
              <a:rPr lang="en-US" sz="2800" dirty="0" smtClean="0"/>
              <a:t>France</a:t>
            </a:r>
          </a:p>
          <a:p>
            <a:pPr>
              <a:spcAft>
                <a:spcPts val="300"/>
              </a:spcAft>
            </a:pPr>
            <a:r>
              <a:rPr lang="en-US" sz="2800" dirty="0" smtClean="0"/>
              <a:t>Germany</a:t>
            </a:r>
            <a:endParaRPr lang="en-US" sz="2800" dirty="0">
              <a:solidFill>
                <a:srgbClr val="00563F"/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4112172" y="1371600"/>
            <a:ext cx="3011880" cy="465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339725" marR="0" lvl="0" indent="-339725" algn="l" defTabSz="914400" rtl="0" eaLnBrk="1" fontAlgn="base" latinLnBrk="0" hangingPunct="1">
              <a:spcBef>
                <a:spcPct val="0"/>
              </a:spcBef>
              <a:spcAft>
                <a:spcPts val="3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Israel </a:t>
            </a:r>
          </a:p>
          <a:p>
            <a:pPr marL="339725" marR="0" lvl="0" indent="-339725" algn="l" defTabSz="914400" rtl="0" eaLnBrk="1" fontAlgn="base" latinLnBrk="0" hangingPunct="1">
              <a:spcBef>
                <a:spcPct val="0"/>
              </a:spcBef>
              <a:spcAft>
                <a:spcPts val="3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Italy</a:t>
            </a:r>
          </a:p>
          <a:p>
            <a:pPr marL="339725" marR="0" lvl="0" indent="-339725" algn="l" defTabSz="914400" rtl="0" eaLnBrk="1" fontAlgn="base" latinLnBrk="0" hangingPunct="1">
              <a:spcBef>
                <a:spcPct val="0"/>
              </a:spcBef>
              <a:spcAft>
                <a:spcPts val="3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Mexico</a:t>
            </a:r>
          </a:p>
          <a:p>
            <a:pPr marL="339725" marR="0" lvl="0" indent="-339725" algn="l" defTabSz="914400" rtl="0" eaLnBrk="1" fontAlgn="base" latinLnBrk="0" hangingPunct="1">
              <a:spcBef>
                <a:spcPct val="0"/>
              </a:spcBef>
              <a:spcAft>
                <a:spcPts val="3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Netherlands</a:t>
            </a:r>
          </a:p>
          <a:p>
            <a:pPr marL="339725" marR="0" lvl="0" indent="-339725" algn="l" defTabSz="914400" rtl="0" eaLnBrk="1" fontAlgn="base" latinLnBrk="0" hangingPunct="1">
              <a:spcBef>
                <a:spcPct val="0"/>
              </a:spcBef>
              <a:spcAft>
                <a:spcPts val="3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New Zealand</a:t>
            </a:r>
          </a:p>
          <a:p>
            <a:pPr marL="339725" marR="0" lvl="0" indent="-339725" algn="l" defTabSz="914400" rtl="0" eaLnBrk="1" fontAlgn="base" latinLnBrk="0" hangingPunct="1">
              <a:spcBef>
                <a:spcPct val="0"/>
              </a:spcBef>
              <a:spcAft>
                <a:spcPts val="3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Norway</a:t>
            </a:r>
          </a:p>
          <a:p>
            <a:pPr marL="339725" marR="0" lvl="0" indent="-339725" algn="l" defTabSz="914400" rtl="0" eaLnBrk="1" fontAlgn="base" latinLnBrk="0" hangingPunct="1">
              <a:spcBef>
                <a:spcPct val="0"/>
              </a:spcBef>
              <a:spcAft>
                <a:spcPts val="3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Sweden</a:t>
            </a:r>
          </a:p>
          <a:p>
            <a:pPr marL="339725" marR="0" lvl="0" indent="-339725" algn="l" defTabSz="914400" rtl="0" eaLnBrk="1" fontAlgn="base" latinLnBrk="0" hangingPunct="1">
              <a:spcBef>
                <a:spcPct val="0"/>
              </a:spcBef>
              <a:spcAft>
                <a:spcPts val="3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Switzerland</a:t>
            </a:r>
          </a:p>
          <a:p>
            <a:pPr marL="339725" marR="0" lvl="0" indent="-339725" algn="l" defTabSz="914400" rtl="0" eaLnBrk="1" fontAlgn="base" latinLnBrk="0" hangingPunct="1">
              <a:spcBef>
                <a:spcPct val="0"/>
              </a:spcBef>
              <a:spcAft>
                <a:spcPts val="3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United Kingdom</a:t>
            </a:r>
          </a:p>
          <a:p>
            <a:pPr marL="339725" marR="0" lvl="0" indent="-339725" algn="l" defTabSz="914400" rtl="0" eaLnBrk="1" fontAlgn="base" latinLnBrk="0" hangingPunct="1">
              <a:spcBef>
                <a:spcPct val="0"/>
              </a:spcBef>
              <a:spcAft>
                <a:spcPts val="300"/>
              </a:spcAft>
              <a:buClr>
                <a:srgbClr val="00337F"/>
              </a:buClr>
              <a:buSzPct val="67000"/>
              <a:buFont typeface="Monotype Sorts" pitchFamily="2" charset="2"/>
              <a:buChar char="l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7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Venezuela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563F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050" name="Picture 2" descr="http://upload.wikimedia.org/wikipedia/commons/a/ab/Map_of_world_not_highlight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3313" y="1459158"/>
            <a:ext cx="2330818" cy="1188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Traits studied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21265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2100"/>
              </a:spcAft>
            </a:pPr>
            <a:r>
              <a:rPr lang="en-US" sz="2800" dirty="0" smtClean="0"/>
              <a:t>Yield </a:t>
            </a:r>
            <a:r>
              <a:rPr lang="en-US" sz="2800" dirty="0" smtClean="0">
                <a:solidFill>
                  <a:srgbClr val="00563F"/>
                </a:solidFill>
              </a:rPr>
              <a:t>(milk, fat, protein)</a:t>
            </a:r>
          </a:p>
          <a:p>
            <a:pPr>
              <a:lnSpc>
                <a:spcPct val="95000"/>
              </a:lnSpc>
              <a:spcAft>
                <a:spcPts val="2100"/>
              </a:spcAft>
            </a:pPr>
            <a:r>
              <a:rPr lang="en-US" sz="2800" dirty="0" smtClean="0"/>
              <a:t>Longevity </a:t>
            </a:r>
            <a:r>
              <a:rPr lang="en-US" sz="2800" dirty="0" smtClean="0">
                <a:solidFill>
                  <a:srgbClr val="00563F"/>
                </a:solidFill>
              </a:rPr>
              <a:t>(productive life)</a:t>
            </a:r>
          </a:p>
          <a:p>
            <a:pPr>
              <a:lnSpc>
                <a:spcPct val="95000"/>
              </a:lnSpc>
              <a:spcAft>
                <a:spcPts val="2100"/>
              </a:spcAft>
            </a:pPr>
            <a:r>
              <a:rPr lang="en-US" sz="2800" dirty="0" smtClean="0"/>
              <a:t>Fertility </a:t>
            </a:r>
            <a:r>
              <a:rPr lang="en-US" sz="2800" dirty="0" smtClean="0">
                <a:solidFill>
                  <a:srgbClr val="00563F"/>
                </a:solidFill>
              </a:rPr>
              <a:t>(conception rate, pregnancy</a:t>
            </a:r>
            <a:r>
              <a:rPr lang="en-US" sz="2800" dirty="0" smtClean="0">
                <a:solidFill>
                  <a:srgbClr val="00563F"/>
                </a:solidFill>
                <a:latin typeface="Cambria"/>
              </a:rPr>
              <a:t> </a:t>
            </a:r>
            <a:r>
              <a:rPr lang="en-US" sz="2800" dirty="0" smtClean="0">
                <a:solidFill>
                  <a:srgbClr val="00563F"/>
                </a:solidFill>
              </a:rPr>
              <a:t>rate,</a:t>
            </a:r>
            <a:r>
              <a:rPr lang="en-US" sz="2800" dirty="0" smtClean="0">
                <a:solidFill>
                  <a:srgbClr val="00563F"/>
                </a:solidFill>
                <a:latin typeface="Cambria"/>
              </a:rPr>
              <a:t> </a:t>
            </a:r>
            <a:r>
              <a:rPr lang="en-US" sz="2800" dirty="0" smtClean="0">
                <a:solidFill>
                  <a:srgbClr val="00563F"/>
                </a:solidFill>
              </a:rPr>
              <a:t>calving</a:t>
            </a:r>
            <a:r>
              <a:rPr lang="en-US" sz="2800" dirty="0" smtClean="0">
                <a:solidFill>
                  <a:srgbClr val="00563F"/>
                </a:solidFill>
                <a:latin typeface="Cambria"/>
              </a:rPr>
              <a:t> </a:t>
            </a:r>
            <a:r>
              <a:rPr lang="en-US" sz="2800" dirty="0" smtClean="0">
                <a:solidFill>
                  <a:srgbClr val="00563F"/>
                </a:solidFill>
              </a:rPr>
              <a:t>interval)</a:t>
            </a:r>
          </a:p>
          <a:p>
            <a:pPr>
              <a:lnSpc>
                <a:spcPct val="95000"/>
              </a:lnSpc>
              <a:spcAft>
                <a:spcPts val="2100"/>
              </a:spcAft>
            </a:pPr>
            <a:r>
              <a:rPr lang="en-US" sz="2800" dirty="0" smtClean="0"/>
              <a:t>Calving </a:t>
            </a:r>
            <a:r>
              <a:rPr lang="en-US" sz="2800" dirty="0" smtClean="0">
                <a:solidFill>
                  <a:srgbClr val="00563F"/>
                </a:solidFill>
              </a:rPr>
              <a:t>(calving ease, stillbirth)</a:t>
            </a:r>
          </a:p>
          <a:p>
            <a:pPr>
              <a:lnSpc>
                <a:spcPct val="95000"/>
              </a:lnSpc>
              <a:spcAft>
                <a:spcPts val="2100"/>
              </a:spcAft>
            </a:pPr>
            <a:r>
              <a:rPr lang="en-US" sz="2800" dirty="0" smtClean="0"/>
              <a:t>Health </a:t>
            </a:r>
            <a:r>
              <a:rPr lang="en-US" sz="2800" dirty="0" smtClean="0">
                <a:solidFill>
                  <a:srgbClr val="00563F"/>
                </a:solidFill>
              </a:rPr>
              <a:t>(somatic cell score, disease</a:t>
            </a:r>
            <a:r>
              <a:rPr lang="en-US" sz="2800" dirty="0" smtClean="0">
                <a:solidFill>
                  <a:srgbClr val="00563F"/>
                </a:solidFill>
                <a:latin typeface="Cambria"/>
              </a:rPr>
              <a:t> </a:t>
            </a:r>
            <a:r>
              <a:rPr lang="en-US" sz="2800" dirty="0" smtClean="0">
                <a:solidFill>
                  <a:srgbClr val="00563F"/>
                </a:solidFill>
              </a:rPr>
              <a:t>resistance,</a:t>
            </a:r>
            <a:r>
              <a:rPr lang="en-US" sz="2800" dirty="0" smtClean="0">
                <a:solidFill>
                  <a:srgbClr val="00563F"/>
                </a:solidFill>
                <a:latin typeface="Cambria"/>
              </a:rPr>
              <a:t> </a:t>
            </a:r>
            <a:r>
              <a:rPr lang="en-US" sz="2800" dirty="0" smtClean="0">
                <a:solidFill>
                  <a:srgbClr val="00563F"/>
                </a:solidFill>
              </a:rPr>
              <a:t>heat</a:t>
            </a:r>
            <a:r>
              <a:rPr lang="en-US" sz="2800" dirty="0" smtClean="0">
                <a:solidFill>
                  <a:srgbClr val="00563F"/>
                </a:solidFill>
                <a:latin typeface="Cambria"/>
              </a:rPr>
              <a:t> </a:t>
            </a:r>
            <a:r>
              <a:rPr lang="en-US" sz="2800" dirty="0" smtClean="0">
                <a:solidFill>
                  <a:srgbClr val="00563F"/>
                </a:solidFill>
              </a:rPr>
              <a:t>stress)</a:t>
            </a:r>
          </a:p>
          <a:p>
            <a:pPr>
              <a:lnSpc>
                <a:spcPct val="95000"/>
              </a:lnSpc>
              <a:spcAft>
                <a:spcPts val="2100"/>
              </a:spcAft>
            </a:pPr>
            <a:r>
              <a:rPr lang="en-US" sz="2800" dirty="0" smtClean="0"/>
              <a:t>Feed efficiency</a:t>
            </a:r>
            <a:endParaRPr lang="en-US" sz="2800" dirty="0"/>
          </a:p>
        </p:txBody>
      </p:sp>
      <p:pic>
        <p:nvPicPr>
          <p:cNvPr id="38915" name="Picture 3" descr="C:\Users\shubbard\Desktop\Graphics\Animals\Cows\Holstein calves_Idaho_ARS.jpg"/>
          <p:cNvPicPr>
            <a:picLocks noChangeAspect="1" noChangeArrowheads="1"/>
          </p:cNvPicPr>
          <p:nvPr/>
        </p:nvPicPr>
        <p:blipFill>
          <a:blip r:embed="rId2" cstate="print"/>
          <a:srcRect r="16667"/>
          <a:stretch>
            <a:fillRect/>
          </a:stretch>
        </p:blipFill>
        <p:spPr bwMode="auto">
          <a:xfrm>
            <a:off x="6164580" y="1463040"/>
            <a:ext cx="2438400" cy="438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History of genomic evaluations</a:t>
            </a:r>
          </a:p>
        </p:txBody>
      </p:sp>
      <p:sp>
        <p:nvSpPr>
          <p:cNvPr id="11714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5613" y="1371600"/>
            <a:ext cx="8386546" cy="4729500"/>
          </a:xfrm>
        </p:spPr>
        <p:txBody>
          <a:bodyPr/>
          <a:lstStyle/>
          <a:p>
            <a:pPr marL="284163" indent="-284163">
              <a:spcAft>
                <a:spcPts val="1100"/>
              </a:spcAft>
              <a:tabLst>
                <a:tab pos="2058988" algn="l"/>
                <a:tab pos="8062913" algn="r"/>
              </a:tabLst>
            </a:pPr>
            <a:r>
              <a:rPr lang="en-US" sz="2600" dirty="0" smtClean="0"/>
              <a:t>BovineSNP50 BeadChip available	</a:t>
            </a:r>
            <a:r>
              <a:rPr lang="en-US" sz="2600" dirty="0" smtClean="0">
                <a:solidFill>
                  <a:srgbClr val="00563F"/>
                </a:solidFill>
              </a:rPr>
              <a:t>Dec. 2007</a:t>
            </a:r>
            <a:endParaRPr lang="en-US" sz="2600" dirty="0" smtClean="0"/>
          </a:p>
          <a:p>
            <a:pPr marL="284163" indent="-284163">
              <a:spcAft>
                <a:spcPts val="1100"/>
              </a:spcAft>
              <a:tabLst>
                <a:tab pos="2058988" algn="l"/>
                <a:tab pos="8062913" algn="r"/>
              </a:tabLst>
            </a:pPr>
            <a:r>
              <a:rPr lang="en-US" sz="2600" dirty="0" smtClean="0"/>
              <a:t>First unofficial evaluation released	</a:t>
            </a:r>
            <a:r>
              <a:rPr lang="en-US" sz="2600" dirty="0" smtClean="0">
                <a:solidFill>
                  <a:srgbClr val="00563F"/>
                </a:solidFill>
              </a:rPr>
              <a:t>Apr. 2008</a:t>
            </a:r>
            <a:endParaRPr lang="en-US" sz="2600" dirty="0" smtClean="0"/>
          </a:p>
          <a:p>
            <a:pPr marL="284163" indent="-284163">
              <a:spcAft>
                <a:spcPts val="1100"/>
              </a:spcAft>
              <a:tabLst>
                <a:tab pos="2058988" algn="l"/>
                <a:tab pos="8062913" algn="r"/>
              </a:tabLst>
            </a:pPr>
            <a:r>
              <a:rPr lang="en-US" sz="2600" dirty="0" smtClean="0"/>
              <a:t>Official evaluations for Holsteins and Jerseys	</a:t>
            </a:r>
            <a:r>
              <a:rPr lang="en-US" sz="2600" dirty="0" smtClean="0">
                <a:solidFill>
                  <a:srgbClr val="00563F"/>
                </a:solidFill>
              </a:rPr>
              <a:t>Jan. 2009</a:t>
            </a:r>
            <a:endParaRPr lang="en-US" sz="2600" dirty="0" smtClean="0"/>
          </a:p>
          <a:p>
            <a:pPr marL="284163" indent="-284163">
              <a:spcAft>
                <a:spcPts val="1100"/>
              </a:spcAft>
              <a:tabLst>
                <a:tab pos="2058988" algn="l"/>
                <a:tab pos="8062913" algn="r"/>
              </a:tabLst>
            </a:pPr>
            <a:r>
              <a:rPr lang="en-US" sz="2600" dirty="0" smtClean="0"/>
              <a:t>Official evaluations for Brown Swiss	</a:t>
            </a:r>
            <a:r>
              <a:rPr lang="en-US" sz="2600" dirty="0" smtClean="0">
                <a:solidFill>
                  <a:srgbClr val="00563F"/>
                </a:solidFill>
              </a:rPr>
              <a:t>Aug. 2009</a:t>
            </a:r>
          </a:p>
          <a:p>
            <a:pPr marL="284163" indent="-284163">
              <a:spcAft>
                <a:spcPts val="1100"/>
              </a:spcAft>
              <a:tabLst>
                <a:tab pos="2058988" algn="l"/>
                <a:tab pos="8062913" algn="r"/>
              </a:tabLst>
            </a:pPr>
            <a:r>
              <a:rPr lang="en-US" sz="2600" dirty="0" smtClean="0"/>
              <a:t>Monthly evaluation </a:t>
            </a:r>
            <a:r>
              <a:rPr lang="en-US" sz="2600" dirty="0" smtClean="0">
                <a:solidFill>
                  <a:srgbClr val="00563F"/>
                </a:solidFill>
              </a:rPr>
              <a:t>	Jan. 2010</a:t>
            </a:r>
            <a:endParaRPr lang="en-US" sz="2600" dirty="0" smtClean="0"/>
          </a:p>
          <a:p>
            <a:pPr marL="284163" indent="-284163">
              <a:spcAft>
                <a:spcPts val="1100"/>
              </a:spcAft>
              <a:tabLst>
                <a:tab pos="2058988" algn="l"/>
                <a:tab pos="8062913" algn="r"/>
              </a:tabLst>
            </a:pPr>
            <a:r>
              <a:rPr lang="en-US" sz="2600" dirty="0" smtClean="0"/>
              <a:t>Official 3K evaluations	</a:t>
            </a:r>
            <a:r>
              <a:rPr lang="en-US" sz="2600" dirty="0" smtClean="0">
                <a:solidFill>
                  <a:srgbClr val="00563F"/>
                </a:solidFill>
              </a:rPr>
              <a:t>Dec. 2010</a:t>
            </a:r>
            <a:endParaRPr lang="en-US" sz="2600" dirty="0" smtClean="0"/>
          </a:p>
          <a:p>
            <a:pPr marL="284163" indent="-284163">
              <a:spcAft>
                <a:spcPts val="1100"/>
              </a:spcAft>
              <a:tabLst>
                <a:tab pos="2058988" algn="l"/>
                <a:tab pos="8062913" algn="r"/>
              </a:tabLst>
            </a:pPr>
            <a:r>
              <a:rPr lang="en-US" sz="2600" dirty="0" smtClean="0"/>
              <a:t>BovineLD BeadChip available	</a:t>
            </a:r>
            <a:r>
              <a:rPr lang="en-US" sz="2600" dirty="0" smtClean="0">
                <a:solidFill>
                  <a:srgbClr val="00563F"/>
                </a:solidFill>
              </a:rPr>
              <a:t>Sept. 2011</a:t>
            </a:r>
          </a:p>
          <a:p>
            <a:pPr marL="284163" indent="-284163">
              <a:spcAft>
                <a:spcPts val="1100"/>
              </a:spcAft>
              <a:tabLst>
                <a:tab pos="2058988" algn="l"/>
                <a:tab pos="8062913" algn="r"/>
              </a:tabLst>
            </a:pPr>
            <a:r>
              <a:rPr lang="en-US" sz="2600" dirty="0" smtClean="0"/>
              <a:t>Official evaluations for Ayrshires</a:t>
            </a:r>
            <a:r>
              <a:rPr lang="en-US" sz="2600" dirty="0" smtClean="0">
                <a:solidFill>
                  <a:srgbClr val="00563F"/>
                </a:solidFill>
              </a:rPr>
              <a:t>  	Apr. 2013</a:t>
            </a:r>
          </a:p>
          <a:p>
            <a:pPr marL="284163" indent="-284163">
              <a:spcAft>
                <a:spcPts val="1100"/>
              </a:spcAft>
              <a:tabLst>
                <a:tab pos="2058988" algn="l"/>
                <a:tab pos="8062913" algn="r"/>
              </a:tabLst>
            </a:pPr>
            <a:r>
              <a:rPr lang="en-US" sz="2600" dirty="0" smtClean="0"/>
              <a:t>Weekly evaluation</a:t>
            </a:r>
            <a:r>
              <a:rPr lang="en-US" sz="2600" dirty="0" smtClean="0">
                <a:solidFill>
                  <a:srgbClr val="00563F"/>
                </a:solidFill>
              </a:rPr>
              <a:t> 	Nov. 2014</a:t>
            </a:r>
            <a:endParaRPr lang="en-US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145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Genotype chips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61640" y="1286664"/>
          <a:ext cx="8046720" cy="484936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71600"/>
                <a:gridCol w="1600200"/>
                <a:gridCol w="2286000"/>
                <a:gridCol w="1188720"/>
                <a:gridCol w="1600200"/>
              </a:tblGrid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3200" b="1" u="none" dirty="0" smtClean="0">
                          <a:solidFill>
                            <a:srgbClr val="00563F"/>
                          </a:solidFill>
                          <a:latin typeface="Calibri" pitchFamily="34" charset="0"/>
                        </a:rPr>
                        <a:t>Chip</a:t>
                      </a:r>
                      <a:endParaRPr lang="en-US" sz="3200" b="1" u="none" dirty="0">
                        <a:solidFill>
                          <a:srgbClr val="00563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u="none" baseline="0" dirty="0" smtClean="0">
                          <a:solidFill>
                            <a:srgbClr val="00563F"/>
                          </a:solidFill>
                          <a:latin typeface="Calibri" pitchFamily="34" charset="0"/>
                        </a:rPr>
                        <a:t>SNP (no.)</a:t>
                      </a:r>
                      <a:endParaRPr lang="en-US" sz="3200" b="1" u="none" dirty="0">
                        <a:solidFill>
                          <a:srgbClr val="00563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b="1" u="none" dirty="0">
                        <a:solidFill>
                          <a:srgbClr val="00563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u="none" dirty="0" smtClean="0">
                          <a:solidFill>
                            <a:srgbClr val="00563F"/>
                          </a:solidFill>
                          <a:latin typeface="Calibri" pitchFamily="34" charset="0"/>
                        </a:rPr>
                        <a:t>Chip</a:t>
                      </a:r>
                      <a:endParaRPr lang="en-US" sz="3200" b="1" u="none" dirty="0">
                        <a:solidFill>
                          <a:srgbClr val="00563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u="none" dirty="0" smtClean="0">
                          <a:solidFill>
                            <a:srgbClr val="00563F"/>
                          </a:solidFill>
                          <a:latin typeface="Calibri" pitchFamily="34" charset="0"/>
                        </a:rPr>
                        <a:t>SNP (no.)</a:t>
                      </a:r>
                      <a:endParaRPr lang="en-US" sz="3200" b="1" u="none" dirty="0">
                        <a:solidFill>
                          <a:srgbClr val="00563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4632"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50K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54,001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ZLD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11,410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84632"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50K v2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54,609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ZMD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56,955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/>
                </a:tc>
              </a:tr>
              <a:tr h="484632"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3K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2,900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ELD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9,072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/>
                </a:tc>
              </a:tr>
              <a:tr h="484632"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HD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777,962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LD2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6,912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/>
                </a:tc>
              </a:tr>
              <a:tr h="484632"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3200" b="1" dirty="0" err="1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Affy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648,875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GP3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26,151</a:t>
                      </a:r>
                    </a:p>
                  </a:txBody>
                  <a:tcPr marL="0" marR="137160" marT="0" marB="0" anchor="b"/>
                </a:tc>
              </a:tr>
              <a:tr h="484632"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LD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6,909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7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ZL2</a:t>
                      </a:r>
                      <a:endParaRPr lang="en-US" sz="3200" dirty="0"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7F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17,557</a:t>
                      </a:r>
                      <a:endParaRPr lang="en-US" sz="3200" dirty="0">
                        <a:latin typeface="Calibri" pitchFamily="34" charset="0"/>
                      </a:endParaRPr>
                    </a:p>
                  </a:txBody>
                  <a:tcPr marL="0" marR="137160" marT="0" marB="0" anchor="b"/>
                </a:tc>
              </a:tr>
              <a:tr h="484632"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GGP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8,762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ZM2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60,914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/>
                </a:tc>
              </a:tr>
              <a:tr h="484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GHD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77,068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GH2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139,480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/>
                </a:tc>
              </a:tr>
              <a:tr h="484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GP2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19,809</a:t>
                      </a: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13716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endParaRPr lang="en-US" sz="32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endParaRPr lang="en-US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endParaRPr lang="en-US" dirty="0"/>
                    </a:p>
                  </a:txBody>
                  <a:tcPr marL="0" marR="137160" marT="0" marB="0" anchor="b"/>
                </a:tc>
              </a:tr>
            </a:tbl>
          </a:graphicData>
        </a:graphic>
      </p:graphicFrame>
      <p:grpSp>
        <p:nvGrpSpPr>
          <p:cNvPr id="4" name="Group 3"/>
          <p:cNvGrpSpPr>
            <a:grpSpLocks noChangeAspect="1"/>
          </p:cNvGrpSpPr>
          <p:nvPr/>
        </p:nvGrpSpPr>
        <p:grpSpPr>
          <a:xfrm rot="21181764">
            <a:off x="4114800" y="2307795"/>
            <a:ext cx="914400" cy="2666352"/>
            <a:chOff x="7577470" y="3449799"/>
            <a:chExt cx="1377903" cy="4017906"/>
          </a:xfrm>
        </p:grpSpPr>
        <p:pic>
          <p:nvPicPr>
            <p:cNvPr id="5" name="Picture 4" descr="GGP-HD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 rot="780000">
              <a:off x="7577470" y="3449799"/>
              <a:ext cx="822960" cy="24997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7" name="Picture 6" descr="GGP-HD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 rot="780000">
              <a:off x="7665047" y="3659194"/>
              <a:ext cx="1005840" cy="30552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8" name="Picture 7" descr="GGP-HD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 rot="780000">
              <a:off x="7812373" y="3995857"/>
              <a:ext cx="1143000" cy="3471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Laboratory  quality control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5613" y="1371600"/>
            <a:ext cx="8226425" cy="4488408"/>
          </a:xfrm>
        </p:spPr>
        <p:txBody>
          <a:bodyPr/>
          <a:lstStyle/>
          <a:p>
            <a:pPr>
              <a:lnSpc>
                <a:spcPts val="3200"/>
              </a:lnSpc>
              <a:spcAft>
                <a:spcPts val="600"/>
              </a:spcAft>
            </a:pPr>
            <a:r>
              <a:rPr lang="en-US" sz="2900" dirty="0" smtClean="0"/>
              <a:t>Each SNP evaluated for</a:t>
            </a:r>
          </a:p>
          <a:p>
            <a:pPr lvl="1">
              <a:lnSpc>
                <a:spcPts val="3200"/>
              </a:lnSpc>
              <a:spcAft>
                <a:spcPts val="600"/>
              </a:spcAft>
            </a:pPr>
            <a:r>
              <a:rPr lang="en-US" sz="2900" dirty="0" smtClean="0"/>
              <a:t>Call rate</a:t>
            </a:r>
          </a:p>
          <a:p>
            <a:pPr lvl="1">
              <a:lnSpc>
                <a:spcPts val="3200"/>
              </a:lnSpc>
              <a:spcAft>
                <a:spcPts val="600"/>
              </a:spcAft>
            </a:pPr>
            <a:r>
              <a:rPr lang="en-US" sz="2900" dirty="0" smtClean="0"/>
              <a:t>Portion heterozygous</a:t>
            </a:r>
          </a:p>
          <a:p>
            <a:pPr lvl="1">
              <a:lnSpc>
                <a:spcPts val="3200"/>
              </a:lnSpc>
              <a:spcAft>
                <a:spcPts val="3600"/>
              </a:spcAft>
            </a:pPr>
            <a:r>
              <a:rPr lang="en-US" sz="2900" dirty="0" smtClean="0"/>
              <a:t>Parent-progeny conflicts</a:t>
            </a:r>
          </a:p>
          <a:p>
            <a:pPr>
              <a:lnSpc>
                <a:spcPts val="3200"/>
              </a:lnSpc>
              <a:spcAft>
                <a:spcPts val="3600"/>
              </a:spcAft>
            </a:pPr>
            <a:r>
              <a:rPr lang="en-US" sz="2900" dirty="0" smtClean="0"/>
              <a:t>Clustering investigated if SNPs exceeds limits</a:t>
            </a:r>
          </a:p>
          <a:p>
            <a:pPr>
              <a:lnSpc>
                <a:spcPts val="3200"/>
              </a:lnSpc>
              <a:spcAft>
                <a:spcPts val="3600"/>
              </a:spcAft>
            </a:pPr>
            <a:r>
              <a:rPr lang="en-US" sz="2900" dirty="0" smtClean="0"/>
              <a:t>Number of failing SNPs indicates genotype quality</a:t>
            </a:r>
          </a:p>
          <a:p>
            <a:pPr>
              <a:lnSpc>
                <a:spcPts val="3200"/>
              </a:lnSpc>
            </a:pPr>
            <a:r>
              <a:rPr lang="en-US" sz="2900" dirty="0" smtClean="0"/>
              <a:t>Target of &lt;10 SNPs in each category</a:t>
            </a:r>
            <a:endParaRPr lang="en-US" sz="2900" dirty="0"/>
          </a:p>
        </p:txBody>
      </p:sp>
    </p:spTree>
    <p:extLst>
      <p:ext uri="{BB962C8B-B14F-4D97-AF65-F5344CB8AC3E}">
        <p14:creationId xmlns="" xmlns:p14="http://schemas.microsoft.com/office/powerpoint/2010/main" val="196307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clustering adjustment</a:t>
            </a:r>
            <a:endParaRPr lang="en-US" dirty="0"/>
          </a:p>
        </p:txBody>
      </p:sp>
      <p:pic>
        <p:nvPicPr>
          <p:cNvPr id="22531" name="Picture 3" descr="Before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55600" y="1242291"/>
            <a:ext cx="6921500" cy="5033818"/>
          </a:xfrm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493000" y="2874963"/>
            <a:ext cx="112395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000"/>
              </a:lnSpc>
            </a:pPr>
            <a:r>
              <a:rPr lang="en-US" sz="3800" b="1" dirty="0">
                <a:solidFill>
                  <a:srgbClr val="00337F"/>
                </a:solidFill>
                <a:latin typeface="Calibri" pitchFamily="34" charset="0"/>
              </a:rPr>
              <a:t>86% call rate</a:t>
            </a:r>
          </a:p>
        </p:txBody>
      </p:sp>
    </p:spTree>
    <p:extLst>
      <p:ext uri="{BB962C8B-B14F-4D97-AF65-F5344CB8AC3E}">
        <p14:creationId xmlns:p14="http://schemas.microsoft.com/office/powerpoint/2010/main" xmlns="" val="335990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After"/>
          <p:cNvPicPr preferRelativeResize="0"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" y="1244601"/>
            <a:ext cx="694690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clustering adjustment</a:t>
            </a:r>
            <a:endParaRPr lang="en-US" dirty="0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493000" y="2874963"/>
            <a:ext cx="112395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000"/>
              </a:lnSpc>
            </a:pPr>
            <a:r>
              <a:rPr lang="en-US" sz="3800" b="1" dirty="0" smtClean="0">
                <a:solidFill>
                  <a:srgbClr val="00337F"/>
                </a:solidFill>
                <a:latin typeface="Calibri" pitchFamily="34" charset="0"/>
              </a:rPr>
              <a:t>100% </a:t>
            </a:r>
            <a:r>
              <a:rPr lang="en-US" sz="3800" b="1" dirty="0">
                <a:solidFill>
                  <a:srgbClr val="00337F"/>
                </a:solidFill>
                <a:latin typeface="Calibri" pitchFamily="34" charset="0"/>
              </a:rPr>
              <a:t>call rate</a:t>
            </a:r>
          </a:p>
        </p:txBody>
      </p:sp>
    </p:spTree>
    <p:extLst>
      <p:ext uri="{BB962C8B-B14F-4D97-AF65-F5344CB8AC3E}">
        <p14:creationId xmlns:p14="http://schemas.microsoft.com/office/powerpoint/2010/main" xmlns="" val="335990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pPr eaLnBrk="1" hangingPunct="1"/>
            <a:r>
              <a:rPr lang="en-US" dirty="0" smtClean="0"/>
              <a:t>Current SNP set for genomic evaluations</a:t>
            </a:r>
          </a:p>
        </p:txBody>
      </p:sp>
      <p:sp>
        <p:nvSpPr>
          <p:cNvPr id="1331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5613" y="1370013"/>
            <a:ext cx="8226425" cy="4680769"/>
          </a:xfrm>
        </p:spPr>
        <p:txBody>
          <a:bodyPr/>
          <a:lstStyle/>
          <a:p>
            <a:pPr eaLnBrk="1" hangingPunct="1">
              <a:lnSpc>
                <a:spcPts val="3100"/>
              </a:lnSpc>
              <a:spcAft>
                <a:spcPts val="500"/>
              </a:spcAft>
            </a:pPr>
            <a:r>
              <a:rPr lang="en-US" sz="2800" dirty="0" smtClean="0"/>
              <a:t>60,671 SNP used after culling on</a:t>
            </a:r>
          </a:p>
          <a:p>
            <a:pPr marL="633413" lvl="1" indent="-227013" eaLnBrk="1" hangingPunct="1">
              <a:lnSpc>
                <a:spcPts val="3100"/>
              </a:lnSpc>
              <a:spcAft>
                <a:spcPts val="500"/>
              </a:spcAft>
            </a:pPr>
            <a:r>
              <a:rPr lang="en-US" sz="2800" dirty="0" smtClean="0"/>
              <a:t>Minor allele frequency</a:t>
            </a:r>
          </a:p>
          <a:p>
            <a:pPr marL="633413" lvl="1" indent="-227013" eaLnBrk="1" hangingPunct="1">
              <a:lnSpc>
                <a:spcPts val="3100"/>
              </a:lnSpc>
              <a:spcAft>
                <a:spcPts val="500"/>
              </a:spcAft>
            </a:pPr>
            <a:r>
              <a:rPr lang="en-US" sz="2800" dirty="0" smtClean="0"/>
              <a:t>Parent-progeny conflicts</a:t>
            </a:r>
          </a:p>
          <a:p>
            <a:pPr marL="633413" lvl="1" indent="-227013" eaLnBrk="1" hangingPunct="1">
              <a:lnSpc>
                <a:spcPts val="3100"/>
              </a:lnSpc>
              <a:spcAft>
                <a:spcPts val="3300"/>
              </a:spcAft>
            </a:pPr>
            <a:r>
              <a:rPr lang="en-US" sz="2800" dirty="0" smtClean="0"/>
              <a:t>Percentage heterozygous (departure from HWE)</a:t>
            </a:r>
          </a:p>
          <a:p>
            <a:pPr marL="338138" indent="-338138">
              <a:lnSpc>
                <a:spcPts val="3100"/>
              </a:lnSpc>
              <a:spcAft>
                <a:spcPts val="500"/>
              </a:spcAft>
            </a:pPr>
            <a:r>
              <a:rPr lang="en-US" sz="2800" dirty="0" smtClean="0"/>
              <a:t>SNP for HH1, BLAD, DUMPS, CVM, polled, red, and </a:t>
            </a:r>
            <a:r>
              <a:rPr lang="en-US" sz="2800" dirty="0" err="1" smtClean="0"/>
              <a:t>mulefoot</a:t>
            </a:r>
            <a:r>
              <a:rPr lang="en-US" sz="2800" dirty="0" smtClean="0"/>
              <a:t> included</a:t>
            </a:r>
          </a:p>
          <a:p>
            <a:pPr marL="688976" lvl="1" indent="-338138">
              <a:lnSpc>
                <a:spcPts val="3100"/>
              </a:lnSpc>
              <a:spcAft>
                <a:spcPts val="3300"/>
              </a:spcAft>
              <a:buClr>
                <a:srgbClr val="00563F"/>
              </a:buClr>
            </a:pPr>
            <a:r>
              <a:rPr lang="en-US" sz="2800" dirty="0" smtClean="0">
                <a:solidFill>
                  <a:srgbClr val="00563F"/>
                </a:solidFill>
              </a:rPr>
              <a:t>JH1 included for Jerseys</a:t>
            </a:r>
          </a:p>
          <a:p>
            <a:pPr eaLnBrk="1" hangingPunct="1">
              <a:lnSpc>
                <a:spcPts val="3100"/>
              </a:lnSpc>
              <a:spcAft>
                <a:spcPts val="1800"/>
              </a:spcAft>
            </a:pPr>
            <a:r>
              <a:rPr lang="en-US" sz="2800" dirty="0" smtClean="0"/>
              <a:t>Some SNP eliminated because incorrect location </a:t>
            </a:r>
            <a:r>
              <a:rPr lang="en-US" sz="2800" dirty="0" smtClean="0">
                <a:sym typeface="Monotype Sorts"/>
              </a:rPr>
              <a:t></a:t>
            </a:r>
            <a:r>
              <a:rPr lang="en-US" sz="2800" dirty="0" smtClean="0"/>
              <a:t> haplotype non-inheritance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 mission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80769"/>
          </a:xfrm>
        </p:spPr>
        <p:txBody>
          <a:bodyPr/>
          <a:lstStyle/>
          <a:p>
            <a:pPr marL="282575" indent="-282575">
              <a:lnSpc>
                <a:spcPct val="98000"/>
              </a:lnSpc>
              <a:spcAft>
                <a:spcPts val="1000"/>
              </a:spcAft>
            </a:pPr>
            <a:r>
              <a:rPr lang="en-US" sz="2500" dirty="0" smtClean="0"/>
              <a:t>Improve health and production efficiency of dairy cattle and</a:t>
            </a:r>
            <a:r>
              <a:rPr lang="en-US" sz="2500" dirty="0" smtClean="0">
                <a:latin typeface="Cambria"/>
              </a:rPr>
              <a:t> </a:t>
            </a:r>
            <a:r>
              <a:rPr lang="en-US" sz="2500" dirty="0" smtClean="0"/>
              <a:t>small ruminants through genomic evaluation, genetic selection, and fundamental genomics-based research</a:t>
            </a:r>
          </a:p>
          <a:p>
            <a:pPr marL="282575" indent="-282575">
              <a:lnSpc>
                <a:spcPct val="98000"/>
              </a:lnSpc>
              <a:spcAft>
                <a:spcPts val="1000"/>
              </a:spcAft>
            </a:pPr>
            <a:endParaRPr lang="en-US" sz="2500" dirty="0" smtClean="0"/>
          </a:p>
          <a:p>
            <a:pPr marL="282575" indent="-282575">
              <a:lnSpc>
                <a:spcPct val="98000"/>
              </a:lnSpc>
              <a:spcAft>
                <a:spcPts val="1200"/>
              </a:spcAft>
            </a:pPr>
            <a:r>
              <a:rPr lang="en-US" sz="2500" dirty="0" smtClean="0"/>
              <a:t>4 research areas</a:t>
            </a:r>
          </a:p>
          <a:p>
            <a:pPr marL="573088" lvl="1" indent="-227013">
              <a:lnSpc>
                <a:spcPct val="98000"/>
              </a:lnSpc>
              <a:spcAft>
                <a:spcPts val="1200"/>
              </a:spcAft>
            </a:pPr>
            <a:r>
              <a:rPr lang="en-US" sz="2500" dirty="0" smtClean="0"/>
              <a:t>Develop methods for genetic evaluation of dairy cattle</a:t>
            </a:r>
          </a:p>
          <a:p>
            <a:pPr marL="573088" lvl="1" indent="-227013">
              <a:lnSpc>
                <a:spcPct val="98000"/>
              </a:lnSpc>
              <a:spcAft>
                <a:spcPts val="1200"/>
              </a:spcAft>
            </a:pPr>
            <a:r>
              <a:rPr lang="en-US" sz="2500" dirty="0" smtClean="0"/>
              <a:t>Develop genomic resources and </a:t>
            </a:r>
            <a:r>
              <a:rPr lang="en-US" sz="2500" dirty="0" err="1" smtClean="0"/>
              <a:t>bioinformatic</a:t>
            </a:r>
            <a:r>
              <a:rPr lang="en-US" sz="2500" dirty="0" smtClean="0"/>
              <a:t> tools</a:t>
            </a:r>
          </a:p>
          <a:p>
            <a:pPr marL="573088" lvl="1" indent="-227013">
              <a:lnSpc>
                <a:spcPct val="98000"/>
              </a:lnSpc>
              <a:spcAft>
                <a:spcPts val="1200"/>
              </a:spcAft>
            </a:pPr>
            <a:r>
              <a:rPr lang="en-US" sz="2500" dirty="0" smtClean="0"/>
              <a:t>Enhance feed efficiency in dairy cows</a:t>
            </a:r>
          </a:p>
          <a:p>
            <a:pPr marL="573088" lvl="1" indent="-227013">
              <a:lnSpc>
                <a:spcPct val="95000"/>
              </a:lnSpc>
              <a:spcAft>
                <a:spcPts val="1800"/>
              </a:spcAft>
            </a:pPr>
            <a:r>
              <a:rPr lang="en-US" sz="2500" dirty="0" smtClean="0"/>
              <a:t>Improve resistance to gastrointestinal parasites in small ruminants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Parentage validation and discovery</a:t>
            </a:r>
            <a:endParaRPr lang="en-US" dirty="0"/>
          </a:p>
        </p:txBody>
      </p:sp>
      <p:sp>
        <p:nvSpPr>
          <p:cNvPr id="1171459" name="Rectangle 3"/>
          <p:cNvSpPr>
            <a:spLocks noGrp="1" noChangeArrowheads="1"/>
          </p:cNvSpPr>
          <p:nvPr>
            <p:ph idx="1"/>
          </p:nvPr>
        </p:nvSpPr>
        <p:spPr>
          <a:xfrm>
            <a:off x="455613" y="1371600"/>
            <a:ext cx="8226425" cy="4796185"/>
          </a:xfrm>
        </p:spPr>
        <p:txBody>
          <a:bodyPr/>
          <a:lstStyle/>
          <a:p>
            <a:pPr marL="338138" indent="-338138">
              <a:lnSpc>
                <a:spcPts val="3200"/>
              </a:lnSpc>
              <a:spcAft>
                <a:spcPts val="400"/>
              </a:spcAft>
            </a:pPr>
            <a:r>
              <a:rPr lang="en-US" sz="2800" dirty="0" smtClean="0"/>
              <a:t>Parent-progeny conflicts detected</a:t>
            </a:r>
          </a:p>
          <a:p>
            <a:pPr marL="631825" lvl="1" indent="-225425">
              <a:lnSpc>
                <a:spcPts val="3200"/>
              </a:lnSpc>
              <a:spcAft>
                <a:spcPts val="400"/>
              </a:spcAft>
            </a:pPr>
            <a:r>
              <a:rPr lang="en-US" sz="2800" dirty="0" smtClean="0"/>
              <a:t>Animal checked against all other genotypes</a:t>
            </a:r>
          </a:p>
          <a:p>
            <a:pPr marL="631825" lvl="1" indent="-225425">
              <a:lnSpc>
                <a:spcPts val="3200"/>
              </a:lnSpc>
              <a:spcAft>
                <a:spcPts val="400"/>
              </a:spcAft>
            </a:pPr>
            <a:r>
              <a:rPr lang="en-US" sz="2800" dirty="0" smtClean="0"/>
              <a:t>Reported to breeds and requesters</a:t>
            </a:r>
          </a:p>
          <a:p>
            <a:pPr marL="631825" lvl="1" indent="-225425">
              <a:lnSpc>
                <a:spcPts val="3200"/>
              </a:lnSpc>
              <a:spcAft>
                <a:spcPts val="3300"/>
              </a:spcAft>
            </a:pPr>
            <a:r>
              <a:rPr lang="en-US" sz="2800" dirty="0" smtClean="0"/>
              <a:t>Correct sire usually detected</a:t>
            </a:r>
          </a:p>
          <a:p>
            <a:pPr>
              <a:lnSpc>
                <a:spcPts val="3200"/>
              </a:lnSpc>
              <a:spcAft>
                <a:spcPts val="400"/>
              </a:spcAft>
            </a:pPr>
            <a:r>
              <a:rPr lang="en-US" sz="2800" dirty="0" smtClean="0"/>
              <a:t>Maternal grandsire checking</a:t>
            </a:r>
          </a:p>
          <a:p>
            <a:pPr marL="631825" lvl="1" indent="-225425">
              <a:lnSpc>
                <a:spcPts val="3200"/>
              </a:lnSpc>
              <a:spcAft>
                <a:spcPts val="400"/>
              </a:spcAft>
            </a:pPr>
            <a:r>
              <a:rPr lang="en-US" sz="2800" dirty="0" smtClean="0"/>
              <a:t>SNP at a time checking</a:t>
            </a:r>
          </a:p>
          <a:p>
            <a:pPr marL="631825" lvl="1" indent="-225425">
              <a:lnSpc>
                <a:spcPts val="3200"/>
              </a:lnSpc>
              <a:spcAft>
                <a:spcPts val="3300"/>
              </a:spcAft>
            </a:pPr>
            <a:r>
              <a:rPr lang="en-US" sz="2800" dirty="0" smtClean="0"/>
              <a:t>Haplotype checking more accurate</a:t>
            </a:r>
          </a:p>
          <a:p>
            <a:pPr>
              <a:lnSpc>
                <a:spcPts val="3200"/>
              </a:lnSpc>
              <a:spcAft>
                <a:spcPts val="0"/>
              </a:spcAft>
            </a:pPr>
            <a:r>
              <a:rPr lang="en-US" sz="2800" dirty="0" smtClean="0"/>
              <a:t>Breeds moving to accept SNP in </a:t>
            </a:r>
          </a:p>
          <a:p>
            <a:pPr>
              <a:lnSpc>
                <a:spcPts val="3200"/>
              </a:lnSpc>
              <a:buNone/>
            </a:pPr>
            <a:r>
              <a:rPr lang="en-US" sz="2800" dirty="0" smtClean="0"/>
              <a:t>	place of microsatellites </a:t>
            </a:r>
            <a:endParaRPr lang="en-US" sz="2800" dirty="0"/>
          </a:p>
        </p:txBody>
      </p:sp>
      <p:pic>
        <p:nvPicPr>
          <p:cNvPr id="7" name="Picture 6" descr="bullpout.gif"/>
          <p:cNvPicPr>
            <a:picLocks noChangeAspect="1"/>
          </p:cNvPicPr>
          <p:nvPr/>
        </p:nvPicPr>
        <p:blipFill>
          <a:blip r:embed="rId3" cstate="print"/>
          <a:srcRect l="2778" t="609" r="11111"/>
          <a:stretch>
            <a:fillRect/>
          </a:stretch>
        </p:blipFill>
        <p:spPr>
          <a:xfrm>
            <a:off x="6477000" y="3453710"/>
            <a:ext cx="2362200" cy="2738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8596125" flipH="1" flipV="1">
            <a:off x="6495893" y="3464611"/>
            <a:ext cx="2257747" cy="114761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765640"/>
              </a:avLst>
            </a:prstTxWarp>
            <a:spAutoFit/>
          </a:bodyPr>
          <a:lstStyle/>
          <a:p>
            <a:pPr algn="ctr"/>
            <a:r>
              <a:rPr 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Who’s your daddy?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602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Benefits of genomic evaluation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154984"/>
          </a:xfrm>
        </p:spPr>
        <p:txBody>
          <a:bodyPr/>
          <a:lstStyle/>
          <a:p>
            <a:pPr lvl="0">
              <a:spcAft>
                <a:spcPts val="3600"/>
              </a:spcAft>
            </a:pPr>
            <a:r>
              <a:rPr lang="en-US" sz="3000" dirty="0" smtClean="0"/>
              <a:t>Determine value of animal at birth</a:t>
            </a:r>
          </a:p>
          <a:p>
            <a:pPr lvl="0">
              <a:spcAft>
                <a:spcPts val="3600"/>
              </a:spcAft>
            </a:pPr>
            <a:r>
              <a:rPr lang="en-US" sz="3000" dirty="0" smtClean="0"/>
              <a:t>Increase accuracy of selection</a:t>
            </a:r>
          </a:p>
          <a:p>
            <a:pPr lvl="0">
              <a:spcAft>
                <a:spcPts val="3600"/>
              </a:spcAft>
            </a:pPr>
            <a:r>
              <a:rPr lang="en-US" sz="3000" dirty="0" smtClean="0"/>
              <a:t>Reduce generation interval</a:t>
            </a:r>
          </a:p>
          <a:p>
            <a:pPr lvl="0">
              <a:spcAft>
                <a:spcPts val="3600"/>
              </a:spcAft>
            </a:pPr>
            <a:r>
              <a:rPr lang="en-US" sz="3000" dirty="0" smtClean="0"/>
              <a:t>Increase selection intensity</a:t>
            </a:r>
          </a:p>
          <a:p>
            <a:pPr lvl="0">
              <a:spcAft>
                <a:spcPts val="3000"/>
              </a:spcAft>
            </a:pPr>
            <a:r>
              <a:rPr lang="en-US" sz="3000" dirty="0" smtClean="0"/>
              <a:t>Increase rate of genetic gain</a:t>
            </a:r>
            <a:endParaRPr lang="en-US" sz="3000" dirty="0"/>
          </a:p>
        </p:txBody>
      </p:sp>
      <p:pic>
        <p:nvPicPr>
          <p:cNvPr id="11" name="Picture 10" descr="Calf_Livabili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6524" y="3881117"/>
            <a:ext cx="3200400" cy="2066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evaluation changes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909036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 sz="2800" dirty="0" smtClean="0"/>
              <a:t>New software for traditional PTAs</a:t>
            </a:r>
          </a:p>
          <a:p>
            <a:pPr lvl="1">
              <a:lnSpc>
                <a:spcPct val="95000"/>
              </a:lnSpc>
              <a:spcAft>
                <a:spcPts val="600"/>
              </a:spcAft>
            </a:pPr>
            <a:r>
              <a:rPr lang="en-US" sz="2800" dirty="0" smtClean="0"/>
              <a:t>Programs used since 1989 rewritten</a:t>
            </a:r>
          </a:p>
          <a:p>
            <a:pPr lvl="1">
              <a:lnSpc>
                <a:spcPct val="95000"/>
              </a:lnSpc>
              <a:spcAft>
                <a:spcPts val="600"/>
              </a:spcAft>
            </a:pPr>
            <a:r>
              <a:rPr lang="en-US" sz="2800" dirty="0" smtClean="0"/>
              <a:t>Multitrait evaluation</a:t>
            </a:r>
          </a:p>
          <a:p>
            <a:pPr lvl="1">
              <a:lnSpc>
                <a:spcPct val="95000"/>
              </a:lnSpc>
              <a:spcAft>
                <a:spcPts val="2400"/>
              </a:spcAft>
            </a:pPr>
            <a:r>
              <a:rPr lang="en-US" sz="2800" dirty="0" smtClean="0"/>
              <a:t>Input data for pregnancy rate changed</a:t>
            </a:r>
          </a:p>
          <a:p>
            <a:pPr>
              <a:lnSpc>
                <a:spcPct val="95000"/>
              </a:lnSpc>
              <a:spcAft>
                <a:spcPts val="2400"/>
              </a:spcAft>
            </a:pPr>
            <a:r>
              <a:rPr lang="en-US" sz="2800" dirty="0" smtClean="0"/>
              <a:t>Base change for all traits </a:t>
            </a:r>
            <a:r>
              <a:rPr lang="en-US" sz="2800" dirty="0" smtClean="0">
                <a:solidFill>
                  <a:srgbClr val="00563F"/>
                </a:solidFill>
              </a:rPr>
              <a:t>(December 2014)</a:t>
            </a:r>
          </a:p>
          <a:p>
            <a:pPr>
              <a:lnSpc>
                <a:spcPct val="95000"/>
              </a:lnSpc>
              <a:spcAft>
                <a:spcPts val="2400"/>
              </a:spcAft>
            </a:pPr>
            <a:r>
              <a:rPr lang="en-US" sz="2800" dirty="0" smtClean="0"/>
              <a:t>Net merit revision with more traits  </a:t>
            </a:r>
            <a:r>
              <a:rPr lang="en-US" sz="2800" dirty="0" smtClean="0">
                <a:solidFill>
                  <a:srgbClr val="00563F"/>
                </a:solidFill>
              </a:rPr>
              <a:t>(December 2014)</a:t>
            </a:r>
            <a:endParaRPr lang="en-US" sz="2800" dirty="0" smtClean="0"/>
          </a:p>
          <a:p>
            <a:pPr>
              <a:lnSpc>
                <a:spcPct val="95000"/>
              </a:lnSpc>
              <a:spcAft>
                <a:spcPts val="2400"/>
              </a:spcAft>
            </a:pPr>
            <a:r>
              <a:rPr lang="en-US" sz="2800" dirty="0" smtClean="0"/>
              <a:t>Weekly instead of monthly service </a:t>
            </a:r>
            <a:r>
              <a:rPr lang="en-US" sz="2800" dirty="0" smtClean="0">
                <a:solidFill>
                  <a:srgbClr val="00563F"/>
                </a:solidFill>
              </a:rPr>
              <a:t>(December 2014)</a:t>
            </a:r>
          </a:p>
          <a:p>
            <a:pPr>
              <a:lnSpc>
                <a:spcPct val="95000"/>
              </a:lnSpc>
            </a:pPr>
            <a:r>
              <a:rPr lang="en-US" sz="2800" dirty="0" smtClean="0"/>
              <a:t>Added 140,000-marker chip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phenotypes being studied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07415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900"/>
              </a:spcAft>
            </a:pPr>
            <a:r>
              <a:rPr lang="en-GB" sz="2800" dirty="0" smtClean="0"/>
              <a:t>Dairy cattle health</a:t>
            </a:r>
            <a:endParaRPr lang="en-GB" sz="2800" dirty="0" smtClean="0">
              <a:solidFill>
                <a:srgbClr val="00563F"/>
              </a:solidFill>
            </a:endParaRPr>
          </a:p>
          <a:p>
            <a:pPr>
              <a:lnSpc>
                <a:spcPct val="95000"/>
              </a:lnSpc>
              <a:spcAft>
                <a:spcPts val="900"/>
              </a:spcAft>
            </a:pPr>
            <a:r>
              <a:rPr lang="en-GB" sz="2800" dirty="0" smtClean="0"/>
              <a:t>Hoof health</a:t>
            </a:r>
            <a:endParaRPr lang="en-GB" sz="2800" dirty="0" smtClean="0">
              <a:solidFill>
                <a:srgbClr val="00563F"/>
              </a:solidFill>
            </a:endParaRPr>
          </a:p>
          <a:p>
            <a:pPr>
              <a:lnSpc>
                <a:spcPct val="95000"/>
              </a:lnSpc>
              <a:spcAft>
                <a:spcPts val="900"/>
              </a:spcAft>
            </a:pPr>
            <a:r>
              <a:rPr lang="en-GB" sz="2800" dirty="0" smtClean="0"/>
              <a:t>Embryonic development</a:t>
            </a:r>
          </a:p>
          <a:p>
            <a:pPr>
              <a:lnSpc>
                <a:spcPct val="95000"/>
              </a:lnSpc>
              <a:spcAft>
                <a:spcPts val="900"/>
              </a:spcAft>
            </a:pPr>
            <a:r>
              <a:rPr lang="en-GB" sz="2800" dirty="0" smtClean="0"/>
              <a:t>Immune response</a:t>
            </a:r>
          </a:p>
          <a:p>
            <a:pPr>
              <a:lnSpc>
                <a:spcPct val="95000"/>
              </a:lnSpc>
              <a:spcAft>
                <a:spcPts val="900"/>
              </a:spcAft>
            </a:pPr>
            <a:r>
              <a:rPr lang="en-GB" sz="2800" dirty="0" smtClean="0"/>
              <a:t>Methane production</a:t>
            </a:r>
          </a:p>
          <a:p>
            <a:pPr>
              <a:lnSpc>
                <a:spcPct val="95000"/>
              </a:lnSpc>
              <a:spcAft>
                <a:spcPts val="900"/>
              </a:spcAft>
            </a:pPr>
            <a:r>
              <a:rPr lang="en-GB" sz="2800" dirty="0" smtClean="0"/>
              <a:t>Milk fatty acid composition</a:t>
            </a:r>
          </a:p>
          <a:p>
            <a:pPr>
              <a:lnSpc>
                <a:spcPct val="95000"/>
              </a:lnSpc>
              <a:spcAft>
                <a:spcPts val="900"/>
              </a:spcAft>
            </a:pPr>
            <a:r>
              <a:rPr lang="en-GB" sz="2800" dirty="0" smtClean="0"/>
              <a:t>Persistency of lactation</a:t>
            </a:r>
          </a:p>
          <a:p>
            <a:pPr>
              <a:lnSpc>
                <a:spcPct val="95000"/>
              </a:lnSpc>
              <a:spcAft>
                <a:spcPts val="900"/>
              </a:spcAft>
            </a:pPr>
            <a:r>
              <a:rPr lang="en-GB" sz="2800" dirty="0" smtClean="0"/>
              <a:t>Rectal temperature</a:t>
            </a:r>
          </a:p>
          <a:p>
            <a:pPr>
              <a:lnSpc>
                <a:spcPct val="95000"/>
              </a:lnSpc>
              <a:spcAft>
                <a:spcPts val="900"/>
              </a:spcAft>
            </a:pPr>
            <a:r>
              <a:rPr lang="en-GB" sz="2800" dirty="0" smtClean="0"/>
              <a:t>Residual feed intake</a:t>
            </a:r>
            <a:endParaRPr lang="en-GB" sz="2800" dirty="0"/>
          </a:p>
        </p:txBody>
      </p:sp>
      <p:pic>
        <p:nvPicPr>
          <p:cNvPr id="13" name="Picture 12" descr="Curt-Alicia_ARS.jpg"/>
          <p:cNvPicPr>
            <a:picLocks noChangeAspect="1"/>
          </p:cNvPicPr>
          <p:nvPr/>
        </p:nvPicPr>
        <p:blipFill>
          <a:blip r:embed="rId3" cstate="print"/>
          <a:srcRect t="5264" b="8278"/>
          <a:stretch>
            <a:fillRect/>
          </a:stretch>
        </p:blipFill>
        <p:spPr>
          <a:xfrm>
            <a:off x="5421739" y="1623189"/>
            <a:ext cx="3200400" cy="41276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80186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research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25880"/>
            <a:ext cx="8226425" cy="4789003"/>
          </a:xfrm>
        </p:spPr>
        <p:txBody>
          <a:bodyPr/>
          <a:lstStyle/>
          <a:p>
            <a:pPr marL="287338" indent="-287338">
              <a:lnSpc>
                <a:spcPct val="95000"/>
              </a:lnSpc>
              <a:spcAft>
                <a:spcPts val="3000"/>
              </a:spcAft>
            </a:pPr>
            <a:r>
              <a:rPr lang="en-US" sz="2800" dirty="0" smtClean="0"/>
              <a:t>Imputing low-coverage sequence</a:t>
            </a:r>
          </a:p>
          <a:p>
            <a:pPr marL="287338" indent="-287338">
              <a:lnSpc>
                <a:spcPct val="95000"/>
              </a:lnSpc>
              <a:spcAft>
                <a:spcPts val="3000"/>
              </a:spcAft>
            </a:pPr>
            <a:r>
              <a:rPr lang="en-US" sz="2800" dirty="0" smtClean="0"/>
              <a:t>Predicting genetic-environmental </a:t>
            </a:r>
            <a:r>
              <a:rPr lang="en-US" sz="2800" dirty="0" smtClean="0"/>
              <a:t>interactions</a:t>
            </a:r>
            <a:r>
              <a:rPr lang="en-US" sz="2800" dirty="0" smtClean="0"/>
              <a:t>: </a:t>
            </a:r>
            <a:r>
              <a:rPr lang="en-US" sz="2800" dirty="0" smtClean="0"/>
              <a:t>Heat</a:t>
            </a:r>
            <a:r>
              <a:rPr lang="en-US" sz="2800" dirty="0" smtClean="0">
                <a:latin typeface="Cambria"/>
              </a:rPr>
              <a:t> </a:t>
            </a:r>
            <a:r>
              <a:rPr lang="en-US" sz="2800" dirty="0" smtClean="0"/>
              <a:t>stress </a:t>
            </a:r>
            <a:r>
              <a:rPr lang="en-US" sz="2800" dirty="0" smtClean="0"/>
              <a:t>PTA</a:t>
            </a:r>
          </a:p>
          <a:p>
            <a:pPr marL="287338" indent="-287338">
              <a:lnSpc>
                <a:spcPct val="95000"/>
              </a:lnSpc>
              <a:spcAft>
                <a:spcPts val="3000"/>
              </a:spcAft>
            </a:pPr>
            <a:r>
              <a:rPr lang="en-US" sz="2800" dirty="0" smtClean="0"/>
              <a:t>Including foreign genotypes in</a:t>
            </a:r>
            <a:r>
              <a:rPr lang="en-US" sz="2800" dirty="0" smtClean="0"/>
              <a:t> </a:t>
            </a:r>
            <a:r>
              <a:rPr lang="en-US" sz="2800" dirty="0" smtClean="0"/>
              <a:t>ref</a:t>
            </a:r>
            <a:r>
              <a:rPr lang="en-US" sz="2800" dirty="0" smtClean="0"/>
              <a:t>erence</a:t>
            </a:r>
            <a:r>
              <a:rPr lang="en-US" sz="2800" dirty="0" smtClean="0">
                <a:latin typeface="Cambria"/>
              </a:rPr>
              <a:t> </a:t>
            </a:r>
            <a:r>
              <a:rPr lang="en-US" sz="2800" dirty="0" smtClean="0"/>
              <a:t>populations</a:t>
            </a:r>
            <a:endParaRPr lang="en-US" sz="2800" dirty="0" smtClean="0"/>
          </a:p>
          <a:p>
            <a:pPr marL="287338" indent="-287338">
              <a:lnSpc>
                <a:spcPct val="95000"/>
              </a:lnSpc>
              <a:spcAft>
                <a:spcPts val="3000"/>
              </a:spcAft>
            </a:pPr>
            <a:r>
              <a:rPr lang="en-US" sz="2800" dirty="0" smtClean="0"/>
              <a:t>Monitoring </a:t>
            </a:r>
            <a:r>
              <a:rPr lang="en-US" sz="2800" dirty="0" err="1" smtClean="0"/>
              <a:t>preselection</a:t>
            </a:r>
            <a:r>
              <a:rPr lang="en-US" sz="2800" dirty="0" smtClean="0"/>
              <a:t> bias</a:t>
            </a:r>
          </a:p>
          <a:p>
            <a:pPr marL="287338" indent="-287338">
              <a:lnSpc>
                <a:spcPct val="95000"/>
              </a:lnSpc>
              <a:spcAft>
                <a:spcPts val="3000"/>
              </a:spcAft>
            </a:pPr>
            <a:r>
              <a:rPr lang="en-US" sz="2800" dirty="0" smtClean="0"/>
              <a:t>Solving 1-step genomic models</a:t>
            </a:r>
          </a:p>
          <a:p>
            <a:pPr marL="287338" indent="-287338">
              <a:lnSpc>
                <a:spcPct val="95000"/>
              </a:lnSpc>
              <a:spcAft>
                <a:spcPts val="3000"/>
              </a:spcAft>
            </a:pPr>
            <a:r>
              <a:rPr lang="en-US" sz="2800" dirty="0" smtClean="0"/>
              <a:t>Crossbred genomics</a:t>
            </a:r>
            <a:endParaRPr lang="en-US" sz="2800" dirty="0"/>
          </a:p>
        </p:txBody>
      </p:sp>
      <p:pic>
        <p:nvPicPr>
          <p:cNvPr id="4" name="Picture 3" descr="tad-SNP50_ARS.jpg"/>
          <p:cNvPicPr>
            <a:picLocks noChangeAspect="1"/>
          </p:cNvPicPr>
          <p:nvPr/>
        </p:nvPicPr>
        <p:blipFill>
          <a:blip r:embed="rId2" cstate="print"/>
          <a:srcRect l="1458" r="12670" b="10158"/>
          <a:stretch>
            <a:fillRect/>
          </a:stretch>
        </p:blipFill>
        <p:spPr>
          <a:xfrm>
            <a:off x="5867400" y="3997567"/>
            <a:ext cx="2788920" cy="2006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8" name="Picture 7" descr="crossbred.jpg"/>
          <p:cNvPicPr>
            <a:picLocks noChangeAspect="1"/>
          </p:cNvPicPr>
          <p:nvPr/>
        </p:nvPicPr>
        <p:blipFill>
          <a:blip r:embed="rId2" cstate="print"/>
          <a:srcRect t="5070" b="3380"/>
          <a:stretch>
            <a:fillRect/>
          </a:stretch>
        </p:blipFill>
        <p:spPr>
          <a:xfrm>
            <a:off x="-411480" y="639031"/>
            <a:ext cx="9966960" cy="602523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0" y="5228614"/>
            <a:ext cx="9144000" cy="1118255"/>
          </a:xfrm>
          <a:prstGeom prst="rect">
            <a:avLst/>
          </a:prstGeom>
          <a:solidFill>
            <a:srgbClr val="CCFFCC">
              <a:alpha val="35294"/>
            </a:srgbClr>
          </a:solidFill>
          <a:effectLst>
            <a:softEdge rad="127000"/>
          </a:effectLst>
        </p:spPr>
        <p:txBody>
          <a:bodyPr wrap="square" lIns="182880" tIns="137160" rIns="137160" bIns="91440" rtlCol="0">
            <a:spAutoFit/>
          </a:bodyPr>
          <a:lstStyle/>
          <a:p>
            <a:pPr marL="803275" algn="l">
              <a:lnSpc>
                <a:spcPts val="2200"/>
              </a:lnSpc>
            </a:pPr>
            <a:r>
              <a:rPr lang="en-US" sz="2000" b="1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Holstein and Jersey crossbreds graze on American Farm Land Trust’s</a:t>
            </a:r>
          </a:p>
          <a:p>
            <a:pPr marL="803275" algn="l">
              <a:lnSpc>
                <a:spcPts val="2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Cove Mountain Farm in south-central Pennsylvania</a:t>
            </a:r>
          </a:p>
          <a:p>
            <a:pPr marL="803275" algn="l"/>
            <a:r>
              <a:rPr lang="en-US" sz="1600" b="1" i="1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Source: ARS Image Gallery, image #K8587-14; photo by Bob Nichols</a:t>
            </a:r>
            <a:endParaRPr lang="en-US" sz="1600" b="1" i="1" dirty="0">
              <a:solidFill>
                <a:srgbClr val="00563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1" y="3705315"/>
            <a:ext cx="5105400" cy="1405513"/>
          </a:xfrm>
          <a:prstGeom prst="rect">
            <a:avLst/>
          </a:prstGeom>
          <a:solidFill>
            <a:srgbClr val="8AAE72">
              <a:alpha val="40000"/>
            </a:srgbClr>
          </a:solidFill>
          <a:effectLst>
            <a:softEdge rad="317500"/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AIP web site:</a:t>
            </a:r>
          </a:p>
          <a:p>
            <a:pPr algn="ctr">
              <a:lnSpc>
                <a:spcPts val="44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http</a:t>
            </a:r>
            <a:r>
              <a:rPr lang="en-US" sz="3500" b="1" spc="10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</a:t>
            </a:r>
            <a:r>
              <a:rPr lang="en-US" sz="3500" b="1" spc="-15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</a:t>
            </a: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/aipl.arsusda.gov</a:t>
            </a:r>
            <a:endParaRPr lang="en-US" sz="3500" b="1" dirty="0">
              <a:ln w="12700">
                <a:noFill/>
                <a:prstDash val="solid"/>
              </a:ln>
              <a:solidFill>
                <a:srgbClr val="55FDFF"/>
              </a:solidFill>
              <a:effectLst>
                <a:glow rad="139700">
                  <a:srgbClr val="003200"/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5614" y="1371600"/>
            <a:ext cx="5141881" cy="4585871"/>
          </a:xfrm>
        </p:spPr>
        <p:txBody>
          <a:bodyPr/>
          <a:lstStyle/>
          <a:p>
            <a:pPr marL="282575" indent="-282575">
              <a:lnSpc>
                <a:spcPct val="95000"/>
              </a:lnSpc>
              <a:spcAft>
                <a:spcPts val="3000"/>
              </a:spcAft>
              <a:buClr>
                <a:srgbClr val="00563F"/>
              </a:buClr>
            </a:pPr>
            <a:r>
              <a:rPr lang="en-US" sz="2400" dirty="0" smtClean="0"/>
              <a:t>April 2014</a:t>
            </a:r>
          </a:p>
          <a:p>
            <a:pPr marL="282575" indent="-282575">
              <a:lnSpc>
                <a:spcPct val="95000"/>
              </a:lnSpc>
              <a:spcAft>
                <a:spcPts val="3000"/>
              </a:spcAft>
              <a:buClr>
                <a:srgbClr val="00563F"/>
              </a:buClr>
            </a:pPr>
            <a:r>
              <a:rPr lang="en-US" sz="2400" dirty="0" smtClean="0"/>
              <a:t>Merge of Animal Improvement Programs Laboratory </a:t>
            </a:r>
            <a:r>
              <a:rPr lang="en-US" sz="2400" dirty="0" smtClean="0">
                <a:solidFill>
                  <a:srgbClr val="00563F"/>
                </a:solidFill>
              </a:rPr>
              <a:t>(AIPL)</a:t>
            </a:r>
            <a:r>
              <a:rPr lang="en-US" sz="2400" dirty="0" smtClean="0"/>
              <a:t> and Bovine Functional Genomics Laboratory </a:t>
            </a:r>
            <a:r>
              <a:rPr lang="en-US" sz="2400" dirty="0" smtClean="0">
                <a:solidFill>
                  <a:srgbClr val="00563F"/>
                </a:solidFill>
              </a:rPr>
              <a:t>(BFGL)</a:t>
            </a:r>
            <a:endParaRPr lang="en-US" sz="2400" dirty="0" smtClean="0"/>
          </a:p>
          <a:p>
            <a:pPr marL="282575" indent="-282575">
              <a:lnSpc>
                <a:spcPct val="95000"/>
              </a:lnSpc>
              <a:spcAft>
                <a:spcPts val="600"/>
              </a:spcAft>
            </a:pPr>
            <a:r>
              <a:rPr lang="en-US" sz="2400" dirty="0" smtClean="0"/>
              <a:t>All animal bioinformatics research at Beltsville now in same management unit</a:t>
            </a:r>
          </a:p>
          <a:p>
            <a:pPr marL="573088" lvl="1" indent="-227013">
              <a:lnSpc>
                <a:spcPct val="95000"/>
              </a:lnSpc>
              <a:spcAft>
                <a:spcPts val="600"/>
              </a:spcAft>
            </a:pPr>
            <a:r>
              <a:rPr lang="en-US" sz="2400" dirty="0" smtClean="0"/>
              <a:t>Better utilization of resources </a:t>
            </a:r>
          </a:p>
          <a:p>
            <a:pPr marL="573088" lvl="1" indent="-227013">
              <a:lnSpc>
                <a:spcPct val="95000"/>
              </a:lnSpc>
            </a:pPr>
            <a:r>
              <a:rPr lang="en-US" sz="2400" dirty="0" smtClean="0"/>
              <a:t>Encourages collaboration</a:t>
            </a:r>
            <a:endParaRPr lang="en-US" sz="24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 creation</a:t>
            </a:r>
            <a:endParaRPr lang="en-US" dirty="0"/>
          </a:p>
        </p:txBody>
      </p:sp>
      <p:grpSp>
        <p:nvGrpSpPr>
          <p:cNvPr id="2" name="Group 16"/>
          <p:cNvGrpSpPr/>
          <p:nvPr/>
        </p:nvGrpSpPr>
        <p:grpSpPr>
          <a:xfrm>
            <a:off x="5794075" y="3937088"/>
            <a:ext cx="2785684" cy="1898689"/>
            <a:chOff x="5846532" y="4073824"/>
            <a:chExt cx="2785684" cy="1898689"/>
          </a:xfrm>
        </p:grpSpPr>
        <p:sp>
          <p:nvSpPr>
            <p:cNvPr id="7" name="TextBox 6"/>
            <p:cNvSpPr txBox="1"/>
            <p:nvPr/>
          </p:nvSpPr>
          <p:spPr>
            <a:xfrm>
              <a:off x="5954440" y="5695514"/>
              <a:ext cx="256987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563F"/>
                  </a:solidFill>
                  <a:latin typeface="Calibri" pitchFamily="34" charset="0"/>
                </a:rPr>
                <a:t>BFGL, Bldg. 306, BARC-East</a:t>
              </a:r>
              <a:endParaRPr lang="en-US" b="1" dirty="0">
                <a:solidFill>
                  <a:srgbClr val="00563F"/>
                </a:solidFill>
                <a:latin typeface="Calibri" pitchFamily="34" charset="0"/>
              </a:endParaRPr>
            </a:p>
          </p:txBody>
        </p:sp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46532" y="4073824"/>
              <a:ext cx="2785684" cy="1600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3" name="Group 15"/>
          <p:cNvGrpSpPr/>
          <p:nvPr/>
        </p:nvGrpSpPr>
        <p:grpSpPr>
          <a:xfrm>
            <a:off x="5816477" y="1723931"/>
            <a:ext cx="2788920" cy="1897058"/>
            <a:chOff x="5782294" y="2031587"/>
            <a:chExt cx="2788920" cy="1897058"/>
          </a:xfrm>
        </p:grpSpPr>
        <p:pic>
          <p:nvPicPr>
            <p:cNvPr id="14" name="Picture 13" descr="bldg005.jpg"/>
            <p:cNvPicPr>
              <a:picLocks noChangeAspect="1"/>
            </p:cNvPicPr>
            <p:nvPr/>
          </p:nvPicPr>
          <p:blipFill>
            <a:blip r:embed="rId3" cstate="print"/>
            <a:srcRect t="7094" b="11350"/>
            <a:stretch>
              <a:fillRect/>
            </a:stretch>
          </p:blipFill>
          <p:spPr>
            <a:xfrm>
              <a:off x="5782294" y="2031587"/>
              <a:ext cx="2788920" cy="160323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873545" y="3651646"/>
              <a:ext cx="260641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563F"/>
                  </a:solidFill>
                  <a:latin typeface="Calibri" pitchFamily="34" charset="0"/>
                </a:rPr>
                <a:t>AIPL, Bldg. 005, BARC-West</a:t>
              </a:r>
              <a:endParaRPr lang="en-US" b="1" dirty="0">
                <a:solidFill>
                  <a:srgbClr val="00563F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801314"/>
          </a:xfrm>
        </p:spPr>
        <p:txBody>
          <a:bodyPr/>
          <a:lstStyle/>
          <a:p>
            <a:pPr>
              <a:spcAft>
                <a:spcPts val="800"/>
              </a:spcAft>
              <a:buClr>
                <a:srgbClr val="00563F"/>
              </a:buClr>
            </a:pPr>
            <a:r>
              <a:rPr lang="en-US" sz="2800" dirty="0" smtClean="0">
                <a:solidFill>
                  <a:srgbClr val="00563F"/>
                </a:solidFill>
              </a:rPr>
              <a:t>Dr. Erin E. Connor, Research Leader</a:t>
            </a:r>
          </a:p>
          <a:p>
            <a:pPr>
              <a:spcAft>
                <a:spcPts val="800"/>
              </a:spcAft>
            </a:pPr>
            <a:r>
              <a:rPr lang="en-US" sz="2800" dirty="0" smtClean="0"/>
              <a:t>11 senior scientists</a:t>
            </a:r>
          </a:p>
          <a:p>
            <a:pPr>
              <a:spcAft>
                <a:spcPts val="800"/>
              </a:spcAft>
            </a:pPr>
            <a:r>
              <a:rPr lang="en-US" sz="2800" dirty="0" smtClean="0"/>
              <a:t>4 postdoctoral associates</a:t>
            </a:r>
          </a:p>
          <a:p>
            <a:pPr>
              <a:spcAft>
                <a:spcPts val="800"/>
              </a:spcAft>
            </a:pPr>
            <a:r>
              <a:rPr lang="en-US" sz="2800" dirty="0" smtClean="0"/>
              <a:t>8 support scientists</a:t>
            </a:r>
          </a:p>
          <a:p>
            <a:pPr>
              <a:spcAft>
                <a:spcPts val="800"/>
              </a:spcAft>
            </a:pPr>
            <a:r>
              <a:rPr lang="en-US" sz="2800" dirty="0" smtClean="0"/>
              <a:t>2 chemists</a:t>
            </a:r>
          </a:p>
          <a:p>
            <a:pPr>
              <a:spcAft>
                <a:spcPts val="800"/>
              </a:spcAft>
            </a:pPr>
            <a:r>
              <a:rPr lang="en-US" sz="2800" dirty="0" smtClean="0"/>
              <a:t>5 laboratory technicians</a:t>
            </a:r>
          </a:p>
          <a:p>
            <a:pPr>
              <a:spcAft>
                <a:spcPts val="800"/>
              </a:spcAft>
            </a:pPr>
            <a:r>
              <a:rPr lang="en-US" sz="2800" dirty="0" smtClean="0"/>
              <a:t>4 computer specialists</a:t>
            </a:r>
          </a:p>
          <a:p>
            <a:pPr>
              <a:spcAft>
                <a:spcPts val="800"/>
              </a:spcAft>
            </a:pPr>
            <a:r>
              <a:rPr lang="en-US" sz="2800" dirty="0" smtClean="0"/>
              <a:t>3 administrative assistants</a:t>
            </a:r>
          </a:p>
          <a:p>
            <a:pPr>
              <a:spcAft>
                <a:spcPts val="800"/>
              </a:spcAft>
              <a:buClr>
                <a:srgbClr val="00563F"/>
              </a:buClr>
            </a:pPr>
            <a:r>
              <a:rPr lang="en-US" sz="2800" dirty="0" smtClean="0">
                <a:solidFill>
                  <a:srgbClr val="00563F"/>
                </a:solidFill>
              </a:rPr>
              <a:t>Visiting scientists and students</a:t>
            </a:r>
            <a:endParaRPr lang="en-US" sz="2800" dirty="0">
              <a:solidFill>
                <a:srgbClr val="00563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AGIL staff</a:t>
            </a:r>
            <a:endParaRPr lang="en-US" dirty="0"/>
          </a:p>
        </p:txBody>
      </p:sp>
      <p:pic>
        <p:nvPicPr>
          <p:cNvPr id="18" name="Picture 17" descr="Erin Connor image-2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3519" y="1453801"/>
            <a:ext cx="2286000" cy="200814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Accomplishments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5613" y="1371600"/>
            <a:ext cx="5568115" cy="4351961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4200"/>
              </a:spcAft>
            </a:pPr>
            <a:r>
              <a:rPr lang="en-US" sz="2800" dirty="0" smtClean="0"/>
              <a:t>Genetic evaluations for more than 30</a:t>
            </a:r>
            <a:r>
              <a:rPr lang="en-US" sz="2800" dirty="0" smtClean="0">
                <a:latin typeface="Cambria"/>
              </a:rPr>
              <a:t> </a:t>
            </a:r>
            <a:r>
              <a:rPr lang="en-US" sz="2800" dirty="0" smtClean="0"/>
              <a:t>traits of U.S. dairy cows and goats</a:t>
            </a:r>
          </a:p>
          <a:p>
            <a:pPr>
              <a:lnSpc>
                <a:spcPct val="95000"/>
              </a:lnSpc>
              <a:spcAft>
                <a:spcPts val="4200"/>
              </a:spcAft>
            </a:pPr>
            <a:r>
              <a:rPr lang="en-US" sz="2800" dirty="0" smtClean="0"/>
              <a:t>Genetic-economic indexes to help dairy farmers choose parents of future generations</a:t>
            </a:r>
          </a:p>
          <a:p>
            <a:pPr>
              <a:lnSpc>
                <a:spcPct val="95000"/>
              </a:lnSpc>
              <a:spcAft>
                <a:spcPts val="3600"/>
              </a:spcAft>
            </a:pPr>
            <a:r>
              <a:rPr lang="en-US" sz="2800" dirty="0" smtClean="0"/>
              <a:t>Genomic mating programs for dairy cattle</a:t>
            </a:r>
          </a:p>
        </p:txBody>
      </p:sp>
      <p:pic>
        <p:nvPicPr>
          <p:cNvPr id="11" name="Picture 10" descr="NAL3694_nubianwithtwins.jpg"/>
          <p:cNvPicPr>
            <a:picLocks noChangeAspect="1"/>
          </p:cNvPicPr>
          <p:nvPr/>
        </p:nvPicPr>
        <p:blipFill>
          <a:blip r:embed="rId3" cstate="print"/>
          <a:srcRect l="3620" t="1782"/>
          <a:stretch>
            <a:fillRect/>
          </a:stretch>
        </p:blipFill>
        <p:spPr>
          <a:xfrm>
            <a:off x="6198456" y="3764123"/>
            <a:ext cx="2435672" cy="1828800"/>
          </a:xfrm>
          <a:prstGeom prst="rect">
            <a:avLst/>
          </a:prstGeom>
        </p:spPr>
      </p:pic>
      <p:pic>
        <p:nvPicPr>
          <p:cNvPr id="12" name="Picture 11" descr="Holsteins_feeding.jpg"/>
          <p:cNvPicPr>
            <a:picLocks noChangeAspect="1"/>
          </p:cNvPicPr>
          <p:nvPr/>
        </p:nvPicPr>
        <p:blipFill>
          <a:blip r:embed="rId4" cstate="print"/>
          <a:srcRect l="5914" r="2938"/>
          <a:stretch>
            <a:fillRect/>
          </a:stretch>
        </p:blipFill>
        <p:spPr>
          <a:xfrm>
            <a:off x="6197913" y="1620556"/>
            <a:ext cx="243621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 </a:t>
            </a:r>
            <a:r>
              <a:rPr lang="en-US" sz="3000" i="1" dirty="0" smtClean="0">
                <a:solidFill>
                  <a:srgbClr val="AFFFE6"/>
                </a:solidFill>
              </a:rPr>
              <a:t>(continued)</a:t>
            </a:r>
            <a:endParaRPr lang="en-US" sz="3000" i="1" dirty="0">
              <a:solidFill>
                <a:srgbClr val="AFFFE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5613" y="1371600"/>
            <a:ext cx="8226474" cy="4656659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4200"/>
              </a:spcAft>
            </a:pPr>
            <a:r>
              <a:rPr lang="en-US" sz="2600" dirty="0" smtClean="0"/>
              <a:t>Low-cost genotyping tools for genomic predictions of genetic merit</a:t>
            </a:r>
          </a:p>
          <a:p>
            <a:pPr>
              <a:lnSpc>
                <a:spcPct val="95000"/>
              </a:lnSpc>
              <a:spcAft>
                <a:spcPts val="4200"/>
              </a:spcAft>
            </a:pPr>
            <a:r>
              <a:rPr lang="en-US" sz="2600" dirty="0" smtClean="0"/>
              <a:t>Gene expression profiling for nutrient-gene</a:t>
            </a:r>
            <a:r>
              <a:rPr lang="en-US" sz="2600" dirty="0" smtClean="0">
                <a:latin typeface="Cambria"/>
              </a:rPr>
              <a:t> </a:t>
            </a:r>
            <a:r>
              <a:rPr lang="en-US" sz="2600" dirty="0" smtClean="0"/>
              <a:t>interactions</a:t>
            </a:r>
            <a:r>
              <a:rPr lang="en-US" sz="2600" dirty="0" smtClean="0">
                <a:latin typeface="Cambria"/>
              </a:rPr>
              <a:t> </a:t>
            </a:r>
            <a:r>
              <a:rPr lang="en-US" sz="2600" dirty="0" smtClean="0"/>
              <a:t>and regulation</a:t>
            </a:r>
          </a:p>
          <a:p>
            <a:pPr>
              <a:lnSpc>
                <a:spcPct val="95000"/>
              </a:lnSpc>
              <a:spcAft>
                <a:spcPts val="4200"/>
              </a:spcAft>
            </a:pPr>
            <a:r>
              <a:rPr lang="en-US" sz="2600" dirty="0" smtClean="0"/>
              <a:t>Identification of gene mutations for cow</a:t>
            </a:r>
            <a:r>
              <a:rPr lang="en-US" sz="2600" dirty="0" smtClean="0">
                <a:latin typeface="Cambria"/>
              </a:rPr>
              <a:t> </a:t>
            </a:r>
            <a:r>
              <a:rPr lang="en-US" sz="2600" dirty="0" smtClean="0"/>
              <a:t>fertility</a:t>
            </a:r>
            <a:r>
              <a:rPr lang="en-US" sz="2600" dirty="0" smtClean="0">
                <a:latin typeface="Cambria"/>
              </a:rPr>
              <a:t> </a:t>
            </a:r>
            <a:r>
              <a:rPr lang="en-US" sz="2600" dirty="0" smtClean="0"/>
              <a:t>and</a:t>
            </a:r>
            <a:r>
              <a:rPr lang="en-US" sz="2600" dirty="0" smtClean="0">
                <a:latin typeface="Cambria"/>
              </a:rPr>
              <a:t> </a:t>
            </a:r>
            <a:r>
              <a:rPr lang="en-US" sz="2600" dirty="0" smtClean="0"/>
              <a:t>thermo-tolerance</a:t>
            </a:r>
          </a:p>
          <a:p>
            <a:pPr>
              <a:lnSpc>
                <a:spcPct val="95000"/>
              </a:lnSpc>
              <a:spcAft>
                <a:spcPts val="2400"/>
              </a:spcAft>
            </a:pPr>
            <a:r>
              <a:rPr lang="en-US" sz="2600" dirty="0" smtClean="0"/>
              <a:t>Identification of genetic mechanisms for</a:t>
            </a:r>
            <a:r>
              <a:rPr lang="en-US" sz="2600" dirty="0" smtClean="0">
                <a:latin typeface="Cambria"/>
              </a:rPr>
              <a:t> </a:t>
            </a:r>
            <a:r>
              <a:rPr lang="en-US" sz="2600" dirty="0" smtClean="0"/>
              <a:t>rumen</a:t>
            </a:r>
            <a:r>
              <a:rPr lang="en-US" sz="2600" dirty="0" smtClean="0">
                <a:latin typeface="Cambria"/>
              </a:rPr>
              <a:t> </a:t>
            </a:r>
            <a:r>
              <a:rPr lang="en-US" sz="2600" dirty="0" smtClean="0"/>
              <a:t>development and parasite</a:t>
            </a:r>
            <a:r>
              <a:rPr lang="en-US" sz="2600" dirty="0" smtClean="0">
                <a:latin typeface="Cambria"/>
              </a:rPr>
              <a:t> </a:t>
            </a:r>
            <a:r>
              <a:rPr lang="en-US" sz="2600" dirty="0" smtClean="0"/>
              <a:t>resistance</a:t>
            </a:r>
          </a:p>
        </p:txBody>
      </p:sp>
      <p:pic>
        <p:nvPicPr>
          <p:cNvPr id="6" name="Picture 5" descr="tad-SNP50_ARS.jpg"/>
          <p:cNvPicPr>
            <a:picLocks noChangeAspect="1"/>
          </p:cNvPicPr>
          <p:nvPr/>
        </p:nvPicPr>
        <p:blipFill>
          <a:blip r:embed="rId3" cstate="print"/>
          <a:srcRect l="1458" b="10158"/>
          <a:stretch>
            <a:fillRect/>
          </a:stretch>
        </p:blipFill>
        <p:spPr>
          <a:xfrm>
            <a:off x="6283909" y="2022801"/>
            <a:ext cx="2377440" cy="1490802"/>
          </a:xfrm>
          <a:prstGeom prst="rect">
            <a:avLst/>
          </a:prstGeom>
        </p:spPr>
      </p:pic>
      <p:pic>
        <p:nvPicPr>
          <p:cNvPr id="7" name="Picture 6" descr="Curt-sequencer_ARS.jpg"/>
          <p:cNvPicPr>
            <a:picLocks noChangeAspect="1"/>
          </p:cNvPicPr>
          <p:nvPr/>
        </p:nvPicPr>
        <p:blipFill>
          <a:blip r:embed="rId4" cstate="print"/>
          <a:srcRect l="5166" t="11537" r="7833" b="7330"/>
          <a:stretch>
            <a:fillRect/>
          </a:stretch>
        </p:blipFill>
        <p:spPr>
          <a:xfrm>
            <a:off x="6283909" y="3938143"/>
            <a:ext cx="2377440" cy="1489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AIPL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96670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3300"/>
              </a:spcAft>
            </a:pPr>
            <a:r>
              <a:rPr lang="en-US" sz="2700" dirty="0" smtClean="0"/>
              <a:t>Start of USDA Dairy Herd Improvement program </a:t>
            </a:r>
            <a:r>
              <a:rPr lang="en-US" sz="2700" dirty="0" smtClean="0">
                <a:solidFill>
                  <a:srgbClr val="00563F"/>
                </a:solidFill>
              </a:rPr>
              <a:t>(1908)</a:t>
            </a:r>
          </a:p>
          <a:p>
            <a:pPr>
              <a:lnSpc>
                <a:spcPct val="95000"/>
              </a:lnSpc>
              <a:spcAft>
                <a:spcPts val="3300"/>
              </a:spcAft>
            </a:pPr>
            <a:r>
              <a:rPr lang="en-US" sz="2700" dirty="0" smtClean="0"/>
              <a:t>AIPL created</a:t>
            </a:r>
            <a:r>
              <a:rPr lang="en-US" sz="2700" dirty="0" smtClean="0">
                <a:solidFill>
                  <a:srgbClr val="00563F"/>
                </a:solidFill>
              </a:rPr>
              <a:t> (1972)</a:t>
            </a:r>
          </a:p>
          <a:p>
            <a:pPr>
              <a:lnSpc>
                <a:spcPct val="95000"/>
              </a:lnSpc>
              <a:spcAft>
                <a:spcPts val="3300"/>
              </a:spcAft>
            </a:pPr>
            <a:r>
              <a:rPr lang="en-US" sz="2700" dirty="0" smtClean="0"/>
              <a:t>AIPL celebrates 100 years of research and service to dairy industry </a:t>
            </a:r>
            <a:r>
              <a:rPr lang="en-US" sz="2700" dirty="0" smtClean="0">
                <a:solidFill>
                  <a:srgbClr val="00563F"/>
                </a:solidFill>
              </a:rPr>
              <a:t>(2008)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 sz="2700" dirty="0" smtClean="0"/>
              <a:t>Transition begins </a:t>
            </a:r>
            <a:r>
              <a:rPr lang="en-US" sz="2700" dirty="0" smtClean="0">
                <a:solidFill>
                  <a:srgbClr val="00563F"/>
                </a:solidFill>
              </a:rPr>
              <a:t>(2012)</a:t>
            </a:r>
          </a:p>
          <a:p>
            <a:pPr lvl="1">
              <a:lnSpc>
                <a:spcPct val="95000"/>
              </a:lnSpc>
              <a:spcAft>
                <a:spcPts val="600"/>
              </a:spcAft>
            </a:pPr>
            <a:r>
              <a:rPr lang="en-US" sz="2700" dirty="0" smtClean="0"/>
              <a:t>AIPL </a:t>
            </a:r>
            <a:r>
              <a:rPr lang="en-US" sz="2700" dirty="0" smtClean="0">
                <a:solidFill>
                  <a:srgbClr val="00563F"/>
                </a:solidFill>
              </a:rPr>
              <a:t>(research only)</a:t>
            </a:r>
          </a:p>
          <a:p>
            <a:pPr lvl="1">
              <a:lnSpc>
                <a:spcPct val="95000"/>
              </a:lnSpc>
            </a:pPr>
            <a:r>
              <a:rPr lang="en-US" sz="2700" dirty="0" smtClean="0"/>
              <a:t>Council on Dairy Cattle Breeding                                   </a:t>
            </a:r>
            <a:r>
              <a:rPr lang="en-US" sz="2700" dirty="0" smtClean="0">
                <a:solidFill>
                  <a:srgbClr val="00563F"/>
                </a:solidFill>
              </a:rPr>
              <a:t>(service)</a:t>
            </a:r>
          </a:p>
        </p:txBody>
      </p:sp>
      <p:pic>
        <p:nvPicPr>
          <p:cNvPr id="5" name="Picture 4" descr="CDC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208" y="4946904"/>
            <a:ext cx="2247619" cy="10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Animal Improvement Program </a:t>
            </a:r>
            <a:r>
              <a:rPr lang="en-US" dirty="0" smtClean="0">
                <a:solidFill>
                  <a:srgbClr val="FFFF00"/>
                </a:solidFill>
              </a:rPr>
              <a:t>(AIP)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351961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3600"/>
              </a:spcAft>
            </a:pPr>
            <a:r>
              <a:rPr lang="en-US" sz="2800" dirty="0" smtClean="0"/>
              <a:t>Former main AIPL research project</a:t>
            </a:r>
          </a:p>
          <a:p>
            <a:pPr>
              <a:lnSpc>
                <a:spcPct val="95000"/>
              </a:lnSpc>
              <a:spcAft>
                <a:spcPts val="3600"/>
              </a:spcAft>
            </a:pPr>
            <a:r>
              <a:rPr lang="en-US" sz="2800" dirty="0" smtClean="0"/>
              <a:t>Web site: </a:t>
            </a:r>
            <a:r>
              <a:rPr lang="en-US" sz="2800" dirty="0" smtClean="0">
                <a:hlinkClick r:id="rId3"/>
              </a:rPr>
              <a:t>http://aipl.arsusda.gov/</a:t>
            </a:r>
            <a:endParaRPr lang="en-US" sz="2800" dirty="0" smtClean="0"/>
          </a:p>
          <a:p>
            <a:pPr>
              <a:lnSpc>
                <a:spcPct val="95000"/>
              </a:lnSpc>
              <a:spcAft>
                <a:spcPts val="1200"/>
              </a:spcAft>
            </a:pPr>
            <a:r>
              <a:rPr lang="en-US" sz="2800" dirty="0" smtClean="0"/>
              <a:t>Primary objective:</a:t>
            </a:r>
          </a:p>
          <a:p>
            <a:pPr marL="395288" lvl="1" indent="11113">
              <a:lnSpc>
                <a:spcPct val="95000"/>
              </a:lnSpc>
              <a:spcAft>
                <a:spcPts val="2400"/>
              </a:spcAft>
              <a:buNone/>
            </a:pPr>
            <a:r>
              <a:rPr lang="en-US" sz="2800" dirty="0" smtClean="0"/>
              <a:t>Improve </a:t>
            </a:r>
            <a:r>
              <a:rPr lang="en-US" sz="2800" dirty="0" smtClean="0">
                <a:solidFill>
                  <a:srgbClr val="00563F"/>
                </a:solidFill>
              </a:rPr>
              <a:t>productive efficiency</a:t>
            </a:r>
            <a:r>
              <a:rPr lang="en-US" sz="2800" dirty="0" smtClean="0"/>
              <a:t> of dairy animals for traits of economic interest through </a:t>
            </a:r>
            <a:r>
              <a:rPr lang="en-US" sz="2800" dirty="0" smtClean="0">
                <a:solidFill>
                  <a:srgbClr val="00563F"/>
                </a:solidFill>
              </a:rPr>
              <a:t>genetic evaluation</a:t>
            </a:r>
            <a:r>
              <a:rPr lang="en-US" sz="2800" dirty="0" smtClean="0"/>
              <a:t> and </a:t>
            </a:r>
            <a:r>
              <a:rPr lang="en-US" sz="2800" dirty="0" smtClean="0">
                <a:solidFill>
                  <a:srgbClr val="00563F"/>
                </a:solidFill>
              </a:rPr>
              <a:t>management characterization</a:t>
            </a:r>
            <a:r>
              <a:rPr lang="en-US" sz="2800" dirty="0" smtClean="0"/>
              <a:t> so that the U.S. and other countries can meet dietary needs of their populations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AIP specific objectives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744376"/>
          </a:xfrm>
        </p:spPr>
        <p:txBody>
          <a:bodyPr/>
          <a:lstStyle/>
          <a:p>
            <a:pPr marL="282575" indent="-282575">
              <a:lnSpc>
                <a:spcPct val="95000"/>
              </a:lnSpc>
              <a:spcAft>
                <a:spcPts val="2700"/>
              </a:spcAft>
            </a:pPr>
            <a:r>
              <a:rPr lang="en-US" sz="2400" dirty="0" smtClean="0"/>
              <a:t>National and international collection of phenotypic and genotypic data</a:t>
            </a:r>
          </a:p>
          <a:p>
            <a:pPr marL="282575" indent="-282575">
              <a:lnSpc>
                <a:spcPct val="95000"/>
              </a:lnSpc>
              <a:spcAft>
                <a:spcPts val="2700"/>
              </a:spcAft>
            </a:pPr>
            <a:r>
              <a:rPr lang="en-US" sz="2400" dirty="0" smtClean="0"/>
              <a:t>More accurate genomic evaluation with combined pedigrees, genotypes, and phenotypes for all animals</a:t>
            </a:r>
          </a:p>
          <a:p>
            <a:pPr marL="282575" lvl="1" indent="-282575">
              <a:lnSpc>
                <a:spcPct val="95000"/>
              </a:lnSpc>
              <a:spcAft>
                <a:spcPts val="600"/>
              </a:spcAft>
              <a:buSzPct val="67000"/>
              <a:buFont typeface="Monotype Sorts" pitchFamily="2" charset="2"/>
              <a:buChar char="l"/>
            </a:pPr>
            <a:r>
              <a:rPr lang="en-US" sz="2400" dirty="0" smtClean="0"/>
              <a:t>Economic analysis to maximize genetic progress and financial benefits for selection of healthy, fertile animals with high lifetime production</a:t>
            </a:r>
          </a:p>
          <a:p>
            <a:pPr marL="574675" lvl="1" indent="-223838">
              <a:lnSpc>
                <a:spcPct val="95000"/>
              </a:lnSpc>
              <a:spcAft>
                <a:spcPts val="300"/>
              </a:spcAft>
            </a:pPr>
            <a:r>
              <a:rPr lang="en-US" sz="2400" dirty="0" smtClean="0"/>
              <a:t>Herd management practices</a:t>
            </a:r>
          </a:p>
          <a:p>
            <a:pPr marL="574675" lvl="1" indent="-223838">
              <a:lnSpc>
                <a:spcPct val="95000"/>
              </a:lnSpc>
              <a:spcAft>
                <a:spcPts val="300"/>
              </a:spcAft>
            </a:pPr>
            <a:r>
              <a:rPr lang="en-US" sz="2400" dirty="0" smtClean="0"/>
              <a:t>Optimal genetic improvement</a:t>
            </a:r>
          </a:p>
          <a:p>
            <a:pPr marL="574675" lvl="1" indent="-223838">
              <a:lnSpc>
                <a:spcPct val="95000"/>
              </a:lnSpc>
              <a:spcAft>
                <a:spcPts val="300"/>
              </a:spcAft>
            </a:pPr>
            <a:r>
              <a:rPr lang="en-US" sz="2400" dirty="0" smtClean="0"/>
              <a:t>New traits (e.g., feed efficiency)</a:t>
            </a:r>
          </a:p>
          <a:p>
            <a:pPr marL="574675" lvl="1" indent="-223838">
              <a:lnSpc>
                <a:spcPct val="95000"/>
              </a:lnSpc>
              <a:spcAft>
                <a:spcPts val="1200"/>
              </a:spcAft>
            </a:pPr>
            <a:r>
              <a:rPr lang="en-US" sz="2400" dirty="0" smtClean="0"/>
              <a:t>Economic values of individual traits</a:t>
            </a:r>
            <a:endParaRPr lang="en-US" sz="2400" dirty="0"/>
          </a:p>
        </p:txBody>
      </p:sp>
      <p:pic>
        <p:nvPicPr>
          <p:cNvPr id="6" name="Picture 5" descr="Curt-feed efficiency_ARS.jpg"/>
          <p:cNvPicPr>
            <a:picLocks noChangeAspect="1"/>
          </p:cNvPicPr>
          <p:nvPr/>
        </p:nvPicPr>
        <p:blipFill>
          <a:blip r:embed="rId3" cstate="print"/>
          <a:srcRect l="15009" t="6645" r="192" b="11256"/>
          <a:stretch>
            <a:fillRect/>
          </a:stretch>
        </p:blipFill>
        <p:spPr>
          <a:xfrm>
            <a:off x="6007266" y="4352084"/>
            <a:ext cx="2713908" cy="1747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IPL-2013">
  <a:themeElements>
    <a:clrScheme name="Custom 9">
      <a:dk1>
        <a:srgbClr val="6871B2"/>
      </a:dk1>
      <a:lt1>
        <a:srgbClr val="FFFFFF"/>
      </a:lt1>
      <a:dk2>
        <a:srgbClr val="000099"/>
      </a:dk2>
      <a:lt2>
        <a:srgbClr val="FFFFFF"/>
      </a:lt2>
      <a:accent1>
        <a:srgbClr val="66CCFF"/>
      </a:accent1>
      <a:accent2>
        <a:srgbClr val="0000CC"/>
      </a:accent2>
      <a:accent3>
        <a:srgbClr val="AAAACA"/>
      </a:accent3>
      <a:accent4>
        <a:srgbClr val="DADADA"/>
      </a:accent4>
      <a:accent5>
        <a:srgbClr val="B8E2FF"/>
      </a:accent5>
      <a:accent6>
        <a:srgbClr val="0000B9"/>
      </a:accent6>
      <a:hlink>
        <a:srgbClr val="00563F"/>
      </a:hlink>
      <a:folHlink>
        <a:srgbClr val="99FFCC"/>
      </a:folHlink>
    </a:clrScheme>
    <a:fontScheme name="smh08">
      <a:majorFont>
        <a:latin typeface="Humnst777 BT"/>
        <a:ea typeface=""/>
        <a:cs typeface=""/>
      </a:majorFont>
      <a:minorFont>
        <a:latin typeface="Humnst777 BT"/>
        <a:ea typeface=""/>
        <a:cs typeface="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mh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8">
        <a:dk1>
          <a:srgbClr val="FFFFFF"/>
        </a:dk1>
        <a:lt1>
          <a:srgbClr val="FFFFFF"/>
        </a:lt1>
        <a:dk2>
          <a:srgbClr val="FFFFFF"/>
        </a:dk2>
        <a:lt2>
          <a:srgbClr val="6871B2"/>
        </a:lt2>
        <a:accent1>
          <a:srgbClr val="66CCFF"/>
        </a:accent1>
        <a:accent2>
          <a:srgbClr val="0000CC"/>
        </a:accent2>
        <a:accent3>
          <a:srgbClr val="FFFFFF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9">
        <a:dk1>
          <a:srgbClr val="6871B2"/>
        </a:dk1>
        <a:lt1>
          <a:srgbClr val="FFFFFF"/>
        </a:lt1>
        <a:dk2>
          <a:srgbClr val="000099"/>
        </a:dk2>
        <a:lt2>
          <a:srgbClr val="FFFFFF"/>
        </a:lt2>
        <a:accent1>
          <a:srgbClr val="66CCFF"/>
        </a:accent1>
        <a:accent2>
          <a:srgbClr val="0000CC"/>
        </a:accent2>
        <a:accent3>
          <a:srgbClr val="AAAACA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10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1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2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4D4D4D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000000"/>
        </a:accent6>
        <a:hlink>
          <a:srgbClr val="0000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AIPL-2013</Template>
  <TotalTime>5048</TotalTime>
  <Words>877</Words>
  <Application>Microsoft Office PowerPoint</Application>
  <PresentationFormat>On-screen Show (4:3)</PresentationFormat>
  <Paragraphs>266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Humnst777 BT</vt:lpstr>
      <vt:lpstr>Calibri</vt:lpstr>
      <vt:lpstr>Cambria</vt:lpstr>
      <vt:lpstr>Monotype Sorts</vt:lpstr>
      <vt:lpstr>ＭＳ Ｐゴシック</vt:lpstr>
      <vt:lpstr>Times New Roman</vt:lpstr>
      <vt:lpstr>AIPL-2013</vt:lpstr>
      <vt:lpstr>Animal Improvement Program</vt:lpstr>
      <vt:lpstr>AGIL mission</vt:lpstr>
      <vt:lpstr>AGIL creation</vt:lpstr>
      <vt:lpstr>AGIL staff</vt:lpstr>
      <vt:lpstr>Accomplishments</vt:lpstr>
      <vt:lpstr>Accomplishments (continued)</vt:lpstr>
      <vt:lpstr>AIPL history</vt:lpstr>
      <vt:lpstr>Animal Improvement Program (AIP)</vt:lpstr>
      <vt:lpstr>AIP specific objectives</vt:lpstr>
      <vt:lpstr>AIP staff</vt:lpstr>
      <vt:lpstr>AIP U.S. collaborators (2014–15)</vt:lpstr>
      <vt:lpstr>AIP international collaborators (2014–15)</vt:lpstr>
      <vt:lpstr>Traits studied</vt:lpstr>
      <vt:lpstr>History of genomic evaluations</vt:lpstr>
      <vt:lpstr>Genotype chips</vt:lpstr>
      <vt:lpstr>Laboratory  quality control</vt:lpstr>
      <vt:lpstr>Before clustering adjustment</vt:lpstr>
      <vt:lpstr>After clustering adjustment</vt:lpstr>
      <vt:lpstr>Current SNP set for genomic evaluations</vt:lpstr>
      <vt:lpstr>Parentage validation and discovery</vt:lpstr>
      <vt:lpstr>Benefits of genomic evaluation</vt:lpstr>
      <vt:lpstr>Recent evaluation changes</vt:lpstr>
      <vt:lpstr>New phenotypes being studied</vt:lpstr>
      <vt:lpstr>Other research</vt:lpstr>
      <vt:lpstr>Questions?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Anonymous</dc:creator>
  <cp:lastModifiedBy>Suzanne Hubbard</cp:lastModifiedBy>
  <cp:revision>438</cp:revision>
  <dcterms:created xsi:type="dcterms:W3CDTF">2014-05-16T14:04:11Z</dcterms:created>
  <dcterms:modified xsi:type="dcterms:W3CDTF">2015-05-10T22:37:47Z</dcterms:modified>
</cp:coreProperties>
</file>