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0" r:id="rId1"/>
  </p:sldMasterIdLst>
  <p:notesMasterIdLst>
    <p:notesMasterId r:id="rId19"/>
  </p:notesMasterIdLst>
  <p:handoutMasterIdLst>
    <p:handoutMasterId r:id="rId20"/>
  </p:handoutMasterIdLst>
  <p:sldIdLst>
    <p:sldId id="256" r:id="rId2"/>
    <p:sldId id="407" r:id="rId3"/>
    <p:sldId id="442" r:id="rId4"/>
    <p:sldId id="443" r:id="rId5"/>
    <p:sldId id="444" r:id="rId6"/>
    <p:sldId id="451" r:id="rId7"/>
    <p:sldId id="446" r:id="rId8"/>
    <p:sldId id="450" r:id="rId9"/>
    <p:sldId id="452" r:id="rId10"/>
    <p:sldId id="453" r:id="rId11"/>
    <p:sldId id="418" r:id="rId12"/>
    <p:sldId id="434" r:id="rId13"/>
    <p:sldId id="445" r:id="rId14"/>
    <p:sldId id="447" r:id="rId15"/>
    <p:sldId id="448" r:id="rId16"/>
    <p:sldId id="441" r:id="rId17"/>
    <p:sldId id="449" r:id="rId18"/>
  </p:sldIdLst>
  <p:sldSz cx="9144000" cy="6858000" type="screen4x3"/>
  <p:notesSz cx="6985000" cy="9283700"/>
  <p:embeddedFontLst>
    <p:embeddedFont>
      <p:font typeface="SimSun" pitchFamily="2" charset="-122"/>
      <p:regular r:id="rId21"/>
    </p:embeddedFont>
    <p:embeddedFont>
      <p:font typeface="Trebuchet MS" pitchFamily="34" charset="0"/>
      <p:regular r:id="rId22"/>
      <p:bold r:id="rId23"/>
      <p:italic r:id="rId24"/>
      <p:boldItalic r:id="rId25"/>
    </p:embeddedFont>
    <p:embeddedFont>
      <p:font typeface="Arial Unicode MS" pitchFamily="34" charset="-128"/>
      <p:regular r:id="rId26"/>
    </p:embeddedFont>
    <p:embeddedFont>
      <p:font typeface="Calibri" pitchFamily="34" charset="0"/>
      <p:regular r:id="rId27"/>
      <p:bold r:id="rId28"/>
      <p:italic r:id="rId29"/>
      <p:boldItalic r:id="rId30"/>
    </p:embeddedFont>
  </p:embeddedFontLst>
  <p:defaultTex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sz="1200" kern="1200">
        <a:solidFill>
          <a:schemeClr val="tx1"/>
        </a:solidFill>
        <a:latin typeface="Arial" charset="0"/>
        <a:ea typeface="+mn-ea"/>
        <a:cs typeface="+mn-cs"/>
      </a:defRPr>
    </a:lvl2pPr>
    <a:lvl3pPr marL="914400" algn="l" rtl="0" fontAlgn="base">
      <a:spcBef>
        <a:spcPct val="0"/>
      </a:spcBef>
      <a:spcAft>
        <a:spcPct val="0"/>
      </a:spcAft>
      <a:defRPr sz="1200" kern="1200">
        <a:solidFill>
          <a:schemeClr val="tx1"/>
        </a:solidFill>
        <a:latin typeface="Arial" charset="0"/>
        <a:ea typeface="+mn-ea"/>
        <a:cs typeface="+mn-cs"/>
      </a:defRPr>
    </a:lvl3pPr>
    <a:lvl4pPr marL="1371600" algn="l" rtl="0" fontAlgn="base">
      <a:spcBef>
        <a:spcPct val="0"/>
      </a:spcBef>
      <a:spcAft>
        <a:spcPct val="0"/>
      </a:spcAft>
      <a:defRPr sz="1200" kern="1200">
        <a:solidFill>
          <a:schemeClr val="tx1"/>
        </a:solidFill>
        <a:latin typeface="Arial" charset="0"/>
        <a:ea typeface="+mn-ea"/>
        <a:cs typeface="+mn-cs"/>
      </a:defRPr>
    </a:lvl4pPr>
    <a:lvl5pPr marL="1828800" algn="l" rtl="0" fontAlgn="base">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FFFF00"/>
    <a:srgbClr val="00FF00"/>
    <a:srgbClr val="000000"/>
    <a:srgbClr val="99FF99"/>
    <a:srgbClr val="00CC00"/>
    <a:srgbClr val="008000"/>
    <a:srgbClr val="006600"/>
    <a:srgbClr val="33CC33"/>
    <a:srgbClr val="FF00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01" autoAdjust="0"/>
    <p:restoredTop sz="91379" autoAdjust="0"/>
  </p:normalViewPr>
  <p:slideViewPr>
    <p:cSldViewPr>
      <p:cViewPr>
        <p:scale>
          <a:sx n="70" d="100"/>
          <a:sy n="70" d="100"/>
        </p:scale>
        <p:origin x="-1400" y="-132"/>
      </p:cViewPr>
      <p:guideLst>
        <p:guide orient="horz" pos="1680"/>
        <p:guide pos="1200"/>
        <p:guide pos="39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layout/>
    </c:title>
    <c:plotArea>
      <c:layout/>
      <c:barChart>
        <c:barDir val="col"/>
        <c:grouping val="stacked"/>
        <c:ser>
          <c:idx val="0"/>
          <c:order val="0"/>
          <c:tx>
            <c:strRef>
              <c:f>Sheet1!$B$1</c:f>
              <c:strCache>
                <c:ptCount val="1"/>
                <c:pt idx="0">
                  <c:v>% USA Sires</c:v>
                </c:pt>
              </c:strCache>
            </c:strRef>
          </c:tx>
          <c:cat>
            <c:numRef>
              <c:f>Sheet1!$A$2:$A$7</c:f>
              <c:numCache>
                <c:formatCode>General</c:formatCode>
                <c:ptCount val="6"/>
                <c:pt idx="0">
                  <c:v>1985</c:v>
                </c:pt>
                <c:pt idx="1">
                  <c:v>1990</c:v>
                </c:pt>
                <c:pt idx="2">
                  <c:v>1995</c:v>
                </c:pt>
                <c:pt idx="3">
                  <c:v>2000</c:v>
                </c:pt>
                <c:pt idx="4">
                  <c:v>2005</c:v>
                </c:pt>
                <c:pt idx="5">
                  <c:v>2010</c:v>
                </c:pt>
              </c:numCache>
            </c:numRef>
          </c:cat>
          <c:val>
            <c:numRef>
              <c:f>Sheet1!$B$2:$B$7</c:f>
              <c:numCache>
                <c:formatCode>General</c:formatCode>
                <c:ptCount val="6"/>
                <c:pt idx="0">
                  <c:v>74</c:v>
                </c:pt>
                <c:pt idx="1">
                  <c:v>75</c:v>
                </c:pt>
                <c:pt idx="2">
                  <c:v>68</c:v>
                </c:pt>
                <c:pt idx="3">
                  <c:v>53</c:v>
                </c:pt>
                <c:pt idx="4">
                  <c:v>45</c:v>
                </c:pt>
                <c:pt idx="5">
                  <c:v>53</c:v>
                </c:pt>
              </c:numCache>
            </c:numRef>
          </c:val>
        </c:ser>
        <c:overlap val="100"/>
        <c:axId val="76284288"/>
        <c:axId val="77162368"/>
      </c:barChart>
      <c:catAx>
        <c:axId val="76284288"/>
        <c:scaling>
          <c:orientation val="minMax"/>
        </c:scaling>
        <c:axPos val="b"/>
        <c:numFmt formatCode="General" sourceLinked="1"/>
        <c:tickLblPos val="nextTo"/>
        <c:crossAx val="77162368"/>
        <c:crosses val="autoZero"/>
        <c:auto val="1"/>
        <c:lblAlgn val="ctr"/>
        <c:lblOffset val="100"/>
      </c:catAx>
      <c:valAx>
        <c:axId val="77162368"/>
        <c:scaling>
          <c:orientation val="minMax"/>
        </c:scaling>
        <c:axPos val="l"/>
        <c:majorGridlines/>
        <c:numFmt formatCode="General" sourceLinked="1"/>
        <c:tickLblPos val="nextTo"/>
        <c:crossAx val="76284288"/>
        <c:crosses val="autoZero"/>
        <c:crossBetween val="between"/>
      </c:valAx>
    </c:plotArea>
    <c:legend>
      <c:legendPos val="r"/>
      <c:layout/>
    </c:legend>
    <c:plotVisOnly val="1"/>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2" y="0"/>
            <a:ext cx="3026622" cy="463550"/>
          </a:xfrm>
          <a:prstGeom prst="rect">
            <a:avLst/>
          </a:prstGeom>
          <a:noFill/>
          <a:ln w="9525">
            <a:noFill/>
            <a:miter lim="800000"/>
            <a:headEnd/>
            <a:tailEnd/>
          </a:ln>
          <a:effectLst/>
        </p:spPr>
        <p:txBody>
          <a:bodyPr vert="horz" wrap="square" lIns="92812" tIns="46408" rIns="92812" bIns="46408" numCol="1" anchor="t" anchorCtr="0" compatLnSpc="1">
            <a:prstTxWarp prst="textNoShape">
              <a:avLst/>
            </a:prstTxWarp>
          </a:bodyPr>
          <a:lstStyle>
            <a:lvl1pPr defTabSz="928688">
              <a:defRPr/>
            </a:lvl1pPr>
          </a:lstStyle>
          <a:p>
            <a:endParaRPr lang="en-US"/>
          </a:p>
        </p:txBody>
      </p:sp>
      <p:sp>
        <p:nvSpPr>
          <p:cNvPr id="21507" name="Rectangle 3"/>
          <p:cNvSpPr>
            <a:spLocks noGrp="1" noChangeArrowheads="1"/>
          </p:cNvSpPr>
          <p:nvPr>
            <p:ph type="dt" sz="quarter" idx="1"/>
          </p:nvPr>
        </p:nvSpPr>
        <p:spPr bwMode="auto">
          <a:xfrm>
            <a:off x="3958378" y="0"/>
            <a:ext cx="3026622" cy="463550"/>
          </a:xfrm>
          <a:prstGeom prst="rect">
            <a:avLst/>
          </a:prstGeom>
          <a:noFill/>
          <a:ln w="9525">
            <a:noFill/>
            <a:miter lim="800000"/>
            <a:headEnd/>
            <a:tailEnd/>
          </a:ln>
          <a:effectLst/>
        </p:spPr>
        <p:txBody>
          <a:bodyPr vert="horz" wrap="square" lIns="92812" tIns="46408" rIns="92812" bIns="46408" numCol="1" anchor="t" anchorCtr="0" compatLnSpc="1">
            <a:prstTxWarp prst="textNoShape">
              <a:avLst/>
            </a:prstTxWarp>
          </a:bodyPr>
          <a:lstStyle>
            <a:lvl1pPr algn="r" defTabSz="928688">
              <a:defRPr>
                <a:solidFill>
                  <a:srgbClr val="FFFF00"/>
                </a:solidFill>
              </a:defRPr>
            </a:lvl1pPr>
          </a:lstStyle>
          <a:p>
            <a:endParaRPr lang="en-US"/>
          </a:p>
        </p:txBody>
      </p:sp>
      <p:sp>
        <p:nvSpPr>
          <p:cNvPr id="21508" name="Rectangle 4"/>
          <p:cNvSpPr>
            <a:spLocks noGrp="1" noChangeArrowheads="1"/>
          </p:cNvSpPr>
          <p:nvPr>
            <p:ph type="ftr" sz="quarter" idx="2"/>
          </p:nvPr>
        </p:nvSpPr>
        <p:spPr bwMode="auto">
          <a:xfrm>
            <a:off x="2" y="8820150"/>
            <a:ext cx="3026622" cy="463550"/>
          </a:xfrm>
          <a:prstGeom prst="rect">
            <a:avLst/>
          </a:prstGeom>
          <a:noFill/>
          <a:ln w="9525">
            <a:noFill/>
            <a:miter lim="800000"/>
            <a:headEnd/>
            <a:tailEnd/>
          </a:ln>
          <a:effectLst/>
        </p:spPr>
        <p:txBody>
          <a:bodyPr vert="horz" wrap="square" lIns="92812" tIns="46408" rIns="92812" bIns="46408" numCol="1" anchor="b" anchorCtr="0" compatLnSpc="1">
            <a:prstTxWarp prst="textNoShape">
              <a:avLst/>
            </a:prstTxWarp>
          </a:bodyPr>
          <a:lstStyle>
            <a:lvl1pPr defTabSz="928688">
              <a:defRPr>
                <a:solidFill>
                  <a:srgbClr val="FFFF00"/>
                </a:solidFill>
              </a:defRPr>
            </a:lvl1pPr>
          </a:lstStyle>
          <a:p>
            <a:endParaRPr lang="en-US"/>
          </a:p>
        </p:txBody>
      </p:sp>
      <p:sp>
        <p:nvSpPr>
          <p:cNvPr id="21509" name="Rectangle 5"/>
          <p:cNvSpPr>
            <a:spLocks noGrp="1" noChangeArrowheads="1"/>
          </p:cNvSpPr>
          <p:nvPr>
            <p:ph type="sldNum" sz="quarter" idx="3"/>
          </p:nvPr>
        </p:nvSpPr>
        <p:spPr bwMode="auto">
          <a:xfrm>
            <a:off x="3958378" y="8820150"/>
            <a:ext cx="3026622" cy="463550"/>
          </a:xfrm>
          <a:prstGeom prst="rect">
            <a:avLst/>
          </a:prstGeom>
          <a:noFill/>
          <a:ln w="9525">
            <a:noFill/>
            <a:miter lim="800000"/>
            <a:headEnd/>
            <a:tailEnd/>
          </a:ln>
          <a:effectLst/>
        </p:spPr>
        <p:txBody>
          <a:bodyPr vert="horz" wrap="square" lIns="92812" tIns="46408" rIns="92812" bIns="46408" numCol="1" anchor="b" anchorCtr="0" compatLnSpc="1">
            <a:prstTxWarp prst="textNoShape">
              <a:avLst/>
            </a:prstTxWarp>
          </a:bodyPr>
          <a:lstStyle>
            <a:lvl1pPr algn="r" defTabSz="928688">
              <a:defRPr>
                <a:solidFill>
                  <a:srgbClr val="FFFF00"/>
                </a:solidFill>
              </a:defRPr>
            </a:lvl1pPr>
          </a:lstStyle>
          <a:p>
            <a:fld id="{59329266-5292-4C10-83D1-A41825AC0FC1}"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2" y="0"/>
            <a:ext cx="3026622" cy="463550"/>
          </a:xfrm>
          <a:prstGeom prst="rect">
            <a:avLst/>
          </a:prstGeom>
          <a:noFill/>
          <a:ln w="9525">
            <a:noFill/>
            <a:miter lim="800000"/>
            <a:headEnd/>
            <a:tailEnd/>
          </a:ln>
          <a:effectLst/>
        </p:spPr>
        <p:txBody>
          <a:bodyPr vert="horz" wrap="square" lIns="92812" tIns="46408" rIns="92812" bIns="46408" numCol="1" anchor="t" anchorCtr="0" compatLnSpc="1">
            <a:prstTxWarp prst="textNoShape">
              <a:avLst/>
            </a:prstTxWarp>
          </a:bodyPr>
          <a:lstStyle>
            <a:lvl1pPr defTabSz="928688">
              <a:defRPr>
                <a:solidFill>
                  <a:srgbClr val="FFFF00"/>
                </a:solidFill>
              </a:defRPr>
            </a:lvl1pPr>
          </a:lstStyle>
          <a:p>
            <a:endParaRPr lang="en-US"/>
          </a:p>
        </p:txBody>
      </p:sp>
      <p:sp>
        <p:nvSpPr>
          <p:cNvPr id="8195" name="Rectangle 3"/>
          <p:cNvSpPr>
            <a:spLocks noGrp="1" noChangeArrowheads="1"/>
          </p:cNvSpPr>
          <p:nvPr>
            <p:ph type="dt" idx="1"/>
          </p:nvPr>
        </p:nvSpPr>
        <p:spPr bwMode="auto">
          <a:xfrm>
            <a:off x="3958378" y="0"/>
            <a:ext cx="3026622" cy="463550"/>
          </a:xfrm>
          <a:prstGeom prst="rect">
            <a:avLst/>
          </a:prstGeom>
          <a:noFill/>
          <a:ln w="9525">
            <a:noFill/>
            <a:miter lim="800000"/>
            <a:headEnd/>
            <a:tailEnd/>
          </a:ln>
          <a:effectLst/>
        </p:spPr>
        <p:txBody>
          <a:bodyPr vert="horz" wrap="square" lIns="92812" tIns="46408" rIns="92812" bIns="46408" numCol="1" anchor="t" anchorCtr="0" compatLnSpc="1">
            <a:prstTxWarp prst="textNoShape">
              <a:avLst/>
            </a:prstTxWarp>
          </a:bodyPr>
          <a:lstStyle>
            <a:lvl1pPr algn="r" defTabSz="928688">
              <a:defRPr>
                <a:solidFill>
                  <a:srgbClr val="FFFF00"/>
                </a:solidFill>
              </a:defRPr>
            </a:lvl1pPr>
          </a:lstStyle>
          <a:p>
            <a:endParaRPr lang="en-US"/>
          </a:p>
        </p:txBody>
      </p:sp>
      <p:sp>
        <p:nvSpPr>
          <p:cNvPr id="8196" name="Rectangle 4"/>
          <p:cNvSpPr>
            <a:spLocks noGrp="1" noRot="1" noChangeAspect="1" noChangeArrowheads="1" noTextEdit="1"/>
          </p:cNvSpPr>
          <p:nvPr>
            <p:ph type="sldImg" idx="2"/>
          </p:nvPr>
        </p:nvSpPr>
        <p:spPr bwMode="auto">
          <a:xfrm>
            <a:off x="1173163" y="696913"/>
            <a:ext cx="4640262" cy="34798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931757" y="4410077"/>
            <a:ext cx="5121488" cy="4176713"/>
          </a:xfrm>
          <a:prstGeom prst="rect">
            <a:avLst/>
          </a:prstGeom>
          <a:noFill/>
          <a:ln w="9525">
            <a:noFill/>
            <a:miter lim="800000"/>
            <a:headEnd/>
            <a:tailEnd/>
          </a:ln>
          <a:effectLst/>
        </p:spPr>
        <p:txBody>
          <a:bodyPr vert="horz" wrap="square" lIns="92812" tIns="46408" rIns="92812" bIns="4640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2" y="8820150"/>
            <a:ext cx="3026622" cy="463550"/>
          </a:xfrm>
          <a:prstGeom prst="rect">
            <a:avLst/>
          </a:prstGeom>
          <a:noFill/>
          <a:ln w="9525">
            <a:noFill/>
            <a:miter lim="800000"/>
            <a:headEnd/>
            <a:tailEnd/>
          </a:ln>
          <a:effectLst/>
        </p:spPr>
        <p:txBody>
          <a:bodyPr vert="horz" wrap="square" lIns="92812" tIns="46408" rIns="92812" bIns="46408" numCol="1" anchor="b" anchorCtr="0" compatLnSpc="1">
            <a:prstTxWarp prst="textNoShape">
              <a:avLst/>
            </a:prstTxWarp>
          </a:bodyPr>
          <a:lstStyle>
            <a:lvl1pPr defTabSz="928688">
              <a:defRPr>
                <a:solidFill>
                  <a:srgbClr val="FFFF00"/>
                </a:solidFill>
              </a:defRPr>
            </a:lvl1pPr>
          </a:lstStyle>
          <a:p>
            <a:endParaRPr lang="en-US"/>
          </a:p>
        </p:txBody>
      </p:sp>
      <p:sp>
        <p:nvSpPr>
          <p:cNvPr id="8199" name="Rectangle 7"/>
          <p:cNvSpPr>
            <a:spLocks noGrp="1" noChangeArrowheads="1"/>
          </p:cNvSpPr>
          <p:nvPr>
            <p:ph type="sldNum" sz="quarter" idx="5"/>
          </p:nvPr>
        </p:nvSpPr>
        <p:spPr bwMode="auto">
          <a:xfrm>
            <a:off x="3958378" y="8820150"/>
            <a:ext cx="3026622" cy="463550"/>
          </a:xfrm>
          <a:prstGeom prst="rect">
            <a:avLst/>
          </a:prstGeom>
          <a:noFill/>
          <a:ln w="9525">
            <a:noFill/>
            <a:miter lim="800000"/>
            <a:headEnd/>
            <a:tailEnd/>
          </a:ln>
          <a:effectLst/>
        </p:spPr>
        <p:txBody>
          <a:bodyPr vert="horz" wrap="square" lIns="92812" tIns="46408" rIns="92812" bIns="46408" numCol="1" anchor="b" anchorCtr="0" compatLnSpc="1">
            <a:prstTxWarp prst="textNoShape">
              <a:avLst/>
            </a:prstTxWarp>
          </a:bodyPr>
          <a:lstStyle>
            <a:lvl1pPr algn="r" defTabSz="928688">
              <a:defRPr>
                <a:solidFill>
                  <a:srgbClr val="FFFF00"/>
                </a:solidFill>
              </a:defRPr>
            </a:lvl1pPr>
          </a:lstStyle>
          <a:p>
            <a:fld id="{6D8F8786-532C-45D6-A934-7CD601DD533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8F8786-532C-45D6-A934-7CD601DD533B}"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a:ln/>
        </p:spPr>
      </p:sp>
      <p:sp>
        <p:nvSpPr>
          <p:cNvPr id="16386" name="Notes Placeholder 2"/>
          <p:cNvSpPr>
            <a:spLocks noGrp="1"/>
          </p:cNvSpPr>
          <p:nvPr>
            <p:ph type="body" idx="1"/>
          </p:nvPr>
        </p:nvSpPr>
        <p:spPr>
          <a:noFill/>
          <a:ln/>
        </p:spPr>
        <p:txBody>
          <a:bodyPr/>
          <a:lstStyle/>
          <a:p>
            <a:r>
              <a:rPr lang="en-US" smtClean="0"/>
              <a:t>As of March, 2014</a:t>
            </a:r>
          </a:p>
        </p:txBody>
      </p:sp>
      <p:sp>
        <p:nvSpPr>
          <p:cNvPr id="16387" name="Slide Number Placeholder 3"/>
          <p:cNvSpPr>
            <a:spLocks noGrp="1"/>
          </p:cNvSpPr>
          <p:nvPr>
            <p:ph type="sldNum" sz="quarter" idx="5"/>
          </p:nvPr>
        </p:nvSpPr>
        <p:spPr>
          <a:noFill/>
        </p:spPr>
        <p:txBody>
          <a:bodyPr/>
          <a:lstStyle/>
          <a:p>
            <a:pPr defTabSz="925513"/>
            <a:fld id="{1CC25058-0729-4F09-B9B9-2FB76150EC7F}" type="slidenum">
              <a:rPr lang="en-US" smtClean="0">
                <a:cs typeface="Arial" charset="0"/>
              </a:rPr>
              <a:pPr defTabSz="925513"/>
              <a:t>6</a:t>
            </a:fld>
            <a:endParaRPr lang="en-US" smtClean="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pPr defTabSz="928139"/>
            <a:fld id="{89845992-D670-485E-BA07-A51798A587E4}" type="slidenum">
              <a:rPr lang="en-US" smtClean="0">
                <a:latin typeface="Arial" pitchFamily="34" charset="0"/>
              </a:rPr>
              <a:pPr defTabSz="928139"/>
              <a:t>8</a:t>
            </a:fld>
            <a:endParaRPr lang="en-US" dirty="0" smtClean="0">
              <a:latin typeface="Arial" pitchFamily="34" charset="0"/>
            </a:endParaRPr>
          </a:p>
        </p:txBody>
      </p:sp>
      <p:sp>
        <p:nvSpPr>
          <p:cNvPr id="142339" name="Rectangle 2"/>
          <p:cNvSpPr>
            <a:spLocks noGrp="1" noRot="1" noChangeAspect="1" noChangeArrowheads="1" noTextEdit="1"/>
          </p:cNvSpPr>
          <p:nvPr>
            <p:ph type="sldImg"/>
          </p:nvPr>
        </p:nvSpPr>
        <p:spPr>
          <a:xfrm>
            <a:off x="1173163" y="696913"/>
            <a:ext cx="4638675" cy="3479800"/>
          </a:xfrm>
          <a:ln/>
        </p:spPr>
      </p:sp>
      <p:sp>
        <p:nvSpPr>
          <p:cNvPr id="142340" name="Rectangle 3"/>
          <p:cNvSpPr>
            <a:spLocks noGrp="1" noChangeArrowheads="1"/>
          </p:cNvSpPr>
          <p:nvPr>
            <p:ph type="body" idx="1"/>
          </p:nvPr>
        </p:nvSpPr>
        <p:spPr>
          <a:xfrm>
            <a:off x="930728" y="4410066"/>
            <a:ext cx="5123546" cy="4176743"/>
          </a:xfrm>
          <a:noFill/>
          <a:ln/>
        </p:spPr>
        <p:txBody>
          <a:bodyPr/>
          <a:lstStyle/>
          <a:p>
            <a:pPr eaLnBrk="1" hangingPunct="1">
              <a:lnSpc>
                <a:spcPct val="80000"/>
              </a:lnSpc>
              <a:buFont typeface="Arial" pitchFamily="34" charset="0"/>
              <a:buChar char="•"/>
            </a:pPr>
            <a:r>
              <a:rPr lang="en-US" sz="900" dirty="0" smtClean="0"/>
              <a:t>Variation of genetic sequence between two individuals can encompass smaller sequence-based events or larger scale, cytogenetic events. </a:t>
            </a:r>
          </a:p>
          <a:p>
            <a:pPr eaLnBrk="1" hangingPunct="1">
              <a:lnSpc>
                <a:spcPct val="80000"/>
              </a:lnSpc>
              <a:buFont typeface="Arial" pitchFamily="34" charset="0"/>
              <a:buChar char="•"/>
            </a:pPr>
            <a:r>
              <a:rPr lang="en-US" sz="900" dirty="0" smtClean="0"/>
              <a:t> Starting on the small scale, SNPs comprise a significant variation of sequence between individuals. On the human side, </a:t>
            </a:r>
            <a:r>
              <a:rPr lang="en-US" sz="900" dirty="0" err="1" smtClean="0"/>
              <a:t>dbSNP</a:t>
            </a:r>
            <a:r>
              <a:rPr lang="en-US" sz="900" dirty="0" smtClean="0"/>
              <a:t> has over 60 million recorded SNPs. </a:t>
            </a:r>
          </a:p>
          <a:p>
            <a:pPr eaLnBrk="1" hangingPunct="1">
              <a:lnSpc>
                <a:spcPct val="80000"/>
              </a:lnSpc>
              <a:buFont typeface="Arial" pitchFamily="34" charset="0"/>
              <a:buChar char="•"/>
            </a:pPr>
            <a:r>
              <a:rPr lang="en-US" sz="900" dirty="0" smtClean="0"/>
              <a:t> Insertions and deletions that range in size from 1bp to 50bp are a larger form of variation, though these are less frequent than SNPs</a:t>
            </a:r>
          </a:p>
          <a:p>
            <a:pPr eaLnBrk="1" hangingPunct="1">
              <a:lnSpc>
                <a:spcPct val="80000"/>
              </a:lnSpc>
              <a:buFont typeface="Arial" pitchFamily="34" charset="0"/>
              <a:buChar char="•"/>
            </a:pPr>
            <a:r>
              <a:rPr lang="en-US" sz="900" dirty="0" smtClean="0"/>
              <a:t> SINE, LINE transpositions and duplications are larger events still, ranging in size from 300 </a:t>
            </a:r>
            <a:r>
              <a:rPr lang="en-US" sz="900" dirty="0" err="1" smtClean="0"/>
              <a:t>bp</a:t>
            </a:r>
            <a:r>
              <a:rPr lang="en-US" sz="900" dirty="0" smtClean="0"/>
              <a:t> to 6 kb</a:t>
            </a:r>
          </a:p>
          <a:p>
            <a:pPr eaLnBrk="1" hangingPunct="1">
              <a:lnSpc>
                <a:spcPct val="80000"/>
              </a:lnSpc>
              <a:buFont typeface="Arial" pitchFamily="34" charset="0"/>
              <a:buChar char="•"/>
            </a:pPr>
            <a:r>
              <a:rPr lang="en-US" sz="900" dirty="0" smtClean="0"/>
              <a:t> The largest genetic variants are called Structural variants due to their massive size. The intra-chromosome insertions and deletions that range in size from 1kb to 5 Mb are termed copy number variations. Duplications of sequential sequence are termed segmental duplications (SDs). Data from the 1000 genomes project pilot study suggests that CNVs and SDs are predicted to generate the largest size of variable DNA among individuals, even more so than SNPs. Currently, 60,000 CNVs have been identified in humans, with more unique and infrequent events to be discovered in the near future. </a:t>
            </a:r>
          </a:p>
          <a:p>
            <a:pPr eaLnBrk="1" hangingPunct="1">
              <a:lnSpc>
                <a:spcPct val="80000"/>
              </a:lnSpc>
              <a:buFont typeface="Arial" pitchFamily="34" charset="0"/>
              <a:buChar char="•"/>
            </a:pPr>
            <a:endParaRPr lang="en-US" sz="900" dirty="0" smtClean="0"/>
          </a:p>
          <a:p>
            <a:pPr eaLnBrk="1" hangingPunct="1">
              <a:lnSpc>
                <a:spcPct val="80000"/>
              </a:lnSpc>
              <a:buFont typeface="Arial" pitchFamily="34" charset="0"/>
              <a:buChar char="•"/>
            </a:pPr>
            <a:r>
              <a:rPr lang="en-US" sz="900" dirty="0" smtClean="0"/>
              <a:t>CNVs = younger, still segregating</a:t>
            </a:r>
          </a:p>
          <a:p>
            <a:pPr eaLnBrk="1" hangingPunct="1">
              <a:lnSpc>
                <a:spcPct val="80000"/>
              </a:lnSpc>
              <a:buFont typeface="Arial" pitchFamily="34" charset="0"/>
              <a:buChar char="•"/>
            </a:pPr>
            <a:r>
              <a:rPr lang="en-US" sz="900" dirty="0" smtClean="0"/>
              <a:t> SDs = ancient, fixed events</a:t>
            </a:r>
          </a:p>
          <a:p>
            <a:pPr eaLnBrk="1" hangingPunct="1">
              <a:lnSpc>
                <a:spcPct val="80000"/>
              </a:lnSpc>
              <a:buFont typeface="Arial" pitchFamily="34" charset="0"/>
              <a:buChar char="•"/>
            </a:pPr>
            <a:endParaRPr lang="en-US" sz="900" dirty="0" smtClean="0"/>
          </a:p>
          <a:p>
            <a:pPr eaLnBrk="1" hangingPunct="1">
              <a:lnSpc>
                <a:spcPct val="80000"/>
              </a:lnSpc>
              <a:buFont typeface="Arial" pitchFamily="34" charset="0"/>
              <a:buChar char="•"/>
            </a:pPr>
            <a:r>
              <a:rPr lang="en-US" sz="900" dirty="0" smtClean="0"/>
              <a:t>George’s</a:t>
            </a:r>
          </a:p>
          <a:p>
            <a:pPr eaLnBrk="1" hangingPunct="1">
              <a:lnSpc>
                <a:spcPct val="80000"/>
              </a:lnSpc>
              <a:buFont typeface="Arial" pitchFamily="34" charset="0"/>
              <a:buChar char="•"/>
            </a:pPr>
            <a:r>
              <a:rPr lang="en-US" sz="900" dirty="0" smtClean="0"/>
              <a:t>As a biologist, we really think about genome differences or variations in term of understanding the relationship between the genotype and phenotype. For last several decades, our perspectives at the global level have being one of the </a:t>
            </a:r>
            <a:r>
              <a:rPr lang="en-US" sz="900" dirty="0" err="1" smtClean="0"/>
              <a:t>cytogenetics</a:t>
            </a:r>
            <a:r>
              <a:rPr lang="en-US" sz="900" dirty="0" smtClean="0"/>
              <a:t>. Looking at the big things moving along the genome. Such as the most common type of </a:t>
            </a:r>
            <a:r>
              <a:rPr lang="en-US" sz="900" dirty="0" err="1" smtClean="0"/>
              <a:t>Robertsonian</a:t>
            </a:r>
            <a:r>
              <a:rPr lang="en-US" sz="900" dirty="0" smtClean="0"/>
              <a:t> translocation in cattle is the t(1;29), which is a fusion of chr1 with 29. With the human, cow or other genome available, we have an opportunity now to look at the other direction: from the sequence up.</a:t>
            </a:r>
          </a:p>
          <a:p>
            <a:pPr eaLnBrk="1" hangingPunct="1">
              <a:lnSpc>
                <a:spcPct val="80000"/>
              </a:lnSpc>
              <a:buFont typeface="Arial" pitchFamily="34" charset="0"/>
              <a:buChar char="•"/>
            </a:pPr>
            <a:r>
              <a:rPr lang="en-US" sz="900" dirty="0" smtClean="0"/>
              <a:t>One of the important things to remember is that not all differences are single nucleotide variations or SNP. There are a lot of other types of mutation that occurred in the genome over the evolutionary time. Here are some of them which is larger than SNP in size: small insertion/deletion events, movement of mobile repetitive elements and many large-scale events.</a:t>
            </a:r>
          </a:p>
          <a:p>
            <a:pPr eaLnBrk="1" hangingPunct="1">
              <a:lnSpc>
                <a:spcPct val="80000"/>
              </a:lnSpc>
              <a:buFont typeface="Arial" pitchFamily="34" charset="0"/>
              <a:buChar char="•"/>
            </a:pPr>
            <a:r>
              <a:rPr lang="en-US" sz="900" dirty="0" smtClean="0"/>
              <a:t>We term those large-scale events as genomic structural variations (ranging from 1 kb to 5Mb). By structural, we do not mean the 2-d or 3d structure, but instead a 1-D segment of DNA sequences. They include larger-scale insertion/deletion (CNV), segmental duplication of sequences, inversion and translocation and so on. We defined: The copy number of a piece of DNA segment is the number of times this piece occurs in the genome.</a:t>
            </a:r>
          </a:p>
          <a:p>
            <a:pPr eaLnBrk="1" hangingPunct="1">
              <a:lnSpc>
                <a:spcPct val="80000"/>
              </a:lnSpc>
              <a:buFont typeface="Arial" pitchFamily="34" charset="0"/>
              <a:buChar char="•"/>
            </a:pPr>
            <a:r>
              <a:rPr lang="en-US" sz="900" dirty="0" smtClean="0"/>
              <a:t>Human studies have discovered ~66,000 CNV and </a:t>
            </a:r>
            <a:r>
              <a:rPr lang="en-US" sz="900" b="1" dirty="0" smtClean="0"/>
              <a:t>majority of them are innocent</a:t>
            </a:r>
            <a:r>
              <a:rPr lang="en-US" sz="900" dirty="0" smtClean="0"/>
              <a:t>. They are associated with 17% of phenotypic changes in gene expression and </a:t>
            </a:r>
            <a:r>
              <a:rPr lang="en-US" sz="900" b="1" dirty="0" smtClean="0"/>
              <a:t>a subset of them</a:t>
            </a:r>
            <a:r>
              <a:rPr lang="en-US" sz="900" dirty="0" smtClean="0"/>
              <a:t> contributed to individual health and disease. We are the first to report the existence, frequency and impact of such CNV in cattle (1%).</a:t>
            </a:r>
          </a:p>
          <a:p>
            <a:pPr eaLnBrk="1" hangingPunct="1">
              <a:lnSpc>
                <a:spcPct val="80000"/>
              </a:lnSpc>
              <a:buFont typeface="Arial" pitchFamily="34" charset="0"/>
              <a:buChar char="•"/>
            </a:pPr>
            <a:r>
              <a:rPr lang="en-US" sz="900" dirty="0" err="1" smtClean="0"/>
              <a:t>SegDup</a:t>
            </a:r>
            <a:r>
              <a:rPr lang="en-US" sz="900" dirty="0" smtClean="0"/>
              <a:t>: Segmental duplications exist in many species and are defined as stretches of DNA sequence &gt;=1-5 kb in length with &gt;= 90% sequence conservation that are present in more than one location in a genome. These sequences make up 5.5%, 2.9%, 1.2% and 0.6% of the human, rat, mouse and dog genomes, respectively. The extent of segmental duplication in the bovine genome is 3%. </a:t>
            </a:r>
          </a:p>
          <a:p>
            <a:pPr marL="0" lvl="2" defTabSz="929579" fontAlgn="auto">
              <a:lnSpc>
                <a:spcPct val="80000"/>
              </a:lnSpc>
              <a:spcBef>
                <a:spcPct val="0"/>
              </a:spcBef>
              <a:spcAft>
                <a:spcPts val="0"/>
              </a:spcAft>
              <a:defRPr/>
            </a:pPr>
            <a:r>
              <a:rPr lang="en-US" altLang="en-US" sz="1600" dirty="0" smtClean="0"/>
              <a:t>*Human studies: 66,741 CNVs, 18% phenotype, health &amp; disease-related</a:t>
            </a:r>
          </a:p>
          <a:p>
            <a:pPr eaLnBrk="1" hangingPunct="1">
              <a:lnSpc>
                <a:spcPct val="80000"/>
              </a:lnSpc>
              <a:spcBef>
                <a:spcPct val="0"/>
              </a:spcBef>
            </a:pPr>
            <a:endParaRPr lang="en-US" sz="900"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8F8786-532C-45D6-A934-7CD601DD533B}"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5B3AFE92-F3AD-43D7-9CDC-79C3FBC5CD8E}" type="slidenum">
              <a:rPr lang="en-US"/>
              <a:pPr/>
              <a:t>13</a:t>
            </a:fld>
            <a:endParaRPr lang="en-US"/>
          </a:p>
        </p:txBody>
      </p:sp>
      <p:sp>
        <p:nvSpPr>
          <p:cNvPr id="24577" name="Text Box 1"/>
          <p:cNvSpPr txBox="1">
            <a:spLocks noChangeArrowheads="1"/>
          </p:cNvSpPr>
          <p:nvPr/>
        </p:nvSpPr>
        <p:spPr bwMode="auto">
          <a:xfrm>
            <a:off x="4377077" y="9532343"/>
            <a:ext cx="3353495" cy="498868"/>
          </a:xfrm>
          <a:prstGeom prst="rect">
            <a:avLst/>
          </a:prstGeom>
          <a:noFill/>
          <a:ln w="9525">
            <a:noFill/>
            <a:round/>
            <a:headEnd/>
            <a:tailEnd/>
          </a:ln>
          <a:effectLst/>
        </p:spPr>
        <p:txBody>
          <a:bodyPr lIns="0" tIns="0" rIns="0" bIns="0" anchor="b"/>
          <a:lstStyle/>
          <a:p>
            <a:pPr algn="r">
              <a:tabLst>
                <a:tab pos="0" algn="l"/>
                <a:tab pos="455507" algn="l"/>
                <a:tab pos="911016" algn="l"/>
                <a:tab pos="1366524" algn="l"/>
                <a:tab pos="1822031" algn="l"/>
                <a:tab pos="2277540" algn="l"/>
                <a:tab pos="2733047" algn="l"/>
                <a:tab pos="3188556" algn="l"/>
                <a:tab pos="3644064" algn="l"/>
                <a:tab pos="4099571" algn="l"/>
                <a:tab pos="4555079" algn="l"/>
                <a:tab pos="5010587" algn="l"/>
                <a:tab pos="5466095" algn="l"/>
                <a:tab pos="5921603" algn="l"/>
                <a:tab pos="6377110" algn="l"/>
                <a:tab pos="6832619" algn="l"/>
                <a:tab pos="7288127" algn="l"/>
                <a:tab pos="7743634" algn="l"/>
                <a:tab pos="8199142" algn="l"/>
                <a:tab pos="8654651" algn="l"/>
                <a:tab pos="9110158" algn="l"/>
              </a:tabLst>
            </a:pPr>
            <a:fld id="{E7D30B2E-4F6E-482C-8D69-40A9D77DC140}" type="slidenum">
              <a:rPr lang="en-US" sz="1400">
                <a:solidFill>
                  <a:srgbClr val="000000"/>
                </a:solidFill>
                <a:latin typeface="Times New Roman" pitchFamily="16" charset="0"/>
              </a:rPr>
              <a:pPr algn="r">
                <a:tabLst>
                  <a:tab pos="0" algn="l"/>
                  <a:tab pos="455507" algn="l"/>
                  <a:tab pos="911016" algn="l"/>
                  <a:tab pos="1366524" algn="l"/>
                  <a:tab pos="1822031" algn="l"/>
                  <a:tab pos="2277540" algn="l"/>
                  <a:tab pos="2733047" algn="l"/>
                  <a:tab pos="3188556" algn="l"/>
                  <a:tab pos="3644064" algn="l"/>
                  <a:tab pos="4099571" algn="l"/>
                  <a:tab pos="4555079" algn="l"/>
                  <a:tab pos="5010587" algn="l"/>
                  <a:tab pos="5466095" algn="l"/>
                  <a:tab pos="5921603" algn="l"/>
                  <a:tab pos="6377110" algn="l"/>
                  <a:tab pos="6832619" algn="l"/>
                  <a:tab pos="7288127" algn="l"/>
                  <a:tab pos="7743634" algn="l"/>
                  <a:tab pos="8199142" algn="l"/>
                  <a:tab pos="8654651" algn="l"/>
                  <a:tab pos="9110158" algn="l"/>
                </a:tabLst>
              </a:pPr>
              <a:t>13</a:t>
            </a:fld>
            <a:endParaRPr lang="en-US" sz="1400" dirty="0">
              <a:solidFill>
                <a:srgbClr val="000000"/>
              </a:solidFill>
              <a:latin typeface="Times New Roman" pitchFamily="16" charset="0"/>
            </a:endParaRPr>
          </a:p>
        </p:txBody>
      </p:sp>
      <p:sp>
        <p:nvSpPr>
          <p:cNvPr id="24578" name="Text Box 2"/>
          <p:cNvSpPr txBox="1">
            <a:spLocks noChangeArrowheads="1"/>
          </p:cNvSpPr>
          <p:nvPr/>
        </p:nvSpPr>
        <p:spPr bwMode="auto">
          <a:xfrm>
            <a:off x="4377077" y="9532344"/>
            <a:ext cx="3355075" cy="500452"/>
          </a:xfrm>
          <a:prstGeom prst="rect">
            <a:avLst/>
          </a:prstGeom>
          <a:noFill/>
          <a:ln w="9525">
            <a:noFill/>
            <a:round/>
            <a:headEnd/>
            <a:tailEnd/>
          </a:ln>
          <a:effectLst/>
        </p:spPr>
        <p:txBody>
          <a:bodyPr lIns="0" tIns="0" rIns="0" bIns="0" anchor="b"/>
          <a:lstStyle/>
          <a:p>
            <a:pPr algn="r">
              <a:tabLst>
                <a:tab pos="0" algn="l"/>
                <a:tab pos="455507" algn="l"/>
                <a:tab pos="911016" algn="l"/>
                <a:tab pos="1366524" algn="l"/>
                <a:tab pos="1822031" algn="l"/>
                <a:tab pos="2277540" algn="l"/>
                <a:tab pos="2733047" algn="l"/>
                <a:tab pos="3188556" algn="l"/>
                <a:tab pos="3644064" algn="l"/>
                <a:tab pos="4099571" algn="l"/>
                <a:tab pos="4555079" algn="l"/>
                <a:tab pos="5010587" algn="l"/>
                <a:tab pos="5466095" algn="l"/>
                <a:tab pos="5921603" algn="l"/>
                <a:tab pos="6377110" algn="l"/>
                <a:tab pos="6832619" algn="l"/>
                <a:tab pos="7288127" algn="l"/>
                <a:tab pos="7743634" algn="l"/>
                <a:tab pos="8199142" algn="l"/>
                <a:tab pos="8654651" algn="l"/>
                <a:tab pos="9110158" algn="l"/>
              </a:tabLst>
            </a:pPr>
            <a:fld id="{F9F8C57C-3639-4C42-A70F-6C223FEFE3F9}" type="slidenum">
              <a:rPr lang="en-US" sz="1400">
                <a:solidFill>
                  <a:srgbClr val="000000"/>
                </a:solidFill>
                <a:latin typeface="Times New Roman" pitchFamily="16" charset="0"/>
              </a:rPr>
              <a:pPr algn="r">
                <a:tabLst>
                  <a:tab pos="0" algn="l"/>
                  <a:tab pos="455507" algn="l"/>
                  <a:tab pos="911016" algn="l"/>
                  <a:tab pos="1366524" algn="l"/>
                  <a:tab pos="1822031" algn="l"/>
                  <a:tab pos="2277540" algn="l"/>
                  <a:tab pos="2733047" algn="l"/>
                  <a:tab pos="3188556" algn="l"/>
                  <a:tab pos="3644064" algn="l"/>
                  <a:tab pos="4099571" algn="l"/>
                  <a:tab pos="4555079" algn="l"/>
                  <a:tab pos="5010587" algn="l"/>
                  <a:tab pos="5466095" algn="l"/>
                  <a:tab pos="5921603" algn="l"/>
                  <a:tab pos="6377110" algn="l"/>
                  <a:tab pos="6832619" algn="l"/>
                  <a:tab pos="7288127" algn="l"/>
                  <a:tab pos="7743634" algn="l"/>
                  <a:tab pos="8199142" algn="l"/>
                  <a:tab pos="8654651" algn="l"/>
                  <a:tab pos="9110158" algn="l"/>
                </a:tabLst>
              </a:pPr>
              <a:t>13</a:t>
            </a:fld>
            <a:endParaRPr lang="en-US" sz="1400" dirty="0">
              <a:solidFill>
                <a:srgbClr val="000000"/>
              </a:solidFill>
              <a:latin typeface="Times New Roman" pitchFamily="16" charset="0"/>
            </a:endParaRPr>
          </a:p>
        </p:txBody>
      </p:sp>
      <p:sp>
        <p:nvSpPr>
          <p:cNvPr id="24579" name="Rectangle 3"/>
          <p:cNvSpPr txBox="1">
            <a:spLocks noGrp="1" noRot="1" noChangeAspect="1" noChangeArrowheads="1"/>
          </p:cNvSpPr>
          <p:nvPr>
            <p:ph type="sldImg"/>
          </p:nvPr>
        </p:nvSpPr>
        <p:spPr bwMode="auto">
          <a:xfrm>
            <a:off x="1173163" y="704850"/>
            <a:ext cx="4640262" cy="3481388"/>
          </a:xfrm>
          <a:prstGeom prst="rect">
            <a:avLst/>
          </a:prstGeom>
          <a:solidFill>
            <a:srgbClr val="FFFFFF"/>
          </a:solidFill>
          <a:ln>
            <a:solidFill>
              <a:srgbClr val="000000"/>
            </a:solidFill>
            <a:miter lim="800000"/>
            <a:headEnd/>
            <a:tailEnd/>
          </a:ln>
        </p:spPr>
      </p:sp>
      <p:sp>
        <p:nvSpPr>
          <p:cNvPr id="24580" name="Rectangle 4"/>
          <p:cNvSpPr txBox="1">
            <a:spLocks noGrp="1" noChangeArrowheads="1"/>
          </p:cNvSpPr>
          <p:nvPr>
            <p:ph type="body" idx="1"/>
          </p:nvPr>
        </p:nvSpPr>
        <p:spPr bwMode="auto">
          <a:xfrm>
            <a:off x="774006" y="4765380"/>
            <a:ext cx="6185721" cy="4515153"/>
          </a:xfrm>
          <a:prstGeom prst="rect">
            <a:avLst/>
          </a:prstGeom>
          <a:noFill/>
          <a:ln>
            <a:round/>
            <a:headEnd/>
            <a:tailEnd/>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8"/>
          <p:cNvSpPr>
            <a:spLocks noGrp="1" noChangeArrowheads="1"/>
          </p:cNvSpPr>
          <p:nvPr>
            <p:ph type="sldNum"/>
          </p:nvPr>
        </p:nvSpPr>
        <p:spPr>
          <a:ln/>
        </p:spPr>
        <p:txBody>
          <a:bodyPr/>
          <a:lstStyle/>
          <a:p>
            <a:fld id="{A6B82D78-72CA-4280-BF88-9B494D290322}" type="slidenum">
              <a:rPr lang="en-US"/>
              <a:pPr/>
              <a:t>14</a:t>
            </a:fld>
            <a:endParaRPr lang="en-US"/>
          </a:p>
        </p:txBody>
      </p:sp>
      <p:sp>
        <p:nvSpPr>
          <p:cNvPr id="23553" name="Text Box 1"/>
          <p:cNvSpPr txBox="1">
            <a:spLocks noChangeArrowheads="1"/>
          </p:cNvSpPr>
          <p:nvPr/>
        </p:nvSpPr>
        <p:spPr bwMode="auto">
          <a:xfrm>
            <a:off x="4377077" y="9532343"/>
            <a:ext cx="3353495" cy="498868"/>
          </a:xfrm>
          <a:prstGeom prst="rect">
            <a:avLst/>
          </a:prstGeom>
          <a:noFill/>
          <a:ln w="9525">
            <a:noFill/>
            <a:round/>
            <a:headEnd/>
            <a:tailEnd/>
          </a:ln>
          <a:effectLst/>
        </p:spPr>
        <p:txBody>
          <a:bodyPr lIns="0" tIns="0" rIns="0" bIns="0" anchor="b"/>
          <a:lstStyle/>
          <a:p>
            <a:pPr algn="r">
              <a:tabLst>
                <a:tab pos="0" algn="l"/>
                <a:tab pos="455507" algn="l"/>
                <a:tab pos="911016" algn="l"/>
                <a:tab pos="1366524" algn="l"/>
                <a:tab pos="1822031" algn="l"/>
                <a:tab pos="2277540" algn="l"/>
                <a:tab pos="2733047" algn="l"/>
                <a:tab pos="3188556" algn="l"/>
                <a:tab pos="3644064" algn="l"/>
                <a:tab pos="4099571" algn="l"/>
                <a:tab pos="4555079" algn="l"/>
                <a:tab pos="5010587" algn="l"/>
                <a:tab pos="5466095" algn="l"/>
                <a:tab pos="5921603" algn="l"/>
                <a:tab pos="6377110" algn="l"/>
                <a:tab pos="6832619" algn="l"/>
                <a:tab pos="7288127" algn="l"/>
                <a:tab pos="7743634" algn="l"/>
                <a:tab pos="8199142" algn="l"/>
                <a:tab pos="8654651" algn="l"/>
                <a:tab pos="9110158" algn="l"/>
              </a:tabLst>
            </a:pPr>
            <a:fld id="{6018535E-751A-41F6-88D1-9C22E6D1F4CD}" type="slidenum">
              <a:rPr lang="en-US" sz="1400">
                <a:solidFill>
                  <a:srgbClr val="000000"/>
                </a:solidFill>
                <a:latin typeface="Times New Roman" pitchFamily="16" charset="0"/>
              </a:rPr>
              <a:pPr algn="r">
                <a:tabLst>
                  <a:tab pos="0" algn="l"/>
                  <a:tab pos="455507" algn="l"/>
                  <a:tab pos="911016" algn="l"/>
                  <a:tab pos="1366524" algn="l"/>
                  <a:tab pos="1822031" algn="l"/>
                  <a:tab pos="2277540" algn="l"/>
                  <a:tab pos="2733047" algn="l"/>
                  <a:tab pos="3188556" algn="l"/>
                  <a:tab pos="3644064" algn="l"/>
                  <a:tab pos="4099571" algn="l"/>
                  <a:tab pos="4555079" algn="l"/>
                  <a:tab pos="5010587" algn="l"/>
                  <a:tab pos="5466095" algn="l"/>
                  <a:tab pos="5921603" algn="l"/>
                  <a:tab pos="6377110" algn="l"/>
                  <a:tab pos="6832619" algn="l"/>
                  <a:tab pos="7288127" algn="l"/>
                  <a:tab pos="7743634" algn="l"/>
                  <a:tab pos="8199142" algn="l"/>
                  <a:tab pos="8654651" algn="l"/>
                  <a:tab pos="9110158" algn="l"/>
                </a:tabLst>
              </a:pPr>
              <a:t>14</a:t>
            </a:fld>
            <a:endParaRPr lang="en-US" sz="1400" dirty="0">
              <a:solidFill>
                <a:srgbClr val="000000"/>
              </a:solidFill>
              <a:latin typeface="Times New Roman" pitchFamily="16" charset="0"/>
            </a:endParaRPr>
          </a:p>
        </p:txBody>
      </p:sp>
      <p:sp>
        <p:nvSpPr>
          <p:cNvPr id="23554" name="Text Box 2"/>
          <p:cNvSpPr txBox="1">
            <a:spLocks noChangeArrowheads="1"/>
          </p:cNvSpPr>
          <p:nvPr/>
        </p:nvSpPr>
        <p:spPr bwMode="auto">
          <a:xfrm>
            <a:off x="4377077" y="9532344"/>
            <a:ext cx="3355075" cy="500452"/>
          </a:xfrm>
          <a:prstGeom prst="rect">
            <a:avLst/>
          </a:prstGeom>
          <a:noFill/>
          <a:ln w="9525">
            <a:noFill/>
            <a:round/>
            <a:headEnd/>
            <a:tailEnd/>
          </a:ln>
          <a:effectLst/>
        </p:spPr>
        <p:txBody>
          <a:bodyPr lIns="0" tIns="0" rIns="0" bIns="0" anchor="b"/>
          <a:lstStyle/>
          <a:p>
            <a:pPr algn="r">
              <a:tabLst>
                <a:tab pos="0" algn="l"/>
                <a:tab pos="455507" algn="l"/>
                <a:tab pos="911016" algn="l"/>
                <a:tab pos="1366524" algn="l"/>
                <a:tab pos="1822031" algn="l"/>
                <a:tab pos="2277540" algn="l"/>
                <a:tab pos="2733047" algn="l"/>
                <a:tab pos="3188556" algn="l"/>
                <a:tab pos="3644064" algn="l"/>
                <a:tab pos="4099571" algn="l"/>
                <a:tab pos="4555079" algn="l"/>
                <a:tab pos="5010587" algn="l"/>
                <a:tab pos="5466095" algn="l"/>
                <a:tab pos="5921603" algn="l"/>
                <a:tab pos="6377110" algn="l"/>
                <a:tab pos="6832619" algn="l"/>
                <a:tab pos="7288127" algn="l"/>
                <a:tab pos="7743634" algn="l"/>
                <a:tab pos="8199142" algn="l"/>
                <a:tab pos="8654651" algn="l"/>
                <a:tab pos="9110158" algn="l"/>
              </a:tabLst>
            </a:pPr>
            <a:fld id="{9E55A56F-54AE-4FBD-A708-A85679E2043A}" type="slidenum">
              <a:rPr lang="en-US" sz="1400">
                <a:solidFill>
                  <a:srgbClr val="000000"/>
                </a:solidFill>
                <a:latin typeface="Times New Roman" pitchFamily="16" charset="0"/>
              </a:rPr>
              <a:pPr algn="r">
                <a:tabLst>
                  <a:tab pos="0" algn="l"/>
                  <a:tab pos="455507" algn="l"/>
                  <a:tab pos="911016" algn="l"/>
                  <a:tab pos="1366524" algn="l"/>
                  <a:tab pos="1822031" algn="l"/>
                  <a:tab pos="2277540" algn="l"/>
                  <a:tab pos="2733047" algn="l"/>
                  <a:tab pos="3188556" algn="l"/>
                  <a:tab pos="3644064" algn="l"/>
                  <a:tab pos="4099571" algn="l"/>
                  <a:tab pos="4555079" algn="l"/>
                  <a:tab pos="5010587" algn="l"/>
                  <a:tab pos="5466095" algn="l"/>
                  <a:tab pos="5921603" algn="l"/>
                  <a:tab pos="6377110" algn="l"/>
                  <a:tab pos="6832619" algn="l"/>
                  <a:tab pos="7288127" algn="l"/>
                  <a:tab pos="7743634" algn="l"/>
                  <a:tab pos="8199142" algn="l"/>
                  <a:tab pos="8654651" algn="l"/>
                  <a:tab pos="9110158" algn="l"/>
                </a:tabLst>
              </a:pPr>
              <a:t>14</a:t>
            </a:fld>
            <a:endParaRPr lang="en-US" sz="1400" dirty="0">
              <a:solidFill>
                <a:srgbClr val="000000"/>
              </a:solidFill>
              <a:latin typeface="Times New Roman" pitchFamily="16" charset="0"/>
            </a:endParaRPr>
          </a:p>
        </p:txBody>
      </p:sp>
      <p:sp>
        <p:nvSpPr>
          <p:cNvPr id="23555" name="Rectangle 3"/>
          <p:cNvSpPr txBox="1">
            <a:spLocks noGrp="1" noRot="1" noChangeAspect="1" noChangeArrowheads="1"/>
          </p:cNvSpPr>
          <p:nvPr>
            <p:ph type="sldImg"/>
          </p:nvPr>
        </p:nvSpPr>
        <p:spPr bwMode="auto">
          <a:xfrm>
            <a:off x="1173163" y="704850"/>
            <a:ext cx="4640262" cy="3481388"/>
          </a:xfrm>
          <a:prstGeom prst="rect">
            <a:avLst/>
          </a:prstGeom>
          <a:solidFill>
            <a:srgbClr val="FFFFFF"/>
          </a:solidFill>
          <a:ln>
            <a:solidFill>
              <a:srgbClr val="000000"/>
            </a:solidFill>
            <a:miter lim="800000"/>
            <a:headEnd/>
            <a:tailEnd/>
          </a:ln>
        </p:spPr>
      </p:sp>
      <p:sp>
        <p:nvSpPr>
          <p:cNvPr id="23556" name="Rectangle 4"/>
          <p:cNvSpPr txBox="1">
            <a:spLocks noGrp="1" noChangeArrowheads="1"/>
          </p:cNvSpPr>
          <p:nvPr>
            <p:ph type="body" idx="1"/>
          </p:nvPr>
        </p:nvSpPr>
        <p:spPr bwMode="auto">
          <a:xfrm>
            <a:off x="774006" y="4765380"/>
            <a:ext cx="6184142" cy="4511985"/>
          </a:xfrm>
          <a:prstGeom prst="rect">
            <a:avLst/>
          </a:prstGeom>
          <a:noFill/>
          <a:ln>
            <a:round/>
            <a:headEnd/>
            <a:tailEnd/>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Paul.VanRaden@ars.usda.gov"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76482" name="Rectangle 2"/>
          <p:cNvSpPr>
            <a:spLocks noGrp="1" noChangeArrowheads="1"/>
          </p:cNvSpPr>
          <p:nvPr>
            <p:ph type="ctrTitle"/>
          </p:nvPr>
        </p:nvSpPr>
        <p:spPr>
          <a:xfrm>
            <a:off x="685800" y="838200"/>
            <a:ext cx="7772400" cy="1143000"/>
          </a:xfrm>
        </p:spPr>
        <p:txBody>
          <a:bodyPr/>
          <a:lstStyle>
            <a:lvl1pPr>
              <a:defRPr/>
            </a:lvl1pPr>
          </a:lstStyle>
          <a:p>
            <a:r>
              <a:rPr lang="en-US" dirty="0"/>
              <a:t>Click to edit Master title style</a:t>
            </a:r>
          </a:p>
        </p:txBody>
      </p:sp>
      <p:grpSp>
        <p:nvGrpSpPr>
          <p:cNvPr id="276486" name="Group 6"/>
          <p:cNvGrpSpPr>
            <a:grpSpLocks/>
          </p:cNvGrpSpPr>
          <p:nvPr/>
        </p:nvGrpSpPr>
        <p:grpSpPr bwMode="auto">
          <a:xfrm>
            <a:off x="0" y="3429000"/>
            <a:ext cx="9144000" cy="152400"/>
            <a:chOff x="48" y="4032"/>
            <a:chExt cx="5136" cy="86"/>
          </a:xfrm>
        </p:grpSpPr>
        <p:sp>
          <p:nvSpPr>
            <p:cNvPr id="276487" name="Rectangle 7"/>
            <p:cNvSpPr>
              <a:spLocks noChangeArrowheads="1"/>
            </p:cNvSpPr>
            <p:nvPr userDrawn="1"/>
          </p:nvSpPr>
          <p:spPr bwMode="ltGray">
            <a:xfrm>
              <a:off x="48" y="4032"/>
              <a:ext cx="5136" cy="29"/>
            </a:xfrm>
            <a:prstGeom prst="rect">
              <a:avLst/>
            </a:prstGeom>
            <a:solidFill>
              <a:srgbClr val="009900"/>
            </a:solidFill>
            <a:ln w="9525">
              <a:noFill/>
              <a:miter lim="800000"/>
              <a:headEnd/>
              <a:tailEnd/>
            </a:ln>
          </p:spPr>
          <p:txBody>
            <a:bodyPr wrap="none" anchor="ctr"/>
            <a:lstStyle/>
            <a:p>
              <a:endParaRPr lang="en-US"/>
            </a:p>
          </p:txBody>
        </p:sp>
        <p:sp>
          <p:nvSpPr>
            <p:cNvPr id="276488" name="Rectangle 8"/>
            <p:cNvSpPr>
              <a:spLocks noChangeArrowheads="1"/>
            </p:cNvSpPr>
            <p:nvPr userDrawn="1"/>
          </p:nvSpPr>
          <p:spPr bwMode="ltGray">
            <a:xfrm>
              <a:off x="48" y="4060"/>
              <a:ext cx="5136" cy="29"/>
            </a:xfrm>
            <a:prstGeom prst="rect">
              <a:avLst/>
            </a:prstGeom>
            <a:solidFill>
              <a:schemeClr val="accent2"/>
            </a:solidFill>
            <a:ln w="9525">
              <a:noFill/>
              <a:miter lim="800000"/>
              <a:headEnd/>
              <a:tailEnd/>
            </a:ln>
          </p:spPr>
          <p:txBody>
            <a:bodyPr wrap="none" anchor="ctr"/>
            <a:lstStyle/>
            <a:p>
              <a:endParaRPr lang="en-US"/>
            </a:p>
          </p:txBody>
        </p:sp>
        <p:sp>
          <p:nvSpPr>
            <p:cNvPr id="276489" name="Rectangle 9"/>
            <p:cNvSpPr>
              <a:spLocks noChangeArrowheads="1"/>
            </p:cNvSpPr>
            <p:nvPr userDrawn="1"/>
          </p:nvSpPr>
          <p:spPr bwMode="ltGray">
            <a:xfrm>
              <a:off x="48" y="4089"/>
              <a:ext cx="5136" cy="29"/>
            </a:xfrm>
            <a:prstGeom prst="rect">
              <a:avLst/>
            </a:prstGeom>
            <a:solidFill>
              <a:schemeClr val="tx1"/>
            </a:solidFill>
            <a:ln w="9525">
              <a:noFill/>
              <a:miter lim="800000"/>
              <a:headEnd/>
              <a:tailEnd/>
            </a:ln>
          </p:spPr>
          <p:txBody>
            <a:bodyPr wrap="none" anchor="ctr"/>
            <a:lstStyle/>
            <a:p>
              <a:pPr algn="ctr">
                <a:spcBef>
                  <a:spcPct val="40000"/>
                </a:spcBef>
                <a:buClr>
                  <a:schemeClr val="accent1"/>
                </a:buClr>
                <a:buSzPct val="75000"/>
                <a:buFont typeface="Wingdings" pitchFamily="2" charset="2"/>
                <a:buChar char="Ø"/>
              </a:pPr>
              <a:endParaRPr lang="en-US" sz="2800" b="1"/>
            </a:p>
          </p:txBody>
        </p:sp>
      </p:grpSp>
      <p:grpSp>
        <p:nvGrpSpPr>
          <p:cNvPr id="276496" name="Group 16"/>
          <p:cNvGrpSpPr>
            <a:grpSpLocks/>
          </p:cNvGrpSpPr>
          <p:nvPr/>
        </p:nvGrpSpPr>
        <p:grpSpPr bwMode="auto">
          <a:xfrm>
            <a:off x="0" y="3429000"/>
            <a:ext cx="9144000" cy="152400"/>
            <a:chOff x="48" y="4032"/>
            <a:chExt cx="5136" cy="86"/>
          </a:xfrm>
        </p:grpSpPr>
        <p:sp>
          <p:nvSpPr>
            <p:cNvPr id="276497" name="Rectangle 17"/>
            <p:cNvSpPr>
              <a:spLocks noChangeArrowheads="1"/>
            </p:cNvSpPr>
            <p:nvPr userDrawn="1"/>
          </p:nvSpPr>
          <p:spPr bwMode="ltGray">
            <a:xfrm>
              <a:off x="48" y="4032"/>
              <a:ext cx="5136" cy="29"/>
            </a:xfrm>
            <a:prstGeom prst="rect">
              <a:avLst/>
            </a:prstGeom>
            <a:solidFill>
              <a:srgbClr val="009900"/>
            </a:solidFill>
            <a:ln w="9525">
              <a:noFill/>
              <a:miter lim="800000"/>
              <a:headEnd/>
              <a:tailEnd/>
            </a:ln>
          </p:spPr>
          <p:txBody>
            <a:bodyPr wrap="none" anchor="ctr"/>
            <a:lstStyle/>
            <a:p>
              <a:endParaRPr lang="en-US"/>
            </a:p>
          </p:txBody>
        </p:sp>
        <p:sp>
          <p:nvSpPr>
            <p:cNvPr id="276498" name="Rectangle 18"/>
            <p:cNvSpPr>
              <a:spLocks noChangeArrowheads="1"/>
            </p:cNvSpPr>
            <p:nvPr userDrawn="1"/>
          </p:nvSpPr>
          <p:spPr bwMode="ltGray">
            <a:xfrm>
              <a:off x="48" y="4060"/>
              <a:ext cx="5136" cy="29"/>
            </a:xfrm>
            <a:prstGeom prst="rect">
              <a:avLst/>
            </a:prstGeom>
            <a:solidFill>
              <a:schemeClr val="accent2"/>
            </a:solidFill>
            <a:ln w="9525">
              <a:noFill/>
              <a:miter lim="800000"/>
              <a:headEnd/>
              <a:tailEnd/>
            </a:ln>
          </p:spPr>
          <p:txBody>
            <a:bodyPr wrap="none" anchor="ctr"/>
            <a:lstStyle/>
            <a:p>
              <a:endParaRPr lang="en-US"/>
            </a:p>
          </p:txBody>
        </p:sp>
        <p:sp>
          <p:nvSpPr>
            <p:cNvPr id="276499" name="Rectangle 19"/>
            <p:cNvSpPr>
              <a:spLocks noChangeArrowheads="1"/>
            </p:cNvSpPr>
            <p:nvPr userDrawn="1"/>
          </p:nvSpPr>
          <p:spPr bwMode="ltGray">
            <a:xfrm>
              <a:off x="48" y="4089"/>
              <a:ext cx="5136" cy="29"/>
            </a:xfrm>
            <a:prstGeom prst="rect">
              <a:avLst/>
            </a:prstGeom>
            <a:solidFill>
              <a:schemeClr val="tx1"/>
            </a:solidFill>
            <a:ln w="9525">
              <a:noFill/>
              <a:miter lim="800000"/>
              <a:headEnd/>
              <a:tailEnd/>
            </a:ln>
          </p:spPr>
          <p:txBody>
            <a:bodyPr wrap="none" anchor="ctr"/>
            <a:lstStyle/>
            <a:p>
              <a:pPr algn="ctr">
                <a:spcBef>
                  <a:spcPct val="40000"/>
                </a:spcBef>
                <a:buClr>
                  <a:schemeClr val="accent1"/>
                </a:buClr>
                <a:buSzPct val="75000"/>
                <a:buFont typeface="Wingdings" pitchFamily="2" charset="2"/>
                <a:buChar char="Ø"/>
              </a:pPr>
              <a:endParaRPr lang="en-US" sz="2800" b="1"/>
            </a:p>
          </p:txBody>
        </p:sp>
      </p:grpSp>
      <p:sp>
        <p:nvSpPr>
          <p:cNvPr id="276509" name="Text Box 29"/>
          <p:cNvSpPr txBox="1">
            <a:spLocks noChangeArrowheads="1"/>
          </p:cNvSpPr>
          <p:nvPr/>
        </p:nvSpPr>
        <p:spPr bwMode="ltGray">
          <a:xfrm>
            <a:off x="8382000" y="6477000"/>
            <a:ext cx="254000" cy="136525"/>
          </a:xfrm>
          <a:prstGeom prst="rect">
            <a:avLst/>
          </a:prstGeom>
          <a:noFill/>
          <a:ln w="9525">
            <a:noFill/>
            <a:miter lim="800000"/>
            <a:headEnd/>
            <a:tailEnd/>
          </a:ln>
        </p:spPr>
        <p:txBody>
          <a:bodyPr lIns="0" tIns="0" rIns="0" bIns="0" anchor="ctr">
            <a:spAutoFit/>
          </a:bodyPr>
          <a:lstStyle/>
          <a:p>
            <a:pPr algn="ctr" eaLnBrk="0" hangingPunct="0">
              <a:spcBef>
                <a:spcPct val="50000"/>
              </a:spcBef>
            </a:pPr>
            <a:r>
              <a:rPr kumimoji="1" lang="en-US" sz="900" b="1">
                <a:solidFill>
                  <a:schemeClr val="bg1"/>
                </a:solidFill>
              </a:rPr>
              <a:t>2007</a:t>
            </a:r>
          </a:p>
        </p:txBody>
      </p:sp>
      <p:sp>
        <p:nvSpPr>
          <p:cNvPr id="276510" name="Text Box 30"/>
          <p:cNvSpPr txBox="1">
            <a:spLocks noChangeArrowheads="1"/>
          </p:cNvSpPr>
          <p:nvPr/>
        </p:nvSpPr>
        <p:spPr bwMode="auto">
          <a:xfrm>
            <a:off x="609600" y="3886200"/>
            <a:ext cx="8305800" cy="1754326"/>
          </a:xfrm>
          <a:prstGeom prst="rect">
            <a:avLst/>
          </a:prstGeom>
          <a:noFill/>
          <a:ln w="9525">
            <a:noFill/>
            <a:miter lim="800000"/>
            <a:headEnd/>
            <a:tailEnd/>
          </a:ln>
          <a:effectLst/>
        </p:spPr>
        <p:txBody>
          <a:bodyPr wrap="square">
            <a:spAutoFit/>
          </a:bodyPr>
          <a:lstStyle/>
          <a:p>
            <a:pPr>
              <a:spcBef>
                <a:spcPct val="50000"/>
              </a:spcBef>
            </a:pPr>
            <a:r>
              <a:rPr lang="en-US" sz="2400" b="1" dirty="0">
                <a:effectLst>
                  <a:outerShdw blurRad="38100" dist="38100" dir="2700000" algn="tl">
                    <a:srgbClr val="000000"/>
                  </a:outerShdw>
                </a:effectLst>
              </a:rPr>
              <a:t>Paul </a:t>
            </a:r>
            <a:r>
              <a:rPr lang="en-US" sz="2400" b="1" dirty="0" smtClean="0">
                <a:effectLst>
                  <a:outerShdw blurRad="38100" dist="38100" dir="2700000" algn="tl">
                    <a:srgbClr val="000000"/>
                  </a:outerShdw>
                </a:effectLst>
              </a:rPr>
              <a:t>VanRaden, George Wiggans, John Cole, Derek Bickhart, and the AGIL-West team</a:t>
            </a:r>
            <a:endParaRPr lang="en-US" sz="2400" b="1" dirty="0">
              <a:effectLst>
                <a:outerShdw blurRad="38100" dist="38100" dir="2700000" algn="tl">
                  <a:srgbClr val="000000"/>
                </a:outerShdw>
              </a:effectLst>
            </a:endParaRPr>
          </a:p>
          <a:p>
            <a:pPr>
              <a:spcBef>
                <a:spcPct val="40000"/>
              </a:spcBef>
            </a:pPr>
            <a:r>
              <a:rPr lang="en-US" sz="2400" b="1" dirty="0"/>
              <a:t>Animal </a:t>
            </a:r>
            <a:r>
              <a:rPr lang="en-US" sz="2400" b="1" dirty="0" smtClean="0"/>
              <a:t>Genomics and Improvement Lab</a:t>
            </a:r>
            <a:r>
              <a:rPr lang="en-US" sz="2400" b="1" dirty="0"/>
              <a:t>, Beltsville, </a:t>
            </a:r>
            <a:r>
              <a:rPr lang="en-US" sz="2400" b="1" dirty="0" smtClean="0"/>
              <a:t>MD</a:t>
            </a:r>
          </a:p>
          <a:p>
            <a:pPr>
              <a:spcBef>
                <a:spcPct val="10000"/>
              </a:spcBef>
            </a:pPr>
            <a:r>
              <a:rPr lang="en-US" sz="2400" b="1" dirty="0" smtClean="0">
                <a:hlinkClick r:id="rId2"/>
              </a:rPr>
              <a:t>Paul.VanRaden@ars.usda.gov</a:t>
            </a:r>
            <a:endParaRPr lang="en-US" sz="2400" b="1" dirty="0"/>
          </a:p>
        </p:txBody>
      </p:sp>
      <p:pic>
        <p:nvPicPr>
          <p:cNvPr id="276511" name="Picture 31" descr="usda-ars"/>
          <p:cNvPicPr>
            <a:picLocks noChangeAspect="1" noChangeArrowheads="1"/>
          </p:cNvPicPr>
          <p:nvPr userDrawn="1"/>
        </p:nvPicPr>
        <p:blipFill>
          <a:blip r:embed="rId3" cstate="print"/>
          <a:srcRect/>
          <a:stretch>
            <a:fillRect/>
          </a:stretch>
        </p:blipFill>
        <p:spPr bwMode="auto">
          <a:xfrm>
            <a:off x="8255000" y="6062663"/>
            <a:ext cx="812800" cy="566737"/>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28600"/>
            <a:ext cx="21717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3627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1600200"/>
            <a:ext cx="7315200" cy="4114800"/>
          </a:xfrm>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748471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7279B">
                <a:gamma/>
                <a:shade val="0"/>
                <a:invGamma/>
              </a:srgbClr>
            </a:gs>
            <a:gs pos="100000">
              <a:srgbClr val="27279B"/>
            </a:gs>
          </a:gsLst>
          <a:lin ang="5400000" scaled="1"/>
        </a:gradFill>
        <a:effectLst/>
      </p:bgPr>
    </p:bg>
    <p:spTree>
      <p:nvGrpSpPr>
        <p:cNvPr id="1" name=""/>
        <p:cNvGrpSpPr/>
        <p:nvPr/>
      </p:nvGrpSpPr>
      <p:grpSpPr>
        <a:xfrm>
          <a:off x="0" y="0"/>
          <a:ext cx="0" cy="0"/>
          <a:chOff x="0" y="0"/>
          <a:chExt cx="0" cy="0"/>
        </a:xfrm>
      </p:grpSpPr>
      <p:sp>
        <p:nvSpPr>
          <p:cNvPr id="275482" name="Text Box 26"/>
          <p:cNvSpPr txBox="1">
            <a:spLocks noChangeArrowheads="1"/>
          </p:cNvSpPr>
          <p:nvPr/>
        </p:nvSpPr>
        <p:spPr bwMode="ltGray">
          <a:xfrm>
            <a:off x="862013" y="6582311"/>
            <a:ext cx="5843587" cy="184666"/>
          </a:xfrm>
          <a:prstGeom prst="rect">
            <a:avLst/>
          </a:prstGeom>
          <a:noFill/>
          <a:ln w="9525">
            <a:noFill/>
            <a:miter lim="800000"/>
            <a:headEnd/>
            <a:tailEnd/>
          </a:ln>
        </p:spPr>
        <p:txBody>
          <a:bodyPr wrap="square" lIns="0" tIns="0" rIns="0" bIns="0" anchor="ctr">
            <a:spAutoFit/>
          </a:bodyPr>
          <a:lstStyle/>
          <a:p>
            <a:pPr algn="ctr" eaLnBrk="0" hangingPunct="0">
              <a:spcBef>
                <a:spcPct val="50000"/>
              </a:spcBef>
            </a:pPr>
            <a:r>
              <a:rPr kumimoji="1" lang="en-US" b="1" dirty="0" smtClean="0">
                <a:solidFill>
                  <a:schemeClr val="accent1"/>
                </a:solidFill>
              </a:rPr>
              <a:t>AGIL meeting with BARC and NEA management, November 5 2014 </a:t>
            </a:r>
            <a:r>
              <a:rPr kumimoji="1" lang="en-US" b="1" dirty="0">
                <a:solidFill>
                  <a:schemeClr val="accent1"/>
                </a:solidFill>
              </a:rPr>
              <a:t>(</a:t>
            </a:r>
            <a:fld id="{DB5F03EE-5605-4F61-95AF-94C33F976CB2}" type="slidenum">
              <a:rPr kumimoji="1" lang="en-US" b="1">
                <a:solidFill>
                  <a:schemeClr val="accent1"/>
                </a:solidFill>
              </a:rPr>
              <a:pPr algn="ctr" eaLnBrk="0" hangingPunct="0">
                <a:spcBef>
                  <a:spcPct val="50000"/>
                </a:spcBef>
              </a:pPr>
              <a:t>‹#›</a:t>
            </a:fld>
            <a:r>
              <a:rPr kumimoji="1" lang="en-US" b="1" dirty="0">
                <a:solidFill>
                  <a:schemeClr val="accent1"/>
                </a:solidFill>
              </a:rPr>
              <a:t>)</a:t>
            </a:r>
          </a:p>
        </p:txBody>
      </p:sp>
      <p:sp>
        <p:nvSpPr>
          <p:cNvPr id="275475" name="Text Box 19"/>
          <p:cNvSpPr txBox="1">
            <a:spLocks noChangeArrowheads="1"/>
          </p:cNvSpPr>
          <p:nvPr/>
        </p:nvSpPr>
        <p:spPr bwMode="ltGray">
          <a:xfrm>
            <a:off x="6736160" y="6552149"/>
            <a:ext cx="1112036" cy="184666"/>
          </a:xfrm>
          <a:prstGeom prst="rect">
            <a:avLst/>
          </a:prstGeom>
          <a:noFill/>
          <a:ln w="9525">
            <a:noFill/>
            <a:miter lim="800000"/>
            <a:headEnd/>
            <a:tailEnd/>
          </a:ln>
        </p:spPr>
        <p:txBody>
          <a:bodyPr wrap="none" lIns="0" tIns="0" rIns="0" bIns="0" anchor="ctr">
            <a:spAutoFit/>
          </a:bodyPr>
          <a:lstStyle/>
          <a:p>
            <a:pPr algn="ctr" eaLnBrk="0" hangingPunct="0">
              <a:spcBef>
                <a:spcPct val="50000"/>
              </a:spcBef>
            </a:pPr>
            <a:r>
              <a:rPr kumimoji="1" lang="en-US" b="1" dirty="0" smtClean="0">
                <a:solidFill>
                  <a:schemeClr val="accent1"/>
                </a:solidFill>
              </a:rPr>
              <a:t>Paul VanRaden</a:t>
            </a:r>
            <a:endParaRPr kumimoji="1" lang="en-US" b="1" dirty="0">
              <a:solidFill>
                <a:schemeClr val="accent1"/>
              </a:solidFill>
            </a:endParaRPr>
          </a:p>
        </p:txBody>
      </p:sp>
      <p:pic>
        <p:nvPicPr>
          <p:cNvPr id="275480" name="Picture 24" descr="usda-ars"/>
          <p:cNvPicPr>
            <a:picLocks noChangeAspect="1" noChangeArrowheads="1"/>
          </p:cNvPicPr>
          <p:nvPr/>
        </p:nvPicPr>
        <p:blipFill>
          <a:blip r:embed="rId15" cstate="print"/>
          <a:srcRect/>
          <a:stretch>
            <a:fillRect/>
          </a:stretch>
        </p:blipFill>
        <p:spPr bwMode="auto">
          <a:xfrm>
            <a:off x="8255000" y="6062663"/>
            <a:ext cx="812800" cy="566737"/>
          </a:xfrm>
          <a:prstGeom prst="rect">
            <a:avLst/>
          </a:prstGeom>
          <a:noFill/>
        </p:spPr>
      </p:pic>
      <p:sp>
        <p:nvSpPr>
          <p:cNvPr id="275458" name="Rectangle 2"/>
          <p:cNvSpPr>
            <a:spLocks noGrp="1" noChangeArrowheads="1"/>
          </p:cNvSpPr>
          <p:nvPr>
            <p:ph type="title"/>
          </p:nvPr>
        </p:nvSpPr>
        <p:spPr bwMode="auto">
          <a:xfrm>
            <a:off x="228600" y="228600"/>
            <a:ext cx="8686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5459" name="Rectangle 3"/>
          <p:cNvSpPr>
            <a:spLocks noGrp="1" noChangeArrowheads="1"/>
          </p:cNvSpPr>
          <p:nvPr>
            <p:ph type="body" idx="1"/>
          </p:nvPr>
        </p:nvSpPr>
        <p:spPr bwMode="auto">
          <a:xfrm>
            <a:off x="914400" y="1600200"/>
            <a:ext cx="7315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275483" name="Group 27"/>
          <p:cNvGrpSpPr>
            <a:grpSpLocks/>
          </p:cNvGrpSpPr>
          <p:nvPr/>
        </p:nvGrpSpPr>
        <p:grpSpPr bwMode="auto">
          <a:xfrm>
            <a:off x="0" y="6324600"/>
            <a:ext cx="8229600" cy="152400"/>
            <a:chOff x="48" y="4032"/>
            <a:chExt cx="5136" cy="86"/>
          </a:xfrm>
        </p:grpSpPr>
        <p:sp>
          <p:nvSpPr>
            <p:cNvPr id="275484" name="Rectangle 28"/>
            <p:cNvSpPr>
              <a:spLocks noChangeArrowheads="1"/>
            </p:cNvSpPr>
            <p:nvPr userDrawn="1"/>
          </p:nvSpPr>
          <p:spPr bwMode="ltGray">
            <a:xfrm>
              <a:off x="48" y="4032"/>
              <a:ext cx="5136" cy="29"/>
            </a:xfrm>
            <a:prstGeom prst="rect">
              <a:avLst/>
            </a:prstGeom>
            <a:solidFill>
              <a:srgbClr val="009900"/>
            </a:solidFill>
            <a:ln w="9525">
              <a:noFill/>
              <a:miter lim="800000"/>
              <a:headEnd/>
              <a:tailEnd/>
            </a:ln>
          </p:spPr>
          <p:txBody>
            <a:bodyPr wrap="none" anchor="ctr"/>
            <a:lstStyle/>
            <a:p>
              <a:endParaRPr lang="en-US"/>
            </a:p>
          </p:txBody>
        </p:sp>
        <p:sp>
          <p:nvSpPr>
            <p:cNvPr id="275485" name="Rectangle 29"/>
            <p:cNvSpPr>
              <a:spLocks noChangeArrowheads="1"/>
            </p:cNvSpPr>
            <p:nvPr userDrawn="1"/>
          </p:nvSpPr>
          <p:spPr bwMode="ltGray">
            <a:xfrm>
              <a:off x="48" y="4060"/>
              <a:ext cx="5136" cy="29"/>
            </a:xfrm>
            <a:prstGeom prst="rect">
              <a:avLst/>
            </a:prstGeom>
            <a:solidFill>
              <a:schemeClr val="accent2"/>
            </a:solidFill>
            <a:ln w="9525">
              <a:noFill/>
              <a:miter lim="800000"/>
              <a:headEnd/>
              <a:tailEnd/>
            </a:ln>
          </p:spPr>
          <p:txBody>
            <a:bodyPr wrap="none" anchor="ctr"/>
            <a:lstStyle/>
            <a:p>
              <a:endParaRPr lang="en-US"/>
            </a:p>
          </p:txBody>
        </p:sp>
        <p:sp>
          <p:nvSpPr>
            <p:cNvPr id="275486" name="Rectangle 30"/>
            <p:cNvSpPr>
              <a:spLocks noChangeArrowheads="1"/>
            </p:cNvSpPr>
            <p:nvPr userDrawn="1"/>
          </p:nvSpPr>
          <p:spPr bwMode="ltGray">
            <a:xfrm>
              <a:off x="48" y="4089"/>
              <a:ext cx="5136" cy="29"/>
            </a:xfrm>
            <a:prstGeom prst="rect">
              <a:avLst/>
            </a:prstGeom>
            <a:solidFill>
              <a:schemeClr val="tx1"/>
            </a:solidFill>
            <a:ln w="9525">
              <a:noFill/>
              <a:miter lim="800000"/>
              <a:headEnd/>
              <a:tailEnd/>
            </a:ln>
          </p:spPr>
          <p:txBody>
            <a:bodyPr wrap="none" anchor="ctr"/>
            <a:lstStyle/>
            <a:p>
              <a:pPr algn="ctr">
                <a:spcBef>
                  <a:spcPct val="40000"/>
                </a:spcBef>
                <a:buClr>
                  <a:schemeClr val="accent1"/>
                </a:buClr>
                <a:buSzPct val="75000"/>
                <a:buFont typeface="Wingdings" pitchFamily="2" charset="2"/>
                <a:buChar char="Ø"/>
              </a:pPr>
              <a:endParaRPr lang="en-US" sz="2800" b="1"/>
            </a:p>
          </p:txBody>
        </p:sp>
      </p:grpSp>
    </p:spTree>
  </p:cSld>
  <p:clrMap bg1="dk2" tx1="lt1" bg2="dk1"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xStyles>
    <p:titleStyle>
      <a:lvl1pPr algn="ctr" rtl="0" fontAlgn="base">
        <a:spcBef>
          <a:spcPct val="0"/>
        </a:spcBef>
        <a:spcAft>
          <a:spcPct val="0"/>
        </a:spcAft>
        <a:defRPr sz="40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000" b="1">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40000"/>
        </a:spcBef>
        <a:spcAft>
          <a:spcPct val="0"/>
        </a:spcAft>
        <a:buClr>
          <a:schemeClr val="accent1"/>
        </a:buClr>
        <a:buSzPct val="60000"/>
        <a:buFont typeface="Wingdings" pitchFamily="2" charset="2"/>
        <a:buChar char="Ø"/>
        <a:defRPr sz="3200" b="1">
          <a:solidFill>
            <a:schemeClr val="tx1"/>
          </a:solidFill>
          <a:latin typeface="+mn-lt"/>
          <a:ea typeface="+mn-ea"/>
          <a:cs typeface="+mn-cs"/>
        </a:defRPr>
      </a:lvl1pPr>
      <a:lvl2pPr marL="795338" indent="-338138" algn="l" rtl="0" fontAlgn="base">
        <a:spcBef>
          <a:spcPct val="20000"/>
        </a:spcBef>
        <a:spcAft>
          <a:spcPct val="0"/>
        </a:spcAft>
        <a:buClr>
          <a:schemeClr val="tx1"/>
        </a:buClr>
        <a:buSzPct val="75000"/>
        <a:buChar char="•"/>
        <a:defRPr sz="2800" b="1">
          <a:solidFill>
            <a:schemeClr val="tx1"/>
          </a:solidFill>
          <a:latin typeface="+mn-lt"/>
        </a:defRPr>
      </a:lvl2pPr>
      <a:lvl3pPr marL="1143000" indent="-228600" algn="l" rtl="0" fontAlgn="base">
        <a:spcBef>
          <a:spcPct val="5000"/>
        </a:spcBef>
        <a:spcAft>
          <a:spcPct val="0"/>
        </a:spcAft>
        <a:buClr>
          <a:schemeClr val="accent1"/>
        </a:buClr>
        <a:buSzPct val="75000"/>
        <a:buChar char="–"/>
        <a:defRPr sz="2400" b="1">
          <a:solidFill>
            <a:schemeClr val="accent1"/>
          </a:solidFill>
          <a:effectLst>
            <a:outerShdw blurRad="38100" dist="38100" dir="2700000" algn="tl">
              <a:srgbClr val="000000"/>
            </a:outerShdw>
          </a:effectLst>
          <a:latin typeface="+mn-lt"/>
        </a:defRPr>
      </a:lvl3pPr>
      <a:lvl4pPr marL="1600200" indent="-228600" algn="l" rtl="0" fontAlgn="base">
        <a:spcBef>
          <a:spcPct val="5000"/>
        </a:spcBef>
        <a:spcAft>
          <a:spcPct val="0"/>
        </a:spcAft>
        <a:buClr>
          <a:schemeClr val="accent1"/>
        </a:buClr>
        <a:buSzPct val="70000"/>
        <a:buChar char="–"/>
        <a:defRPr sz="2000" b="1">
          <a:solidFill>
            <a:schemeClr val="accent1"/>
          </a:solidFill>
          <a:latin typeface="+mn-lt"/>
        </a:defRPr>
      </a:lvl4pPr>
      <a:lvl5pPr marL="2057400" indent="-228600" algn="l" rtl="0" fontAlgn="base">
        <a:spcBef>
          <a:spcPct val="5000"/>
        </a:spcBef>
        <a:spcAft>
          <a:spcPct val="0"/>
        </a:spcAft>
        <a:buClr>
          <a:schemeClr val="accent1"/>
        </a:buClr>
        <a:buSzPct val="70000"/>
        <a:buChar char="–"/>
        <a:defRPr sz="2000" b="1">
          <a:solidFill>
            <a:schemeClr val="accent1"/>
          </a:solidFill>
          <a:latin typeface="+mn-lt"/>
        </a:defRPr>
      </a:lvl5pPr>
      <a:lvl6pPr marL="2514600" indent="-228600" algn="l" rtl="0" fontAlgn="base">
        <a:spcBef>
          <a:spcPct val="5000"/>
        </a:spcBef>
        <a:spcAft>
          <a:spcPct val="0"/>
        </a:spcAft>
        <a:buClr>
          <a:schemeClr val="accent1"/>
        </a:buClr>
        <a:buSzPct val="70000"/>
        <a:buChar char="–"/>
        <a:defRPr sz="2000" b="1">
          <a:solidFill>
            <a:schemeClr val="accent1"/>
          </a:solidFill>
          <a:latin typeface="+mn-lt"/>
        </a:defRPr>
      </a:lvl6pPr>
      <a:lvl7pPr marL="2971800" indent="-228600" algn="l" rtl="0" fontAlgn="base">
        <a:spcBef>
          <a:spcPct val="5000"/>
        </a:spcBef>
        <a:spcAft>
          <a:spcPct val="0"/>
        </a:spcAft>
        <a:buClr>
          <a:schemeClr val="accent1"/>
        </a:buClr>
        <a:buSzPct val="70000"/>
        <a:buChar char="–"/>
        <a:defRPr sz="2000" b="1">
          <a:solidFill>
            <a:schemeClr val="accent1"/>
          </a:solidFill>
          <a:latin typeface="+mn-lt"/>
        </a:defRPr>
      </a:lvl7pPr>
      <a:lvl8pPr marL="3429000" indent="-228600" algn="l" rtl="0" fontAlgn="base">
        <a:spcBef>
          <a:spcPct val="5000"/>
        </a:spcBef>
        <a:spcAft>
          <a:spcPct val="0"/>
        </a:spcAft>
        <a:buClr>
          <a:schemeClr val="accent1"/>
        </a:buClr>
        <a:buSzPct val="70000"/>
        <a:buChar char="–"/>
        <a:defRPr sz="2000" b="1">
          <a:solidFill>
            <a:schemeClr val="accent1"/>
          </a:solidFill>
          <a:latin typeface="+mn-lt"/>
        </a:defRPr>
      </a:lvl8pPr>
      <a:lvl9pPr marL="3886200" indent="-228600" algn="l" rtl="0" fontAlgn="base">
        <a:spcBef>
          <a:spcPct val="5000"/>
        </a:spcBef>
        <a:spcAft>
          <a:spcPct val="0"/>
        </a:spcAft>
        <a:buClr>
          <a:schemeClr val="accent1"/>
        </a:buClr>
        <a:buSzPct val="70000"/>
        <a:buChar char="–"/>
        <a:defRPr sz="2000" b="1">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bovec.fr/actualites/les-taureaux-en-vue/plus-de-1-5-million-de-doses-pour-blitz--5-208.htm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ctrTitle"/>
          </p:nvPr>
        </p:nvSpPr>
        <p:spPr>
          <a:xfrm>
            <a:off x="685800" y="609600"/>
            <a:ext cx="7772400" cy="2133600"/>
          </a:xfrm>
        </p:spPr>
        <p:txBody>
          <a:bodyPr/>
          <a:lstStyle/>
          <a:p>
            <a:r>
              <a:rPr lang="en-US" sz="3600" dirty="0" smtClean="0"/>
              <a:t/>
            </a:r>
            <a:br>
              <a:rPr lang="en-US" sz="3600" dirty="0" smtClean="0"/>
            </a:br>
            <a:r>
              <a:rPr lang="en-US" sz="3600" dirty="0" smtClean="0"/>
              <a:t>Research of the Animal Improvement Program</a:t>
            </a:r>
            <a:br>
              <a:rPr lang="en-US" sz="3600" dirty="0" smtClean="0"/>
            </a:br>
            <a:r>
              <a:rPr lang="en-US" sz="3600" dirty="0" smtClean="0"/>
              <a:t/>
            </a:r>
            <a:br>
              <a:rPr lang="en-US" sz="3600" dirty="0" smtClean="0"/>
            </a:br>
            <a:endParaRPr lang="en-US" sz="3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14400" y="1600200"/>
          <a:ext cx="731520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smtClean="0"/>
              <a:t>Global Bulls with USA Sires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600200"/>
            <a:ext cx="7620000" cy="4114800"/>
          </a:xfrm>
        </p:spPr>
        <p:txBody>
          <a:bodyPr/>
          <a:lstStyle/>
          <a:p>
            <a:r>
              <a:rPr lang="en-US" dirty="0" smtClean="0"/>
              <a:t>Use all pedigree relationships (</a:t>
            </a:r>
            <a:r>
              <a:rPr lang="en-US" dirty="0" smtClean="0">
                <a:solidFill>
                  <a:srgbClr val="FFFF00"/>
                </a:solidFill>
              </a:rPr>
              <a:t>1988</a:t>
            </a:r>
            <a:r>
              <a:rPr lang="en-US" dirty="0" smtClean="0"/>
              <a:t>)</a:t>
            </a:r>
          </a:p>
          <a:p>
            <a:pPr lvl="1"/>
            <a:r>
              <a:rPr lang="en-US" dirty="0" smtClean="0"/>
              <a:t>Single-trait </a:t>
            </a:r>
            <a:r>
              <a:rPr lang="en-US" dirty="0" smtClean="0">
                <a:solidFill>
                  <a:srgbClr val="00FF00"/>
                </a:solidFill>
              </a:rPr>
              <a:t>milk, fat, and protein</a:t>
            </a:r>
          </a:p>
          <a:p>
            <a:pPr lvl="1"/>
            <a:r>
              <a:rPr lang="en-US" dirty="0" smtClean="0">
                <a:solidFill>
                  <a:srgbClr val="00FF00"/>
                </a:solidFill>
              </a:rPr>
              <a:t>PL, SCS </a:t>
            </a:r>
            <a:r>
              <a:rPr lang="en-US" dirty="0" smtClean="0"/>
              <a:t>added in </a:t>
            </a:r>
            <a:r>
              <a:rPr lang="en-US" dirty="0" smtClean="0">
                <a:solidFill>
                  <a:srgbClr val="FFFF00"/>
                </a:solidFill>
              </a:rPr>
              <a:t>1994</a:t>
            </a:r>
            <a:r>
              <a:rPr lang="en-US" dirty="0" smtClean="0"/>
              <a:t>, </a:t>
            </a:r>
            <a:r>
              <a:rPr lang="en-US" dirty="0" smtClean="0">
                <a:solidFill>
                  <a:srgbClr val="00FF00"/>
                </a:solidFill>
              </a:rPr>
              <a:t>DPR</a:t>
            </a:r>
            <a:r>
              <a:rPr lang="en-US" dirty="0" smtClean="0"/>
              <a:t> in </a:t>
            </a:r>
            <a:r>
              <a:rPr lang="en-US" dirty="0" smtClean="0">
                <a:solidFill>
                  <a:srgbClr val="FFFF00"/>
                </a:solidFill>
              </a:rPr>
              <a:t>2003</a:t>
            </a:r>
          </a:p>
          <a:p>
            <a:pPr lvl="1"/>
            <a:r>
              <a:rPr lang="en-US" dirty="0" smtClean="0"/>
              <a:t>All-breed animal model – </a:t>
            </a:r>
            <a:r>
              <a:rPr lang="en-US" dirty="0" smtClean="0">
                <a:solidFill>
                  <a:srgbClr val="FFFF00"/>
                </a:solidFill>
              </a:rPr>
              <a:t>2007</a:t>
            </a:r>
          </a:p>
          <a:p>
            <a:pPr lvl="1"/>
            <a:r>
              <a:rPr lang="en-US" dirty="0" smtClean="0"/>
              <a:t>Genomic multiple-step </a:t>
            </a:r>
            <a:r>
              <a:rPr lang="en-US" dirty="0" smtClean="0"/>
              <a:t>model </a:t>
            </a:r>
            <a:r>
              <a:rPr lang="en-US" dirty="0" smtClean="0"/>
              <a:t>- </a:t>
            </a:r>
            <a:r>
              <a:rPr lang="en-US" dirty="0" smtClean="0">
                <a:solidFill>
                  <a:srgbClr val="FFFF00"/>
                </a:solidFill>
              </a:rPr>
              <a:t>2009</a:t>
            </a:r>
          </a:p>
          <a:p>
            <a:r>
              <a:rPr lang="en-US" dirty="0" smtClean="0"/>
              <a:t>Future: One-step evaluations</a:t>
            </a:r>
            <a:endParaRPr lang="en-US" dirty="0" smtClean="0"/>
          </a:p>
          <a:p>
            <a:pPr lvl="1"/>
            <a:r>
              <a:rPr lang="en-US" dirty="0" smtClean="0"/>
              <a:t>Genotypes </a:t>
            </a:r>
            <a:r>
              <a:rPr lang="en-US" dirty="0" smtClean="0"/>
              <a:t>evaluated </a:t>
            </a:r>
            <a:r>
              <a:rPr lang="en-US" dirty="0" smtClean="0"/>
              <a:t>together with all </a:t>
            </a:r>
            <a:r>
              <a:rPr lang="en-US" dirty="0" smtClean="0"/>
              <a:t>breeds, traits, </a:t>
            </a:r>
            <a:r>
              <a:rPr lang="en-US" dirty="0" smtClean="0"/>
              <a:t>and foreign data</a:t>
            </a:r>
            <a:endParaRPr lang="en-US" dirty="0" smtClean="0"/>
          </a:p>
          <a:p>
            <a:pPr lvl="1"/>
            <a:endParaRPr lang="en-US" dirty="0" smtClean="0"/>
          </a:p>
          <a:p>
            <a:pPr lvl="1">
              <a:buNone/>
            </a:pPr>
            <a:r>
              <a:rPr lang="en-US" dirty="0" smtClean="0"/>
              <a:t>	</a:t>
            </a:r>
          </a:p>
          <a:p>
            <a:pPr lvl="1"/>
            <a:endParaRPr lang="en-US" dirty="0" smtClean="0"/>
          </a:p>
        </p:txBody>
      </p:sp>
      <p:sp>
        <p:nvSpPr>
          <p:cNvPr id="3" name="Title 2"/>
          <p:cNvSpPr>
            <a:spLocks noGrp="1"/>
          </p:cNvSpPr>
          <p:nvPr>
            <p:ph type="title"/>
          </p:nvPr>
        </p:nvSpPr>
        <p:spPr/>
        <p:txBody>
          <a:bodyPr/>
          <a:lstStyle/>
          <a:p>
            <a:r>
              <a:rPr lang="en-US" dirty="0" smtClean="0"/>
              <a:t>Genetic Evaluation Programs</a:t>
            </a:r>
            <a:endParaRPr lang="en-US" sz="3200" dirty="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600200"/>
            <a:ext cx="7467600" cy="4114800"/>
          </a:xfrm>
        </p:spPr>
        <p:txBody>
          <a:bodyPr/>
          <a:lstStyle/>
          <a:p>
            <a:r>
              <a:rPr lang="en-US" dirty="0" smtClean="0">
                <a:solidFill>
                  <a:srgbClr val="00FF00"/>
                </a:solidFill>
              </a:rPr>
              <a:t>New software </a:t>
            </a:r>
            <a:r>
              <a:rPr lang="en-US" dirty="0" smtClean="0"/>
              <a:t>for traditional PTAs</a:t>
            </a:r>
          </a:p>
          <a:p>
            <a:pPr lvl="1"/>
            <a:r>
              <a:rPr lang="en-US" dirty="0" smtClean="0"/>
              <a:t>Rewrote programs used since </a:t>
            </a:r>
            <a:r>
              <a:rPr lang="en-US" dirty="0" smtClean="0">
                <a:solidFill>
                  <a:srgbClr val="FFFF00"/>
                </a:solidFill>
              </a:rPr>
              <a:t>1989</a:t>
            </a:r>
          </a:p>
          <a:p>
            <a:pPr lvl="1"/>
            <a:r>
              <a:rPr lang="en-US" dirty="0" smtClean="0"/>
              <a:t>Multi-trait evaluation</a:t>
            </a:r>
          </a:p>
          <a:p>
            <a:pPr lvl="1"/>
            <a:r>
              <a:rPr lang="en-US" dirty="0" smtClean="0"/>
              <a:t>Change input data for pregnancy rate</a:t>
            </a:r>
          </a:p>
          <a:p>
            <a:r>
              <a:rPr lang="en-US" dirty="0" smtClean="0">
                <a:solidFill>
                  <a:srgbClr val="00FF00"/>
                </a:solidFill>
              </a:rPr>
              <a:t>Base change </a:t>
            </a:r>
            <a:r>
              <a:rPr lang="en-US" dirty="0" smtClean="0"/>
              <a:t>for all traits</a:t>
            </a:r>
          </a:p>
          <a:p>
            <a:r>
              <a:rPr lang="en-US" dirty="0" smtClean="0">
                <a:solidFill>
                  <a:srgbClr val="00FF00"/>
                </a:solidFill>
              </a:rPr>
              <a:t>Net merit revision </a:t>
            </a:r>
            <a:r>
              <a:rPr lang="en-US" dirty="0" smtClean="0"/>
              <a:t>with more traits</a:t>
            </a:r>
          </a:p>
          <a:p>
            <a:r>
              <a:rPr lang="en-US" dirty="0" smtClean="0">
                <a:solidFill>
                  <a:srgbClr val="00FF00"/>
                </a:solidFill>
              </a:rPr>
              <a:t>Weekly instead of monthly service</a:t>
            </a:r>
            <a:endParaRPr lang="en-US" dirty="0" smtClean="0"/>
          </a:p>
        </p:txBody>
      </p:sp>
      <p:sp>
        <p:nvSpPr>
          <p:cNvPr id="3" name="Title 2"/>
          <p:cNvSpPr>
            <a:spLocks noGrp="1"/>
          </p:cNvSpPr>
          <p:nvPr>
            <p:ph type="title"/>
          </p:nvPr>
        </p:nvSpPr>
        <p:spPr/>
        <p:txBody>
          <a:bodyPr/>
          <a:lstStyle/>
          <a:p>
            <a:r>
              <a:rPr lang="en-US" dirty="0" smtClean="0"/>
              <a:t>New for </a:t>
            </a:r>
            <a:r>
              <a:rPr lang="en-US" dirty="0" smtClean="0">
                <a:solidFill>
                  <a:srgbClr val="FFFF00"/>
                </a:solidFill>
              </a:rPr>
              <a:t>December 2014</a:t>
            </a:r>
            <a:endParaRPr lang="en-US" dirty="0">
              <a:solidFill>
                <a:srgbClr val="FFFF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5" name="Group 1"/>
          <p:cNvGraphicFramePr>
            <a:graphicFrameLocks noGrp="1"/>
          </p:cNvGraphicFramePr>
          <p:nvPr>
            <p:extLst>
              <p:ext uri="{D42A27DB-BD31-4B8C-83A1-F6EECF244321}">
                <p14:modId xmlns="" xmlns:p14="http://schemas.microsoft.com/office/powerpoint/2010/main" val="3645624780"/>
              </p:ext>
            </p:extLst>
          </p:nvPr>
        </p:nvGraphicFramePr>
        <p:xfrm>
          <a:off x="304800" y="685800"/>
          <a:ext cx="8321675" cy="5459419"/>
        </p:xfrm>
        <a:graphic>
          <a:graphicData uri="http://schemas.openxmlformats.org/drawingml/2006/table">
            <a:tbl>
              <a:tblPr/>
              <a:tblGrid>
                <a:gridCol w="1371600"/>
                <a:gridCol w="838200"/>
                <a:gridCol w="914400"/>
                <a:gridCol w="762000"/>
                <a:gridCol w="950913"/>
                <a:gridCol w="817562"/>
                <a:gridCol w="1065213"/>
                <a:gridCol w="939800"/>
                <a:gridCol w="661987"/>
              </a:tblGrid>
              <a:tr h="406400">
                <a:tc rowSpan="2">
                  <a:txBody>
                    <a:bodyPr/>
                    <a:lstStyle/>
                    <a:p>
                      <a:pPr marL="0" marR="0" lvl="0" indent="0" algn="l"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00FFFF"/>
                          </a:solidFill>
                          <a:effectLst/>
                          <a:latin typeface="Trebuchet MS" charset="0"/>
                          <a:cs typeface="Arial Unicode MS" charset="0"/>
                        </a:rPr>
                        <a:t>Trait</a:t>
                      </a:r>
                    </a:p>
                  </a:txBody>
                  <a:tcPr marL="0" marR="0" marT="45360" marB="46800" anchor="b" horzOverflow="overflow">
                    <a:lnL>
                      <a:noFill/>
                    </a:lnL>
                    <a:lnR>
                      <a:noFill/>
                    </a:lnR>
                    <a:lnT>
                      <a:noFill/>
                    </a:lnT>
                    <a:lnB>
                      <a:noFill/>
                    </a:lnB>
                    <a:lnTlToBr>
                      <a:noFill/>
                    </a:lnTlToBr>
                    <a:lnBlToTr>
                      <a:noFill/>
                    </a:lnBlToTr>
                    <a:noFill/>
                  </a:tcPr>
                </a:tc>
                <a:tc gridSpan="8">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chemeClr val="tx1"/>
                          </a:solidFill>
                          <a:effectLst/>
                          <a:latin typeface="Trebuchet MS" charset="0"/>
                          <a:cs typeface="Arial Unicode MS" charset="0"/>
                        </a:rPr>
                        <a:t>Relative emphasis in USDA index (%)</a:t>
                      </a:r>
                    </a:p>
                  </a:txBody>
                  <a:tcPr marL="0" marR="0" marT="45360" marB="4680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35013">
                <a:tc vMerge="1">
                  <a:txBody>
                    <a:bodyPr/>
                    <a:lstStyle/>
                    <a:p>
                      <a:endParaRPr lang="en-US"/>
                    </a:p>
                  </a:txBody>
                  <a:tcPr/>
                </a:tc>
                <a:tc>
                  <a:txBody>
                    <a:bodyPr/>
                    <a:lstStyle/>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00FFFF"/>
                          </a:solidFill>
                          <a:effectLst/>
                          <a:latin typeface="Trebuchet MS" charset="0"/>
                          <a:cs typeface="Arial Unicode MS" charset="0"/>
                        </a:rPr>
                        <a:t>PD$</a:t>
                      </a:r>
                    </a:p>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00"/>
                          </a:solidFill>
                          <a:effectLst/>
                          <a:latin typeface="Trebuchet MS" charset="0"/>
                          <a:cs typeface="Arial Unicode MS" charset="0"/>
                        </a:rPr>
                        <a:t>1971</a:t>
                      </a:r>
                    </a:p>
                  </a:txBody>
                  <a:tcPr marL="0" marR="0" marT="91080" marB="4680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00FFFF"/>
                          </a:solidFill>
                          <a:effectLst/>
                          <a:latin typeface="Trebuchet MS" charset="0"/>
                          <a:cs typeface="Arial Unicode MS" charset="0"/>
                        </a:rPr>
                        <a:t>MFP$</a:t>
                      </a:r>
                    </a:p>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00"/>
                          </a:solidFill>
                          <a:effectLst/>
                          <a:latin typeface="Trebuchet MS" charset="0"/>
                          <a:cs typeface="Arial Unicode MS" charset="0"/>
                        </a:rPr>
                        <a:t>1976</a:t>
                      </a:r>
                    </a:p>
                  </a:txBody>
                  <a:tcPr marL="0" marR="0" marT="91080" marB="4680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00FFFF"/>
                          </a:solidFill>
                          <a:effectLst/>
                          <a:latin typeface="Trebuchet MS" charset="0"/>
                          <a:cs typeface="Arial Unicode MS" charset="0"/>
                        </a:rPr>
                        <a:t>NM$</a:t>
                      </a:r>
                    </a:p>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00"/>
                          </a:solidFill>
                          <a:effectLst/>
                          <a:latin typeface="Trebuchet MS" charset="0"/>
                          <a:cs typeface="Arial Unicode MS" charset="0"/>
                        </a:rPr>
                        <a:t>1994</a:t>
                      </a:r>
                    </a:p>
                  </a:txBody>
                  <a:tcPr marL="0" marR="0" marT="91080" marB="4680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00FFFF"/>
                          </a:solidFill>
                          <a:effectLst/>
                          <a:latin typeface="Trebuchet MS" charset="0"/>
                          <a:cs typeface="Arial Unicode MS" charset="0"/>
                        </a:rPr>
                        <a:t>NM$</a:t>
                      </a:r>
                    </a:p>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00"/>
                          </a:solidFill>
                          <a:effectLst/>
                          <a:latin typeface="Trebuchet MS" charset="0"/>
                          <a:cs typeface="Arial Unicode MS" charset="0"/>
                        </a:rPr>
                        <a:t>2000</a:t>
                      </a:r>
                    </a:p>
                  </a:txBody>
                  <a:tcPr marL="0" marR="0" marT="91080" marB="4680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00FFFF"/>
                          </a:solidFill>
                          <a:effectLst/>
                          <a:latin typeface="Trebuchet MS" charset="0"/>
                          <a:cs typeface="Arial Unicode MS" charset="0"/>
                        </a:rPr>
                        <a:t>NM$</a:t>
                      </a:r>
                    </a:p>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00"/>
                          </a:solidFill>
                          <a:effectLst/>
                          <a:latin typeface="Trebuchet MS" charset="0"/>
                          <a:cs typeface="Arial Unicode MS" charset="0"/>
                        </a:rPr>
                        <a:t>2003</a:t>
                      </a:r>
                    </a:p>
                  </a:txBody>
                  <a:tcPr marL="0" marR="0" marT="91080" marB="4680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00FFFF"/>
                          </a:solidFill>
                          <a:effectLst/>
                          <a:latin typeface="Trebuchet MS" charset="0"/>
                          <a:cs typeface="Arial Unicode MS" charset="0"/>
                        </a:rPr>
                        <a:t>NM$</a:t>
                      </a:r>
                    </a:p>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00"/>
                          </a:solidFill>
                          <a:effectLst/>
                          <a:latin typeface="Trebuchet MS" charset="0"/>
                          <a:cs typeface="Arial Unicode MS" charset="0"/>
                        </a:rPr>
                        <a:t>2006</a:t>
                      </a:r>
                    </a:p>
                  </a:txBody>
                  <a:tcPr marL="0" marR="274320" marT="91080" marB="4680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00FFFF"/>
                          </a:solidFill>
                          <a:effectLst/>
                          <a:latin typeface="Trebuchet MS" charset="0"/>
                          <a:cs typeface="Arial Unicode MS" charset="0"/>
                        </a:rPr>
                        <a:t>NM$</a:t>
                      </a:r>
                    </a:p>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00"/>
                          </a:solidFill>
                          <a:effectLst/>
                          <a:latin typeface="Trebuchet MS" charset="0"/>
                          <a:cs typeface="Arial Unicode MS" charset="0"/>
                        </a:rPr>
                        <a:t>2010</a:t>
                      </a:r>
                    </a:p>
                  </a:txBody>
                  <a:tcPr marL="0" marR="0" marT="91080" marB="4680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00FFFF"/>
                          </a:solidFill>
                          <a:effectLst/>
                          <a:latin typeface="Trebuchet MS" charset="0"/>
                          <a:cs typeface="Arial Unicode MS" charset="0"/>
                        </a:rPr>
                        <a:t>NM$</a:t>
                      </a:r>
                    </a:p>
                    <a:p>
                      <a:pPr marL="0" marR="0" lvl="0" indent="0" algn="ctr" defTabSz="457200" rtl="0" eaLnBrk="1" fontAlgn="base" latinLnBrk="0" hangingPunct="1">
                        <a:lnSpc>
                          <a:spcPct val="91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00"/>
                          </a:solidFill>
                          <a:effectLst/>
                          <a:latin typeface="Trebuchet MS" charset="0"/>
                          <a:cs typeface="Arial Unicode MS" charset="0"/>
                        </a:rPr>
                        <a:t>2014</a:t>
                      </a:r>
                    </a:p>
                  </a:txBody>
                  <a:tcPr marL="0" marR="0" marT="91080" marB="46800" horzOverflow="overflow">
                    <a:lnL>
                      <a:noFill/>
                    </a:lnL>
                    <a:lnR>
                      <a:noFill/>
                    </a:lnR>
                    <a:lnT>
                      <a:noFill/>
                    </a:lnT>
                    <a:lnB>
                      <a:noFill/>
                    </a:lnB>
                    <a:lnTlToBr>
                      <a:noFill/>
                    </a:lnTlToBr>
                    <a:lnBlToTr>
                      <a:noFill/>
                    </a:lnBlToTr>
                    <a:noFill/>
                  </a:tcPr>
                </a:tc>
              </a:tr>
              <a:tr h="360363">
                <a:tc>
                  <a:txBody>
                    <a:bodyPr/>
                    <a:lstStyle/>
                    <a:p>
                      <a:pPr marL="0" marR="0" lvl="0" indent="0" algn="l"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Milk</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52</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27</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6</a:t>
                      </a:r>
                    </a:p>
                  </a:txBody>
                  <a:tcPr marL="0" marR="411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5</a:t>
                      </a:r>
                    </a:p>
                  </a:txBody>
                  <a:tcPr marL="0" marR="15516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0</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0</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0</a:t>
                      </a:r>
                    </a:p>
                  </a:txBody>
                  <a:tcPr marL="0" marR="1828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-1</a:t>
                      </a:r>
                    </a:p>
                  </a:txBody>
                  <a:tcPr marL="0" marR="182880" marT="45360" marB="0" horzOverflow="overflow">
                    <a:lnL>
                      <a:noFill/>
                    </a:lnL>
                    <a:lnR>
                      <a:noFill/>
                    </a:lnR>
                    <a:lnT>
                      <a:noFill/>
                    </a:lnT>
                    <a:lnB>
                      <a:noFill/>
                    </a:lnB>
                    <a:lnTlToBr>
                      <a:noFill/>
                    </a:lnTlToBr>
                    <a:lnBlToTr>
                      <a:noFill/>
                    </a:lnBlToTr>
                    <a:noFill/>
                  </a:tcPr>
                </a:tc>
              </a:tr>
              <a:tr h="360363">
                <a:tc>
                  <a:txBody>
                    <a:bodyPr/>
                    <a:lstStyle/>
                    <a:p>
                      <a:pPr marL="0" marR="0" lvl="0" indent="0" algn="l"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Fat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48</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46</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25</a:t>
                      </a:r>
                    </a:p>
                  </a:txBody>
                  <a:tcPr marL="0" marR="411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21</a:t>
                      </a:r>
                    </a:p>
                  </a:txBody>
                  <a:tcPr marL="0" marR="15516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22</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23</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19</a:t>
                      </a:r>
                    </a:p>
                  </a:txBody>
                  <a:tcPr marL="0" marR="1828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22</a:t>
                      </a:r>
                    </a:p>
                  </a:txBody>
                  <a:tcPr marL="0" marR="182880" marT="45360" marB="0" horzOverflow="overflow">
                    <a:lnL>
                      <a:noFill/>
                    </a:lnL>
                    <a:lnR>
                      <a:noFill/>
                    </a:lnR>
                    <a:lnT>
                      <a:noFill/>
                    </a:lnT>
                    <a:lnB>
                      <a:noFill/>
                    </a:lnB>
                    <a:lnTlToBr>
                      <a:noFill/>
                    </a:lnTlToBr>
                    <a:lnBlToTr>
                      <a:noFill/>
                    </a:lnBlToTr>
                    <a:noFill/>
                  </a:tcPr>
                </a:tc>
              </a:tr>
              <a:tr h="360363">
                <a:tc>
                  <a:txBody>
                    <a:bodyPr/>
                    <a:lstStyle/>
                    <a:p>
                      <a:pPr marL="0" marR="0" lvl="0" indent="0" algn="l"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Protein</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27</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43</a:t>
                      </a:r>
                    </a:p>
                  </a:txBody>
                  <a:tcPr marL="0" marR="411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36</a:t>
                      </a:r>
                    </a:p>
                  </a:txBody>
                  <a:tcPr marL="0" marR="15516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33</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23</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16</a:t>
                      </a:r>
                    </a:p>
                  </a:txBody>
                  <a:tcPr marL="0" marR="1828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20</a:t>
                      </a:r>
                    </a:p>
                  </a:txBody>
                  <a:tcPr marL="0" marR="182880" marT="45360" marB="0" horzOverflow="overflow">
                    <a:lnL>
                      <a:noFill/>
                    </a:lnL>
                    <a:lnR>
                      <a:noFill/>
                    </a:lnR>
                    <a:lnT>
                      <a:noFill/>
                    </a:lnT>
                    <a:lnB>
                      <a:noFill/>
                    </a:lnB>
                    <a:lnTlToBr>
                      <a:noFill/>
                    </a:lnTlToBr>
                    <a:lnBlToTr>
                      <a:noFill/>
                    </a:lnBlToTr>
                    <a:noFill/>
                  </a:tcPr>
                </a:tc>
              </a:tr>
              <a:tr h="360363">
                <a:tc>
                  <a:txBody>
                    <a:bodyPr/>
                    <a:lstStyle/>
                    <a:p>
                      <a:pPr marL="0" marR="0" lvl="0" indent="0" algn="l"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Longevity</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20</a:t>
                      </a:r>
                    </a:p>
                  </a:txBody>
                  <a:tcPr marL="0" marR="411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14</a:t>
                      </a:r>
                    </a:p>
                  </a:txBody>
                  <a:tcPr marL="0" marR="15516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11</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17</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22</a:t>
                      </a:r>
                    </a:p>
                  </a:txBody>
                  <a:tcPr marL="0" marR="1828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19</a:t>
                      </a:r>
                    </a:p>
                  </a:txBody>
                  <a:tcPr marL="0" marR="182880" marT="45360" marB="0" horzOverflow="overflow">
                    <a:lnL>
                      <a:noFill/>
                    </a:lnL>
                    <a:lnR>
                      <a:noFill/>
                    </a:lnR>
                    <a:lnT>
                      <a:noFill/>
                    </a:lnT>
                    <a:lnB>
                      <a:noFill/>
                    </a:lnB>
                    <a:lnTlToBr>
                      <a:noFill/>
                    </a:lnTlToBr>
                    <a:lnBlToTr>
                      <a:noFill/>
                    </a:lnBlToTr>
                    <a:noFill/>
                  </a:tcPr>
                </a:tc>
              </a:tr>
              <a:tr h="354013">
                <a:tc>
                  <a:txBody>
                    <a:bodyPr/>
                    <a:lstStyle/>
                    <a:p>
                      <a:pPr marL="0" marR="0" lvl="0" indent="0" algn="l"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SCS</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–6</a:t>
                      </a:r>
                    </a:p>
                  </a:txBody>
                  <a:tcPr marL="0" marR="411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–9</a:t>
                      </a:r>
                    </a:p>
                  </a:txBody>
                  <a:tcPr marL="0" marR="15516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–9</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–9</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–10</a:t>
                      </a:r>
                    </a:p>
                  </a:txBody>
                  <a:tcPr marL="0" marR="1828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–7</a:t>
                      </a:r>
                    </a:p>
                  </a:txBody>
                  <a:tcPr marL="0" marR="182880" marT="45360" marB="0" horzOverflow="overflow">
                    <a:lnL>
                      <a:noFill/>
                    </a:lnL>
                    <a:lnR>
                      <a:noFill/>
                    </a:lnR>
                    <a:lnT>
                      <a:noFill/>
                    </a:lnT>
                    <a:lnB>
                      <a:noFill/>
                    </a:lnB>
                    <a:lnTlToBr>
                      <a:noFill/>
                    </a:lnTlToBr>
                    <a:lnBlToTr>
                      <a:noFill/>
                    </a:lnBlToTr>
                    <a:noFill/>
                  </a:tcPr>
                </a:tc>
              </a:tr>
              <a:tr h="360363">
                <a:tc>
                  <a:txBody>
                    <a:bodyPr/>
                    <a:lstStyle/>
                    <a:p>
                      <a:pPr marL="0" marR="0" lvl="0" indent="0" algn="l"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Udder</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7</a:t>
                      </a:r>
                    </a:p>
                  </a:txBody>
                  <a:tcPr marL="0" marR="15516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7</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6</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7</a:t>
                      </a:r>
                    </a:p>
                  </a:txBody>
                  <a:tcPr marL="0" marR="1828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8</a:t>
                      </a:r>
                    </a:p>
                  </a:txBody>
                  <a:tcPr marL="0" marR="182880" marT="45360" marB="0" horzOverflow="overflow">
                    <a:lnL>
                      <a:noFill/>
                    </a:lnL>
                    <a:lnR>
                      <a:noFill/>
                    </a:lnR>
                    <a:lnT>
                      <a:noFill/>
                    </a:lnT>
                    <a:lnB>
                      <a:noFill/>
                    </a:lnB>
                    <a:lnTlToBr>
                      <a:noFill/>
                    </a:lnTlToBr>
                    <a:lnBlToTr>
                      <a:noFill/>
                    </a:lnBlToTr>
                    <a:noFill/>
                  </a:tcPr>
                </a:tc>
              </a:tr>
              <a:tr h="360363">
                <a:tc>
                  <a:txBody>
                    <a:bodyPr/>
                    <a:lstStyle/>
                    <a:p>
                      <a:pPr marL="0" marR="0" lvl="0" indent="0" algn="l"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Feet/Leg</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4</a:t>
                      </a:r>
                    </a:p>
                  </a:txBody>
                  <a:tcPr marL="0" marR="15516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4</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3</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4</a:t>
                      </a:r>
                    </a:p>
                  </a:txBody>
                  <a:tcPr marL="0" marR="1828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3</a:t>
                      </a:r>
                    </a:p>
                  </a:txBody>
                  <a:tcPr marL="0" marR="182880" marT="45360" marB="0" horzOverflow="overflow">
                    <a:lnL>
                      <a:noFill/>
                    </a:lnL>
                    <a:lnR>
                      <a:noFill/>
                    </a:lnR>
                    <a:lnT>
                      <a:noFill/>
                    </a:lnT>
                    <a:lnB>
                      <a:noFill/>
                    </a:lnB>
                    <a:lnTlToBr>
                      <a:noFill/>
                    </a:lnTlToBr>
                    <a:lnBlToTr>
                      <a:noFill/>
                    </a:lnBlToTr>
                    <a:noFill/>
                  </a:tcPr>
                </a:tc>
              </a:tr>
              <a:tr h="360363">
                <a:tc>
                  <a:txBody>
                    <a:bodyPr/>
                    <a:lstStyle/>
                    <a:p>
                      <a:pPr marL="0" marR="0" lvl="0" indent="0" algn="l"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Body Size</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–4</a:t>
                      </a:r>
                    </a:p>
                  </a:txBody>
                  <a:tcPr marL="0" marR="15516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–3</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–4</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–6</a:t>
                      </a:r>
                    </a:p>
                  </a:txBody>
                  <a:tcPr marL="0" marR="1828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–5</a:t>
                      </a:r>
                    </a:p>
                  </a:txBody>
                  <a:tcPr marL="0" marR="182880" marT="45360" marB="0" horzOverflow="overflow">
                    <a:lnL>
                      <a:noFill/>
                    </a:lnL>
                    <a:lnR>
                      <a:noFill/>
                    </a:lnR>
                    <a:lnT>
                      <a:noFill/>
                    </a:lnT>
                    <a:lnB>
                      <a:noFill/>
                    </a:lnB>
                    <a:lnTlToBr>
                      <a:noFill/>
                    </a:lnTlToBr>
                    <a:lnBlToTr>
                      <a:noFill/>
                    </a:lnBlToTr>
                    <a:noFill/>
                  </a:tcPr>
                </a:tc>
              </a:tr>
              <a:tr h="360363">
                <a:tc>
                  <a:txBody>
                    <a:bodyPr/>
                    <a:lstStyle/>
                    <a:p>
                      <a:pPr marL="0" marR="0" lvl="0" indent="0" algn="l"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err="1" smtClean="0">
                          <a:ln>
                            <a:noFill/>
                          </a:ln>
                          <a:solidFill>
                            <a:srgbClr val="FFFFFF"/>
                          </a:solidFill>
                          <a:effectLst/>
                          <a:latin typeface="Trebuchet MS" charset="0"/>
                          <a:cs typeface="Arial Unicode MS" charset="0"/>
                        </a:rPr>
                        <a:t>Preg</a:t>
                      </a:r>
                      <a:r>
                        <a:rPr kumimoji="0" lang="en-US" sz="2000" b="1" i="0" u="none" strike="noStrike" cap="none" normalizeH="0" baseline="0" dirty="0" smtClean="0">
                          <a:ln>
                            <a:noFill/>
                          </a:ln>
                          <a:solidFill>
                            <a:srgbClr val="FFFFFF"/>
                          </a:solidFill>
                          <a:effectLst/>
                          <a:latin typeface="Trebuchet MS" charset="0"/>
                          <a:cs typeface="Arial Unicode MS" charset="0"/>
                        </a:rPr>
                        <a:t> Rate</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7</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9</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11</a:t>
                      </a:r>
                    </a:p>
                  </a:txBody>
                  <a:tcPr marL="0" marR="1828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7</a:t>
                      </a:r>
                    </a:p>
                  </a:txBody>
                  <a:tcPr marL="0" marR="182880" marT="45360" marB="0" horzOverflow="overflow">
                    <a:lnL>
                      <a:noFill/>
                    </a:lnL>
                    <a:lnR>
                      <a:noFill/>
                    </a:lnR>
                    <a:lnT>
                      <a:noFill/>
                    </a:lnT>
                    <a:lnB>
                      <a:noFill/>
                    </a:lnB>
                    <a:lnTlToBr>
                      <a:noFill/>
                    </a:lnTlToBr>
                    <a:lnBlToTr>
                      <a:noFill/>
                    </a:lnBlToTr>
                    <a:noFill/>
                  </a:tcPr>
                </a:tc>
              </a:tr>
              <a:tr h="360363">
                <a:tc>
                  <a:txBody>
                    <a:bodyPr/>
                    <a:lstStyle/>
                    <a:p>
                      <a:pPr marL="0" marR="0" lvl="0" indent="0" algn="l"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Calving</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4</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6</a:t>
                      </a:r>
                    </a:p>
                  </a:txBody>
                  <a:tcPr marL="0" marR="27432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5</a:t>
                      </a:r>
                    </a:p>
                  </a:txBody>
                  <a:tcPr marL="0" marR="1828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5</a:t>
                      </a:r>
                    </a:p>
                  </a:txBody>
                  <a:tcPr marL="0" marR="182880" marT="45360" marB="0" horzOverflow="overflow">
                    <a:lnL>
                      <a:noFill/>
                    </a:lnL>
                    <a:lnR>
                      <a:noFill/>
                    </a:lnR>
                    <a:lnT>
                      <a:noFill/>
                    </a:lnT>
                    <a:lnB>
                      <a:noFill/>
                    </a:lnB>
                    <a:lnTlToBr>
                      <a:noFill/>
                    </a:lnTlToBr>
                    <a:lnBlToTr>
                      <a:noFill/>
                    </a:lnBlToTr>
                    <a:noFill/>
                  </a:tcPr>
                </a:tc>
              </a:tr>
              <a:tr h="360363">
                <a:tc>
                  <a:txBody>
                    <a:bodyPr/>
                    <a:lstStyle/>
                    <a:p>
                      <a:pPr marL="0" marR="0" lvl="0" indent="0" algn="l"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Heifer CR</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27432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2</a:t>
                      </a:r>
                    </a:p>
                  </a:txBody>
                  <a:tcPr marL="0" marR="0" marT="45360" marB="0" horzOverflow="overflow">
                    <a:lnL>
                      <a:noFill/>
                    </a:lnL>
                    <a:lnR>
                      <a:noFill/>
                    </a:lnR>
                    <a:lnT>
                      <a:noFill/>
                    </a:lnT>
                    <a:lnB>
                      <a:noFill/>
                    </a:lnB>
                    <a:lnTlToBr>
                      <a:noFill/>
                    </a:lnTlToBr>
                    <a:lnBlToTr>
                      <a:noFill/>
                    </a:lnBlToTr>
                    <a:noFill/>
                  </a:tcPr>
                </a:tc>
              </a:tr>
              <a:tr h="360363">
                <a:tc>
                  <a:txBody>
                    <a:bodyPr/>
                    <a:lstStyle/>
                    <a:p>
                      <a:pPr marL="0" marR="0" lvl="0" indent="0" algn="l"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Cow CR</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42948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a:t>
                      </a:r>
                    </a:p>
                  </a:txBody>
                  <a:tcPr marL="0" marR="0" marT="45360" marB="0" horzOverflow="overflow">
                    <a:lnL>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91000"/>
                        </a:lnSpc>
                        <a:spcBef>
                          <a:spcPct val="0"/>
                        </a:spcBef>
                        <a:spcAft>
                          <a:spcPts val="120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smtClean="0">
                          <a:ln>
                            <a:noFill/>
                          </a:ln>
                          <a:solidFill>
                            <a:srgbClr val="FFFFFF"/>
                          </a:solidFill>
                          <a:effectLst/>
                          <a:latin typeface="Trebuchet MS" charset="0"/>
                          <a:cs typeface="Arial Unicode MS" charset="0"/>
                        </a:rPr>
                        <a:t>1</a:t>
                      </a:r>
                    </a:p>
                  </a:txBody>
                  <a:tcPr marL="0" marR="0" marT="45360" marB="0" horzOverflow="overflow">
                    <a:lnL>
                      <a:noFill/>
                    </a:lnL>
                    <a:lnR>
                      <a:noFill/>
                    </a:lnR>
                    <a:lnT>
                      <a:noFill/>
                    </a:lnT>
                    <a:lnB>
                      <a:noFill/>
                    </a:lnB>
                    <a:lnTlToBr>
                      <a:noFill/>
                    </a:lnTlToBr>
                    <a:lnBlToTr>
                      <a:noFill/>
                    </a:lnBlToTr>
                    <a:noFill/>
                  </a:tcPr>
                </a:tc>
              </a:tr>
            </a:tbl>
          </a:graphicData>
        </a:graphic>
      </p:graphicFrame>
      <p:sp>
        <p:nvSpPr>
          <p:cNvPr id="6264" name="Text Box 120"/>
          <p:cNvSpPr txBox="1">
            <a:spLocks noChangeArrowheads="1"/>
          </p:cNvSpPr>
          <p:nvPr/>
        </p:nvSpPr>
        <p:spPr bwMode="auto">
          <a:xfrm>
            <a:off x="152400" y="98425"/>
            <a:ext cx="8626475" cy="642938"/>
          </a:xfrm>
          <a:prstGeom prst="rect">
            <a:avLst/>
          </a:prstGeom>
          <a:noFill/>
          <a:ln w="9525">
            <a:noFill/>
            <a:round/>
            <a:headEnd/>
            <a:tailEnd/>
          </a:ln>
          <a:effectLst/>
        </p:spPr>
        <p:txBody>
          <a:bodyPr lIns="90000" tIns="46800" rIns="90000" bIns="46800" anchor="ct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dirty="0" smtClean="0">
                <a:latin typeface="Trebuchet MS" charset="0"/>
              </a:rPr>
              <a:t>Changes in trait selection across time</a:t>
            </a:r>
            <a:endParaRPr lang="en-GB" sz="3600" b="1" dirty="0">
              <a:latin typeface="Trebuchet MS" charset="0"/>
            </a:endParaRPr>
          </a:p>
        </p:txBody>
      </p:sp>
    </p:spTree>
    <p:extLst>
      <p:ext uri="{BB962C8B-B14F-4D97-AF65-F5344CB8AC3E}">
        <p14:creationId xmlns="" xmlns:p14="http://schemas.microsoft.com/office/powerpoint/2010/main" val="34613668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52400" y="98425"/>
            <a:ext cx="8836025" cy="642938"/>
          </a:xfrm>
          <a:prstGeom prst="rect">
            <a:avLst/>
          </a:prstGeom>
          <a:noFill/>
          <a:ln w="9525">
            <a:noFill/>
            <a:round/>
            <a:headEnd/>
            <a:tailEnd/>
          </a:ln>
          <a:effectLst/>
        </p:spPr>
        <p:txBody>
          <a:bodyPr lIns="90000" tIns="46800" rIns="90000" bIns="46800" anchor="ctr"/>
          <a:lstStyle/>
          <a:p>
            <a:pPr>
              <a:lnSpc>
                <a:spcPct val="10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b="1" dirty="0" smtClean="0">
                <a:solidFill>
                  <a:srgbClr val="FFFF00"/>
                </a:solidFill>
                <a:latin typeface="Trebuchet MS" charset="0"/>
              </a:rPr>
              <a:t>Novel phenotypes studied recently</a:t>
            </a:r>
            <a:endParaRPr lang="en-GB" sz="3600" b="1" dirty="0">
              <a:solidFill>
                <a:srgbClr val="FFFF00"/>
              </a:solidFill>
              <a:latin typeface="Trebuchet MS" charset="0"/>
            </a:endParaRPr>
          </a:p>
        </p:txBody>
      </p:sp>
      <p:sp>
        <p:nvSpPr>
          <p:cNvPr id="5122" name="Text Box 2"/>
          <p:cNvSpPr txBox="1">
            <a:spLocks noChangeArrowheads="1"/>
          </p:cNvSpPr>
          <p:nvPr/>
        </p:nvSpPr>
        <p:spPr bwMode="auto">
          <a:xfrm>
            <a:off x="118534" y="914400"/>
            <a:ext cx="8873066" cy="5638800"/>
          </a:xfrm>
          <a:prstGeom prst="rect">
            <a:avLst/>
          </a:prstGeom>
          <a:noFill/>
          <a:ln w="9525">
            <a:noFill/>
            <a:round/>
            <a:headEnd/>
            <a:tailEnd/>
          </a:ln>
          <a:effectLst/>
        </p:spPr>
        <p:txBody>
          <a:bodyPr lIns="90000" tIns="46800" rIns="90000" bIns="46800"/>
          <a:lstStyle/>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b="1" dirty="0" smtClean="0">
                <a:solidFill>
                  <a:srgbClr val="FFFFFF"/>
                </a:solidFill>
                <a:latin typeface="Trebuchet MS" charset="0"/>
              </a:rPr>
              <a:t>Dairy cattle health </a:t>
            </a:r>
            <a:r>
              <a:rPr lang="en-GB" sz="2400" b="1" dirty="0" smtClean="0">
                <a:solidFill>
                  <a:srgbClr val="A9C9FF"/>
                </a:solidFill>
                <a:latin typeface="Trebuchet MS" charset="0"/>
              </a:rPr>
              <a:t>(Parker Gaddis et al., 2013)</a:t>
            </a:r>
          </a:p>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b="1" dirty="0" smtClean="0">
                <a:solidFill>
                  <a:srgbClr val="FFFFFF"/>
                </a:solidFill>
                <a:latin typeface="Trebuchet MS" charset="0"/>
              </a:rPr>
              <a:t>Hoof health </a:t>
            </a:r>
            <a:r>
              <a:rPr lang="en-GB" sz="2400" b="1" dirty="0" smtClean="0">
                <a:solidFill>
                  <a:srgbClr val="A9C9FF"/>
                </a:solidFill>
                <a:latin typeface="Trebuchet MS" charset="0"/>
              </a:rPr>
              <a:t>(Van </a:t>
            </a:r>
            <a:r>
              <a:rPr lang="en-GB" sz="2400" b="1" dirty="0" err="1" smtClean="0">
                <a:solidFill>
                  <a:srgbClr val="A9C9FF"/>
                </a:solidFill>
                <a:latin typeface="Trebuchet MS" charset="0"/>
              </a:rPr>
              <a:t>der</a:t>
            </a:r>
            <a:r>
              <a:rPr lang="en-GB" sz="2400" b="1" dirty="0" smtClean="0">
                <a:solidFill>
                  <a:srgbClr val="A9C9FF"/>
                </a:solidFill>
                <a:latin typeface="Trebuchet MS" charset="0"/>
              </a:rPr>
              <a:t> </a:t>
            </a:r>
            <a:r>
              <a:rPr lang="en-GB" sz="2400" b="1" dirty="0" err="1" smtClean="0">
                <a:solidFill>
                  <a:srgbClr val="A9C9FF"/>
                </a:solidFill>
                <a:latin typeface="Trebuchet MS" charset="0"/>
              </a:rPr>
              <a:t>Linde</a:t>
            </a:r>
            <a:r>
              <a:rPr lang="en-GB" sz="2400" b="1" dirty="0" smtClean="0">
                <a:solidFill>
                  <a:srgbClr val="A9C9FF"/>
                </a:solidFill>
                <a:latin typeface="Trebuchet MS" charset="0"/>
              </a:rPr>
              <a:t> et al., 2010)</a:t>
            </a:r>
            <a:endParaRPr lang="en-GB" sz="3200" b="1" dirty="0" smtClean="0">
              <a:solidFill>
                <a:srgbClr val="FFFFFF"/>
              </a:solidFill>
              <a:latin typeface="Trebuchet MS" charset="0"/>
            </a:endParaRPr>
          </a:p>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b="1" dirty="0" smtClean="0">
                <a:solidFill>
                  <a:srgbClr val="FFFFFF"/>
                </a:solidFill>
                <a:latin typeface="Trebuchet MS" charset="0"/>
              </a:rPr>
              <a:t>Embryonic development </a:t>
            </a:r>
            <a:r>
              <a:rPr lang="en-GB" sz="2400" b="1" dirty="0" smtClean="0">
                <a:solidFill>
                  <a:srgbClr val="A9C9FF"/>
                </a:solidFill>
                <a:latin typeface="Trebuchet MS" charset="0"/>
              </a:rPr>
              <a:t>(Cochran </a:t>
            </a:r>
            <a:r>
              <a:rPr lang="en-GB" sz="2400" b="1" dirty="0">
                <a:solidFill>
                  <a:srgbClr val="A9C9FF"/>
                </a:solidFill>
                <a:latin typeface="Trebuchet MS" charset="0"/>
              </a:rPr>
              <a:t>et al., 2013)</a:t>
            </a:r>
            <a:endParaRPr lang="en-GB" sz="2400" b="1" dirty="0">
              <a:solidFill>
                <a:srgbClr val="FFFFFF"/>
              </a:solidFill>
              <a:latin typeface="Trebuchet MS" charset="0"/>
            </a:endParaRPr>
          </a:p>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b="1" dirty="0" smtClean="0">
                <a:solidFill>
                  <a:srgbClr val="FFFFFF"/>
                </a:solidFill>
                <a:latin typeface="Trebuchet MS" charset="0"/>
              </a:rPr>
              <a:t>Immune response </a:t>
            </a:r>
            <a:r>
              <a:rPr lang="en-GB" sz="2400" b="1" dirty="0" smtClean="0">
                <a:solidFill>
                  <a:srgbClr val="A9C9FF"/>
                </a:solidFill>
                <a:latin typeface="Trebuchet MS" charset="0"/>
              </a:rPr>
              <a:t>(Thompson-Crispi </a:t>
            </a:r>
            <a:r>
              <a:rPr lang="en-GB" sz="2400" b="1" dirty="0">
                <a:solidFill>
                  <a:srgbClr val="A9C9FF"/>
                </a:solidFill>
                <a:latin typeface="Trebuchet MS" charset="0"/>
              </a:rPr>
              <a:t>et al., </a:t>
            </a:r>
            <a:r>
              <a:rPr lang="en-GB" sz="2400" b="1" dirty="0" smtClean="0">
                <a:solidFill>
                  <a:srgbClr val="A9C9FF"/>
                </a:solidFill>
                <a:latin typeface="Trebuchet MS" charset="0"/>
              </a:rPr>
              <a:t>2013)</a:t>
            </a:r>
            <a:endParaRPr lang="en-GB" sz="2400" b="1" dirty="0" smtClean="0">
              <a:solidFill>
                <a:srgbClr val="FFFFFF"/>
              </a:solidFill>
              <a:latin typeface="Trebuchet MS" charset="0"/>
            </a:endParaRPr>
          </a:p>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b="1" dirty="0" smtClean="0">
                <a:solidFill>
                  <a:srgbClr val="FFFFFF"/>
                </a:solidFill>
                <a:latin typeface="Trebuchet MS" charset="0"/>
              </a:rPr>
              <a:t>Methane production </a:t>
            </a:r>
            <a:r>
              <a:rPr lang="en-GB" sz="2400" b="1" dirty="0" smtClean="0">
                <a:solidFill>
                  <a:srgbClr val="A9C9FF"/>
                </a:solidFill>
                <a:latin typeface="Trebuchet MS" charset="0"/>
              </a:rPr>
              <a:t>(de Haas et al., 2011)</a:t>
            </a:r>
          </a:p>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b="1" dirty="0" smtClean="0">
                <a:solidFill>
                  <a:srgbClr val="FFFFFF"/>
                </a:solidFill>
                <a:latin typeface="Trebuchet MS" charset="0"/>
              </a:rPr>
              <a:t>Milk fatty acid composition </a:t>
            </a:r>
            <a:r>
              <a:rPr lang="en-GB" sz="2400" b="1" dirty="0" smtClean="0">
                <a:solidFill>
                  <a:srgbClr val="A9C9FF"/>
                </a:solidFill>
                <a:latin typeface="Trebuchet MS" charset="0"/>
              </a:rPr>
              <a:t>(</a:t>
            </a:r>
            <a:r>
              <a:rPr lang="en-GB" sz="2400" b="1" dirty="0" err="1" smtClean="0">
                <a:solidFill>
                  <a:srgbClr val="A9C9FF"/>
                </a:solidFill>
                <a:latin typeface="Trebuchet MS" charset="0"/>
              </a:rPr>
              <a:t>Soyeurt</a:t>
            </a:r>
            <a:r>
              <a:rPr lang="en-GB" sz="2400" b="1" dirty="0" smtClean="0">
                <a:solidFill>
                  <a:srgbClr val="A9C9FF"/>
                </a:solidFill>
                <a:latin typeface="Trebuchet MS" charset="0"/>
              </a:rPr>
              <a:t> et al., 2011)</a:t>
            </a:r>
          </a:p>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b="1" dirty="0" smtClean="0">
                <a:solidFill>
                  <a:srgbClr val="FFFFFF"/>
                </a:solidFill>
                <a:latin typeface="Trebuchet MS" charset="0"/>
              </a:rPr>
              <a:t>Persistency of lactation </a:t>
            </a:r>
            <a:r>
              <a:rPr lang="en-GB" sz="2400" b="1" dirty="0" smtClean="0">
                <a:solidFill>
                  <a:srgbClr val="A9C9FF"/>
                </a:solidFill>
                <a:latin typeface="Trebuchet MS" charset="0"/>
              </a:rPr>
              <a:t>(Cole et al., 2009)</a:t>
            </a:r>
          </a:p>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b="1" dirty="0" smtClean="0">
                <a:solidFill>
                  <a:srgbClr val="FFFFFF"/>
                </a:solidFill>
                <a:latin typeface="Trebuchet MS" charset="0"/>
              </a:rPr>
              <a:t>Rectal temperature </a:t>
            </a:r>
            <a:r>
              <a:rPr lang="en-GB" sz="2400" b="1" dirty="0" smtClean="0">
                <a:solidFill>
                  <a:srgbClr val="A9C9FF"/>
                </a:solidFill>
                <a:latin typeface="Trebuchet MS" charset="0"/>
              </a:rPr>
              <a:t>(</a:t>
            </a:r>
            <a:r>
              <a:rPr lang="en-GB" sz="2400" b="1" dirty="0" err="1" smtClean="0">
                <a:solidFill>
                  <a:srgbClr val="A9C9FF"/>
                </a:solidFill>
                <a:latin typeface="Trebuchet MS" charset="0"/>
              </a:rPr>
              <a:t>Dikmen</a:t>
            </a:r>
            <a:r>
              <a:rPr lang="en-GB" sz="2400" b="1" dirty="0" smtClean="0">
                <a:solidFill>
                  <a:srgbClr val="A9C9FF"/>
                </a:solidFill>
                <a:latin typeface="Trebuchet MS" charset="0"/>
              </a:rPr>
              <a:t> et al., 2013)</a:t>
            </a:r>
          </a:p>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r>
              <a:rPr lang="en-GB" sz="3200" b="1" dirty="0" smtClean="0">
                <a:solidFill>
                  <a:srgbClr val="FFFFFF"/>
                </a:solidFill>
                <a:latin typeface="Trebuchet MS" charset="0"/>
              </a:rPr>
              <a:t>Residual feed intake </a:t>
            </a:r>
            <a:r>
              <a:rPr lang="en-GB" sz="2400" b="1" dirty="0" smtClean="0">
                <a:solidFill>
                  <a:srgbClr val="A9C9FF"/>
                </a:solidFill>
                <a:latin typeface="Trebuchet MS" charset="0"/>
              </a:rPr>
              <a:t>(Connor et al., 2013)</a:t>
            </a:r>
            <a:endParaRPr lang="en-GB" sz="2400" b="1" dirty="0">
              <a:solidFill>
                <a:srgbClr val="A9C9FF"/>
              </a:solidFill>
              <a:latin typeface="Trebuchet MS" charset="0"/>
            </a:endParaRPr>
          </a:p>
          <a:p>
            <a:pPr marL="273050" indent="-273050">
              <a:spcAft>
                <a:spcPts val="1138"/>
              </a:spcAft>
              <a:buClr>
                <a:srgbClr val="00FF00"/>
              </a:buClr>
              <a:buSzPct val="45000"/>
              <a:buFont typeface="Wingdings" charset="2"/>
              <a:buChar char=""/>
              <a:tabLst>
                <a:tab pos="273050" algn="l"/>
                <a:tab pos="730250" algn="l"/>
                <a:tab pos="1187450" algn="l"/>
                <a:tab pos="1644650" algn="l"/>
                <a:tab pos="2101850" algn="l"/>
                <a:tab pos="2559050" algn="l"/>
                <a:tab pos="3016250" algn="l"/>
                <a:tab pos="3473450" algn="l"/>
                <a:tab pos="3930650" algn="l"/>
                <a:tab pos="4387850" algn="l"/>
                <a:tab pos="4845050" algn="l"/>
                <a:tab pos="5302250" algn="l"/>
                <a:tab pos="5759450" algn="l"/>
                <a:tab pos="6216650" algn="l"/>
                <a:tab pos="6673850" algn="l"/>
                <a:tab pos="7131050" algn="l"/>
                <a:tab pos="7588250" algn="l"/>
                <a:tab pos="8045450" algn="l"/>
                <a:tab pos="8502650" algn="l"/>
                <a:tab pos="8959850" algn="l"/>
                <a:tab pos="9417050" algn="l"/>
              </a:tabLst>
            </a:pPr>
            <a:endParaRPr lang="en-GB" sz="3200" b="1" dirty="0">
              <a:solidFill>
                <a:srgbClr val="FFFFFF"/>
              </a:solidFill>
              <a:latin typeface="Trebuchet MS" charset="0"/>
            </a:endParaRPr>
          </a:p>
        </p:txBody>
      </p:sp>
    </p:spTree>
    <p:extLst>
      <p:ext uri="{BB962C8B-B14F-4D97-AF65-F5344CB8AC3E}">
        <p14:creationId xmlns="" xmlns:p14="http://schemas.microsoft.com/office/powerpoint/2010/main" val="39080186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own Arrow 24"/>
          <p:cNvSpPr/>
          <p:nvPr/>
        </p:nvSpPr>
        <p:spPr>
          <a:xfrm>
            <a:off x="2076356" y="2895600"/>
            <a:ext cx="533400" cy="723708"/>
          </a:xfrm>
          <a:prstGeom prst="downArrow">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le 3"/>
          <p:cNvSpPr/>
          <p:nvPr/>
        </p:nvSpPr>
        <p:spPr>
          <a:xfrm>
            <a:off x="609600" y="381000"/>
            <a:ext cx="3451700" cy="609600"/>
          </a:xfrm>
          <a:prstGeom prst="roundRect">
            <a:avLst/>
          </a:prstGeom>
          <a:gradFill>
            <a:gsLst>
              <a:gs pos="0">
                <a:schemeClr val="tx2">
                  <a:lumMod val="20000"/>
                  <a:lumOff val="80000"/>
                </a:schemeClr>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pPr algn="ctr"/>
            <a:r>
              <a:rPr lang="en-US" sz="2000" b="1" dirty="0" smtClean="0">
                <a:solidFill>
                  <a:srgbClr val="000000"/>
                </a:solidFill>
              </a:rPr>
              <a:t>Data collected on farms</a:t>
            </a:r>
            <a:endParaRPr lang="en-US" sz="2000" b="1" dirty="0">
              <a:solidFill>
                <a:srgbClr val="000000"/>
              </a:solidFill>
            </a:endParaRPr>
          </a:p>
        </p:txBody>
      </p:sp>
      <p:sp>
        <p:nvSpPr>
          <p:cNvPr id="6" name="Rounded Rectangle 5"/>
          <p:cNvSpPr/>
          <p:nvPr/>
        </p:nvSpPr>
        <p:spPr>
          <a:xfrm>
            <a:off x="609600" y="1828800"/>
            <a:ext cx="3451700" cy="990600"/>
          </a:xfrm>
          <a:prstGeom prst="roundRect">
            <a:avLst/>
          </a:prstGeom>
          <a:gradFill>
            <a:gsLst>
              <a:gs pos="0">
                <a:schemeClr val="tx2">
                  <a:lumMod val="20000"/>
                  <a:lumOff val="80000"/>
                </a:schemeClr>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pPr algn="ctr"/>
            <a:r>
              <a:rPr lang="en-US" sz="2000" b="1" dirty="0" smtClean="0">
                <a:solidFill>
                  <a:srgbClr val="000000"/>
                </a:solidFill>
              </a:rPr>
              <a:t>Dairy Records Processing</a:t>
            </a:r>
          </a:p>
          <a:p>
            <a:pPr algn="ctr"/>
            <a:r>
              <a:rPr lang="en-US" sz="2000" b="1" dirty="0" smtClean="0">
                <a:solidFill>
                  <a:srgbClr val="000000"/>
                </a:solidFill>
              </a:rPr>
              <a:t>Centers</a:t>
            </a:r>
            <a:endParaRPr lang="en-US" sz="2000" b="1" dirty="0">
              <a:solidFill>
                <a:srgbClr val="000000"/>
              </a:solidFill>
            </a:endParaRPr>
          </a:p>
        </p:txBody>
      </p:sp>
      <p:sp>
        <p:nvSpPr>
          <p:cNvPr id="7" name="Rounded Rectangle 6"/>
          <p:cNvSpPr/>
          <p:nvPr/>
        </p:nvSpPr>
        <p:spPr>
          <a:xfrm>
            <a:off x="609600" y="3657600"/>
            <a:ext cx="3451700" cy="609600"/>
          </a:xfrm>
          <a:prstGeom prst="roundRect">
            <a:avLst/>
          </a:prstGeom>
          <a:gradFill>
            <a:gsLst>
              <a:gs pos="0">
                <a:schemeClr val="accent1">
                  <a:lumMod val="20000"/>
                  <a:lumOff val="80000"/>
                </a:schemeClr>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pPr algn="ctr"/>
            <a:r>
              <a:rPr lang="en-US" sz="2000" b="1" dirty="0" smtClean="0">
                <a:solidFill>
                  <a:srgbClr val="000000"/>
                </a:solidFill>
              </a:rPr>
              <a:t>National database</a:t>
            </a:r>
            <a:endParaRPr lang="en-US" sz="2000" b="1" dirty="0">
              <a:solidFill>
                <a:srgbClr val="000000"/>
              </a:solidFill>
            </a:endParaRPr>
          </a:p>
        </p:txBody>
      </p:sp>
      <p:sp>
        <p:nvSpPr>
          <p:cNvPr id="12" name="Rounded Rectangle 11"/>
          <p:cNvSpPr/>
          <p:nvPr/>
        </p:nvSpPr>
        <p:spPr>
          <a:xfrm>
            <a:off x="457200" y="4657677"/>
            <a:ext cx="3451700" cy="990600"/>
          </a:xfrm>
          <a:prstGeom prst="roundRect">
            <a:avLst/>
          </a:prstGeom>
          <a:gradFill>
            <a:gsLst>
              <a:gs pos="0">
                <a:schemeClr val="accent1">
                  <a:lumMod val="20000"/>
                  <a:lumOff val="80000"/>
                </a:schemeClr>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pPr algn="ctr"/>
            <a:r>
              <a:rPr lang="en-US" sz="2000" b="1" dirty="0" smtClean="0">
                <a:solidFill>
                  <a:srgbClr val="000000"/>
                </a:solidFill>
              </a:rPr>
              <a:t>Milk processing</a:t>
            </a:r>
          </a:p>
          <a:p>
            <a:pPr algn="ctr"/>
            <a:r>
              <a:rPr lang="en-US" sz="2000" b="1" dirty="0" smtClean="0">
                <a:solidFill>
                  <a:srgbClr val="000000"/>
                </a:solidFill>
              </a:rPr>
              <a:t>plants</a:t>
            </a:r>
            <a:endParaRPr lang="en-US" sz="2000" b="1" dirty="0">
              <a:solidFill>
                <a:srgbClr val="000000"/>
              </a:solidFill>
            </a:endParaRPr>
          </a:p>
        </p:txBody>
      </p:sp>
      <p:sp>
        <p:nvSpPr>
          <p:cNvPr id="13" name="Rounded Rectangle 12"/>
          <p:cNvSpPr/>
          <p:nvPr/>
        </p:nvSpPr>
        <p:spPr>
          <a:xfrm>
            <a:off x="2701732" y="5114877"/>
            <a:ext cx="3451700" cy="990600"/>
          </a:xfrm>
          <a:prstGeom prst="roundRect">
            <a:avLst/>
          </a:prstGeom>
          <a:gradFill>
            <a:gsLst>
              <a:gs pos="0">
                <a:schemeClr val="accent1">
                  <a:lumMod val="20000"/>
                  <a:lumOff val="80000"/>
                </a:schemeClr>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pPr algn="ctr"/>
            <a:r>
              <a:rPr lang="en-US" sz="2000" b="1" dirty="0" smtClean="0">
                <a:solidFill>
                  <a:srgbClr val="000000"/>
                </a:solidFill>
              </a:rPr>
              <a:t>Data trapped in on-</a:t>
            </a:r>
          </a:p>
          <a:p>
            <a:pPr algn="ctr"/>
            <a:r>
              <a:rPr lang="en-US" sz="2000" b="1" dirty="0" smtClean="0">
                <a:solidFill>
                  <a:srgbClr val="000000"/>
                </a:solidFill>
              </a:rPr>
              <a:t>farm systems</a:t>
            </a:r>
            <a:endParaRPr lang="en-US" sz="2000" b="1" dirty="0">
              <a:solidFill>
                <a:srgbClr val="000000"/>
              </a:solidFill>
            </a:endParaRPr>
          </a:p>
        </p:txBody>
      </p:sp>
      <p:sp>
        <p:nvSpPr>
          <p:cNvPr id="14" name="Rounded Rectangle 13"/>
          <p:cNvSpPr/>
          <p:nvPr/>
        </p:nvSpPr>
        <p:spPr>
          <a:xfrm>
            <a:off x="5311300" y="5562600"/>
            <a:ext cx="3451700" cy="990600"/>
          </a:xfrm>
          <a:prstGeom prst="roundRect">
            <a:avLst/>
          </a:prstGeom>
          <a:gradFill>
            <a:gsLst>
              <a:gs pos="0">
                <a:schemeClr val="accent1">
                  <a:lumMod val="20000"/>
                  <a:lumOff val="80000"/>
                </a:schemeClr>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pPr algn="ctr"/>
            <a:r>
              <a:rPr lang="en-US" sz="2000" b="1" dirty="0" smtClean="0">
                <a:solidFill>
                  <a:srgbClr val="000000"/>
                </a:solidFill>
              </a:rPr>
              <a:t>Data on non-milk</a:t>
            </a:r>
          </a:p>
          <a:p>
            <a:pPr algn="ctr"/>
            <a:r>
              <a:rPr lang="en-US" sz="2000" b="1" dirty="0" smtClean="0">
                <a:solidFill>
                  <a:srgbClr val="000000"/>
                </a:solidFill>
              </a:rPr>
              <a:t>recording farms</a:t>
            </a:r>
            <a:endParaRPr lang="en-US" sz="2000" b="1" dirty="0">
              <a:solidFill>
                <a:srgbClr val="000000"/>
              </a:solidFill>
            </a:endParaRPr>
          </a:p>
        </p:txBody>
      </p:sp>
      <p:sp>
        <p:nvSpPr>
          <p:cNvPr id="22" name="Up-Down Arrow 21"/>
          <p:cNvSpPr/>
          <p:nvPr/>
        </p:nvSpPr>
        <p:spPr>
          <a:xfrm>
            <a:off x="2087881" y="1028508"/>
            <a:ext cx="502919" cy="762000"/>
          </a:xfrm>
          <a:prstGeom prst="upDownArrow">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5219512" y="1828800"/>
            <a:ext cx="3451700" cy="990600"/>
          </a:xfrm>
          <a:prstGeom prst="roundRect">
            <a:avLst/>
          </a:prstGeom>
          <a:gradFill>
            <a:gsLst>
              <a:gs pos="0">
                <a:schemeClr val="accent1">
                  <a:lumMod val="20000"/>
                  <a:lumOff val="80000"/>
                </a:schemeClr>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pPr algn="ctr"/>
            <a:r>
              <a:rPr lang="en-US" sz="2000" b="1" dirty="0" smtClean="0">
                <a:solidFill>
                  <a:srgbClr val="000000"/>
                </a:solidFill>
              </a:rPr>
              <a:t>Analytical</a:t>
            </a:r>
          </a:p>
          <a:p>
            <a:pPr algn="ctr"/>
            <a:r>
              <a:rPr lang="en-US" sz="2000" b="1" dirty="0" smtClean="0">
                <a:solidFill>
                  <a:srgbClr val="000000"/>
                </a:solidFill>
              </a:rPr>
              <a:t>laboratories</a:t>
            </a:r>
            <a:endParaRPr lang="en-US" sz="2000" b="1" dirty="0">
              <a:solidFill>
                <a:srgbClr val="000000"/>
              </a:solidFill>
            </a:endParaRPr>
          </a:p>
        </p:txBody>
      </p:sp>
      <p:sp>
        <p:nvSpPr>
          <p:cNvPr id="26" name="Left Arrow 25"/>
          <p:cNvSpPr/>
          <p:nvPr/>
        </p:nvSpPr>
        <p:spPr>
          <a:xfrm>
            <a:off x="4095468" y="2028969"/>
            <a:ext cx="1076278" cy="609600"/>
          </a:xfrm>
          <a:prstGeom prst="leftArrow">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5197188" y="3505200"/>
            <a:ext cx="3451700" cy="914400"/>
          </a:xfrm>
          <a:prstGeom prst="roundRect">
            <a:avLst/>
          </a:prstGeom>
          <a:gradFill>
            <a:gsLst>
              <a:gs pos="0">
                <a:schemeClr val="accent1">
                  <a:lumMod val="20000"/>
                  <a:lumOff val="80000"/>
                </a:schemeClr>
              </a:gs>
              <a:gs pos="100000">
                <a:schemeClr val="accent1">
                  <a:tint val="50000"/>
                  <a:shade val="100000"/>
                  <a:satMod val="350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pPr algn="ctr"/>
            <a:r>
              <a:rPr lang="en-US" sz="2000" b="1" dirty="0" smtClean="0">
                <a:solidFill>
                  <a:srgbClr val="000000"/>
                </a:solidFill>
              </a:rPr>
              <a:t>Genetic evaluation center</a:t>
            </a:r>
            <a:endParaRPr lang="en-US" sz="2000" b="1" dirty="0">
              <a:solidFill>
                <a:srgbClr val="000000"/>
              </a:solidFill>
            </a:endParaRPr>
          </a:p>
        </p:txBody>
      </p:sp>
      <p:sp>
        <p:nvSpPr>
          <p:cNvPr id="28" name="Left Arrow 27"/>
          <p:cNvSpPr/>
          <p:nvPr/>
        </p:nvSpPr>
        <p:spPr>
          <a:xfrm rot="10800000">
            <a:off x="4114800" y="3657600"/>
            <a:ext cx="1057322" cy="609600"/>
          </a:xfrm>
          <a:prstGeom prst="leftArrow">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49"/>
          <p:cNvGrpSpPr/>
          <p:nvPr/>
        </p:nvGrpSpPr>
        <p:grpSpPr>
          <a:xfrm>
            <a:off x="4086366" y="381000"/>
            <a:ext cx="3076434" cy="1371600"/>
            <a:chOff x="4086366" y="381000"/>
            <a:chExt cx="3076434" cy="1371600"/>
          </a:xfrm>
          <a:solidFill>
            <a:schemeClr val="accent1"/>
          </a:solidFill>
        </p:grpSpPr>
        <p:sp>
          <p:nvSpPr>
            <p:cNvPr id="17" name="Bent Arrow 16"/>
            <p:cNvSpPr/>
            <p:nvPr/>
          </p:nvSpPr>
          <p:spPr>
            <a:xfrm rot="5400000">
              <a:off x="5181600" y="-228600"/>
              <a:ext cx="1219200" cy="2743200"/>
            </a:xfrm>
            <a:prstGeom prst="bentArrow">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Left Arrow 29"/>
            <p:cNvSpPr/>
            <p:nvPr/>
          </p:nvSpPr>
          <p:spPr>
            <a:xfrm>
              <a:off x="4086366" y="381000"/>
              <a:ext cx="685800" cy="609600"/>
            </a:xfrm>
            <a:prstGeom prst="leftArrow">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648200" y="544861"/>
              <a:ext cx="228600" cy="292608"/>
            </a:xfrm>
            <a:prstGeom prst="rect">
              <a:avLst/>
            </a:prstGeom>
            <a:grp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p:nvPr/>
          </p:nvCxnSpPr>
          <p:spPr>
            <a:xfrm>
              <a:off x="4495800" y="844550"/>
              <a:ext cx="533400" cy="0"/>
            </a:xfrm>
            <a:prstGeom prst="line">
              <a:avLst/>
            </a:prstGeom>
            <a:grpFill/>
            <a:ln w="254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1" name="Down Arrow 50"/>
          <p:cNvSpPr/>
          <p:nvPr/>
        </p:nvSpPr>
        <p:spPr>
          <a:xfrm>
            <a:off x="6593876" y="2839930"/>
            <a:ext cx="533400" cy="647508"/>
          </a:xfrm>
          <a:prstGeom prst="downArrow">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02114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animBg="1"/>
      <p:bldP spid="6" grpId="0" animBg="1"/>
      <p:bldP spid="7" grpId="0" animBg="1"/>
      <p:bldP spid="12" grpId="0" animBg="1"/>
      <p:bldP spid="13" grpId="0" animBg="1"/>
      <p:bldP spid="14" grpId="0" animBg="1"/>
      <p:bldP spid="22" grpId="0" animBg="1"/>
      <p:bldP spid="24" grpId="0" animBg="1"/>
      <p:bldP spid="26" grpId="0" animBg="1"/>
      <p:bldP spid="27" grpId="0" animBg="1"/>
      <p:bldP spid="28" grpId="0" animBg="1"/>
      <p:bldP spid="5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Genomic mating (released August)</a:t>
            </a:r>
          </a:p>
          <a:p>
            <a:r>
              <a:rPr lang="en-US" dirty="0" smtClean="0"/>
              <a:t>Imputing low coverage sequence</a:t>
            </a:r>
          </a:p>
          <a:p>
            <a:r>
              <a:rPr lang="en-US" dirty="0" smtClean="0"/>
              <a:t>Predicting </a:t>
            </a:r>
            <a:r>
              <a:rPr lang="en-US" dirty="0" err="1" smtClean="0"/>
              <a:t>GxE</a:t>
            </a:r>
            <a:r>
              <a:rPr lang="en-US" dirty="0" smtClean="0"/>
              <a:t>: Heat stress PTA</a:t>
            </a:r>
          </a:p>
          <a:p>
            <a:r>
              <a:rPr lang="en-US" dirty="0" smtClean="0"/>
              <a:t>Examining foreign genotypes</a:t>
            </a:r>
          </a:p>
          <a:p>
            <a:r>
              <a:rPr lang="en-US" dirty="0" smtClean="0"/>
              <a:t>Monitoring pre-selection bias</a:t>
            </a:r>
          </a:p>
          <a:p>
            <a:r>
              <a:rPr lang="en-US" dirty="0" smtClean="0"/>
              <a:t>Solving </a:t>
            </a:r>
            <a:r>
              <a:rPr lang="en-US" smtClean="0"/>
              <a:t>1-step genomic models</a:t>
            </a:r>
            <a:endParaRPr lang="en-US" dirty="0"/>
          </a:p>
        </p:txBody>
      </p:sp>
      <p:sp>
        <p:nvSpPr>
          <p:cNvPr id="3" name="Title 2"/>
          <p:cNvSpPr>
            <a:spLocks noGrp="1"/>
          </p:cNvSpPr>
          <p:nvPr>
            <p:ph type="title"/>
          </p:nvPr>
        </p:nvSpPr>
        <p:spPr/>
        <p:txBody>
          <a:bodyPr/>
          <a:lstStyle/>
          <a:p>
            <a:r>
              <a:rPr lang="en-US" dirty="0" smtClean="0"/>
              <a:t>Other Projects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8686800" cy="914400"/>
          </a:xfrm>
        </p:spPr>
        <p:txBody>
          <a:bodyPr/>
          <a:lstStyle/>
          <a:p>
            <a:r>
              <a:rPr lang="en-US" dirty="0" smtClean="0"/>
              <a:t>Questions?</a:t>
            </a:r>
            <a:endParaRPr lang="en-US" dirty="0"/>
          </a:p>
        </p:txBody>
      </p:sp>
      <p:pic>
        <p:nvPicPr>
          <p:cNvPr id="8" name="Picture 7" descr="crossbred.jpg"/>
          <p:cNvPicPr>
            <a:picLocks noChangeAspect="1"/>
          </p:cNvPicPr>
          <p:nvPr/>
        </p:nvPicPr>
        <p:blipFill>
          <a:blip r:embed="rId2" cstate="print"/>
          <a:srcRect t="5070" b="3380"/>
          <a:stretch>
            <a:fillRect/>
          </a:stretch>
        </p:blipFill>
        <p:spPr>
          <a:xfrm>
            <a:off x="-228600" y="762001"/>
            <a:ext cx="9763544" cy="5902262"/>
          </a:xfrm>
          <a:prstGeom prst="rect">
            <a:avLst/>
          </a:prstGeom>
          <a:effectLst>
            <a:softEdge rad="317500"/>
          </a:effectLst>
        </p:spPr>
      </p:pic>
      <p:sp>
        <p:nvSpPr>
          <p:cNvPr id="9" name="TextBox 8"/>
          <p:cNvSpPr txBox="1"/>
          <p:nvPr/>
        </p:nvSpPr>
        <p:spPr>
          <a:xfrm>
            <a:off x="0" y="5228614"/>
            <a:ext cx="9144000" cy="1118255"/>
          </a:xfrm>
          <a:prstGeom prst="rect">
            <a:avLst/>
          </a:prstGeom>
          <a:solidFill>
            <a:srgbClr val="CCFFCC">
              <a:alpha val="35294"/>
            </a:srgbClr>
          </a:solidFill>
          <a:effectLst>
            <a:softEdge rad="127000"/>
          </a:effectLst>
        </p:spPr>
        <p:txBody>
          <a:bodyPr wrap="square" lIns="182880" tIns="137160" rIns="137160" bIns="91440" rtlCol="0">
            <a:spAutoFit/>
          </a:bodyPr>
          <a:lstStyle/>
          <a:p>
            <a:pPr marL="803275" algn="l">
              <a:lnSpc>
                <a:spcPts val="2200"/>
              </a:lnSpc>
            </a:pPr>
            <a:r>
              <a:rPr lang="en-US" sz="2000" b="1" dirty="0" smtClean="0">
                <a:solidFill>
                  <a:srgbClr val="00337F"/>
                </a:solidFill>
                <a:latin typeface="Calibri" pitchFamily="34" charset="0"/>
                <a:cs typeface="Calibri" pitchFamily="34" charset="0"/>
              </a:rPr>
              <a:t>Holstein and Jersey crossbreds graze on American Farm Land Trust’s</a:t>
            </a:r>
          </a:p>
          <a:p>
            <a:pPr marL="803275" algn="l">
              <a:lnSpc>
                <a:spcPts val="2000"/>
              </a:lnSpc>
              <a:spcAft>
                <a:spcPts val="600"/>
              </a:spcAft>
            </a:pPr>
            <a:r>
              <a:rPr lang="en-US" sz="2000" b="1" dirty="0" smtClean="0">
                <a:solidFill>
                  <a:srgbClr val="00337F"/>
                </a:solidFill>
                <a:latin typeface="Calibri" pitchFamily="34" charset="0"/>
                <a:cs typeface="Calibri" pitchFamily="34" charset="0"/>
              </a:rPr>
              <a:t>Cove Mountain Farm in south-central Pennsylvania</a:t>
            </a:r>
          </a:p>
          <a:p>
            <a:pPr marL="803275" algn="l"/>
            <a:r>
              <a:rPr lang="en-US" sz="1600" b="1" i="1" dirty="0" smtClean="0">
                <a:solidFill>
                  <a:srgbClr val="00563F"/>
                </a:solidFill>
                <a:latin typeface="Calibri" pitchFamily="34" charset="0"/>
                <a:cs typeface="Calibri" pitchFamily="34" charset="0"/>
              </a:rPr>
              <a:t>Source: ARS Image Gallery, image #K8587-14; photo by Bob Nichols</a:t>
            </a:r>
            <a:endParaRPr lang="en-US" sz="1600" b="1" i="1" dirty="0">
              <a:solidFill>
                <a:srgbClr val="00563F"/>
              </a:solidFill>
              <a:latin typeface="Calibri" pitchFamily="34" charset="0"/>
              <a:cs typeface="Calibri" pitchFamily="34" charset="0"/>
            </a:endParaRPr>
          </a:p>
        </p:txBody>
      </p:sp>
      <p:sp>
        <p:nvSpPr>
          <p:cNvPr id="10" name="TextBox 9"/>
          <p:cNvSpPr txBox="1"/>
          <p:nvPr/>
        </p:nvSpPr>
        <p:spPr>
          <a:xfrm>
            <a:off x="3810001" y="3705315"/>
            <a:ext cx="5105400" cy="1405513"/>
          </a:xfrm>
          <a:prstGeom prst="rect">
            <a:avLst/>
          </a:prstGeom>
          <a:solidFill>
            <a:srgbClr val="8AAE72">
              <a:alpha val="40000"/>
            </a:srgbClr>
          </a:solidFill>
          <a:effectLst>
            <a:softEdge rad="317500"/>
          </a:effectLst>
        </p:spPr>
        <p:txBody>
          <a:bodyPr wrap="square" lIns="182880" tIns="137160" rIns="182880" bIns="137160" rtlCol="0">
            <a:spAutoFit/>
          </a:bodyPr>
          <a:lstStyle/>
          <a:p>
            <a:pPr algn="ctr">
              <a:lnSpc>
                <a:spcPts val="4200"/>
              </a:lnSpc>
            </a:pPr>
            <a:r>
              <a:rPr lang="en-US" sz="3500" b="1"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latin typeface="Calibri" pitchFamily="34" charset="0"/>
                <a:cs typeface="Calibri" pitchFamily="34" charset="0"/>
              </a:rPr>
              <a:t>AIP web site:</a:t>
            </a:r>
          </a:p>
          <a:p>
            <a:pPr algn="ctr">
              <a:lnSpc>
                <a:spcPts val="4400"/>
              </a:lnSpc>
            </a:pPr>
            <a:r>
              <a:rPr lang="en-US" sz="3500" b="1"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latin typeface="Calibri" pitchFamily="34" charset="0"/>
                <a:cs typeface="Calibri" pitchFamily="34" charset="0"/>
              </a:rPr>
              <a:t>http</a:t>
            </a:r>
            <a:r>
              <a:rPr lang="en-US" sz="3500" b="1" spc="100"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latin typeface="Calibri" pitchFamily="34" charset="0"/>
                <a:cs typeface="Calibri" pitchFamily="34" charset="0"/>
              </a:rPr>
              <a:t>:</a:t>
            </a:r>
            <a:r>
              <a:rPr lang="en-US" sz="3500" b="1" spc="-150"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latin typeface="Calibri" pitchFamily="34" charset="0"/>
                <a:cs typeface="Calibri" pitchFamily="34" charset="0"/>
              </a:rPr>
              <a:t>/</a:t>
            </a:r>
            <a:r>
              <a:rPr lang="en-US" sz="3500" b="1" dirty="0" smtClean="0">
                <a:ln w="12700">
                  <a:noFill/>
                  <a:prstDash val="solid"/>
                </a:ln>
                <a:solidFill>
                  <a:srgbClr val="55FDFF"/>
                </a:solidFill>
                <a:effectLst>
                  <a:glow rad="139700">
                    <a:srgbClr val="003200"/>
                  </a:glow>
                  <a:outerShdw blurRad="41275" dist="20320" dir="1800000" algn="tl" rotWithShape="0">
                    <a:srgbClr val="000000">
                      <a:alpha val="40000"/>
                    </a:srgbClr>
                  </a:outerShdw>
                </a:effectLst>
                <a:latin typeface="Calibri" pitchFamily="34" charset="0"/>
                <a:cs typeface="Calibri" pitchFamily="34" charset="0"/>
              </a:rPr>
              <a:t>/aipl.arsusda.gov</a:t>
            </a:r>
            <a:endPar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600200"/>
            <a:ext cx="7696200" cy="4114800"/>
          </a:xfrm>
        </p:spPr>
        <p:txBody>
          <a:bodyPr/>
          <a:lstStyle/>
          <a:p>
            <a:r>
              <a:rPr lang="en-US" dirty="0" smtClean="0"/>
              <a:t>Expand national and international collection of phenotypes, genotypes</a:t>
            </a:r>
          </a:p>
          <a:p>
            <a:r>
              <a:rPr lang="en-US" dirty="0" smtClean="0"/>
              <a:t>Develop more accurate genomic evaluations for dairy cattle</a:t>
            </a:r>
          </a:p>
          <a:p>
            <a:r>
              <a:rPr lang="en-US" dirty="0" smtClean="0"/>
              <a:t>Use economic analysis for new traits</a:t>
            </a:r>
            <a:endParaRPr lang="en-US" dirty="0"/>
          </a:p>
        </p:txBody>
      </p:sp>
      <p:sp>
        <p:nvSpPr>
          <p:cNvPr id="3" name="Title 2"/>
          <p:cNvSpPr>
            <a:spLocks noGrp="1"/>
          </p:cNvSpPr>
          <p:nvPr>
            <p:ph type="title"/>
          </p:nvPr>
        </p:nvSpPr>
        <p:spPr/>
        <p:txBody>
          <a:bodyPr/>
          <a:lstStyle/>
          <a:p>
            <a:r>
              <a:rPr lang="en-US" dirty="0" smtClean="0"/>
              <a:t>CRIS Objectives:</a:t>
            </a:r>
            <a:endParaRPr lang="en-US" dirty="0"/>
          </a:p>
        </p:txBody>
      </p:sp>
      <p:pic>
        <p:nvPicPr>
          <p:cNvPr id="3074" name="Picture 2" descr="M:\PAUL\GRAPHICS\Carlin-M Ivanhoe Bell.jpg"/>
          <p:cNvPicPr>
            <a:picLocks noChangeAspect="1" noChangeArrowheads="1"/>
          </p:cNvPicPr>
          <p:nvPr/>
        </p:nvPicPr>
        <p:blipFill>
          <a:blip r:embed="rId2" cstate="print"/>
          <a:srcRect/>
          <a:stretch>
            <a:fillRect/>
          </a:stretch>
        </p:blipFill>
        <p:spPr bwMode="auto">
          <a:xfrm>
            <a:off x="7015530" y="0"/>
            <a:ext cx="2128470" cy="1447800"/>
          </a:xfrm>
          <a:prstGeom prst="rect">
            <a:avLst/>
          </a:prstGeom>
          <a:noFill/>
        </p:spPr>
      </p:pic>
      <p:pic>
        <p:nvPicPr>
          <p:cNvPr id="5" name="Picture 5" descr="holsteincow"/>
          <p:cNvPicPr>
            <a:picLocks noChangeAspect="1" noChangeArrowheads="1"/>
          </p:cNvPicPr>
          <p:nvPr/>
        </p:nvPicPr>
        <p:blipFill>
          <a:blip r:embed="rId3" cstate="print"/>
          <a:srcRect/>
          <a:stretch>
            <a:fillRect/>
          </a:stretch>
        </p:blipFill>
        <p:spPr bwMode="auto">
          <a:xfrm>
            <a:off x="0" y="0"/>
            <a:ext cx="2133600" cy="1500729"/>
          </a:xfrm>
          <a:prstGeom prst="rect">
            <a:avLst/>
          </a:prstGeom>
          <a:noFill/>
        </p:spPr>
      </p:pic>
      <p:pic>
        <p:nvPicPr>
          <p:cNvPr id="6" name="Picture 4" descr="bwisscow"/>
          <p:cNvPicPr>
            <a:picLocks noChangeAspect="1" noChangeArrowheads="1"/>
          </p:cNvPicPr>
          <p:nvPr/>
        </p:nvPicPr>
        <p:blipFill>
          <a:blip r:embed="rId4" cstate="print"/>
          <a:srcRect/>
          <a:stretch>
            <a:fillRect/>
          </a:stretch>
        </p:blipFill>
        <p:spPr bwMode="auto">
          <a:xfrm>
            <a:off x="5410199" y="4800600"/>
            <a:ext cx="2244469" cy="1542620"/>
          </a:xfrm>
          <a:prstGeom prst="rect">
            <a:avLst/>
          </a:prstGeom>
          <a:noFill/>
        </p:spPr>
      </p:pic>
      <p:pic>
        <p:nvPicPr>
          <p:cNvPr id="7" name="Picture 7" descr="jerseycow"/>
          <p:cNvPicPr>
            <a:picLocks noChangeAspect="1" noChangeArrowheads="1"/>
          </p:cNvPicPr>
          <p:nvPr/>
        </p:nvPicPr>
        <p:blipFill>
          <a:blip r:embed="rId5" cstate="print"/>
          <a:srcRect/>
          <a:stretch>
            <a:fillRect/>
          </a:stretch>
        </p:blipFill>
        <p:spPr bwMode="auto">
          <a:xfrm>
            <a:off x="1371600" y="4832526"/>
            <a:ext cx="1981200" cy="1474611"/>
          </a:xfrm>
          <a:prstGeom prst="rect">
            <a:avLst/>
          </a:prstGeom>
          <a:noFill/>
        </p:spPr>
      </p:pic>
      <p:pic>
        <p:nvPicPr>
          <p:cNvPr id="3076" name="Picture 4" descr="Jersey x Holstein cross from Brunsbak"/>
          <p:cNvPicPr>
            <a:picLocks noChangeAspect="1" noChangeArrowheads="1"/>
          </p:cNvPicPr>
          <p:nvPr/>
        </p:nvPicPr>
        <p:blipFill>
          <a:blip r:embed="rId6" cstate="print"/>
          <a:srcRect/>
          <a:stretch>
            <a:fillRect/>
          </a:stretch>
        </p:blipFill>
        <p:spPr bwMode="auto">
          <a:xfrm>
            <a:off x="3352800" y="4827854"/>
            <a:ext cx="2057400" cy="1510374"/>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14400" y="1600200"/>
          <a:ext cx="7315200" cy="4206240"/>
        </p:xfrm>
        <a:graphic>
          <a:graphicData uri="http://schemas.openxmlformats.org/drawingml/2006/table">
            <a:tbl>
              <a:tblPr firstRow="1" bandRow="1">
                <a:tableStyleId>{2D5ABB26-0587-4C30-8999-92F81FD0307C}</a:tableStyleId>
              </a:tblPr>
              <a:tblGrid>
                <a:gridCol w="990600"/>
                <a:gridCol w="6324600"/>
              </a:tblGrid>
              <a:tr h="370840">
                <a:tc>
                  <a:txBody>
                    <a:bodyPr/>
                    <a:lstStyle/>
                    <a:p>
                      <a:r>
                        <a:rPr lang="en-US" sz="2000" dirty="0" smtClean="0">
                          <a:solidFill>
                            <a:srgbClr val="FFFF00"/>
                          </a:solidFill>
                        </a:rPr>
                        <a:t>1908</a:t>
                      </a:r>
                      <a:endParaRPr lang="en-US" sz="2000" dirty="0">
                        <a:solidFill>
                          <a:srgbClr val="FFFF00"/>
                        </a:solidFill>
                      </a:endParaRPr>
                    </a:p>
                  </a:txBody>
                  <a:tcPr/>
                </a:tc>
                <a:tc>
                  <a:txBody>
                    <a:bodyPr/>
                    <a:lstStyle/>
                    <a:p>
                      <a:r>
                        <a:rPr lang="en-US" sz="2000" dirty="0" smtClean="0"/>
                        <a:t>USDA Dairy Herd Improvement Program (</a:t>
                      </a:r>
                      <a:r>
                        <a:rPr lang="en-US" sz="2000" dirty="0" smtClean="0">
                          <a:solidFill>
                            <a:srgbClr val="00FF00"/>
                          </a:solidFill>
                        </a:rPr>
                        <a:t>AIPL</a:t>
                      </a:r>
                      <a:r>
                        <a:rPr lang="en-US" sz="2000" dirty="0" smtClean="0"/>
                        <a:t>) began</a:t>
                      </a:r>
                      <a:endParaRPr lang="en-US" sz="2000" dirty="0"/>
                    </a:p>
                  </a:txBody>
                  <a:tcPr/>
                </a:tc>
              </a:tr>
              <a:tr h="370840">
                <a:tc>
                  <a:txBody>
                    <a:bodyPr/>
                    <a:lstStyle/>
                    <a:p>
                      <a:r>
                        <a:rPr lang="en-US" sz="2000" dirty="0" smtClean="0">
                          <a:solidFill>
                            <a:srgbClr val="FFFF00"/>
                          </a:solidFill>
                        </a:rPr>
                        <a:t>1991</a:t>
                      </a:r>
                      <a:endParaRPr lang="en-US" sz="2000" dirty="0">
                        <a:solidFill>
                          <a:srgbClr val="FFFF00"/>
                        </a:solidFill>
                      </a:endParaRPr>
                    </a:p>
                  </a:txBody>
                  <a:tcPr/>
                </a:tc>
                <a:tc>
                  <a:txBody>
                    <a:bodyPr/>
                    <a:lstStyle/>
                    <a:p>
                      <a:r>
                        <a:rPr lang="en-US" sz="2000" dirty="0" smtClean="0"/>
                        <a:t>Gene Evaluation and Mapping Lab (</a:t>
                      </a:r>
                      <a:r>
                        <a:rPr lang="en-US" sz="2000" dirty="0" smtClean="0">
                          <a:solidFill>
                            <a:srgbClr val="00FF00"/>
                          </a:solidFill>
                        </a:rPr>
                        <a:t>GEML</a:t>
                      </a:r>
                      <a:r>
                        <a:rPr lang="en-US" sz="2000" dirty="0" smtClean="0"/>
                        <a:t>) formed from Reproduction Lab and Avian Physiology Lab</a:t>
                      </a:r>
                      <a:endParaRPr lang="en-US" sz="2000" dirty="0"/>
                    </a:p>
                  </a:txBody>
                  <a:tcPr/>
                </a:tc>
              </a:tr>
              <a:tr h="370840">
                <a:tc>
                  <a:txBody>
                    <a:bodyPr/>
                    <a:lstStyle/>
                    <a:p>
                      <a:r>
                        <a:rPr lang="en-US" sz="2000" dirty="0" smtClean="0">
                          <a:solidFill>
                            <a:srgbClr val="FFFF00"/>
                          </a:solidFill>
                        </a:rPr>
                        <a:t>1994</a:t>
                      </a:r>
                      <a:endParaRPr lang="en-US" sz="2000" dirty="0">
                        <a:solidFill>
                          <a:srgbClr val="FFFF00"/>
                        </a:solidFill>
                      </a:endParaRPr>
                    </a:p>
                  </a:txBody>
                  <a:tcPr/>
                </a:tc>
                <a:tc>
                  <a:txBody>
                    <a:bodyPr/>
                    <a:lstStyle/>
                    <a:p>
                      <a:r>
                        <a:rPr lang="en-US" sz="2000" dirty="0" smtClean="0">
                          <a:solidFill>
                            <a:srgbClr val="00FF00"/>
                          </a:solidFill>
                        </a:rPr>
                        <a:t>GEML</a:t>
                      </a:r>
                      <a:r>
                        <a:rPr lang="en-US" sz="2000" dirty="0" smtClean="0"/>
                        <a:t> added scientists and staff from Milk Secretion and Mastitis Lab (previously Genetics and Management Lab) </a:t>
                      </a:r>
                      <a:endParaRPr lang="en-US" sz="2000" dirty="0"/>
                    </a:p>
                  </a:txBody>
                  <a:tcPr/>
                </a:tc>
              </a:tr>
              <a:tr h="370840">
                <a:tc>
                  <a:txBody>
                    <a:bodyPr/>
                    <a:lstStyle/>
                    <a:p>
                      <a:r>
                        <a:rPr lang="en-US" sz="2000" dirty="0" smtClean="0">
                          <a:solidFill>
                            <a:srgbClr val="FFFF00"/>
                          </a:solidFill>
                        </a:rPr>
                        <a:t>2003</a:t>
                      </a:r>
                      <a:endParaRPr lang="en-US" sz="2000" dirty="0">
                        <a:solidFill>
                          <a:srgbClr val="FFFF00"/>
                        </a:solidFill>
                      </a:endParaRPr>
                    </a:p>
                  </a:txBody>
                  <a:tcPr/>
                </a:tc>
                <a:tc>
                  <a:txBody>
                    <a:bodyPr/>
                    <a:lstStyle/>
                    <a:p>
                      <a:r>
                        <a:rPr lang="en-US" sz="2000" dirty="0" smtClean="0"/>
                        <a:t>Bovine Functional Genomics Lab (</a:t>
                      </a:r>
                      <a:r>
                        <a:rPr lang="en-US" sz="2000" dirty="0" smtClean="0">
                          <a:solidFill>
                            <a:srgbClr val="00FF00"/>
                          </a:solidFill>
                        </a:rPr>
                        <a:t>BFGL</a:t>
                      </a:r>
                      <a:r>
                        <a:rPr lang="en-US" sz="2000" dirty="0" smtClean="0"/>
                        <a:t>) and Animal Biosciences and Biotechnology Lab reorganized from </a:t>
                      </a:r>
                      <a:r>
                        <a:rPr lang="en-US" sz="2000" dirty="0" smtClean="0">
                          <a:solidFill>
                            <a:srgbClr val="00FF00"/>
                          </a:solidFill>
                        </a:rPr>
                        <a:t>GEML</a:t>
                      </a:r>
                      <a:r>
                        <a:rPr lang="en-US" sz="2000" dirty="0" smtClean="0"/>
                        <a:t> and Growth Biology Lab. </a:t>
                      </a:r>
                      <a:endParaRPr lang="en-US" sz="2000" dirty="0"/>
                    </a:p>
                  </a:txBody>
                  <a:tcPr/>
                </a:tc>
              </a:tr>
              <a:tr h="370840">
                <a:tc>
                  <a:txBody>
                    <a:bodyPr/>
                    <a:lstStyle/>
                    <a:p>
                      <a:r>
                        <a:rPr lang="en-US" sz="2000" dirty="0" smtClean="0">
                          <a:solidFill>
                            <a:srgbClr val="FFFF00"/>
                          </a:solidFill>
                        </a:rPr>
                        <a:t>2013</a:t>
                      </a:r>
                      <a:endParaRPr lang="en-US" sz="2000" dirty="0">
                        <a:solidFill>
                          <a:srgbClr val="FFFF00"/>
                        </a:solidFill>
                      </a:endParaRPr>
                    </a:p>
                  </a:txBody>
                  <a:tcPr/>
                </a:tc>
                <a:tc>
                  <a:txBody>
                    <a:bodyPr/>
                    <a:lstStyle/>
                    <a:p>
                      <a:r>
                        <a:rPr lang="en-US" sz="2000" dirty="0" smtClean="0">
                          <a:solidFill>
                            <a:srgbClr val="00FF00"/>
                          </a:solidFill>
                        </a:rPr>
                        <a:t>AIPL</a:t>
                      </a:r>
                      <a:r>
                        <a:rPr lang="en-US" sz="2000" dirty="0" smtClean="0"/>
                        <a:t> service duties began transfer to the Council on Dairy Cattle Breeding (</a:t>
                      </a:r>
                      <a:r>
                        <a:rPr lang="en-US" sz="2000" dirty="0" smtClean="0">
                          <a:solidFill>
                            <a:srgbClr val="00FF00"/>
                          </a:solidFill>
                        </a:rPr>
                        <a:t>CDCB</a:t>
                      </a:r>
                      <a:r>
                        <a:rPr lang="en-US" sz="2000" dirty="0" smtClean="0"/>
                        <a:t>)</a:t>
                      </a:r>
                      <a:endParaRPr lang="en-US" sz="2000" dirty="0"/>
                    </a:p>
                  </a:txBody>
                  <a:tcPr/>
                </a:tc>
              </a:tr>
              <a:tr h="370840">
                <a:tc>
                  <a:txBody>
                    <a:bodyPr/>
                    <a:lstStyle/>
                    <a:p>
                      <a:r>
                        <a:rPr lang="en-US" sz="2000" dirty="0" smtClean="0">
                          <a:solidFill>
                            <a:srgbClr val="FFFF00"/>
                          </a:solidFill>
                        </a:rPr>
                        <a:t>2014</a:t>
                      </a:r>
                      <a:endParaRPr lang="en-US" sz="2000" dirty="0">
                        <a:solidFill>
                          <a:srgbClr val="FFFF00"/>
                        </a:solidFill>
                      </a:endParaRPr>
                    </a:p>
                  </a:txBody>
                  <a:tcPr/>
                </a:tc>
                <a:tc>
                  <a:txBody>
                    <a:bodyPr/>
                    <a:lstStyle/>
                    <a:p>
                      <a:r>
                        <a:rPr lang="en-US" sz="2000" dirty="0" smtClean="0">
                          <a:solidFill>
                            <a:srgbClr val="00FF00"/>
                          </a:solidFill>
                        </a:rPr>
                        <a:t>BFGL</a:t>
                      </a:r>
                      <a:r>
                        <a:rPr lang="en-US" sz="2000" dirty="0" smtClean="0"/>
                        <a:t> and </a:t>
                      </a:r>
                      <a:r>
                        <a:rPr lang="en-US" sz="2000" dirty="0" smtClean="0">
                          <a:solidFill>
                            <a:srgbClr val="00FF00"/>
                          </a:solidFill>
                        </a:rPr>
                        <a:t>AIPL</a:t>
                      </a:r>
                      <a:r>
                        <a:rPr lang="en-US" sz="2000" dirty="0" smtClean="0"/>
                        <a:t> merged into </a:t>
                      </a:r>
                      <a:r>
                        <a:rPr lang="en-US" sz="2000" dirty="0" smtClean="0">
                          <a:solidFill>
                            <a:srgbClr val="00FF00"/>
                          </a:solidFill>
                        </a:rPr>
                        <a:t>AGIL</a:t>
                      </a:r>
                      <a:endParaRPr lang="en-US" sz="2000" dirty="0">
                        <a:solidFill>
                          <a:srgbClr val="00FF00"/>
                        </a:solidFill>
                      </a:endParaRPr>
                    </a:p>
                  </a:txBody>
                  <a:tcPr/>
                </a:tc>
              </a:tr>
            </a:tbl>
          </a:graphicData>
        </a:graphic>
      </p:graphicFrame>
      <p:sp>
        <p:nvSpPr>
          <p:cNvPr id="3" name="Title 2"/>
          <p:cNvSpPr>
            <a:spLocks noGrp="1"/>
          </p:cNvSpPr>
          <p:nvPr>
            <p:ph type="title"/>
          </p:nvPr>
        </p:nvSpPr>
        <p:spPr/>
        <p:txBody>
          <a:bodyPr/>
          <a:lstStyle/>
          <a:p>
            <a:r>
              <a:rPr lang="en-US" dirty="0" smtClean="0"/>
              <a:t>AGIL Lab History</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14400" y="1600200"/>
          <a:ext cx="7315200" cy="3596640"/>
        </p:xfrm>
        <a:graphic>
          <a:graphicData uri="http://schemas.openxmlformats.org/drawingml/2006/table">
            <a:tbl>
              <a:tblPr firstRow="1" bandRow="1">
                <a:tableStyleId>{2D5ABB26-0587-4C30-8999-92F81FD0307C}</a:tableStyleId>
              </a:tblPr>
              <a:tblGrid>
                <a:gridCol w="1524000"/>
                <a:gridCol w="1524000"/>
                <a:gridCol w="1676400"/>
                <a:gridCol w="2590800"/>
              </a:tblGrid>
              <a:tr h="370840">
                <a:tc>
                  <a:txBody>
                    <a:bodyPr/>
                    <a:lstStyle/>
                    <a:p>
                      <a:r>
                        <a:rPr lang="en-US" sz="2000" b="1" dirty="0" smtClean="0">
                          <a:solidFill>
                            <a:srgbClr val="FFFF00"/>
                          </a:solidFill>
                        </a:rPr>
                        <a:t>Year</a:t>
                      </a:r>
                      <a:endParaRPr lang="en-US" sz="2000" b="1" dirty="0">
                        <a:solidFill>
                          <a:srgbClr val="FFFF00"/>
                        </a:solidFill>
                      </a:endParaRPr>
                    </a:p>
                  </a:txBody>
                  <a:tcPr/>
                </a:tc>
                <a:tc>
                  <a:txBody>
                    <a:bodyPr/>
                    <a:lstStyle/>
                    <a:p>
                      <a:pPr algn="ctr"/>
                      <a:r>
                        <a:rPr lang="en-US" sz="2000" b="1" dirty="0" smtClean="0"/>
                        <a:t>Markers</a:t>
                      </a:r>
                      <a:endParaRPr lang="en-US" sz="20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t>Animals</a:t>
                      </a:r>
                    </a:p>
                  </a:txBody>
                  <a:tcPr/>
                </a:tc>
                <a:tc>
                  <a:txBody>
                    <a:bodyPr/>
                    <a:lstStyle/>
                    <a:p>
                      <a:pPr algn="l"/>
                      <a:r>
                        <a:rPr lang="en-US" sz="2000" b="1" dirty="0" smtClean="0">
                          <a:solidFill>
                            <a:srgbClr val="00FF00"/>
                          </a:solidFill>
                        </a:rPr>
                        <a:t>Researchers</a:t>
                      </a:r>
                      <a:endParaRPr lang="en-US" sz="2000" b="1" dirty="0">
                        <a:solidFill>
                          <a:srgbClr val="00FF00"/>
                        </a:solidFill>
                      </a:endParaRPr>
                    </a:p>
                  </a:txBody>
                  <a:tcPr/>
                </a:tc>
              </a:tr>
              <a:tr h="370840">
                <a:tc>
                  <a:txBody>
                    <a:bodyPr/>
                    <a:lstStyle/>
                    <a:p>
                      <a:r>
                        <a:rPr lang="en-US" sz="2000" dirty="0" smtClean="0">
                          <a:solidFill>
                            <a:srgbClr val="FFFF00"/>
                          </a:solidFill>
                        </a:rPr>
                        <a:t>1991-1999</a:t>
                      </a:r>
                      <a:endParaRPr lang="en-US" sz="2000" dirty="0">
                        <a:solidFill>
                          <a:srgbClr val="FFFF00"/>
                        </a:solidFill>
                      </a:endParaRPr>
                    </a:p>
                  </a:txBody>
                  <a:tcPr/>
                </a:tc>
                <a:tc>
                  <a:txBody>
                    <a:bodyPr/>
                    <a:lstStyle/>
                    <a:p>
                      <a:pPr algn="ctr"/>
                      <a:r>
                        <a:rPr lang="en-US" sz="2000" dirty="0" smtClean="0"/>
                        <a:t>174</a:t>
                      </a:r>
                      <a:endParaRPr lang="en-US" sz="2000" dirty="0"/>
                    </a:p>
                  </a:txBody>
                  <a:tcPr/>
                </a:tc>
                <a:tc>
                  <a:txBody>
                    <a:bodyPr/>
                    <a:lstStyle/>
                    <a:p>
                      <a:pPr algn="ctr"/>
                      <a:r>
                        <a:rPr lang="en-US" sz="2000" dirty="0" smtClean="0"/>
                        <a:t>1,068</a:t>
                      </a:r>
                    </a:p>
                  </a:txBody>
                  <a:tcPr/>
                </a:tc>
                <a:tc>
                  <a:txBody>
                    <a:bodyPr/>
                    <a:lstStyle/>
                    <a:p>
                      <a:pPr algn="l"/>
                      <a:r>
                        <a:rPr lang="en-US" sz="2000" dirty="0" smtClean="0">
                          <a:solidFill>
                            <a:srgbClr val="00FF00"/>
                          </a:solidFill>
                        </a:rPr>
                        <a:t>Illinois, Israel,</a:t>
                      </a:r>
                      <a:r>
                        <a:rPr lang="en-US" sz="2000" baseline="0" dirty="0" smtClean="0">
                          <a:solidFill>
                            <a:srgbClr val="00FF00"/>
                          </a:solidFill>
                        </a:rPr>
                        <a:t> AIPL</a:t>
                      </a:r>
                      <a:endParaRPr lang="en-US" sz="2000" dirty="0">
                        <a:solidFill>
                          <a:srgbClr val="00FF00"/>
                        </a:solidFill>
                      </a:endParaRPr>
                    </a:p>
                  </a:txBody>
                  <a:tcPr/>
                </a:tc>
              </a:tr>
              <a:tr h="370840">
                <a:tc>
                  <a:txBody>
                    <a:bodyPr/>
                    <a:lstStyle/>
                    <a:p>
                      <a:r>
                        <a:rPr lang="en-US" sz="2000" dirty="0" smtClean="0">
                          <a:solidFill>
                            <a:srgbClr val="FFFF00"/>
                          </a:solidFill>
                        </a:rPr>
                        <a:t>1994-2004</a:t>
                      </a:r>
                      <a:endParaRPr lang="en-US" sz="2000" dirty="0">
                        <a:solidFill>
                          <a:srgbClr val="FFFF00"/>
                        </a:solidFill>
                      </a:endParaRPr>
                    </a:p>
                  </a:txBody>
                  <a:tcPr/>
                </a:tc>
                <a:tc>
                  <a:txBody>
                    <a:bodyPr/>
                    <a:lstStyle/>
                    <a:p>
                      <a:pPr algn="ctr"/>
                      <a:r>
                        <a:rPr lang="en-US" sz="2000" dirty="0" smtClean="0"/>
                        <a:t>367</a:t>
                      </a:r>
                      <a:endParaRPr lang="en-US" sz="2000" dirty="0"/>
                    </a:p>
                  </a:txBody>
                  <a:tcPr/>
                </a:tc>
                <a:tc>
                  <a:txBody>
                    <a:bodyPr/>
                    <a:lstStyle/>
                    <a:p>
                      <a:pPr algn="ctr"/>
                      <a:r>
                        <a:rPr lang="en-US" sz="2000" dirty="0" smtClean="0"/>
                        <a:t>1,415</a:t>
                      </a:r>
                    </a:p>
                  </a:txBody>
                  <a:tcPr/>
                </a:tc>
                <a:tc>
                  <a:txBody>
                    <a:bodyPr/>
                    <a:lstStyle/>
                    <a:p>
                      <a:pPr algn="l"/>
                      <a:r>
                        <a:rPr lang="en-US" sz="2000" dirty="0" smtClean="0">
                          <a:solidFill>
                            <a:srgbClr val="00FF00"/>
                          </a:solidFill>
                        </a:rPr>
                        <a:t>GEML, AIPL, Illinois, Israel</a:t>
                      </a:r>
                      <a:endParaRPr lang="en-US" sz="2000" dirty="0">
                        <a:solidFill>
                          <a:srgbClr val="00FF00"/>
                        </a:solidFill>
                      </a:endParaRPr>
                    </a:p>
                  </a:txBody>
                  <a:tcPr/>
                </a:tc>
              </a:tr>
              <a:tr h="370840">
                <a:tc>
                  <a:txBody>
                    <a:bodyPr/>
                    <a:lstStyle/>
                    <a:p>
                      <a:r>
                        <a:rPr lang="en-US" sz="2000" dirty="0" smtClean="0">
                          <a:solidFill>
                            <a:srgbClr val="FFFF00"/>
                          </a:solidFill>
                        </a:rPr>
                        <a:t>2007-2008</a:t>
                      </a:r>
                      <a:endParaRPr lang="en-US" sz="2000" dirty="0">
                        <a:solidFill>
                          <a:srgbClr val="FFFF00"/>
                        </a:solidFill>
                      </a:endParaRPr>
                    </a:p>
                  </a:txBody>
                  <a:tcPr/>
                </a:tc>
                <a:tc>
                  <a:txBody>
                    <a:bodyPr/>
                    <a:lstStyle/>
                    <a:p>
                      <a:pPr algn="ctr"/>
                      <a:r>
                        <a:rPr lang="en-US" sz="2000" dirty="0" smtClean="0"/>
                        <a:t>38,416</a:t>
                      </a:r>
                      <a:endParaRPr lang="en-US" sz="2000" dirty="0"/>
                    </a:p>
                  </a:txBody>
                  <a:tcPr/>
                </a:tc>
                <a:tc>
                  <a:txBody>
                    <a:bodyPr/>
                    <a:lstStyle/>
                    <a:p>
                      <a:pPr algn="ctr"/>
                      <a:r>
                        <a:rPr lang="en-US" sz="2000" dirty="0" smtClean="0"/>
                        <a:t>16,646</a:t>
                      </a:r>
                      <a:endParaRPr lang="en-US" sz="2000" dirty="0"/>
                    </a:p>
                  </a:txBody>
                  <a:tcPr/>
                </a:tc>
                <a:tc>
                  <a:txBody>
                    <a:bodyPr/>
                    <a:lstStyle/>
                    <a:p>
                      <a:pPr algn="l"/>
                      <a:r>
                        <a:rPr lang="en-US" sz="2000" dirty="0" smtClean="0">
                          <a:solidFill>
                            <a:srgbClr val="00FF00"/>
                          </a:solidFill>
                        </a:rPr>
                        <a:t>BFGL, AIPL, Missouri, Canada, </a:t>
                      </a:r>
                      <a:r>
                        <a:rPr lang="en-US" sz="2000" dirty="0" err="1" smtClean="0">
                          <a:solidFill>
                            <a:srgbClr val="00FF00"/>
                          </a:solidFill>
                        </a:rPr>
                        <a:t>Illumina</a:t>
                      </a:r>
                      <a:endParaRPr lang="en-US" sz="2000" dirty="0">
                        <a:solidFill>
                          <a:srgbClr val="00FF00"/>
                        </a:solidFill>
                      </a:endParaRPr>
                    </a:p>
                  </a:txBody>
                  <a:tcPr/>
                </a:tc>
              </a:tr>
              <a:tr h="370840">
                <a:tc>
                  <a:txBody>
                    <a:bodyPr/>
                    <a:lstStyle/>
                    <a:p>
                      <a:r>
                        <a:rPr lang="en-US" sz="2000" dirty="0" smtClean="0">
                          <a:solidFill>
                            <a:srgbClr val="FFFF00"/>
                          </a:solidFill>
                        </a:rPr>
                        <a:t>2011-2013</a:t>
                      </a:r>
                      <a:endParaRPr lang="en-US" sz="2000" dirty="0">
                        <a:solidFill>
                          <a:srgbClr val="FFFF00"/>
                        </a:solidFill>
                      </a:endParaRPr>
                    </a:p>
                  </a:txBody>
                  <a:tcPr/>
                </a:tc>
                <a:tc>
                  <a:txBody>
                    <a:bodyPr/>
                    <a:lstStyle/>
                    <a:p>
                      <a:pPr algn="ctr"/>
                      <a:r>
                        <a:rPr lang="en-US" sz="2000" dirty="0" smtClean="0"/>
                        <a:t>636,967 </a:t>
                      </a:r>
                      <a:endParaRPr lang="en-US" sz="2000" dirty="0"/>
                    </a:p>
                  </a:txBody>
                  <a:tcPr/>
                </a:tc>
                <a:tc>
                  <a:txBody>
                    <a:bodyPr/>
                    <a:lstStyle/>
                    <a:p>
                      <a:pPr algn="ctr"/>
                      <a:r>
                        <a:rPr lang="en-US" sz="2000" dirty="0" smtClean="0"/>
                        <a:t>161,341 </a:t>
                      </a:r>
                      <a:endParaRPr lang="en-US" sz="2000" dirty="0"/>
                    </a:p>
                  </a:txBody>
                  <a:tcPr/>
                </a:tc>
                <a:tc>
                  <a:txBody>
                    <a:bodyPr/>
                    <a:lstStyle/>
                    <a:p>
                      <a:pPr algn="l"/>
                      <a:r>
                        <a:rPr lang="en-US" sz="2000" kern="1200" dirty="0" smtClean="0">
                          <a:solidFill>
                            <a:srgbClr val="00FF00"/>
                          </a:solidFill>
                          <a:latin typeface="+mn-lt"/>
                          <a:ea typeface="+mn-ea"/>
                          <a:cs typeface="+mn-cs"/>
                        </a:rPr>
                        <a:t>AIPL, BFGL, Canada, Italy, UK</a:t>
                      </a:r>
                      <a:endParaRPr lang="en-US" sz="2000" dirty="0">
                        <a:solidFill>
                          <a:srgbClr val="00FF00"/>
                        </a:solidFill>
                      </a:endParaRPr>
                    </a:p>
                  </a:txBody>
                  <a:tcPr/>
                </a:tc>
              </a:tr>
              <a:tr h="370840">
                <a:tc>
                  <a:txBody>
                    <a:bodyPr/>
                    <a:lstStyle/>
                    <a:p>
                      <a:r>
                        <a:rPr lang="en-US" sz="2000" dirty="0" smtClean="0">
                          <a:solidFill>
                            <a:srgbClr val="FFFF00"/>
                          </a:solidFill>
                        </a:rPr>
                        <a:t>2014-future</a:t>
                      </a:r>
                      <a:endParaRPr lang="en-US" sz="2000" dirty="0">
                        <a:solidFill>
                          <a:srgbClr val="FFFF00"/>
                        </a:solidFill>
                      </a:endParaRPr>
                    </a:p>
                  </a:txBody>
                  <a:tcPr/>
                </a:tc>
                <a:tc>
                  <a:txBody>
                    <a:bodyPr/>
                    <a:lstStyle/>
                    <a:p>
                      <a:pPr algn="ctr"/>
                      <a:r>
                        <a:rPr lang="en-US" sz="2000" dirty="0" smtClean="0"/>
                        <a:t>30,000,000</a:t>
                      </a:r>
                      <a:endParaRPr lang="en-US" sz="2000" dirty="0"/>
                    </a:p>
                  </a:txBody>
                  <a:tcPr/>
                </a:tc>
                <a:tc>
                  <a:txBody>
                    <a:bodyPr/>
                    <a:lstStyle/>
                    <a:p>
                      <a:pPr algn="ctr"/>
                      <a:r>
                        <a:rPr lang="en-US" sz="2000" dirty="0" smtClean="0"/>
                        <a:t>500</a:t>
                      </a:r>
                      <a:endParaRPr lang="en-US" sz="2000" dirty="0"/>
                    </a:p>
                  </a:txBody>
                  <a:tcPr/>
                </a:tc>
                <a:tc>
                  <a:txBody>
                    <a:bodyPr/>
                    <a:lstStyle/>
                    <a:p>
                      <a:pPr algn="l"/>
                      <a:r>
                        <a:rPr lang="en-US" sz="2000" dirty="0" smtClean="0">
                          <a:solidFill>
                            <a:srgbClr val="00FF00"/>
                          </a:solidFill>
                        </a:rPr>
                        <a:t>Worldwide exchange</a:t>
                      </a:r>
                      <a:endParaRPr lang="en-US" sz="2000" dirty="0">
                        <a:solidFill>
                          <a:srgbClr val="00FF00"/>
                        </a:solidFill>
                      </a:endParaRPr>
                    </a:p>
                  </a:txBody>
                  <a:tcPr/>
                </a:tc>
              </a:tr>
            </a:tbl>
          </a:graphicData>
        </a:graphic>
      </p:graphicFrame>
      <p:sp>
        <p:nvSpPr>
          <p:cNvPr id="3" name="Title 2"/>
          <p:cNvSpPr>
            <a:spLocks noGrp="1"/>
          </p:cNvSpPr>
          <p:nvPr>
            <p:ph type="title"/>
          </p:nvPr>
        </p:nvSpPr>
        <p:spPr/>
        <p:txBody>
          <a:bodyPr/>
          <a:lstStyle/>
          <a:p>
            <a:r>
              <a:rPr lang="en-US" dirty="0" smtClean="0"/>
              <a:t>Animals and Markers Used</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38200" y="1600200"/>
          <a:ext cx="7543800" cy="4114800"/>
        </p:xfrm>
        <a:graphic>
          <a:graphicData uri="http://schemas.openxmlformats.org/drawingml/2006/table">
            <a:tbl>
              <a:tblPr firstRow="1" bandRow="1">
                <a:tableStyleId>{2D5ABB26-0587-4C30-8999-92F81FD0307C}</a:tableStyleId>
              </a:tblPr>
              <a:tblGrid>
                <a:gridCol w="5388429"/>
                <a:gridCol w="2155371"/>
              </a:tblGrid>
              <a:tr h="370840">
                <a:tc>
                  <a:txBody>
                    <a:bodyPr/>
                    <a:lstStyle/>
                    <a:p>
                      <a:r>
                        <a:rPr lang="en-US" sz="2400" b="1" dirty="0" smtClean="0"/>
                        <a:t>Data Received FY14</a:t>
                      </a:r>
                      <a:endParaRPr lang="en-US" sz="2400" b="1" dirty="0"/>
                    </a:p>
                  </a:txBody>
                  <a:tcPr/>
                </a:tc>
                <a:tc>
                  <a:txBody>
                    <a:bodyPr/>
                    <a:lstStyle/>
                    <a:p>
                      <a:pPr algn="r"/>
                      <a:r>
                        <a:rPr lang="en-US" sz="2400" b="1" dirty="0" smtClean="0">
                          <a:solidFill>
                            <a:srgbClr val="00FF00"/>
                          </a:solidFill>
                        </a:rPr>
                        <a:t>Annual Value</a:t>
                      </a:r>
                      <a:endParaRPr lang="en-US" sz="2400" b="1" dirty="0">
                        <a:solidFill>
                          <a:srgbClr val="00FF00"/>
                        </a:solidFill>
                      </a:endParaRPr>
                    </a:p>
                  </a:txBody>
                  <a:tcPr/>
                </a:tc>
              </a:tr>
              <a:tr h="370840">
                <a:tc>
                  <a:txBody>
                    <a:bodyPr/>
                    <a:lstStyle/>
                    <a:p>
                      <a:r>
                        <a:rPr lang="en-US" sz="2400" dirty="0" smtClean="0"/>
                        <a:t>Phenotypes from DHI</a:t>
                      </a:r>
                      <a:endParaRPr lang="en-US" sz="2400" dirty="0"/>
                    </a:p>
                  </a:txBody>
                  <a:tcPr/>
                </a:tc>
                <a:tc>
                  <a:txBody>
                    <a:bodyPr/>
                    <a:lstStyle/>
                    <a:p>
                      <a:pPr algn="r"/>
                      <a:endParaRPr lang="en-US" sz="2400" dirty="0">
                        <a:solidFill>
                          <a:srgbClr val="00FF00"/>
                        </a:solidFill>
                      </a:endParaRPr>
                    </a:p>
                  </a:txBody>
                  <a:tcPr/>
                </a:tc>
              </a:tr>
              <a:tr h="370840">
                <a:tc>
                  <a:txBody>
                    <a:bodyPr/>
                    <a:lstStyle/>
                    <a:p>
                      <a:r>
                        <a:rPr lang="en-US" sz="2400" dirty="0" smtClean="0"/>
                        <a:t>     4 million cows x $1.25 / cow / mo</a:t>
                      </a:r>
                      <a:endParaRPr lang="en-US" sz="2400" dirty="0"/>
                    </a:p>
                  </a:txBody>
                  <a:tcPr/>
                </a:tc>
                <a:tc>
                  <a:txBody>
                    <a:bodyPr/>
                    <a:lstStyle/>
                    <a:p>
                      <a:pPr algn="r"/>
                      <a:r>
                        <a:rPr lang="en-US" sz="2400" dirty="0" smtClean="0">
                          <a:solidFill>
                            <a:srgbClr val="00FF00"/>
                          </a:solidFill>
                        </a:rPr>
                        <a:t>$60 million</a:t>
                      </a:r>
                      <a:endParaRPr lang="en-US" sz="2400" dirty="0">
                        <a:solidFill>
                          <a:srgbClr val="00FF00"/>
                        </a:solidFill>
                      </a:endParaRPr>
                    </a:p>
                  </a:txBody>
                  <a:tcPr/>
                </a:tc>
              </a:tr>
              <a:tr h="370840">
                <a:tc>
                  <a:txBody>
                    <a:bodyPr/>
                    <a:lstStyle/>
                    <a:p>
                      <a:r>
                        <a:rPr lang="en-US" sz="2400" dirty="0" smtClean="0"/>
                        <a:t>Genotypes from CDCB</a:t>
                      </a:r>
                      <a:endParaRPr lang="en-US" sz="2400" dirty="0"/>
                    </a:p>
                  </a:txBody>
                  <a:tcPr/>
                </a:tc>
                <a:tc>
                  <a:txBody>
                    <a:bodyPr/>
                    <a:lstStyle/>
                    <a:p>
                      <a:pPr algn="r"/>
                      <a:endParaRPr lang="en-US" sz="2400" dirty="0">
                        <a:solidFill>
                          <a:srgbClr val="00FF00"/>
                        </a:solidFill>
                      </a:endParaRPr>
                    </a:p>
                  </a:txBody>
                  <a:tcPr/>
                </a:tc>
              </a:tr>
              <a:tr h="370840">
                <a:tc>
                  <a:txBody>
                    <a:bodyPr/>
                    <a:lstStyle/>
                    <a:p>
                      <a:r>
                        <a:rPr lang="en-US" sz="2400" dirty="0" smtClean="0"/>
                        <a:t>     15,000 medium density x $125</a:t>
                      </a:r>
                      <a:endParaRPr lang="en-US" sz="2400" dirty="0"/>
                    </a:p>
                  </a:txBody>
                  <a:tcPr/>
                </a:tc>
                <a:tc>
                  <a:txBody>
                    <a:bodyPr/>
                    <a:lstStyle/>
                    <a:p>
                      <a:pPr algn="r"/>
                      <a:r>
                        <a:rPr lang="en-US" sz="2400" dirty="0" smtClean="0">
                          <a:solidFill>
                            <a:srgbClr val="00FF00"/>
                          </a:solidFill>
                        </a:rPr>
                        <a:t>$2 million</a:t>
                      </a:r>
                      <a:endParaRPr lang="en-US" sz="2400" dirty="0">
                        <a:solidFill>
                          <a:srgbClr val="00FF00"/>
                        </a:solidFill>
                      </a:endParaRPr>
                    </a:p>
                  </a:txBody>
                  <a:tcPr/>
                </a:tc>
              </a:tr>
              <a:tr h="370840">
                <a:tc>
                  <a:txBody>
                    <a:bodyPr/>
                    <a:lstStyle/>
                    <a:p>
                      <a:r>
                        <a:rPr lang="en-US" sz="2400" dirty="0" smtClean="0"/>
                        <a:t>     258,000 </a:t>
                      </a:r>
                      <a:r>
                        <a:rPr lang="en-US" sz="2400" baseline="0" dirty="0" smtClean="0"/>
                        <a:t>low density x $45</a:t>
                      </a:r>
                      <a:endParaRPr lang="en-US" sz="2400" dirty="0"/>
                    </a:p>
                  </a:txBody>
                  <a:tcPr/>
                </a:tc>
                <a:tc>
                  <a:txBody>
                    <a:bodyPr/>
                    <a:lstStyle/>
                    <a:p>
                      <a:pPr algn="r"/>
                      <a:r>
                        <a:rPr lang="en-US" sz="2400" dirty="0" smtClean="0">
                          <a:solidFill>
                            <a:srgbClr val="00FF00"/>
                          </a:solidFill>
                        </a:rPr>
                        <a:t>$12 million</a:t>
                      </a:r>
                      <a:endParaRPr lang="en-US" sz="2400" dirty="0">
                        <a:solidFill>
                          <a:srgbClr val="00FF00"/>
                        </a:solidFill>
                      </a:endParaRPr>
                    </a:p>
                  </a:txBody>
                  <a:tcPr/>
                </a:tc>
              </a:tr>
              <a:tr h="370840">
                <a:tc>
                  <a:txBody>
                    <a:bodyPr/>
                    <a:lstStyle/>
                    <a:p>
                      <a:r>
                        <a:rPr lang="en-US" sz="2400" dirty="0" smtClean="0"/>
                        <a:t>Whole genome sequence</a:t>
                      </a:r>
                      <a:r>
                        <a:rPr lang="en-US" sz="2400" baseline="0" dirty="0" smtClean="0"/>
                        <a:t> data </a:t>
                      </a:r>
                      <a:r>
                        <a:rPr lang="en-US" sz="2400" baseline="0" dirty="0" smtClean="0">
                          <a:solidFill>
                            <a:schemeClr val="accent5"/>
                          </a:solidFill>
                        </a:rPr>
                        <a:t>(FY15)</a:t>
                      </a:r>
                      <a:endParaRPr lang="en-US" sz="2400" dirty="0">
                        <a:solidFill>
                          <a:schemeClr val="accent5"/>
                        </a:solidFill>
                      </a:endParaRPr>
                    </a:p>
                  </a:txBody>
                  <a:tcPr/>
                </a:tc>
                <a:tc>
                  <a:txBody>
                    <a:bodyPr/>
                    <a:lstStyle/>
                    <a:p>
                      <a:pPr algn="r"/>
                      <a:endParaRPr lang="en-US" sz="2400" dirty="0">
                        <a:solidFill>
                          <a:srgbClr val="00FF00"/>
                        </a:solidFill>
                      </a:endParaRPr>
                    </a:p>
                  </a:txBody>
                  <a:tcPr/>
                </a:tc>
              </a:tr>
              <a:tr h="370840">
                <a:tc>
                  <a:txBody>
                    <a:bodyPr/>
                    <a:lstStyle/>
                    <a:p>
                      <a:r>
                        <a:rPr lang="en-US" sz="2400" dirty="0" smtClean="0"/>
                        <a:t>     200+ bulls x $1,000 </a:t>
                      </a:r>
                      <a:r>
                        <a:rPr lang="en-US" sz="2400" dirty="0" smtClean="0">
                          <a:solidFill>
                            <a:schemeClr val="accent5"/>
                          </a:solidFill>
                        </a:rPr>
                        <a:t>(AGIL data)</a:t>
                      </a:r>
                      <a:endParaRPr lang="en-US" sz="2400" dirty="0">
                        <a:solidFill>
                          <a:schemeClr val="accent5"/>
                        </a:solidFill>
                      </a:endParaRPr>
                    </a:p>
                  </a:txBody>
                  <a:tcPr/>
                </a:tc>
                <a:tc>
                  <a:txBody>
                    <a:bodyPr/>
                    <a:lstStyle/>
                    <a:p>
                      <a:pPr algn="r"/>
                      <a:r>
                        <a:rPr lang="en-US" sz="2400" dirty="0" smtClean="0">
                          <a:solidFill>
                            <a:srgbClr val="00FF00"/>
                          </a:solidFill>
                        </a:rPr>
                        <a:t>$0.2 million</a:t>
                      </a:r>
                      <a:endParaRPr lang="en-US" sz="2400" dirty="0">
                        <a:solidFill>
                          <a:srgbClr val="00FF00"/>
                        </a:solidFill>
                      </a:endParaRPr>
                    </a:p>
                  </a:txBody>
                  <a:tcPr/>
                </a:tc>
              </a:tr>
              <a:tr h="370840">
                <a:tc>
                  <a:txBody>
                    <a:bodyPr/>
                    <a:lstStyle/>
                    <a:p>
                      <a:r>
                        <a:rPr lang="en-US" sz="2400" dirty="0" smtClean="0"/>
                        <a:t>     </a:t>
                      </a:r>
                      <a:r>
                        <a:rPr lang="en-US" sz="2400" dirty="0" smtClean="0"/>
                        <a:t>1,000+ </a:t>
                      </a:r>
                      <a:r>
                        <a:rPr lang="en-US" sz="2400" dirty="0" smtClean="0"/>
                        <a:t>bulls x </a:t>
                      </a:r>
                      <a:r>
                        <a:rPr lang="en-US" sz="2400" dirty="0" smtClean="0"/>
                        <a:t>$3,000 </a:t>
                      </a:r>
                      <a:r>
                        <a:rPr lang="en-US" sz="2400" dirty="0" smtClean="0">
                          <a:solidFill>
                            <a:schemeClr val="accent5"/>
                          </a:solidFill>
                        </a:rPr>
                        <a:t>(World data)</a:t>
                      </a:r>
                      <a:endParaRPr lang="en-US" sz="2400" dirty="0">
                        <a:solidFill>
                          <a:schemeClr val="accent5"/>
                        </a:solidFill>
                      </a:endParaRPr>
                    </a:p>
                  </a:txBody>
                  <a:tcPr/>
                </a:tc>
                <a:tc>
                  <a:txBody>
                    <a:bodyPr/>
                    <a:lstStyle/>
                    <a:p>
                      <a:pPr algn="r"/>
                      <a:r>
                        <a:rPr lang="en-US" sz="2400" dirty="0" smtClean="0">
                          <a:solidFill>
                            <a:srgbClr val="00FF00"/>
                          </a:solidFill>
                        </a:rPr>
                        <a:t>$3 </a:t>
                      </a:r>
                      <a:r>
                        <a:rPr lang="en-US" sz="2400" dirty="0" smtClean="0">
                          <a:solidFill>
                            <a:srgbClr val="00FF00"/>
                          </a:solidFill>
                        </a:rPr>
                        <a:t>million</a:t>
                      </a:r>
                      <a:endParaRPr lang="en-US" sz="2400" dirty="0">
                        <a:solidFill>
                          <a:srgbClr val="00FF00"/>
                        </a:solidFill>
                      </a:endParaRPr>
                    </a:p>
                  </a:txBody>
                  <a:tcPr/>
                </a:tc>
              </a:tr>
            </a:tbl>
          </a:graphicData>
        </a:graphic>
      </p:graphicFrame>
      <p:sp>
        <p:nvSpPr>
          <p:cNvPr id="3" name="Title 2"/>
          <p:cNvSpPr>
            <a:spLocks noGrp="1"/>
          </p:cNvSpPr>
          <p:nvPr>
            <p:ph type="title"/>
          </p:nvPr>
        </p:nvSpPr>
        <p:spPr/>
        <p:txBody>
          <a:bodyPr/>
          <a:lstStyle/>
          <a:p>
            <a:r>
              <a:rPr lang="en-US" dirty="0" smtClean="0"/>
              <a:t>Value of Incoming Data</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455613" y="182563"/>
            <a:ext cx="8226425" cy="554037"/>
          </a:xfrm>
        </p:spPr>
        <p:txBody>
          <a:bodyPr/>
          <a:lstStyle/>
          <a:p>
            <a:r>
              <a:rPr lang="en-US" smtClean="0"/>
              <a:t>Sources of genotypes used</a:t>
            </a:r>
            <a:endParaRPr lang="en-US" sz="2400" smtClean="0">
              <a:solidFill>
                <a:srgbClr val="00FFFF"/>
              </a:solidFill>
            </a:endParaRPr>
          </a:p>
        </p:txBody>
      </p:sp>
      <p:graphicFrame>
        <p:nvGraphicFramePr>
          <p:cNvPr id="847875" name="Group 3"/>
          <p:cNvGraphicFramePr>
            <a:graphicFrameLocks noGrp="1"/>
          </p:cNvGraphicFramePr>
          <p:nvPr>
            <p:ph type="tbl" idx="1"/>
          </p:nvPr>
        </p:nvGraphicFramePr>
        <p:xfrm>
          <a:off x="533400" y="1371600"/>
          <a:ext cx="8153400" cy="4509795"/>
        </p:xfrm>
        <a:graphic>
          <a:graphicData uri="http://schemas.openxmlformats.org/drawingml/2006/table">
            <a:tbl>
              <a:tblPr/>
              <a:tblGrid>
                <a:gridCol w="1662336"/>
                <a:gridCol w="1228844"/>
                <a:gridCol w="1356825"/>
                <a:gridCol w="1268061"/>
                <a:gridCol w="1394867"/>
                <a:gridCol w="1242467"/>
              </a:tblGrid>
              <a:tr h="502820">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endParaRPr kumimoji="0" lang="en-US" sz="2800" b="1" i="0" u="none" strike="noStrike" cap="none" normalizeH="0" baseline="0" dirty="0" smtClean="0">
                        <a:ln>
                          <a:noFill/>
                        </a:ln>
                        <a:solidFill>
                          <a:schemeClr val="hlink"/>
                        </a:solidFill>
                        <a:effectLst/>
                        <a:latin typeface="Arial" charset="0"/>
                      </a:endParaRPr>
                    </a:p>
                  </a:txBody>
                  <a:tcPr horzOverflow="overflow">
                    <a:lnL cap="flat">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err="1" smtClean="0">
                          <a:ln>
                            <a:noFill/>
                          </a:ln>
                          <a:solidFill>
                            <a:schemeClr val="tx1"/>
                          </a:solidFill>
                          <a:effectLst/>
                          <a:latin typeface="Arial" charset="0"/>
                        </a:rPr>
                        <a:t>Phenotyped</a:t>
                      </a:r>
                      <a:endParaRPr kumimoji="0" lang="en-US" sz="2200" b="1" i="0" u="none" strike="noStrike" cap="none" normalizeH="0" baseline="0" dirty="0" smtClean="0">
                        <a:ln>
                          <a:noFill/>
                        </a:ln>
                        <a:solidFill>
                          <a:schemeClr val="tx1"/>
                        </a:solidFill>
                        <a:effectLst/>
                        <a:latin typeface="Arial"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endParaRPr kumimoji="0" lang="en-US" sz="2800" b="1" i="0" u="none" strike="noStrike" cap="none" normalizeH="0" baseline="0" dirty="0" smtClean="0">
                        <a:ln>
                          <a:noFill/>
                        </a:ln>
                        <a:solidFill>
                          <a:schemeClr val="tx1"/>
                        </a:solidFill>
                        <a:effectLst/>
                        <a:latin typeface="Arial"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Young</a:t>
                      </a: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endParaRPr kumimoji="0" lang="en-US" sz="2800" b="1" i="0" u="none" strike="noStrike" cap="none" normalizeH="0" baseline="0" dirty="0" smtClean="0">
                        <a:ln>
                          <a:noFill/>
                        </a:ln>
                        <a:solidFill>
                          <a:schemeClr val="tx1"/>
                        </a:solidFill>
                        <a:effectLst/>
                        <a:latin typeface="Arial" charset="0"/>
                      </a:endParaRPr>
                    </a:p>
                  </a:txBody>
                  <a:tcPr horzOverflow="overflow">
                    <a:lnL>
                      <a:noFill/>
                    </a:lnL>
                    <a:lnR w="12700" cap="flat" cmpd="sng" algn="ctr">
                      <a:no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endParaRPr kumimoji="0" lang="en-US" sz="2800" b="1" i="0" u="none" strike="noStrike" cap="none" normalizeH="0" baseline="0" dirty="0" smtClean="0">
                        <a:ln>
                          <a:noFill/>
                        </a:ln>
                        <a:solidFill>
                          <a:schemeClr val="tx1"/>
                        </a:solidFill>
                        <a:effectLst/>
                        <a:latin typeface="Arial" charset="0"/>
                      </a:endParaRPr>
                    </a:p>
                  </a:txBody>
                  <a:tcPr horzOverflow="overflow">
                    <a:lnL>
                      <a:noFill/>
                    </a:lnL>
                    <a:lnR>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Continent</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Female </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Male</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Female</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Male</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defRPr/>
                      </a:pPr>
                      <a:r>
                        <a:rPr kumimoji="0" lang="en-US" sz="2200" b="1" i="0" u="none" strike="noStrike" cap="none" normalizeH="0" baseline="0" dirty="0" smtClean="0">
                          <a:ln>
                            <a:noFill/>
                          </a:ln>
                          <a:solidFill>
                            <a:schemeClr val="hlink"/>
                          </a:solidFill>
                          <a:effectLst/>
                          <a:latin typeface="Arial" charset="0"/>
                        </a:rPr>
                        <a:t>Totals</a:t>
                      </a:r>
                      <a:endParaRPr kumimoji="0" lang="en-US" sz="22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N. America</a:t>
                      </a:r>
                    </a:p>
                  </a:txBody>
                  <a:tcP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93,345</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23,598</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329,780</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76,786</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523,509</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Europe</a:t>
                      </a:r>
                    </a:p>
                  </a:txBody>
                  <a:tcPr horzOverflow="overflow">
                    <a:lnL cap="flat">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12,218</a:t>
                      </a: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36,055</a:t>
                      </a:r>
                    </a:p>
                  </a:txBody>
                  <a:tcPr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17,753</a:t>
                      </a:r>
                    </a:p>
                  </a:txBody>
                  <a:tcPr horzOverflow="overflow">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66,026</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Oceania</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338</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3,232</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1,733</a:t>
                      </a: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5,303</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S. America</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2,720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333</a:t>
                      </a: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3,056</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r>
              <a:tr h="500133">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Asia</a:t>
                      </a:r>
                    </a:p>
                  </a:txBody>
                  <a:tcPr horzOverflow="overflow">
                    <a:lnL cap="flat">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284</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35</a:t>
                      </a:r>
                    </a:p>
                  </a:txBody>
                  <a:tcP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319</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Africa</a:t>
                      </a:r>
                    </a:p>
                  </a:txBody>
                  <a:tcP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0</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281</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a:t>
                      </a:r>
                    </a:p>
                  </a:txBody>
                  <a:tcPr horzOverflow="overflow">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284</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r h="498786">
                <a:tc>
                  <a:txBody>
                    <a:bodyPr/>
                    <a:lstStyle/>
                    <a:p>
                      <a:pPr marL="0" marR="0" lvl="0" indent="0" algn="l"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hlink"/>
                          </a:solidFill>
                          <a:effectLst/>
                          <a:latin typeface="Arial" charset="0"/>
                        </a:rPr>
                        <a:t>Totals</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93,345</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36,157</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372,352</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96,643</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40000"/>
                        </a:spcBef>
                        <a:spcAft>
                          <a:spcPct val="0"/>
                        </a:spcAft>
                        <a:buClr>
                          <a:schemeClr val="accent1"/>
                        </a:buClr>
                        <a:buSzPct val="60000"/>
                        <a:buFont typeface="Wingdings" pitchFamily="2" charset="2"/>
                        <a:buNone/>
                        <a:tabLst/>
                      </a:pPr>
                      <a:r>
                        <a:rPr kumimoji="0" lang="en-US" sz="2200" b="1" i="0" u="none" strike="noStrike" cap="none" normalizeH="0" baseline="0" dirty="0" smtClean="0">
                          <a:ln>
                            <a:noFill/>
                          </a:ln>
                          <a:solidFill>
                            <a:schemeClr val="tx1"/>
                          </a:solidFill>
                          <a:effectLst/>
                          <a:latin typeface="Arial" charset="0"/>
                        </a:rPr>
                        <a:t>598,497</a:t>
                      </a:r>
                    </a:p>
                  </a:txBody>
                  <a:tcP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5420" name="Picture 5" descr="holsteincow"/>
          <p:cNvPicPr>
            <a:picLocks noChangeAspect="1" noChangeArrowheads="1"/>
          </p:cNvPicPr>
          <p:nvPr/>
        </p:nvPicPr>
        <p:blipFill>
          <a:blip r:embed="rId3" cstate="print"/>
          <a:srcRect/>
          <a:stretch>
            <a:fillRect/>
          </a:stretch>
        </p:blipFill>
        <p:spPr bwMode="auto">
          <a:xfrm>
            <a:off x="7956550" y="0"/>
            <a:ext cx="1187450" cy="835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a:xfrm>
            <a:off x="455613" y="182563"/>
            <a:ext cx="8226425" cy="584200"/>
          </a:xfrm>
        </p:spPr>
        <p:txBody>
          <a:bodyPr/>
          <a:lstStyle/>
          <a:p>
            <a:r>
              <a:rPr lang="en-US" smtClean="0"/>
              <a:t>Genotype chips</a:t>
            </a:r>
            <a:endParaRPr lang="en-US" smtClean="0">
              <a:solidFill>
                <a:srgbClr val="FFFF00"/>
              </a:solidFill>
            </a:endParaRPr>
          </a:p>
        </p:txBody>
      </p:sp>
      <p:graphicFrame>
        <p:nvGraphicFramePr>
          <p:cNvPr id="6" name="Table 5"/>
          <p:cNvGraphicFramePr>
            <a:graphicFrameLocks noGrp="1"/>
          </p:cNvGraphicFramePr>
          <p:nvPr/>
        </p:nvGraphicFramePr>
        <p:xfrm>
          <a:off x="595313" y="928688"/>
          <a:ext cx="7253287" cy="4998720"/>
        </p:xfrm>
        <a:graphic>
          <a:graphicData uri="http://schemas.openxmlformats.org/drawingml/2006/table">
            <a:tbl>
              <a:tblPr firstRow="1" bandRow="1">
                <a:tableStyleId>{2D5ABB26-0587-4C30-8999-92F81FD0307C}</a:tableStyleId>
              </a:tblPr>
              <a:tblGrid>
                <a:gridCol w="1625242"/>
                <a:gridCol w="1589445"/>
                <a:gridCol w="609600"/>
                <a:gridCol w="1335984"/>
                <a:gridCol w="2093016"/>
              </a:tblGrid>
              <a:tr h="1229161">
                <a:tc>
                  <a:txBody>
                    <a:bodyPr/>
                    <a:lstStyle/>
                    <a:p>
                      <a:r>
                        <a:rPr lang="en-US" sz="2800" b="1" u="sng" dirty="0" smtClean="0">
                          <a:solidFill>
                            <a:srgbClr val="FFFF00"/>
                          </a:solidFill>
                        </a:rPr>
                        <a:t>              Chip</a:t>
                      </a:r>
                      <a:r>
                        <a:rPr lang="en-US" sz="2800" b="1" u="sng" baseline="0" dirty="0" smtClean="0">
                          <a:solidFill>
                            <a:srgbClr val="FFFF00"/>
                          </a:solidFill>
                        </a:rPr>
                        <a:t> Name</a:t>
                      </a:r>
                      <a:endParaRPr lang="en-US" sz="2800" b="1" u="sng" dirty="0">
                        <a:solidFill>
                          <a:srgbClr val="FFFF00"/>
                        </a:solidFill>
                      </a:endParaRPr>
                    </a:p>
                  </a:txBody>
                  <a:tcPr anchor="b">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u="sng" dirty="0" smtClean="0">
                          <a:solidFill>
                            <a:schemeClr val="tx1"/>
                          </a:solidFill>
                        </a:rPr>
                        <a:t>No.</a:t>
                      </a:r>
                      <a:r>
                        <a:rPr lang="en-US" sz="2800" b="1" u="sng" baseline="0" dirty="0" smtClean="0">
                          <a:solidFill>
                            <a:schemeClr val="tx1"/>
                          </a:solidFill>
                        </a:rPr>
                        <a:t> of SNP</a:t>
                      </a:r>
                      <a:endParaRPr lang="en-US" sz="2800" b="1" u="sng" dirty="0">
                        <a:solidFill>
                          <a:schemeClr val="tx1"/>
                        </a:solidFill>
                      </a:endParaRPr>
                    </a:p>
                  </a:txBody>
                  <a:tcPr anchor="b">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b="1" u="sng" dirty="0">
                        <a:solidFill>
                          <a:schemeClr val="tx1"/>
                        </a:solidFill>
                      </a:endParaRPr>
                    </a:p>
                  </a:txBody>
                  <a:tcPr anchor="b">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800" b="1" u="sng" dirty="0" smtClean="0">
                          <a:solidFill>
                            <a:srgbClr val="FFFF00"/>
                          </a:solidFill>
                        </a:rPr>
                        <a:t>Chip Name</a:t>
                      </a:r>
                      <a:endParaRPr lang="en-US" sz="2800" b="1" u="sng" dirty="0">
                        <a:solidFill>
                          <a:srgbClr val="FFFF00"/>
                        </a:solidFill>
                      </a:endParaRPr>
                    </a:p>
                  </a:txBody>
                  <a:tcPr anchor="b">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800" b="1" u="sng" dirty="0" smtClean="0">
                          <a:solidFill>
                            <a:schemeClr val="tx1"/>
                          </a:solidFill>
                        </a:rPr>
                        <a:t>No. of SNP</a:t>
                      </a:r>
                      <a:endParaRPr lang="en-US" sz="2800" b="1" u="sng" dirty="0">
                        <a:solidFill>
                          <a:schemeClr val="tx1"/>
                        </a:solidFill>
                      </a:endParaRPr>
                    </a:p>
                  </a:txBody>
                  <a:tcPr anchor="b">
                    <a:lnL>
                      <a:noFill/>
                    </a:lnL>
                    <a:lnR>
                      <a:noFill/>
                    </a:lnR>
                    <a:lnT>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64350">
                <a:tc>
                  <a:txBody>
                    <a:bodyPr/>
                    <a:lstStyle/>
                    <a:p>
                      <a:r>
                        <a:rPr lang="en-US" sz="2800" b="1" dirty="0" smtClean="0">
                          <a:solidFill>
                            <a:srgbClr val="FFFF00"/>
                          </a:solidFill>
                        </a:rPr>
                        <a:t>50K</a:t>
                      </a:r>
                      <a:endParaRPr lang="en-US" sz="2800" b="1" dirty="0">
                        <a:solidFill>
                          <a:srgbClr val="FFFF00"/>
                        </a:solidFill>
                      </a:endParaRPr>
                    </a:p>
                  </a:txBody>
                  <a:tcPr>
                    <a:lnT w="38100" cap="flat" cmpd="sng" algn="ctr">
                      <a:solidFill>
                        <a:schemeClr val="tx1"/>
                      </a:solidFill>
                      <a:prstDash val="solid"/>
                      <a:round/>
                      <a:headEnd type="none" w="med" len="med"/>
                      <a:tailEnd type="none" w="med" len="med"/>
                    </a:lnT>
                  </a:tcPr>
                </a:tc>
                <a:tc>
                  <a:txBody>
                    <a:bodyPr/>
                    <a:lstStyle/>
                    <a:p>
                      <a:pPr algn="r"/>
                      <a:r>
                        <a:rPr lang="en-US" sz="2800" b="1" dirty="0" smtClean="0">
                          <a:solidFill>
                            <a:schemeClr val="tx1"/>
                          </a:solidFill>
                        </a:rPr>
                        <a:t>54,001</a:t>
                      </a:r>
                      <a:endParaRPr lang="en-US" sz="2800" b="1" dirty="0">
                        <a:solidFill>
                          <a:schemeClr val="tx1"/>
                        </a:solidFill>
                      </a:endParaRPr>
                    </a:p>
                  </a:txBody>
                  <a:tcPr>
                    <a:lnT w="38100" cap="flat" cmpd="sng" algn="ctr">
                      <a:solidFill>
                        <a:schemeClr val="tx1"/>
                      </a:solidFill>
                      <a:prstDash val="solid"/>
                      <a:round/>
                      <a:headEnd type="none" w="med" len="med"/>
                      <a:tailEnd type="none" w="med" len="med"/>
                    </a:lnT>
                  </a:tcPr>
                </a:tc>
                <a:tc>
                  <a:txBody>
                    <a:bodyPr/>
                    <a:lstStyle/>
                    <a:p>
                      <a:endParaRPr lang="en-US" sz="2800" b="1" dirty="0">
                        <a:solidFill>
                          <a:schemeClr val="tx1"/>
                        </a:solidFill>
                      </a:endParaRPr>
                    </a:p>
                  </a:txBody>
                  <a:tcPr>
                    <a:lnT w="38100" cap="flat" cmpd="sng" algn="ctr">
                      <a:solidFill>
                        <a:schemeClr val="tx1"/>
                      </a:solidFill>
                      <a:prstDash val="solid"/>
                      <a:round/>
                      <a:headEnd type="none" w="med" len="med"/>
                      <a:tailEnd type="none" w="med" len="med"/>
                    </a:lnT>
                  </a:tcPr>
                </a:tc>
                <a:tc>
                  <a:txBody>
                    <a:bodyPr/>
                    <a:lstStyle/>
                    <a:p>
                      <a:pPr algn="l"/>
                      <a:r>
                        <a:rPr lang="en-US" sz="2800" b="1" dirty="0" smtClean="0">
                          <a:solidFill>
                            <a:srgbClr val="FFFF00"/>
                          </a:solidFill>
                        </a:rPr>
                        <a:t>GHD</a:t>
                      </a:r>
                      <a:endParaRPr lang="en-US" sz="2800" b="1" dirty="0">
                        <a:solidFill>
                          <a:srgbClr val="FFFF00"/>
                        </a:solidFill>
                      </a:endParaRPr>
                    </a:p>
                  </a:txBody>
                  <a:tcPr>
                    <a:lnT w="38100" cap="flat" cmpd="sng" algn="ctr">
                      <a:solidFill>
                        <a:schemeClr val="tx1"/>
                      </a:solidFill>
                      <a:prstDash val="solid"/>
                      <a:round/>
                      <a:headEnd type="none" w="med" len="med"/>
                      <a:tailEnd type="none" w="med" len="med"/>
                    </a:lnT>
                  </a:tcPr>
                </a:tc>
                <a:tc>
                  <a:txBody>
                    <a:bodyPr/>
                    <a:lstStyle/>
                    <a:p>
                      <a:pPr algn="r"/>
                      <a:r>
                        <a:rPr lang="en-US" sz="2800" b="1" dirty="0" smtClean="0">
                          <a:solidFill>
                            <a:schemeClr val="tx1"/>
                          </a:solidFill>
                        </a:rPr>
                        <a:t>77,068</a:t>
                      </a:r>
                      <a:endParaRPr lang="en-US" sz="2800" b="1" dirty="0">
                        <a:solidFill>
                          <a:schemeClr val="tx1"/>
                        </a:solidFill>
                      </a:endParaRPr>
                    </a:p>
                  </a:txBody>
                  <a:tcPr>
                    <a:lnT w="38100" cap="flat" cmpd="sng" algn="ctr">
                      <a:solidFill>
                        <a:schemeClr val="tx1"/>
                      </a:solidFill>
                      <a:prstDash val="solid"/>
                      <a:round/>
                      <a:headEnd type="none" w="med" len="med"/>
                      <a:tailEnd type="none" w="med" len="med"/>
                    </a:lnT>
                  </a:tcPr>
                </a:tc>
              </a:tr>
              <a:tr h="464350">
                <a:tc>
                  <a:txBody>
                    <a:bodyPr/>
                    <a:lstStyle/>
                    <a:p>
                      <a:r>
                        <a:rPr lang="en-US" sz="2800" b="1" dirty="0" smtClean="0">
                          <a:solidFill>
                            <a:srgbClr val="FFFF00"/>
                          </a:solidFill>
                        </a:rPr>
                        <a:t>50K V2</a:t>
                      </a:r>
                      <a:endParaRPr lang="en-US" sz="2800" b="1" dirty="0">
                        <a:solidFill>
                          <a:srgbClr val="FFFF00"/>
                        </a:solidFill>
                      </a:endParaRPr>
                    </a:p>
                  </a:txBody>
                  <a:tcPr/>
                </a:tc>
                <a:tc>
                  <a:txBody>
                    <a:bodyPr/>
                    <a:lstStyle/>
                    <a:p>
                      <a:pPr algn="r"/>
                      <a:r>
                        <a:rPr lang="en-US" sz="2800" b="1" dirty="0" smtClean="0">
                          <a:solidFill>
                            <a:schemeClr val="tx1"/>
                          </a:solidFill>
                        </a:rPr>
                        <a:t>54,609</a:t>
                      </a:r>
                      <a:endParaRPr lang="en-US" sz="2800" b="1" dirty="0">
                        <a:solidFill>
                          <a:schemeClr val="tx1"/>
                        </a:solidFill>
                      </a:endParaRPr>
                    </a:p>
                  </a:txBody>
                  <a:tcPr/>
                </a:tc>
                <a:tc>
                  <a:txBody>
                    <a:bodyPr/>
                    <a:lstStyle/>
                    <a:p>
                      <a:endParaRPr lang="en-US" sz="2800" b="1" dirty="0">
                        <a:solidFill>
                          <a:schemeClr val="tx1"/>
                        </a:solidFill>
                      </a:endParaRPr>
                    </a:p>
                  </a:txBody>
                  <a:tcPr/>
                </a:tc>
                <a:tc>
                  <a:txBody>
                    <a:bodyPr/>
                    <a:lstStyle/>
                    <a:p>
                      <a:pPr algn="l"/>
                      <a:r>
                        <a:rPr lang="en-US" sz="2800" b="1" dirty="0" smtClean="0">
                          <a:solidFill>
                            <a:srgbClr val="FFFF00"/>
                          </a:solidFill>
                        </a:rPr>
                        <a:t>GP2</a:t>
                      </a:r>
                      <a:endParaRPr lang="en-US" sz="2800" b="1" dirty="0">
                        <a:solidFill>
                          <a:srgbClr val="FFFF00"/>
                        </a:solidFill>
                      </a:endParaRPr>
                    </a:p>
                  </a:txBody>
                  <a:tcPr/>
                </a:tc>
                <a:tc>
                  <a:txBody>
                    <a:bodyPr/>
                    <a:lstStyle/>
                    <a:p>
                      <a:pPr algn="r"/>
                      <a:r>
                        <a:rPr lang="en-US" sz="2800" b="1" dirty="0" smtClean="0">
                          <a:solidFill>
                            <a:schemeClr val="tx1"/>
                          </a:solidFill>
                        </a:rPr>
                        <a:t>19,809</a:t>
                      </a:r>
                      <a:endParaRPr lang="en-US" sz="2800" b="1" dirty="0">
                        <a:solidFill>
                          <a:schemeClr val="tx1"/>
                        </a:solidFill>
                      </a:endParaRPr>
                    </a:p>
                  </a:txBody>
                  <a:tcPr/>
                </a:tc>
              </a:tr>
              <a:tr h="464350">
                <a:tc>
                  <a:txBody>
                    <a:bodyPr/>
                    <a:lstStyle/>
                    <a:p>
                      <a:r>
                        <a:rPr lang="en-US" sz="2800" b="1" dirty="0" smtClean="0">
                          <a:solidFill>
                            <a:srgbClr val="FFFF00"/>
                          </a:solidFill>
                        </a:rPr>
                        <a:t>3K</a:t>
                      </a:r>
                      <a:endParaRPr lang="en-US" sz="2800" b="1" dirty="0">
                        <a:solidFill>
                          <a:srgbClr val="FFFF00"/>
                        </a:solidFill>
                      </a:endParaRPr>
                    </a:p>
                  </a:txBody>
                  <a:tcPr/>
                </a:tc>
                <a:tc>
                  <a:txBody>
                    <a:bodyPr/>
                    <a:lstStyle/>
                    <a:p>
                      <a:pPr algn="r"/>
                      <a:r>
                        <a:rPr lang="en-US" sz="2800" b="1" dirty="0" smtClean="0">
                          <a:solidFill>
                            <a:schemeClr val="tx1"/>
                          </a:solidFill>
                        </a:rPr>
                        <a:t>2,900</a:t>
                      </a:r>
                      <a:endParaRPr lang="en-US" sz="2800" b="1" dirty="0">
                        <a:solidFill>
                          <a:schemeClr val="tx1"/>
                        </a:solidFill>
                      </a:endParaRPr>
                    </a:p>
                  </a:txBody>
                  <a:tcPr/>
                </a:tc>
                <a:tc>
                  <a:txBody>
                    <a:bodyPr/>
                    <a:lstStyle/>
                    <a:p>
                      <a:endParaRPr lang="en-US" sz="2800" b="1">
                        <a:solidFill>
                          <a:schemeClr val="tx1"/>
                        </a:solidFill>
                      </a:endParaRPr>
                    </a:p>
                  </a:txBody>
                  <a:tcPr/>
                </a:tc>
                <a:tc>
                  <a:txBody>
                    <a:bodyPr/>
                    <a:lstStyle/>
                    <a:p>
                      <a:pPr algn="l"/>
                      <a:r>
                        <a:rPr lang="en-US" sz="2800" b="1" dirty="0" smtClean="0">
                          <a:solidFill>
                            <a:srgbClr val="FFFF00"/>
                          </a:solidFill>
                        </a:rPr>
                        <a:t>ZLD</a:t>
                      </a:r>
                      <a:endParaRPr lang="en-US" sz="2800" b="1" dirty="0">
                        <a:solidFill>
                          <a:srgbClr val="FFFF00"/>
                        </a:solidFill>
                      </a:endParaRPr>
                    </a:p>
                  </a:txBody>
                  <a:tcPr/>
                </a:tc>
                <a:tc>
                  <a:txBody>
                    <a:bodyPr/>
                    <a:lstStyle/>
                    <a:p>
                      <a:pPr algn="r"/>
                      <a:r>
                        <a:rPr lang="en-US" sz="2800" b="1" dirty="0" smtClean="0">
                          <a:solidFill>
                            <a:schemeClr val="tx1"/>
                          </a:solidFill>
                        </a:rPr>
                        <a:t>11,410</a:t>
                      </a:r>
                      <a:endParaRPr lang="en-US" sz="2800" b="1" dirty="0">
                        <a:solidFill>
                          <a:schemeClr val="tx1"/>
                        </a:solidFill>
                      </a:endParaRPr>
                    </a:p>
                  </a:txBody>
                  <a:tcPr/>
                </a:tc>
              </a:tr>
              <a:tr h="464350">
                <a:tc>
                  <a:txBody>
                    <a:bodyPr/>
                    <a:lstStyle/>
                    <a:p>
                      <a:r>
                        <a:rPr lang="en-US" sz="2800" b="1" dirty="0" smtClean="0">
                          <a:solidFill>
                            <a:srgbClr val="FFFF00"/>
                          </a:solidFill>
                        </a:rPr>
                        <a:t>HD</a:t>
                      </a:r>
                      <a:endParaRPr lang="en-US" sz="2800" b="1" dirty="0">
                        <a:solidFill>
                          <a:srgbClr val="FFFF00"/>
                        </a:solidFill>
                      </a:endParaRPr>
                    </a:p>
                  </a:txBody>
                  <a:tcPr/>
                </a:tc>
                <a:tc>
                  <a:txBody>
                    <a:bodyPr/>
                    <a:lstStyle/>
                    <a:p>
                      <a:pPr algn="r"/>
                      <a:r>
                        <a:rPr lang="en-US" sz="2800" b="1" dirty="0" smtClean="0">
                          <a:solidFill>
                            <a:schemeClr val="tx1"/>
                          </a:solidFill>
                        </a:rPr>
                        <a:t>777,962</a:t>
                      </a:r>
                      <a:endParaRPr lang="en-US" sz="2800" b="1" dirty="0">
                        <a:solidFill>
                          <a:schemeClr val="tx1"/>
                        </a:solidFill>
                      </a:endParaRPr>
                    </a:p>
                  </a:txBody>
                  <a:tcPr/>
                </a:tc>
                <a:tc>
                  <a:txBody>
                    <a:bodyPr/>
                    <a:lstStyle/>
                    <a:p>
                      <a:endParaRPr lang="en-US" sz="2800" b="1">
                        <a:solidFill>
                          <a:schemeClr val="tx1"/>
                        </a:solidFill>
                      </a:endParaRPr>
                    </a:p>
                  </a:txBody>
                  <a:tcPr/>
                </a:tc>
                <a:tc>
                  <a:txBody>
                    <a:bodyPr/>
                    <a:lstStyle/>
                    <a:p>
                      <a:pPr algn="l"/>
                      <a:r>
                        <a:rPr lang="en-US" sz="2800" b="1" dirty="0" smtClean="0">
                          <a:solidFill>
                            <a:srgbClr val="FFFF00"/>
                          </a:solidFill>
                        </a:rPr>
                        <a:t>ZMD</a:t>
                      </a:r>
                      <a:endParaRPr lang="en-US" sz="2800" b="1" dirty="0">
                        <a:solidFill>
                          <a:srgbClr val="FFFF00"/>
                        </a:solidFill>
                      </a:endParaRPr>
                    </a:p>
                  </a:txBody>
                  <a:tcPr/>
                </a:tc>
                <a:tc>
                  <a:txBody>
                    <a:bodyPr/>
                    <a:lstStyle/>
                    <a:p>
                      <a:pPr algn="r"/>
                      <a:r>
                        <a:rPr lang="en-US" sz="2800" b="1" dirty="0" smtClean="0">
                          <a:solidFill>
                            <a:schemeClr val="tx1"/>
                          </a:solidFill>
                        </a:rPr>
                        <a:t>56,955</a:t>
                      </a:r>
                      <a:endParaRPr lang="en-US" sz="2800" b="1" dirty="0">
                        <a:solidFill>
                          <a:schemeClr val="tx1"/>
                        </a:solidFill>
                      </a:endParaRPr>
                    </a:p>
                  </a:txBody>
                  <a:tcPr/>
                </a:tc>
              </a:tr>
              <a:tr h="464350">
                <a:tc>
                  <a:txBody>
                    <a:bodyPr/>
                    <a:lstStyle/>
                    <a:p>
                      <a:r>
                        <a:rPr lang="en-US" sz="2800" b="1" dirty="0" err="1" smtClean="0">
                          <a:solidFill>
                            <a:srgbClr val="FFFF00"/>
                          </a:solidFill>
                        </a:rPr>
                        <a:t>Affy</a:t>
                      </a:r>
                      <a:endParaRPr lang="en-US" sz="2800" b="1" dirty="0">
                        <a:solidFill>
                          <a:srgbClr val="FFFF00"/>
                        </a:solidFill>
                      </a:endParaRPr>
                    </a:p>
                  </a:txBody>
                  <a:tcPr/>
                </a:tc>
                <a:tc>
                  <a:txBody>
                    <a:bodyPr/>
                    <a:lstStyle/>
                    <a:p>
                      <a:pPr algn="r"/>
                      <a:r>
                        <a:rPr lang="en-US" sz="2800" b="1" dirty="0" smtClean="0">
                          <a:solidFill>
                            <a:schemeClr val="tx1"/>
                          </a:solidFill>
                        </a:rPr>
                        <a:t>648,875</a:t>
                      </a:r>
                      <a:endParaRPr lang="en-US" sz="2800" b="1" dirty="0">
                        <a:solidFill>
                          <a:schemeClr val="tx1"/>
                        </a:solidFill>
                      </a:endParaRPr>
                    </a:p>
                  </a:txBody>
                  <a:tcPr/>
                </a:tc>
                <a:tc>
                  <a:txBody>
                    <a:bodyPr/>
                    <a:lstStyle/>
                    <a:p>
                      <a:endParaRPr lang="en-US" sz="2800" b="1">
                        <a:solidFill>
                          <a:schemeClr val="tx1"/>
                        </a:solidFill>
                      </a:endParaRPr>
                    </a:p>
                  </a:txBody>
                  <a:tcPr/>
                </a:tc>
                <a:tc>
                  <a:txBody>
                    <a:bodyPr/>
                    <a:lstStyle/>
                    <a:p>
                      <a:pPr algn="l"/>
                      <a:r>
                        <a:rPr lang="en-US" sz="2800" b="1" dirty="0" smtClean="0">
                          <a:solidFill>
                            <a:srgbClr val="FFFF00"/>
                          </a:solidFill>
                        </a:rPr>
                        <a:t>ELD</a:t>
                      </a:r>
                      <a:endParaRPr lang="en-US" sz="2800" b="1" dirty="0">
                        <a:solidFill>
                          <a:srgbClr val="FFFF00"/>
                        </a:solidFill>
                      </a:endParaRPr>
                    </a:p>
                  </a:txBody>
                  <a:tcPr/>
                </a:tc>
                <a:tc>
                  <a:txBody>
                    <a:bodyPr/>
                    <a:lstStyle/>
                    <a:p>
                      <a:pPr algn="r"/>
                      <a:r>
                        <a:rPr lang="en-US" sz="2800" b="1" dirty="0" smtClean="0">
                          <a:solidFill>
                            <a:schemeClr val="tx1"/>
                          </a:solidFill>
                        </a:rPr>
                        <a:t>9,072</a:t>
                      </a:r>
                      <a:endParaRPr lang="en-US" sz="2800" b="1" dirty="0">
                        <a:solidFill>
                          <a:schemeClr val="tx1"/>
                        </a:solidFill>
                      </a:endParaRPr>
                    </a:p>
                  </a:txBody>
                  <a:tcPr/>
                </a:tc>
              </a:tr>
              <a:tr h="464350">
                <a:tc>
                  <a:txBody>
                    <a:bodyPr/>
                    <a:lstStyle/>
                    <a:p>
                      <a:r>
                        <a:rPr lang="en-US" sz="2800" b="1" dirty="0" smtClean="0">
                          <a:solidFill>
                            <a:srgbClr val="FFFF00"/>
                          </a:solidFill>
                        </a:rPr>
                        <a:t>LD</a:t>
                      </a:r>
                      <a:endParaRPr lang="en-US" sz="2800" b="1" dirty="0">
                        <a:solidFill>
                          <a:srgbClr val="FFFF00"/>
                        </a:solidFill>
                      </a:endParaRPr>
                    </a:p>
                  </a:txBody>
                  <a:tcPr/>
                </a:tc>
                <a:tc>
                  <a:txBody>
                    <a:bodyPr/>
                    <a:lstStyle/>
                    <a:p>
                      <a:pPr algn="r"/>
                      <a:r>
                        <a:rPr lang="en-US" sz="2800" b="1" dirty="0" smtClean="0">
                          <a:solidFill>
                            <a:schemeClr val="tx1"/>
                          </a:solidFill>
                        </a:rPr>
                        <a:t>6,909</a:t>
                      </a:r>
                      <a:endParaRPr lang="en-US" sz="2800" b="1" dirty="0">
                        <a:solidFill>
                          <a:schemeClr val="tx1"/>
                        </a:solidFill>
                      </a:endParaRPr>
                    </a:p>
                  </a:txBody>
                  <a:tcPr/>
                </a:tc>
                <a:tc>
                  <a:txBody>
                    <a:bodyPr/>
                    <a:lstStyle/>
                    <a:p>
                      <a:endParaRPr lang="en-US" sz="2800" b="1">
                        <a:solidFill>
                          <a:schemeClr val="tx1"/>
                        </a:solidFill>
                      </a:endParaRPr>
                    </a:p>
                  </a:txBody>
                  <a:tcPr/>
                </a:tc>
                <a:tc>
                  <a:txBody>
                    <a:bodyPr/>
                    <a:lstStyle/>
                    <a:p>
                      <a:pPr algn="l"/>
                      <a:r>
                        <a:rPr lang="en-US" sz="2800" b="1" dirty="0" smtClean="0">
                          <a:solidFill>
                            <a:srgbClr val="FFFF00"/>
                          </a:solidFill>
                        </a:rPr>
                        <a:t>LD2</a:t>
                      </a:r>
                      <a:endParaRPr lang="en-US" sz="2800" b="1" dirty="0">
                        <a:solidFill>
                          <a:srgbClr val="FFFF00"/>
                        </a:solidFill>
                      </a:endParaRPr>
                    </a:p>
                  </a:txBody>
                  <a:tcPr/>
                </a:tc>
                <a:tc>
                  <a:txBody>
                    <a:bodyPr/>
                    <a:lstStyle/>
                    <a:p>
                      <a:pPr algn="r"/>
                      <a:r>
                        <a:rPr lang="en-US" sz="2800" b="1" dirty="0" smtClean="0">
                          <a:solidFill>
                            <a:schemeClr val="tx1"/>
                          </a:solidFill>
                        </a:rPr>
                        <a:t>6,912</a:t>
                      </a:r>
                      <a:endParaRPr lang="en-US" sz="2800" b="1" dirty="0">
                        <a:solidFill>
                          <a:schemeClr val="tx1"/>
                        </a:solidFill>
                      </a:endParaRPr>
                    </a:p>
                  </a:txBody>
                  <a:tcPr/>
                </a:tc>
              </a:tr>
              <a:tr h="464350">
                <a:tc>
                  <a:txBody>
                    <a:bodyPr/>
                    <a:lstStyle/>
                    <a:p>
                      <a:r>
                        <a:rPr lang="en-US" sz="2800" b="1" dirty="0" smtClean="0">
                          <a:solidFill>
                            <a:srgbClr val="FFFF00"/>
                          </a:solidFill>
                        </a:rPr>
                        <a:t>GGP</a:t>
                      </a:r>
                      <a:endParaRPr lang="en-US" sz="2800" b="1" dirty="0">
                        <a:solidFill>
                          <a:srgbClr val="FFFF00"/>
                        </a:solidFill>
                      </a:endParaRPr>
                    </a:p>
                  </a:txBody>
                  <a:tcPr/>
                </a:tc>
                <a:tc>
                  <a:txBody>
                    <a:bodyPr/>
                    <a:lstStyle/>
                    <a:p>
                      <a:pPr algn="r"/>
                      <a:r>
                        <a:rPr lang="en-US" sz="2800" b="1" dirty="0" smtClean="0">
                          <a:solidFill>
                            <a:schemeClr val="tx1"/>
                          </a:solidFill>
                        </a:rPr>
                        <a:t>8,762</a:t>
                      </a:r>
                      <a:endParaRPr lang="en-US" sz="2800" b="1" dirty="0">
                        <a:solidFill>
                          <a:schemeClr val="tx1"/>
                        </a:solidFill>
                      </a:endParaRPr>
                    </a:p>
                  </a:txBody>
                  <a:tcPr/>
                </a:tc>
                <a:tc>
                  <a:txBody>
                    <a:bodyPr/>
                    <a:lstStyle/>
                    <a:p>
                      <a:endParaRPr lang="en-US" sz="2800" b="1">
                        <a:solidFill>
                          <a:schemeClr val="tx1"/>
                        </a:solidFill>
                      </a:endParaRPr>
                    </a:p>
                  </a:txBody>
                  <a:tcPr/>
                </a:tc>
                <a:tc>
                  <a:txBody>
                    <a:bodyPr/>
                    <a:lstStyle/>
                    <a:p>
                      <a:pPr algn="l"/>
                      <a:r>
                        <a:rPr lang="en-US" sz="2800" b="1" dirty="0" smtClean="0">
                          <a:solidFill>
                            <a:srgbClr val="FFFF00"/>
                          </a:solidFill>
                        </a:rPr>
                        <a:t>GP3</a:t>
                      </a:r>
                      <a:endParaRPr lang="en-US" sz="2800" b="1" dirty="0">
                        <a:solidFill>
                          <a:srgbClr val="FFFF00"/>
                        </a:solidFill>
                      </a:endParaRPr>
                    </a:p>
                  </a:txBody>
                  <a:tcPr/>
                </a:tc>
                <a:tc>
                  <a:txBody>
                    <a:bodyPr/>
                    <a:lstStyle/>
                    <a:p>
                      <a:pPr algn="r"/>
                      <a:r>
                        <a:rPr lang="en-US" sz="2800" b="1" dirty="0" smtClean="0">
                          <a:solidFill>
                            <a:schemeClr val="tx1"/>
                          </a:solidFill>
                        </a:rPr>
                        <a:t>26,151</a:t>
                      </a:r>
                      <a:endParaRPr lang="en-US" sz="2800" b="1" dirty="0">
                        <a:solidFill>
                          <a:schemeClr val="tx1"/>
                        </a:solidFill>
                      </a:endParaRPr>
                    </a:p>
                  </a:txBody>
                  <a:tcPr/>
                </a:tc>
              </a:tr>
            </a:tbl>
          </a:graphicData>
        </a:graphic>
      </p:graphicFrame>
      <p:grpSp>
        <p:nvGrpSpPr>
          <p:cNvPr id="4" name="Group 3"/>
          <p:cNvGrpSpPr>
            <a:grpSpLocks noChangeAspect="1"/>
          </p:cNvGrpSpPr>
          <p:nvPr/>
        </p:nvGrpSpPr>
        <p:grpSpPr bwMode="auto">
          <a:xfrm>
            <a:off x="8001000" y="76200"/>
            <a:ext cx="763588" cy="2534013"/>
            <a:chOff x="7577470" y="3449799"/>
            <a:chExt cx="1377903" cy="4017906"/>
          </a:xfrm>
        </p:grpSpPr>
        <p:pic>
          <p:nvPicPr>
            <p:cNvPr id="5" name="Picture 4" descr="GGP-HD.png"/>
            <p:cNvPicPr>
              <a:picLocks noChangeAspect="1"/>
            </p:cNvPicPr>
            <p:nvPr/>
          </p:nvPicPr>
          <p:blipFill>
            <a:blip r:embed="rId2" cstate="print"/>
            <a:srcRect/>
            <a:stretch>
              <a:fillRect/>
            </a:stretch>
          </p:blipFill>
          <p:spPr>
            <a:xfrm rot="780000">
              <a:off x="7577470" y="3449799"/>
              <a:ext cx="822960" cy="2499731"/>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descr="GGP-HD.png"/>
            <p:cNvPicPr>
              <a:picLocks noChangeAspect="1"/>
            </p:cNvPicPr>
            <p:nvPr/>
          </p:nvPicPr>
          <p:blipFill>
            <a:blip r:embed="rId2" cstate="print"/>
            <a:srcRect/>
            <a:stretch>
              <a:fillRect/>
            </a:stretch>
          </p:blipFill>
          <p:spPr>
            <a:xfrm rot="780000">
              <a:off x="7665047" y="3659194"/>
              <a:ext cx="1005840" cy="3055227"/>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descr="GGP-HD.png"/>
            <p:cNvPicPr>
              <a:picLocks noChangeAspect="1"/>
            </p:cNvPicPr>
            <p:nvPr/>
          </p:nvPicPr>
          <p:blipFill>
            <a:blip r:embed="rId2" cstate="print"/>
            <a:srcRect/>
            <a:stretch>
              <a:fillRect/>
            </a:stretch>
          </p:blipFill>
          <p:spPr>
            <a:xfrm rot="780000">
              <a:off x="7812373" y="3995857"/>
              <a:ext cx="1143000" cy="3471848"/>
            </a:xfrm>
            <a:prstGeom prst="roundRect">
              <a:avLst>
                <a:gd name="adj" fmla="val 16667"/>
              </a:avLst>
            </a:prstGeom>
            <a:ln>
              <a:noFill/>
            </a:ln>
            <a:effectLst>
              <a:glow rad="228600">
                <a:srgbClr val="85CDBA">
                  <a:alpha val="40000"/>
                </a:srgbClr>
              </a:glow>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357187"/>
            <a:ext cx="9144000" cy="938213"/>
          </a:xfrm>
          <a:prstGeom prst="rect">
            <a:avLst/>
          </a:prstGeom>
          <a:noFill/>
          <a:ln w="9525">
            <a:noFill/>
            <a:miter lim="800000"/>
            <a:headEnd/>
            <a:tailEnd/>
          </a:ln>
        </p:spPr>
        <p:txBody>
          <a:bodyPr anchor="ctr"/>
          <a:lstStyle/>
          <a:p>
            <a:pPr algn="ctr"/>
            <a:r>
              <a:rPr lang="en-US" altLang="en-US" sz="4000" b="1" dirty="0">
                <a:solidFill>
                  <a:schemeClr val="tx2">
                    <a:lumMod val="60000"/>
                    <a:lumOff val="40000"/>
                  </a:schemeClr>
                </a:solidFill>
                <a:latin typeface="Times New Roman" pitchFamily="18" charset="0"/>
                <a:ea typeface="SimSun" pitchFamily="2" charset="-122"/>
              </a:rPr>
              <a:t>Genetic </a:t>
            </a:r>
            <a:r>
              <a:rPr lang="en-US" altLang="en-US" sz="4000" b="1" dirty="0" smtClean="0">
                <a:solidFill>
                  <a:schemeClr val="tx2">
                    <a:lumMod val="60000"/>
                    <a:lumOff val="40000"/>
                  </a:schemeClr>
                </a:solidFill>
                <a:latin typeface="Times New Roman" pitchFamily="18" charset="0"/>
                <a:ea typeface="SimSun" pitchFamily="2" charset="-122"/>
              </a:rPr>
              <a:t>Variation</a:t>
            </a:r>
            <a:endParaRPr lang="en-US" altLang="en-US" sz="4000" b="1" dirty="0">
              <a:solidFill>
                <a:schemeClr val="tx2">
                  <a:lumMod val="60000"/>
                  <a:lumOff val="40000"/>
                </a:schemeClr>
              </a:solidFill>
              <a:latin typeface="Times New Roman" pitchFamily="18" charset="0"/>
              <a:ea typeface="SimSun" pitchFamily="2" charset="-122"/>
            </a:endParaRPr>
          </a:p>
        </p:txBody>
      </p:sp>
      <p:sp>
        <p:nvSpPr>
          <p:cNvPr id="23555" name="Rectangle 3"/>
          <p:cNvSpPr>
            <a:spLocks noChangeArrowheads="1"/>
          </p:cNvSpPr>
          <p:nvPr/>
        </p:nvSpPr>
        <p:spPr bwMode="auto">
          <a:xfrm>
            <a:off x="1295400" y="2286000"/>
            <a:ext cx="7543800" cy="3352800"/>
          </a:xfrm>
          <a:prstGeom prst="rect">
            <a:avLst/>
          </a:prstGeom>
          <a:noFill/>
          <a:ln w="9525">
            <a:noFill/>
            <a:miter lim="800000"/>
            <a:headEnd/>
            <a:tailEnd/>
          </a:ln>
        </p:spPr>
        <p:txBody>
          <a:bodyPr/>
          <a:lstStyle/>
          <a:p>
            <a:pPr marL="342900" indent="-342900">
              <a:spcBef>
                <a:spcPct val="60000"/>
              </a:spcBef>
              <a:buClr>
                <a:schemeClr val="tx1"/>
              </a:buClr>
              <a:buSzPct val="140000"/>
              <a:buFont typeface="Arial" pitchFamily="34" charset="0"/>
              <a:buChar char="•"/>
            </a:pPr>
            <a:r>
              <a:rPr lang="en-US" altLang="en-US" sz="2000" dirty="0"/>
              <a:t>Single nucleotide variations – SNP </a:t>
            </a:r>
            <a:r>
              <a:rPr lang="en-US" altLang="en-US" sz="2000" dirty="0" smtClean="0"/>
              <a:t>(millions of variants)</a:t>
            </a:r>
            <a:endParaRPr lang="en-US" altLang="en-US" sz="2000" dirty="0"/>
          </a:p>
          <a:p>
            <a:pPr marL="342900" indent="-342900">
              <a:spcBef>
                <a:spcPct val="60000"/>
              </a:spcBef>
              <a:buClr>
                <a:schemeClr val="tx1"/>
              </a:buClr>
              <a:buSzPct val="140000"/>
              <a:buFontTx/>
              <a:buChar char="•"/>
            </a:pPr>
            <a:r>
              <a:rPr lang="en-US" altLang="en-US" sz="2000" dirty="0" err="1" smtClean="0"/>
              <a:t>Indels</a:t>
            </a:r>
            <a:r>
              <a:rPr lang="en-US" altLang="en-US" sz="2000" dirty="0" smtClean="0"/>
              <a:t> – Small Insertions / Deletions (1 </a:t>
            </a:r>
            <a:r>
              <a:rPr lang="en-US" altLang="en-US" sz="2000" dirty="0" err="1" smtClean="0"/>
              <a:t>bp</a:t>
            </a:r>
            <a:r>
              <a:rPr lang="en-US" altLang="en-US" sz="2000" dirty="0" smtClean="0"/>
              <a:t> – 1000 </a:t>
            </a:r>
            <a:r>
              <a:rPr lang="en-US" altLang="en-US" sz="2000" dirty="0" err="1" smtClean="0"/>
              <a:t>bp</a:t>
            </a:r>
            <a:r>
              <a:rPr lang="en-US" altLang="en-US" sz="2000" dirty="0" smtClean="0"/>
              <a:t>)</a:t>
            </a:r>
            <a:endParaRPr lang="en-US" altLang="en-US" sz="2000" dirty="0"/>
          </a:p>
          <a:p>
            <a:pPr marL="342900" indent="-342900">
              <a:spcBef>
                <a:spcPct val="60000"/>
              </a:spcBef>
              <a:buClr>
                <a:schemeClr val="tx1"/>
              </a:buClr>
              <a:buSzPct val="140000"/>
              <a:buFontTx/>
              <a:buChar char="•"/>
            </a:pPr>
            <a:r>
              <a:rPr lang="en-US" altLang="en-US" sz="2000" dirty="0" smtClean="0"/>
              <a:t>Mobile </a:t>
            </a:r>
            <a:r>
              <a:rPr lang="en-US" altLang="en-US" sz="2000" dirty="0"/>
              <a:t>Elements – SINE, LINE Transposition (300bp </a:t>
            </a:r>
            <a:r>
              <a:rPr lang="en-US" altLang="en-US" sz="2000" dirty="0" smtClean="0"/>
              <a:t>- 6 </a:t>
            </a:r>
            <a:r>
              <a:rPr lang="en-US" altLang="en-US" sz="2000" dirty="0"/>
              <a:t>kb)</a:t>
            </a:r>
          </a:p>
          <a:p>
            <a:pPr marL="342900" indent="-342900">
              <a:spcBef>
                <a:spcPct val="60000"/>
              </a:spcBef>
              <a:buClr>
                <a:schemeClr val="tx1"/>
              </a:buClr>
              <a:buSzPct val="140000"/>
              <a:buFontTx/>
              <a:buChar char="•"/>
            </a:pPr>
            <a:r>
              <a:rPr lang="en-US" altLang="en-US" sz="2000" dirty="0"/>
              <a:t>Genomic structural variation (1 kb – 5 Mb)</a:t>
            </a:r>
          </a:p>
          <a:p>
            <a:pPr marL="742950" lvl="1" indent="-285750">
              <a:spcBef>
                <a:spcPct val="60000"/>
              </a:spcBef>
              <a:buClr>
                <a:schemeClr val="tx1"/>
              </a:buClr>
              <a:buSzPct val="140000"/>
              <a:buFontTx/>
              <a:buChar char="–"/>
            </a:pPr>
            <a:r>
              <a:rPr lang="en-US" altLang="en-US" sz="1800" dirty="0"/>
              <a:t>Large-scale Insertions/Deletions (Copy Number Variation: CNV)</a:t>
            </a:r>
          </a:p>
          <a:p>
            <a:pPr marL="742950" lvl="1" indent="-285750">
              <a:spcBef>
                <a:spcPct val="60000"/>
              </a:spcBef>
              <a:buClr>
                <a:schemeClr val="tx1"/>
              </a:buClr>
              <a:buSzPct val="140000"/>
              <a:buFontTx/>
              <a:buChar char="–"/>
            </a:pPr>
            <a:r>
              <a:rPr lang="en-US" altLang="en-US" sz="1800" dirty="0" smtClean="0"/>
              <a:t>Segmental Duplications (&gt; 1kb, &gt; 90% sequence similarity)</a:t>
            </a:r>
            <a:endParaRPr lang="en-US" altLang="en-US" sz="1800" dirty="0"/>
          </a:p>
          <a:p>
            <a:pPr marL="742950" lvl="1" indent="-285750">
              <a:spcBef>
                <a:spcPct val="60000"/>
              </a:spcBef>
              <a:buClr>
                <a:schemeClr val="tx1"/>
              </a:buClr>
              <a:buSzPct val="140000"/>
              <a:buFontTx/>
              <a:buChar char="–"/>
            </a:pPr>
            <a:r>
              <a:rPr lang="en-US" altLang="en-US" sz="1800" dirty="0"/>
              <a:t>Chromosomal Inversions, Translocations, Fusions</a:t>
            </a:r>
            <a:r>
              <a:rPr lang="en-US" altLang="en-US" sz="1800" dirty="0" smtClean="0"/>
              <a:t>.</a:t>
            </a:r>
          </a:p>
        </p:txBody>
      </p:sp>
      <p:sp>
        <p:nvSpPr>
          <p:cNvPr id="23556" name="Rectangle 4"/>
          <p:cNvSpPr>
            <a:spLocks noChangeArrowheads="1"/>
          </p:cNvSpPr>
          <p:nvPr/>
        </p:nvSpPr>
        <p:spPr bwMode="auto">
          <a:xfrm>
            <a:off x="1371600" y="1676400"/>
            <a:ext cx="5658921" cy="584775"/>
          </a:xfrm>
          <a:prstGeom prst="rect">
            <a:avLst/>
          </a:prstGeom>
          <a:noFill/>
          <a:ln w="9525">
            <a:noFill/>
            <a:miter lim="800000"/>
            <a:headEnd/>
            <a:tailEnd/>
          </a:ln>
        </p:spPr>
        <p:txBody>
          <a:bodyPr wrap="none">
            <a:spAutoFit/>
          </a:bodyPr>
          <a:lstStyle/>
          <a:p>
            <a:pPr eaLnBrk="0" hangingPunct="0"/>
            <a:r>
              <a:rPr lang="en-US" altLang="en-US" sz="3200" dirty="0">
                <a:latin typeface="Times New Roman" pitchFamily="18" charset="0"/>
              </a:rPr>
              <a:t>How </a:t>
            </a:r>
            <a:r>
              <a:rPr lang="en-US" altLang="en-US" sz="3200" dirty="0" smtClean="0">
                <a:latin typeface="Times New Roman" pitchFamily="18" charset="0"/>
              </a:rPr>
              <a:t>genomes </a:t>
            </a:r>
            <a:r>
              <a:rPr lang="en-US" altLang="en-US" sz="3200" dirty="0">
                <a:latin typeface="Times New Roman" pitchFamily="18" charset="0"/>
              </a:rPr>
              <a:t>change over </a:t>
            </a:r>
            <a:r>
              <a:rPr lang="en-US" altLang="en-US" sz="3200" dirty="0" smtClean="0">
                <a:latin typeface="Times New Roman" pitchFamily="18" charset="0"/>
              </a:rPr>
              <a:t>time</a:t>
            </a:r>
            <a:endParaRPr lang="en-US" sz="3200" dirty="0">
              <a:latin typeface="Times New Roman" pitchFamily="18" charset="0"/>
            </a:endParaRPr>
          </a:p>
        </p:txBody>
      </p:sp>
      <p:sp>
        <p:nvSpPr>
          <p:cNvPr id="23561" name="Line 9"/>
          <p:cNvSpPr>
            <a:spLocks noChangeShapeType="1"/>
          </p:cNvSpPr>
          <p:nvPr/>
        </p:nvSpPr>
        <p:spPr bwMode="auto">
          <a:xfrm flipH="1" flipV="1">
            <a:off x="598488" y="2114550"/>
            <a:ext cx="11112" cy="3708400"/>
          </a:xfrm>
          <a:prstGeom prst="line">
            <a:avLst/>
          </a:prstGeom>
          <a:noFill/>
          <a:ln w="76200">
            <a:solidFill>
              <a:srgbClr val="FFFFFF"/>
            </a:solidFill>
            <a:round/>
            <a:headEnd type="triangle" w="med" len="med"/>
            <a:tailEnd/>
          </a:ln>
        </p:spPr>
        <p:txBody>
          <a:bodyPr/>
          <a:lstStyle/>
          <a:p>
            <a:endParaRPr lang="en-US"/>
          </a:p>
        </p:txBody>
      </p:sp>
      <p:sp>
        <p:nvSpPr>
          <p:cNvPr id="12" name="Rectangle 11"/>
          <p:cNvSpPr/>
          <p:nvPr/>
        </p:nvSpPr>
        <p:spPr>
          <a:xfrm>
            <a:off x="0" y="0"/>
            <a:ext cx="9144000" cy="228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flipV="1">
            <a:off x="685800" y="228600"/>
            <a:ext cx="685800" cy="2133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685800" y="914400"/>
            <a:ext cx="685800" cy="1905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685800" y="2438400"/>
            <a:ext cx="685800" cy="914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685800" y="5334000"/>
            <a:ext cx="1066800" cy="14478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Left Brace 35"/>
          <p:cNvSpPr/>
          <p:nvPr/>
        </p:nvSpPr>
        <p:spPr>
          <a:xfrm>
            <a:off x="990600" y="3886200"/>
            <a:ext cx="304800" cy="99060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7" name="Straight Connector 36"/>
          <p:cNvCxnSpPr>
            <a:stCxn id="36" idx="1"/>
          </p:cNvCxnSpPr>
          <p:nvPr/>
        </p:nvCxnSpPr>
        <p:spPr>
          <a:xfrm flipH="1">
            <a:off x="685800" y="4381500"/>
            <a:ext cx="304800" cy="4191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Group 34"/>
          <p:cNvGrpSpPr/>
          <p:nvPr/>
        </p:nvGrpSpPr>
        <p:grpSpPr>
          <a:xfrm>
            <a:off x="0" y="228600"/>
            <a:ext cx="685800" cy="6629400"/>
            <a:chOff x="0" y="228600"/>
            <a:chExt cx="685800" cy="6629400"/>
          </a:xfrm>
        </p:grpSpPr>
        <p:sp>
          <p:nvSpPr>
            <p:cNvPr id="27" name="Rectangle 26"/>
            <p:cNvSpPr/>
            <p:nvPr/>
          </p:nvSpPr>
          <p:spPr>
            <a:xfrm>
              <a:off x="0" y="228600"/>
              <a:ext cx="685800" cy="6629400"/>
            </a:xfrm>
            <a:prstGeom prst="rect">
              <a:avLst/>
            </a:prstGeom>
            <a:gradFill flip="none" rotWithShape="1">
              <a:gsLst>
                <a:gs pos="24000">
                  <a:schemeClr val="tx2">
                    <a:lumMod val="75000"/>
                  </a:schemeClr>
                </a:gs>
                <a:gs pos="50000">
                  <a:schemeClr val="tx2">
                    <a:lumMod val="40000"/>
                    <a:lumOff val="60000"/>
                  </a:schemeClr>
                </a:gs>
                <a:gs pos="100000">
                  <a:schemeClr val="tx2">
                    <a:lumMod val="60000"/>
                    <a:lumOff val="40000"/>
                  </a:schemeClr>
                </a:gs>
              </a:gsLst>
              <a:lin ang="16200000" scaled="1"/>
              <a:tileRect/>
            </a:gra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6200" y="304800"/>
              <a:ext cx="609600" cy="38100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err="1" smtClean="0">
                  <a:solidFill>
                    <a:schemeClr val="bg1"/>
                  </a:solidFill>
                </a:rPr>
                <a:t>Nuc</a:t>
              </a:r>
              <a:endParaRPr lang="en-US" dirty="0">
                <a:solidFill>
                  <a:schemeClr val="bg1"/>
                </a:solidFill>
              </a:endParaRPr>
            </a:p>
          </p:txBody>
        </p:sp>
        <p:sp>
          <p:nvSpPr>
            <p:cNvPr id="31" name="TextBox 30"/>
            <p:cNvSpPr txBox="1"/>
            <p:nvPr/>
          </p:nvSpPr>
          <p:spPr>
            <a:xfrm>
              <a:off x="76200" y="6400800"/>
              <a:ext cx="60960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err="1" smtClean="0">
                  <a:solidFill>
                    <a:schemeClr val="bg1"/>
                  </a:solidFill>
                </a:rPr>
                <a:t>Chr</a:t>
              </a:r>
              <a:endParaRPr lang="en-US" dirty="0">
                <a:solidFill>
                  <a:schemeClr val="bg1"/>
                </a:solidFill>
              </a:endParaRPr>
            </a:p>
          </p:txBody>
        </p:sp>
      </p:grpSp>
      <p:cxnSp>
        <p:nvCxnSpPr>
          <p:cNvPr id="33" name="Straight Connector 32"/>
          <p:cNvCxnSpPr/>
          <p:nvPr/>
        </p:nvCxnSpPr>
        <p:spPr>
          <a:xfrm>
            <a:off x="0" y="228600"/>
            <a:ext cx="685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0" y="914400"/>
            <a:ext cx="685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0" y="2438400"/>
            <a:ext cx="685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0" y="4800600"/>
            <a:ext cx="685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0" y="6781800"/>
            <a:ext cx="685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5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55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55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55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smtClean="0"/>
              <a:t>Economics of fertility defect </a:t>
            </a:r>
            <a:r>
              <a:rPr lang="en-US" smtClean="0">
                <a:solidFill>
                  <a:srgbClr val="FFFF00"/>
                </a:solidFill>
              </a:rPr>
              <a:t>HH1</a:t>
            </a:r>
          </a:p>
        </p:txBody>
      </p:sp>
      <p:sp>
        <p:nvSpPr>
          <p:cNvPr id="36866" name="Content Placeholder 2"/>
          <p:cNvSpPr>
            <a:spLocks noGrp="1"/>
          </p:cNvSpPr>
          <p:nvPr>
            <p:ph idx="1"/>
          </p:nvPr>
        </p:nvSpPr>
        <p:spPr>
          <a:xfrm>
            <a:off x="455613" y="1371600"/>
            <a:ext cx="8226425" cy="4940300"/>
          </a:xfrm>
        </p:spPr>
        <p:txBody>
          <a:bodyPr/>
          <a:lstStyle/>
          <a:p>
            <a:pPr marL="319088" indent="-319088"/>
            <a:r>
              <a:rPr lang="en-US" dirty="0" smtClean="0"/>
              <a:t>Pawnee Farm </a:t>
            </a:r>
            <a:r>
              <a:rPr lang="en-US" dirty="0" err="1" smtClean="0"/>
              <a:t>Arlinda</a:t>
            </a:r>
            <a:r>
              <a:rPr lang="en-US" dirty="0" smtClean="0"/>
              <a:t> Chief  </a:t>
            </a:r>
            <a:r>
              <a:rPr lang="en-US" dirty="0" smtClean="0">
                <a:solidFill>
                  <a:schemeClr val="accent1"/>
                </a:solidFill>
              </a:rPr>
              <a:t>(born 1962)</a:t>
            </a:r>
          </a:p>
          <a:p>
            <a:pPr marL="593725" lvl="1"/>
            <a:r>
              <a:rPr lang="en-US" dirty="0" smtClean="0"/>
              <a:t>Contributed 14% of global Holstein genes</a:t>
            </a:r>
          </a:p>
          <a:p>
            <a:pPr marL="593725" lvl="1"/>
            <a:r>
              <a:rPr lang="en-US" dirty="0" smtClean="0"/>
              <a:t>$25 billion value of increased milk yield</a:t>
            </a:r>
          </a:p>
          <a:p>
            <a:pPr marL="593725" lvl="1"/>
            <a:r>
              <a:rPr lang="en-US" dirty="0" smtClean="0"/>
              <a:t>$0.4 billion cost of </a:t>
            </a:r>
            <a:r>
              <a:rPr lang="en-US" dirty="0" smtClean="0">
                <a:solidFill>
                  <a:srgbClr val="FFFF00"/>
                </a:solidFill>
              </a:rPr>
              <a:t>HH1</a:t>
            </a:r>
            <a:r>
              <a:rPr lang="en-US" dirty="0" smtClean="0"/>
              <a:t> mid-term abortions</a:t>
            </a:r>
          </a:p>
        </p:txBody>
      </p:sp>
      <p:sp>
        <p:nvSpPr>
          <p:cNvPr id="40964" name="AutoShape 4" descr="Image result for photo pawnee farm arlinda chief"/>
          <p:cNvSpPr>
            <a:spLocks noChangeAspect="1" noChangeArrowheads="1"/>
          </p:cNvSpPr>
          <p:nvPr/>
        </p:nvSpPr>
        <p:spPr bwMode="auto">
          <a:xfrm>
            <a:off x="0" y="-136525"/>
            <a:ext cx="1276350" cy="857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66" name="Picture 6" descr="https://encrypted-tbn3.gstatic.com/images?q=tbn:ANd9GcT-7QkTE2RL7OnxGfCmKxXx85YAc-LHW8_M7Rv5USSOFZb2lNqOOY9lf5U">
            <a:hlinkClick r:id="rId2"/>
          </p:cNvPr>
          <p:cNvPicPr>
            <a:picLocks noChangeAspect="1" noChangeArrowheads="1"/>
          </p:cNvPicPr>
          <p:nvPr/>
        </p:nvPicPr>
        <p:blipFill>
          <a:blip r:embed="rId3" cstate="print"/>
          <a:srcRect/>
          <a:stretch>
            <a:fillRect/>
          </a:stretch>
        </p:blipFill>
        <p:spPr bwMode="auto">
          <a:xfrm>
            <a:off x="2364052" y="3657600"/>
            <a:ext cx="3970074" cy="2657475"/>
          </a:xfrm>
          <a:prstGeom prst="rect">
            <a:avLst/>
          </a:prstGeom>
          <a:noFill/>
        </p:spPr>
      </p:pic>
    </p:spTree>
  </p:cSld>
  <p:clrMapOvr>
    <a:masterClrMapping/>
  </p:clrMapOvr>
</p:sld>
</file>

<file path=ppt/theme/theme1.xml><?xml version="1.0" encoding="utf-8"?>
<a:theme xmlns:a="http://schemas.openxmlformats.org/drawingml/2006/main" name="pvr02">
  <a:themeElements>
    <a:clrScheme name="pvr02 9">
      <a:dk1>
        <a:srgbClr val="6871B2"/>
      </a:dk1>
      <a:lt1>
        <a:srgbClr val="FFFFFF"/>
      </a:lt1>
      <a:dk2>
        <a:srgbClr val="000099"/>
      </a:dk2>
      <a:lt2>
        <a:srgbClr val="FFFFFF"/>
      </a:lt2>
      <a:accent1>
        <a:srgbClr val="66CCFF"/>
      </a:accent1>
      <a:accent2>
        <a:srgbClr val="0000CC"/>
      </a:accent2>
      <a:accent3>
        <a:srgbClr val="AAAACA"/>
      </a:accent3>
      <a:accent4>
        <a:srgbClr val="DADADA"/>
      </a:accent4>
      <a:accent5>
        <a:srgbClr val="B8E2FF"/>
      </a:accent5>
      <a:accent6>
        <a:srgbClr val="0000B9"/>
      </a:accent6>
      <a:hlink>
        <a:srgbClr val="00FF00"/>
      </a:hlink>
      <a:folHlink>
        <a:srgbClr val="99FFCC"/>
      </a:folHlink>
    </a:clrScheme>
    <a:fontScheme name="pvr0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pvr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vr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vr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vr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vr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vr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vr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vr02 8">
        <a:dk1>
          <a:srgbClr val="FFFFFF"/>
        </a:dk1>
        <a:lt1>
          <a:srgbClr val="FFFFFF"/>
        </a:lt1>
        <a:dk2>
          <a:srgbClr val="FFFFFF"/>
        </a:dk2>
        <a:lt2>
          <a:srgbClr val="6871B2"/>
        </a:lt2>
        <a:accent1>
          <a:srgbClr val="66CCFF"/>
        </a:accent1>
        <a:accent2>
          <a:srgbClr val="0000CC"/>
        </a:accent2>
        <a:accent3>
          <a:srgbClr val="FFFFFF"/>
        </a:accent3>
        <a:accent4>
          <a:srgbClr val="DADADA"/>
        </a:accent4>
        <a:accent5>
          <a:srgbClr val="B8E2FF"/>
        </a:accent5>
        <a:accent6>
          <a:srgbClr val="0000B9"/>
        </a:accent6>
        <a:hlink>
          <a:srgbClr val="00FF00"/>
        </a:hlink>
        <a:folHlink>
          <a:srgbClr val="99FFCC"/>
        </a:folHlink>
      </a:clrScheme>
      <a:clrMap bg1="lt1" tx1="dk1" bg2="lt2" tx2="dk2" accent1="accent1" accent2="accent2" accent3="accent3" accent4="accent4" accent5="accent5" accent6="accent6" hlink="hlink" folHlink="folHlink"/>
    </a:extraClrScheme>
    <a:extraClrScheme>
      <a:clrScheme name="pvr02 9">
        <a:dk1>
          <a:srgbClr val="6871B2"/>
        </a:dk1>
        <a:lt1>
          <a:srgbClr val="FFFFFF"/>
        </a:lt1>
        <a:dk2>
          <a:srgbClr val="000099"/>
        </a:dk2>
        <a:lt2>
          <a:srgbClr val="FFFFFF"/>
        </a:lt2>
        <a:accent1>
          <a:srgbClr val="66CCFF"/>
        </a:accent1>
        <a:accent2>
          <a:srgbClr val="0000CC"/>
        </a:accent2>
        <a:accent3>
          <a:srgbClr val="AAAACA"/>
        </a:accent3>
        <a:accent4>
          <a:srgbClr val="DADADA"/>
        </a:accent4>
        <a:accent5>
          <a:srgbClr val="B8E2FF"/>
        </a:accent5>
        <a:accent6>
          <a:srgbClr val="0000B9"/>
        </a:accent6>
        <a:hlink>
          <a:srgbClr val="00FF00"/>
        </a:hlink>
        <a:folHlink>
          <a:srgbClr val="99FFCC"/>
        </a:folHlink>
      </a:clrScheme>
      <a:clrMap bg1="dk2" tx1="lt1" bg2="dk1" tx2="lt2" accent1="accent1" accent2="accent2" accent3="accent3" accent4="accent4" accent5="accent5" accent6="accent6" hlink="hlink" folHlink="folHlink"/>
    </a:extraClrScheme>
    <a:extraClrScheme>
      <a:clrScheme name="pvr02 10">
        <a:dk1>
          <a:srgbClr val="000000"/>
        </a:dk1>
        <a:lt1>
          <a:srgbClr val="FFFFFF"/>
        </a:lt1>
        <a:dk2>
          <a:srgbClr val="000099"/>
        </a:dk2>
        <a:lt2>
          <a:srgbClr val="808080"/>
        </a:lt2>
        <a:accent1>
          <a:srgbClr val="003399"/>
        </a:accent1>
        <a:accent2>
          <a:srgbClr val="0000FF"/>
        </a:accent2>
        <a:accent3>
          <a:srgbClr val="FFFFFF"/>
        </a:accent3>
        <a:accent4>
          <a:srgbClr val="000000"/>
        </a:accent4>
        <a:accent5>
          <a:srgbClr val="AAADCA"/>
        </a:accent5>
        <a:accent6>
          <a:srgbClr val="0000E7"/>
        </a:accent6>
        <a:hlink>
          <a:srgbClr val="0000FF"/>
        </a:hlink>
        <a:folHlink>
          <a:srgbClr val="B2B2B2"/>
        </a:folHlink>
      </a:clrScheme>
      <a:clrMap bg1="lt1" tx1="dk1" bg2="lt2" tx2="dk2" accent1="accent1" accent2="accent2" accent3="accent3" accent4="accent4" accent5="accent5" accent6="accent6" hlink="hlink" folHlink="folHlink"/>
    </a:extraClrScheme>
    <a:extraClrScheme>
      <a:clrScheme name="pvr02 11">
        <a:dk1>
          <a:srgbClr val="000000"/>
        </a:dk1>
        <a:lt1>
          <a:srgbClr val="FFFFFF"/>
        </a:lt1>
        <a:dk2>
          <a:srgbClr val="000099"/>
        </a:dk2>
        <a:lt2>
          <a:srgbClr val="808080"/>
        </a:lt2>
        <a:accent1>
          <a:srgbClr val="003399"/>
        </a:accent1>
        <a:accent2>
          <a:srgbClr val="0000FF"/>
        </a:accent2>
        <a:accent3>
          <a:srgbClr val="FFFFFF"/>
        </a:accent3>
        <a:accent4>
          <a:srgbClr val="000000"/>
        </a:accent4>
        <a:accent5>
          <a:srgbClr val="AAADCA"/>
        </a:accent5>
        <a:accent6>
          <a:srgbClr val="0000E7"/>
        </a:accent6>
        <a:hlink>
          <a:srgbClr val="0000FF"/>
        </a:hlink>
        <a:folHlink>
          <a:srgbClr val="0000FF"/>
        </a:folHlink>
      </a:clrScheme>
      <a:clrMap bg1="lt1" tx1="dk1" bg2="lt2" tx2="dk2" accent1="accent1" accent2="accent2" accent3="accent3" accent4="accent4" accent5="accent5" accent6="accent6" hlink="hlink" folHlink="folHlink"/>
    </a:extraClrScheme>
    <a:extraClrScheme>
      <a:clrScheme name="pvr02 12">
        <a:dk1>
          <a:srgbClr val="000000"/>
        </a:dk1>
        <a:lt1>
          <a:srgbClr val="FFFFFF"/>
        </a:lt1>
        <a:dk2>
          <a:srgbClr val="000000"/>
        </a:dk2>
        <a:lt2>
          <a:srgbClr val="4D4D4D"/>
        </a:lt2>
        <a:accent1>
          <a:srgbClr val="4D4D4D"/>
        </a:accent1>
        <a:accent2>
          <a:srgbClr val="000000"/>
        </a:accent2>
        <a:accent3>
          <a:srgbClr val="FFFFFF"/>
        </a:accent3>
        <a:accent4>
          <a:srgbClr val="000000"/>
        </a:accent4>
        <a:accent5>
          <a:srgbClr val="B2B2B2"/>
        </a:accent5>
        <a:accent6>
          <a:srgbClr val="000000"/>
        </a:accent6>
        <a:hlink>
          <a:srgbClr val="000000"/>
        </a:hlink>
        <a:folHlink>
          <a:srgbClr val="3333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4D4D4D"/>
      </a:lt2>
      <a:accent1>
        <a:srgbClr val="4D4D4D"/>
      </a:accent1>
      <a:accent2>
        <a:srgbClr val="000000"/>
      </a:accent2>
      <a:accent3>
        <a:srgbClr val="FFFFFF"/>
      </a:accent3>
      <a:accent4>
        <a:srgbClr val="000000"/>
      </a:accent4>
      <a:accent5>
        <a:srgbClr val="B2B2B2"/>
      </a:accent5>
      <a:accent6>
        <a:srgbClr val="000000"/>
      </a:accent6>
      <a:hlink>
        <a:srgbClr val="000000"/>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Settings\asanders\Application Data\Microsoft\Templates\pvr02.pot</Template>
  <TotalTime>132960</TotalTime>
  <Words>1555</Words>
  <Application>Microsoft Office PowerPoint</Application>
  <PresentationFormat>On-screen Show (4:3)</PresentationFormat>
  <Paragraphs>369</Paragraphs>
  <Slides>17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Wingdings</vt:lpstr>
      <vt:lpstr>Times New Roman</vt:lpstr>
      <vt:lpstr>SimSun</vt:lpstr>
      <vt:lpstr>Trebuchet MS</vt:lpstr>
      <vt:lpstr>Arial Unicode MS</vt:lpstr>
      <vt:lpstr>Calibri</vt:lpstr>
      <vt:lpstr>pvr02</vt:lpstr>
      <vt:lpstr> Research of the Animal Improvement Program  </vt:lpstr>
      <vt:lpstr>CRIS Objectives:</vt:lpstr>
      <vt:lpstr>AGIL Lab History</vt:lpstr>
      <vt:lpstr>Animals and Markers Used</vt:lpstr>
      <vt:lpstr>Value of Incoming Data</vt:lpstr>
      <vt:lpstr>Sources of genotypes used</vt:lpstr>
      <vt:lpstr>Genotype chips</vt:lpstr>
      <vt:lpstr>Slide 8</vt:lpstr>
      <vt:lpstr>Economics of fertility defect HH1</vt:lpstr>
      <vt:lpstr>Global Bulls with USA Sires</vt:lpstr>
      <vt:lpstr>Genetic Evaluation Programs</vt:lpstr>
      <vt:lpstr>New for December 2014</vt:lpstr>
      <vt:lpstr>Slide 13</vt:lpstr>
      <vt:lpstr>Slide 14</vt:lpstr>
      <vt:lpstr>Slide 15</vt:lpstr>
      <vt:lpstr>Other Projects</vt:lpstr>
      <vt:lpstr>Questions?</vt:lpstr>
    </vt:vector>
  </TitlesOfParts>
  <Manager>ahs</Manager>
  <Company>AIPL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 Prediction Results</dc:title>
  <dc:subject>International Dairy Sire Proofs</dc:subject>
  <dc:creator>Admin</dc:creator>
  <cp:keywords>Dairy, International, Sire evaluations</cp:keywords>
  <cp:lastModifiedBy>paul vanraden</cp:lastModifiedBy>
  <cp:revision>5964</cp:revision>
  <cp:lastPrinted>2001-08-24T14:44:42Z</cp:lastPrinted>
  <dcterms:created xsi:type="dcterms:W3CDTF">2002-07-16T13:01:30Z</dcterms:created>
  <dcterms:modified xsi:type="dcterms:W3CDTF">2014-11-04T22:45:29Z</dcterms:modified>
  <cp:category>Interbull</cp:category>
</cp:coreProperties>
</file>