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74" r:id="rId5"/>
    <p:sldId id="260" r:id="rId6"/>
    <p:sldId id="259" r:id="rId7"/>
    <p:sldId id="264" r:id="rId8"/>
    <p:sldId id="263" r:id="rId9"/>
    <p:sldId id="265" r:id="rId10"/>
    <p:sldId id="266" r:id="rId11"/>
    <p:sldId id="267" r:id="rId12"/>
    <p:sldId id="261" r:id="rId13"/>
    <p:sldId id="262" r:id="rId14"/>
    <p:sldId id="270" r:id="rId15"/>
    <p:sldId id="268" r:id="rId16"/>
    <p:sldId id="269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3C9E9F-AD84-4C5D-AC9E-090DA133877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F46CF9F-5EE4-4D87-A938-4544741D5526}">
      <dgm:prSet phldrT="[Text]"/>
      <dgm:spPr/>
      <dgm:t>
        <a:bodyPr/>
        <a:lstStyle/>
        <a:p>
          <a:r>
            <a:rPr lang="en-US" altLang="zh-CN" dirty="0" smtClean="0"/>
            <a:t>1</a:t>
          </a:r>
          <a:endParaRPr lang="zh-CN" altLang="en-US" dirty="0"/>
        </a:p>
      </dgm:t>
    </dgm:pt>
    <dgm:pt modelId="{269BD03A-1FE6-4D8C-B3FB-35D4BB8FFAD0}" type="parTrans" cxnId="{955E0CBA-7BF0-4B4A-864A-3A8320A99814}">
      <dgm:prSet/>
      <dgm:spPr/>
      <dgm:t>
        <a:bodyPr/>
        <a:lstStyle/>
        <a:p>
          <a:endParaRPr lang="zh-CN" altLang="en-US"/>
        </a:p>
      </dgm:t>
    </dgm:pt>
    <dgm:pt modelId="{712F4D5C-E0A2-44B8-B816-4CD6ADD50B6F}" type="sibTrans" cxnId="{955E0CBA-7BF0-4B4A-864A-3A8320A99814}">
      <dgm:prSet/>
      <dgm:spPr/>
      <dgm:t>
        <a:bodyPr/>
        <a:lstStyle/>
        <a:p>
          <a:endParaRPr lang="zh-CN" altLang="en-US"/>
        </a:p>
      </dgm:t>
    </dgm:pt>
    <dgm:pt modelId="{5F325A27-46BC-4BDA-98EB-342D1A7B6A83}">
      <dgm:prSet phldrT="[Text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Computation of relationships between all genotyped animals and then extraction sub-matrix. </a:t>
          </a:r>
          <a:endParaRPr lang="zh-CN" altLang="en-US" dirty="0"/>
        </a:p>
      </dgm:t>
    </dgm:pt>
    <dgm:pt modelId="{372F41AB-ACEA-4183-97FB-3EB7BB4D6275}" type="parTrans" cxnId="{E64CC4B0-4A44-4B56-86CA-19A4E2BC0D8C}">
      <dgm:prSet/>
      <dgm:spPr/>
      <dgm:t>
        <a:bodyPr/>
        <a:lstStyle/>
        <a:p>
          <a:endParaRPr lang="zh-CN" altLang="en-US"/>
        </a:p>
      </dgm:t>
    </dgm:pt>
    <dgm:pt modelId="{C116B934-459C-451E-BA2F-1496BCCD0F6D}" type="sibTrans" cxnId="{E64CC4B0-4A44-4B56-86CA-19A4E2BC0D8C}">
      <dgm:prSet/>
      <dgm:spPr/>
      <dgm:t>
        <a:bodyPr/>
        <a:lstStyle/>
        <a:p>
          <a:endParaRPr lang="zh-CN" altLang="en-US"/>
        </a:p>
      </dgm:t>
    </dgm:pt>
    <dgm:pt modelId="{DDE95594-C345-4706-97B2-DEC164B26201}">
      <dgm:prSet phldrT="[Text]"/>
      <dgm:spPr/>
      <dgm:t>
        <a:bodyPr/>
        <a:lstStyle/>
        <a:p>
          <a:r>
            <a:rPr lang="en-US" altLang="zh-CN" dirty="0" smtClean="0"/>
            <a:t>2</a:t>
          </a:r>
          <a:endParaRPr lang="zh-CN" altLang="en-US" dirty="0"/>
        </a:p>
      </dgm:t>
    </dgm:pt>
    <dgm:pt modelId="{D0C19E3F-6058-4591-A84D-ED6BADF123E7}" type="parTrans" cxnId="{961B7E45-04E0-488C-98B5-B0CF69666E56}">
      <dgm:prSet/>
      <dgm:spPr/>
      <dgm:t>
        <a:bodyPr/>
        <a:lstStyle/>
        <a:p>
          <a:endParaRPr lang="zh-CN" altLang="en-US"/>
        </a:p>
      </dgm:t>
    </dgm:pt>
    <dgm:pt modelId="{D1A954FD-103D-40AB-8D2A-D403BF6FCC81}" type="sibTrans" cxnId="{961B7E45-04E0-488C-98B5-B0CF69666E56}">
      <dgm:prSet/>
      <dgm:spPr/>
      <dgm:t>
        <a:bodyPr/>
        <a:lstStyle/>
        <a:p>
          <a:endParaRPr lang="zh-CN" altLang="en-US"/>
        </a:p>
      </dgm:t>
    </dgm:pt>
    <dgm:pt modelId="{D7339A37-97FF-451C-B476-2F60040673A0}">
      <dgm:prSet phldrT="[Text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Computation of relationships of all genotyped females with each marketed genotyped bull (e.g., &gt;160,000 females and &gt;1,500 bulls for Holsteins) and then extraction sub-matrix</a:t>
          </a:r>
          <a:endParaRPr lang="zh-CN" altLang="en-US" dirty="0"/>
        </a:p>
      </dgm:t>
    </dgm:pt>
    <dgm:pt modelId="{A23AE9F4-5332-490D-B383-545032667A4E}" type="parTrans" cxnId="{0DB62CBE-0B91-4C55-B0DE-953482214C49}">
      <dgm:prSet/>
      <dgm:spPr/>
      <dgm:t>
        <a:bodyPr/>
        <a:lstStyle/>
        <a:p>
          <a:endParaRPr lang="zh-CN" altLang="en-US"/>
        </a:p>
      </dgm:t>
    </dgm:pt>
    <dgm:pt modelId="{31130F6A-95BD-4399-9B4B-4BF860709D98}" type="sibTrans" cxnId="{0DB62CBE-0B91-4C55-B0DE-953482214C49}">
      <dgm:prSet/>
      <dgm:spPr/>
      <dgm:t>
        <a:bodyPr/>
        <a:lstStyle/>
        <a:p>
          <a:endParaRPr lang="zh-CN" altLang="en-US"/>
        </a:p>
      </dgm:t>
    </dgm:pt>
    <dgm:pt modelId="{DAFEED9A-DBC3-427E-86BD-D759E44F8469}">
      <dgm:prSet phldrT="[Text]"/>
      <dgm:spPr/>
      <dgm:t>
        <a:bodyPr/>
        <a:lstStyle/>
        <a:p>
          <a:r>
            <a:rPr lang="en-US" altLang="zh-CN" dirty="0" smtClean="0"/>
            <a:t>3</a:t>
          </a:r>
          <a:endParaRPr lang="zh-CN" altLang="en-US" dirty="0"/>
        </a:p>
      </dgm:t>
    </dgm:pt>
    <dgm:pt modelId="{660E1D5E-E0AE-4E1F-8201-903BDCC4B0A3}" type="parTrans" cxnId="{AC675AE9-93AE-44A9-B92C-71E7306CE206}">
      <dgm:prSet/>
      <dgm:spPr/>
      <dgm:t>
        <a:bodyPr/>
        <a:lstStyle/>
        <a:p>
          <a:endParaRPr lang="zh-CN" altLang="en-US"/>
        </a:p>
      </dgm:t>
    </dgm:pt>
    <dgm:pt modelId="{984656D0-1950-4D8F-B769-14F3B90B5BED}" type="sibTrans" cxnId="{AC675AE9-93AE-44A9-B92C-71E7306CE206}">
      <dgm:prSet/>
      <dgm:spPr/>
      <dgm:t>
        <a:bodyPr/>
        <a:lstStyle/>
        <a:p>
          <a:endParaRPr lang="zh-CN" altLang="en-US"/>
        </a:p>
      </dgm:t>
    </dgm:pt>
    <dgm:pt modelId="{B3957722-1A56-4A1A-8726-0884D08E38A8}">
      <dgm:prSet phldrT="[Text]"/>
      <dgm:spPr/>
      <dgm:t>
        <a:bodyPr/>
        <a:lstStyle/>
        <a:p>
          <a:r>
            <a:rPr lang="en-US" dirty="0" smtClean="0">
              <a:latin typeface="Arial" pitchFamily="34" charset="0"/>
              <a:cs typeface="Arial" pitchFamily="34" charset="0"/>
            </a:rPr>
            <a:t>Computation of relationships only between requested females and bulls via a web query.</a:t>
          </a:r>
          <a:endParaRPr lang="zh-CN" altLang="en-US" dirty="0"/>
        </a:p>
      </dgm:t>
    </dgm:pt>
    <dgm:pt modelId="{A31A77B5-31B7-45E2-A123-219F9DF97A29}" type="parTrans" cxnId="{B2EE566D-7B35-430D-AA67-3C6B704DF276}">
      <dgm:prSet/>
      <dgm:spPr/>
      <dgm:t>
        <a:bodyPr/>
        <a:lstStyle/>
        <a:p>
          <a:endParaRPr lang="zh-CN" altLang="en-US"/>
        </a:p>
      </dgm:t>
    </dgm:pt>
    <dgm:pt modelId="{FB9AFAE2-05BB-4453-AADD-5576A4D3240C}" type="sibTrans" cxnId="{B2EE566D-7B35-430D-AA67-3C6B704DF276}">
      <dgm:prSet/>
      <dgm:spPr/>
      <dgm:t>
        <a:bodyPr/>
        <a:lstStyle/>
        <a:p>
          <a:endParaRPr lang="zh-CN" altLang="en-US"/>
        </a:p>
      </dgm:t>
    </dgm:pt>
    <dgm:pt modelId="{5845D3C1-653E-4468-B0B2-B3C861DD8BFB}" type="pres">
      <dgm:prSet presAssocID="{A13C9E9F-AD84-4C5D-AC9E-090DA133877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D077A336-94CF-490D-A26D-AE8F84D39119}" type="pres">
      <dgm:prSet presAssocID="{1F46CF9F-5EE4-4D87-A938-4544741D5526}" presName="composite" presStyleCnt="0"/>
      <dgm:spPr/>
    </dgm:pt>
    <dgm:pt modelId="{83D060D1-77B7-48F1-9F32-59B50030A097}" type="pres">
      <dgm:prSet presAssocID="{1F46CF9F-5EE4-4D87-A938-4544741D5526}" presName="parentText" presStyleLbl="alignNode1" presStyleIdx="0" presStyleCnt="3" custLinFactNeighborY="21495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9B2056C-7CA5-4723-8198-CB68CEC9E9D1}" type="pres">
      <dgm:prSet presAssocID="{1F46CF9F-5EE4-4D87-A938-4544741D5526}" presName="descendantText" presStyleLbl="alignAcc1" presStyleIdx="0" presStyleCnt="3" custLinFactNeighborY="3414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F57A0BD-AC5F-471F-B655-8DCC31BFCB9C}" type="pres">
      <dgm:prSet presAssocID="{712F4D5C-E0A2-44B8-B816-4CD6ADD50B6F}" presName="sp" presStyleCnt="0"/>
      <dgm:spPr/>
    </dgm:pt>
    <dgm:pt modelId="{B6B75E93-5951-4616-8673-C1A03DC7256C}" type="pres">
      <dgm:prSet presAssocID="{DDE95594-C345-4706-97B2-DEC164B26201}" presName="composite" presStyleCnt="0"/>
      <dgm:spPr/>
    </dgm:pt>
    <dgm:pt modelId="{12107BF2-7138-480F-BA33-1D079B058CC1}" type="pres">
      <dgm:prSet presAssocID="{DDE95594-C345-4706-97B2-DEC164B26201}" presName="parentText" presStyleLbl="alignNode1" presStyleIdx="1" presStyleCnt="3" custLinFactNeighborY="10642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1023038-1D27-4736-9684-17ED8ED317D9}" type="pres">
      <dgm:prSet presAssocID="{DDE95594-C345-4706-97B2-DEC164B26201}" presName="descendantText" presStyleLbl="alignAcc1" presStyleIdx="1" presStyleCnt="3" custLinFactNeighborY="1637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BCCA7A3-5780-4553-B703-CC2B94A75931}" type="pres">
      <dgm:prSet presAssocID="{D1A954FD-103D-40AB-8D2A-D403BF6FCC81}" presName="sp" presStyleCnt="0"/>
      <dgm:spPr/>
    </dgm:pt>
    <dgm:pt modelId="{06216C53-BF24-4961-B7C5-D7A1D76AEC0C}" type="pres">
      <dgm:prSet presAssocID="{DAFEED9A-DBC3-427E-86BD-D759E44F8469}" presName="composite" presStyleCnt="0"/>
      <dgm:spPr/>
    </dgm:pt>
    <dgm:pt modelId="{958715F2-10DD-48E0-8BF6-148E34CF2D78}" type="pres">
      <dgm:prSet presAssocID="{DAFEED9A-DBC3-427E-86BD-D759E44F8469}" presName="parentText" presStyleLbl="alignNode1" presStyleIdx="2" presStyleCnt="3" custLinFactNeighborY="1791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B4BA41F-D3A9-4AB3-BE7C-2543840C97F6}" type="pres">
      <dgm:prSet presAssocID="{DAFEED9A-DBC3-427E-86BD-D759E44F8469}" presName="descendantText" presStyleLbl="alignAcc1" presStyleIdx="2" presStyleCnt="3" custLinFactNeighborY="127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B2EE566D-7B35-430D-AA67-3C6B704DF276}" srcId="{DAFEED9A-DBC3-427E-86BD-D759E44F8469}" destId="{B3957722-1A56-4A1A-8726-0884D08E38A8}" srcOrd="0" destOrd="0" parTransId="{A31A77B5-31B7-45E2-A123-219F9DF97A29}" sibTransId="{FB9AFAE2-05BB-4453-AADD-5576A4D3240C}"/>
    <dgm:cxn modelId="{961B7E45-04E0-488C-98B5-B0CF69666E56}" srcId="{A13C9E9F-AD84-4C5D-AC9E-090DA133877B}" destId="{DDE95594-C345-4706-97B2-DEC164B26201}" srcOrd="1" destOrd="0" parTransId="{D0C19E3F-6058-4591-A84D-ED6BADF123E7}" sibTransId="{D1A954FD-103D-40AB-8D2A-D403BF6FCC81}"/>
    <dgm:cxn modelId="{AC675AE9-93AE-44A9-B92C-71E7306CE206}" srcId="{A13C9E9F-AD84-4C5D-AC9E-090DA133877B}" destId="{DAFEED9A-DBC3-427E-86BD-D759E44F8469}" srcOrd="2" destOrd="0" parTransId="{660E1D5E-E0AE-4E1F-8201-903BDCC4B0A3}" sibTransId="{984656D0-1950-4D8F-B769-14F3B90B5BED}"/>
    <dgm:cxn modelId="{D2198C80-7676-4D70-B3D9-FE7BAA6B9F3E}" type="presOf" srcId="{B3957722-1A56-4A1A-8726-0884D08E38A8}" destId="{BB4BA41F-D3A9-4AB3-BE7C-2543840C97F6}" srcOrd="0" destOrd="0" presId="urn:microsoft.com/office/officeart/2005/8/layout/chevron2"/>
    <dgm:cxn modelId="{056A3052-2808-4E30-B2DA-414B8AE1EF08}" type="presOf" srcId="{DAFEED9A-DBC3-427E-86BD-D759E44F8469}" destId="{958715F2-10DD-48E0-8BF6-148E34CF2D78}" srcOrd="0" destOrd="0" presId="urn:microsoft.com/office/officeart/2005/8/layout/chevron2"/>
    <dgm:cxn modelId="{C07E5635-A626-4F22-AC63-41192CADF490}" type="presOf" srcId="{DDE95594-C345-4706-97B2-DEC164B26201}" destId="{12107BF2-7138-480F-BA33-1D079B058CC1}" srcOrd="0" destOrd="0" presId="urn:microsoft.com/office/officeart/2005/8/layout/chevron2"/>
    <dgm:cxn modelId="{01147180-53A2-419D-8589-7AAF70562F0B}" type="presOf" srcId="{D7339A37-97FF-451C-B476-2F60040673A0}" destId="{41023038-1D27-4736-9684-17ED8ED317D9}" srcOrd="0" destOrd="0" presId="urn:microsoft.com/office/officeart/2005/8/layout/chevron2"/>
    <dgm:cxn modelId="{955E0CBA-7BF0-4B4A-864A-3A8320A99814}" srcId="{A13C9E9F-AD84-4C5D-AC9E-090DA133877B}" destId="{1F46CF9F-5EE4-4D87-A938-4544741D5526}" srcOrd="0" destOrd="0" parTransId="{269BD03A-1FE6-4D8C-B3FB-35D4BB8FFAD0}" sibTransId="{712F4D5C-E0A2-44B8-B816-4CD6ADD50B6F}"/>
    <dgm:cxn modelId="{A7387BEF-50EA-42E0-A46F-9FAF027A1A8F}" type="presOf" srcId="{5F325A27-46BC-4BDA-98EB-342D1A7B6A83}" destId="{39B2056C-7CA5-4723-8198-CB68CEC9E9D1}" srcOrd="0" destOrd="0" presId="urn:microsoft.com/office/officeart/2005/8/layout/chevron2"/>
    <dgm:cxn modelId="{445C913D-F1AF-4B36-98B3-31B53E719860}" type="presOf" srcId="{A13C9E9F-AD84-4C5D-AC9E-090DA133877B}" destId="{5845D3C1-653E-4468-B0B2-B3C861DD8BFB}" srcOrd="0" destOrd="0" presId="urn:microsoft.com/office/officeart/2005/8/layout/chevron2"/>
    <dgm:cxn modelId="{43356303-DB5D-4FB5-9357-B5DD338C42AC}" type="presOf" srcId="{1F46CF9F-5EE4-4D87-A938-4544741D5526}" destId="{83D060D1-77B7-48F1-9F32-59B50030A097}" srcOrd="0" destOrd="0" presId="urn:microsoft.com/office/officeart/2005/8/layout/chevron2"/>
    <dgm:cxn modelId="{0DB62CBE-0B91-4C55-B0DE-953482214C49}" srcId="{DDE95594-C345-4706-97B2-DEC164B26201}" destId="{D7339A37-97FF-451C-B476-2F60040673A0}" srcOrd="0" destOrd="0" parTransId="{A23AE9F4-5332-490D-B383-545032667A4E}" sibTransId="{31130F6A-95BD-4399-9B4B-4BF860709D98}"/>
    <dgm:cxn modelId="{E64CC4B0-4A44-4B56-86CA-19A4E2BC0D8C}" srcId="{1F46CF9F-5EE4-4D87-A938-4544741D5526}" destId="{5F325A27-46BC-4BDA-98EB-342D1A7B6A83}" srcOrd="0" destOrd="0" parTransId="{372F41AB-ACEA-4183-97FB-3EB7BB4D6275}" sibTransId="{C116B934-459C-451E-BA2F-1496BCCD0F6D}"/>
    <dgm:cxn modelId="{30E2531E-43B3-4B65-95B5-9A6B0CB62547}" type="presParOf" srcId="{5845D3C1-653E-4468-B0B2-B3C861DD8BFB}" destId="{D077A336-94CF-490D-A26D-AE8F84D39119}" srcOrd="0" destOrd="0" presId="urn:microsoft.com/office/officeart/2005/8/layout/chevron2"/>
    <dgm:cxn modelId="{DCD06107-2872-4E6B-A2B0-0220F00926EF}" type="presParOf" srcId="{D077A336-94CF-490D-A26D-AE8F84D39119}" destId="{83D060D1-77B7-48F1-9F32-59B50030A097}" srcOrd="0" destOrd="0" presId="urn:microsoft.com/office/officeart/2005/8/layout/chevron2"/>
    <dgm:cxn modelId="{124704AF-E48C-4BDA-AF82-3FB917E7E59C}" type="presParOf" srcId="{D077A336-94CF-490D-A26D-AE8F84D39119}" destId="{39B2056C-7CA5-4723-8198-CB68CEC9E9D1}" srcOrd="1" destOrd="0" presId="urn:microsoft.com/office/officeart/2005/8/layout/chevron2"/>
    <dgm:cxn modelId="{28E28655-169F-4E48-B160-B62F1DB84CE4}" type="presParOf" srcId="{5845D3C1-653E-4468-B0B2-B3C861DD8BFB}" destId="{CF57A0BD-AC5F-471F-B655-8DCC31BFCB9C}" srcOrd="1" destOrd="0" presId="urn:microsoft.com/office/officeart/2005/8/layout/chevron2"/>
    <dgm:cxn modelId="{DE07ED17-F5EF-4C25-9309-09CD1A15A8C5}" type="presParOf" srcId="{5845D3C1-653E-4468-B0B2-B3C861DD8BFB}" destId="{B6B75E93-5951-4616-8673-C1A03DC7256C}" srcOrd="2" destOrd="0" presId="urn:microsoft.com/office/officeart/2005/8/layout/chevron2"/>
    <dgm:cxn modelId="{8106A94B-7680-4CA8-A559-105DDDB10488}" type="presParOf" srcId="{B6B75E93-5951-4616-8673-C1A03DC7256C}" destId="{12107BF2-7138-480F-BA33-1D079B058CC1}" srcOrd="0" destOrd="0" presId="urn:microsoft.com/office/officeart/2005/8/layout/chevron2"/>
    <dgm:cxn modelId="{4C8A5FF8-C401-4960-B8DB-DF1CC4B60B96}" type="presParOf" srcId="{B6B75E93-5951-4616-8673-C1A03DC7256C}" destId="{41023038-1D27-4736-9684-17ED8ED317D9}" srcOrd="1" destOrd="0" presId="urn:microsoft.com/office/officeart/2005/8/layout/chevron2"/>
    <dgm:cxn modelId="{01BECB97-B913-489C-9963-E90DD1FC906E}" type="presParOf" srcId="{5845D3C1-653E-4468-B0B2-B3C861DD8BFB}" destId="{8BCCA7A3-5780-4553-B703-CC2B94A75931}" srcOrd="3" destOrd="0" presId="urn:microsoft.com/office/officeart/2005/8/layout/chevron2"/>
    <dgm:cxn modelId="{4AC0E29C-0FC4-4998-818F-B21D34DEEEEF}" type="presParOf" srcId="{5845D3C1-653E-4468-B0B2-B3C861DD8BFB}" destId="{06216C53-BF24-4961-B7C5-D7A1D76AEC0C}" srcOrd="4" destOrd="0" presId="urn:microsoft.com/office/officeart/2005/8/layout/chevron2"/>
    <dgm:cxn modelId="{EA3D7CAF-7908-4B80-9F97-6819C4614E60}" type="presParOf" srcId="{06216C53-BF24-4961-B7C5-D7A1D76AEC0C}" destId="{958715F2-10DD-48E0-8BF6-148E34CF2D78}" srcOrd="0" destOrd="0" presId="urn:microsoft.com/office/officeart/2005/8/layout/chevron2"/>
    <dgm:cxn modelId="{018ECB4A-9A7C-4AD0-82F2-C0DF240ADE78}" type="presParOf" srcId="{06216C53-BF24-4961-B7C5-D7A1D76AEC0C}" destId="{BB4BA41F-D3A9-4AB3-BE7C-2543840C97F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3D060D1-77B7-48F1-9F32-59B50030A097}">
      <dsp:nvSpPr>
        <dsp:cNvPr id="0" name=""/>
        <dsp:cNvSpPr/>
      </dsp:nvSpPr>
      <dsp:spPr>
        <a:xfrm rot="5400000">
          <a:off x="-222646" y="542879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000" kern="1200" dirty="0" smtClean="0"/>
            <a:t>1</a:t>
          </a:r>
          <a:endParaRPr lang="zh-CN" altLang="en-US" sz="3000" kern="1200" dirty="0"/>
        </a:p>
      </dsp:txBody>
      <dsp:txXfrm rot="5400000">
        <a:off x="-222646" y="542879"/>
        <a:ext cx="1484312" cy="1039018"/>
      </dsp:txXfrm>
    </dsp:sp>
    <dsp:sp modelId="{39B2056C-7CA5-4723-8198-CB68CEC9E9D1}">
      <dsp:nvSpPr>
        <dsp:cNvPr id="0" name=""/>
        <dsp:cNvSpPr/>
      </dsp:nvSpPr>
      <dsp:spPr>
        <a:xfrm rot="5400000">
          <a:off x="3085107" y="-1715496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Computation of relationships between all genotyped animals and then extraction sub-matrix. </a:t>
          </a:r>
          <a:endParaRPr lang="zh-CN" altLang="en-US" sz="1500" kern="1200" dirty="0"/>
        </a:p>
      </dsp:txBody>
      <dsp:txXfrm rot="5400000">
        <a:off x="3085107" y="-1715496"/>
        <a:ext cx="964803" cy="5056981"/>
      </dsp:txXfrm>
    </dsp:sp>
    <dsp:sp modelId="{12107BF2-7138-480F-BA33-1D079B058CC1}">
      <dsp:nvSpPr>
        <dsp:cNvPr id="0" name=""/>
        <dsp:cNvSpPr/>
      </dsp:nvSpPr>
      <dsp:spPr>
        <a:xfrm rot="5400000">
          <a:off x="-222646" y="1670451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000" kern="1200" dirty="0" smtClean="0"/>
            <a:t>2</a:t>
          </a:r>
          <a:endParaRPr lang="zh-CN" altLang="en-US" sz="3000" kern="1200" dirty="0"/>
        </a:p>
      </dsp:txBody>
      <dsp:txXfrm rot="5400000">
        <a:off x="-222646" y="1670451"/>
        <a:ext cx="1484312" cy="1039018"/>
      </dsp:txXfrm>
    </dsp:sp>
    <dsp:sp modelId="{41023038-1D27-4736-9684-17ED8ED317D9}">
      <dsp:nvSpPr>
        <dsp:cNvPr id="0" name=""/>
        <dsp:cNvSpPr/>
      </dsp:nvSpPr>
      <dsp:spPr>
        <a:xfrm rot="5400000">
          <a:off x="3085107" y="-598287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Computation of relationships of all genotyped females with each marketed genotyped bull (e.g., &gt;160,000 females and &gt;1,500 bulls for Holsteins) and then extraction sub-matrix</a:t>
          </a:r>
          <a:endParaRPr lang="zh-CN" altLang="en-US" sz="1500" kern="1200" dirty="0"/>
        </a:p>
      </dsp:txBody>
      <dsp:txXfrm rot="5400000">
        <a:off x="3085107" y="-598287"/>
        <a:ext cx="964803" cy="5056981"/>
      </dsp:txXfrm>
    </dsp:sp>
    <dsp:sp modelId="{958715F2-10DD-48E0-8BF6-148E34CF2D78}">
      <dsp:nvSpPr>
        <dsp:cNvPr id="0" name=""/>
        <dsp:cNvSpPr/>
      </dsp:nvSpPr>
      <dsp:spPr>
        <a:xfrm rot="5400000">
          <a:off x="-222646" y="2802334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000" kern="1200" dirty="0" smtClean="0"/>
            <a:t>3</a:t>
          </a:r>
          <a:endParaRPr lang="zh-CN" altLang="en-US" sz="3000" kern="1200" dirty="0"/>
        </a:p>
      </dsp:txBody>
      <dsp:txXfrm rot="5400000">
        <a:off x="-222646" y="2802334"/>
        <a:ext cx="1484312" cy="1039018"/>
      </dsp:txXfrm>
    </dsp:sp>
    <dsp:sp modelId="{BB4BA41F-D3A9-4AB3-BE7C-2543840C97F6}">
      <dsp:nvSpPr>
        <dsp:cNvPr id="0" name=""/>
        <dsp:cNvSpPr/>
      </dsp:nvSpPr>
      <dsp:spPr>
        <a:xfrm rot="5400000">
          <a:off x="3085107" y="544710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Arial" pitchFamily="34" charset="0"/>
              <a:cs typeface="Arial" pitchFamily="34" charset="0"/>
            </a:rPr>
            <a:t>Computation of relationships only between requested females and bulls via a web query.</a:t>
          </a:r>
          <a:endParaRPr lang="zh-CN" altLang="en-US" sz="1500" kern="1200" dirty="0"/>
        </a:p>
      </dsp:txBody>
      <dsp:txXfrm rot="5400000">
        <a:off x="3085107" y="544710"/>
        <a:ext cx="964803" cy="5056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zh-CN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altLang="zh-CN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  <a:p>
            <a:pPr lvl="1" eaLnBrk="1" latinLnBrk="0" hangingPunct="1"/>
            <a:r>
              <a:rPr kumimoji="0" lang="en-US" altLang="zh-CN" smtClean="0"/>
              <a:t>Second level</a:t>
            </a:r>
          </a:p>
          <a:p>
            <a:pPr lvl="2" eaLnBrk="1" latinLnBrk="0" hangingPunct="1"/>
            <a:r>
              <a:rPr kumimoji="0" lang="en-US" altLang="zh-CN" smtClean="0"/>
              <a:t>Third level</a:t>
            </a:r>
          </a:p>
          <a:p>
            <a:pPr lvl="3" eaLnBrk="1" latinLnBrk="0" hangingPunct="1"/>
            <a:r>
              <a:rPr kumimoji="0" lang="en-US" altLang="zh-CN" smtClean="0"/>
              <a:t>Fourth level</a:t>
            </a:r>
          </a:p>
          <a:p>
            <a:pPr lvl="4" eaLnBrk="1" latinLnBrk="0" hangingPunct="1"/>
            <a:r>
              <a:rPr kumimoji="0" lang="en-US" altLang="zh-CN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2954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  Chuanyu Sun       (</a:t>
            </a:r>
            <a:r>
              <a:rPr lang="en-US" altLang="zh-CN" sz="2400" dirty="0" smtClean="0"/>
              <a:t>NAAB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Paul </a:t>
            </a:r>
            <a:r>
              <a:rPr lang="en-US" altLang="zh-CN" dirty="0" err="1" smtClean="0"/>
              <a:t>VanRaden</a:t>
            </a:r>
            <a:r>
              <a:rPr lang="en-US" altLang="zh-CN" dirty="0" smtClean="0"/>
              <a:t>     (AIPL)          </a:t>
            </a:r>
            <a:endParaRPr lang="zh-CN" alt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smtClean="0"/>
              <a:t>Mating Programs Including Genomic Relationships and Dominance Effects</a:t>
            </a:r>
            <a:endParaRPr lang="zh-CN" alt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257800"/>
            <a:ext cx="1865107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usdaar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43800" y="5638800"/>
            <a:ext cx="1174806" cy="9906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5334000"/>
            <a:ext cx="1229967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772400" cy="1905000"/>
          </a:xfrm>
        </p:spPr>
        <p:txBody>
          <a:bodyPr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dominance effect for each progeny was obtained by summing over all loci and the 3 genotype probabilities, giving</a:t>
            </a:r>
            <a:endParaRPr lang="zh-CN" altLang="en-US" sz="2400" dirty="0" smtClean="0">
              <a:latin typeface="Arial" pitchFamily="34" charset="0"/>
              <a:cs typeface="Arial" pitchFamily="34" charset="0"/>
            </a:endParaRPr>
          </a:p>
          <a:p>
            <a:endParaRPr lang="zh-CN" altLang="en-US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066800" y="2819400"/>
          <a:ext cx="7239000" cy="1013460"/>
        </p:xfrm>
        <a:graphic>
          <a:graphicData uri="http://schemas.openxmlformats.org/presentationml/2006/ole">
            <p:oleObj spid="_x0000_s23553" name="Equation" r:id="rId3" imgW="3810000" imgH="533400" progId="Equation.DSMT4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4191000"/>
            <a:ext cx="38151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Mean EPV for milk yield </a:t>
            </a:r>
            <a:endParaRPr lang="zh-CN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066800" y="5029200"/>
          <a:ext cx="7921172" cy="799734"/>
        </p:xfrm>
        <a:graphic>
          <a:graphicData uri="http://schemas.openxmlformats.org/presentationml/2006/ole">
            <p:oleObj spid="_x0000_s23555" name="Equation" r:id="rId4" imgW="6565900" imgH="660400" progId="Equation.DSMT4">
              <p:embed/>
            </p:oleObj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457200" y="198438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Materials and Methods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oper Black" pitchFamily="18" charset="0"/>
              <a:ea typeface="+mj-ea"/>
              <a:cs typeface="+mj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447800" y="2895600"/>
            <a:ext cx="6477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Rectangle 13"/>
          <p:cNvSpPr/>
          <p:nvPr/>
        </p:nvSpPr>
        <p:spPr>
          <a:xfrm>
            <a:off x="1447800" y="23622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4267200" cy="685800"/>
          </a:xfrm>
        </p:spPr>
        <p:txBody>
          <a:bodyPr/>
          <a:lstStyle/>
          <a:p>
            <a:r>
              <a:rPr lang="en-US" altLang="zh-CN" sz="2400" dirty="0" smtClean="0">
                <a:latin typeface="Arial" pitchFamily="34" charset="0"/>
                <a:cs typeface="Arial" pitchFamily="34" charset="0"/>
              </a:rPr>
              <a:t>Mating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strategies</a:t>
            </a:r>
          </a:p>
          <a:p>
            <a:endParaRPr lang="zh-CN" alt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4114800"/>
          <a:ext cx="6248400" cy="18542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24840"/>
                <a:gridCol w="624840"/>
                <a:gridCol w="624840"/>
                <a:gridCol w="624840"/>
                <a:gridCol w="701040"/>
                <a:gridCol w="548640"/>
                <a:gridCol w="624840"/>
                <a:gridCol w="624840"/>
                <a:gridCol w="624840"/>
                <a:gridCol w="624840"/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EPV</a:t>
                      </a:r>
                      <a:r>
                        <a:rPr lang="en-US" altLang="zh-CN" baseline="-25000" dirty="0" err="1" smtClean="0"/>
                        <a:t>ij</a:t>
                      </a:r>
                      <a:endParaRPr lang="zh-CN" alt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71600" y="4114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Bulls </a:t>
            </a:r>
            <a:endParaRPr lang="zh-CN" altLang="en-US" dirty="0"/>
          </a:p>
        </p:txBody>
      </p:sp>
      <p:sp>
        <p:nvSpPr>
          <p:cNvPr id="6" name="Down Arrow 5"/>
          <p:cNvSpPr/>
          <p:nvPr/>
        </p:nvSpPr>
        <p:spPr>
          <a:xfrm>
            <a:off x="1600200" y="4419600"/>
            <a:ext cx="76200" cy="1371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057400" y="3657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female </a:t>
            </a:r>
            <a:endParaRPr lang="zh-CN" altLang="en-US" dirty="0"/>
          </a:p>
        </p:txBody>
      </p:sp>
      <p:sp>
        <p:nvSpPr>
          <p:cNvPr id="8" name="Right Arrow 7"/>
          <p:cNvSpPr/>
          <p:nvPr/>
        </p:nvSpPr>
        <p:spPr>
          <a:xfrm>
            <a:off x="2819400" y="3810000"/>
            <a:ext cx="2590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371600" y="2133601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 smtClean="0"/>
          </a:p>
          <a:p>
            <a:r>
              <a:rPr lang="en-US" altLang="zh-CN" b="1" dirty="0" smtClean="0">
                <a:solidFill>
                  <a:schemeClr val="bg1"/>
                </a:solidFill>
              </a:rPr>
              <a:t>LP   </a:t>
            </a:r>
            <a:r>
              <a:rPr lang="en-US" altLang="zh-CN" b="1" i="1" dirty="0" err="1" smtClean="0">
                <a:solidFill>
                  <a:schemeClr val="bg1"/>
                </a:solidFill>
              </a:rPr>
              <a:t>vs</a:t>
            </a:r>
            <a:r>
              <a:rPr lang="en-US" altLang="zh-CN" b="1" dirty="0" smtClean="0">
                <a:solidFill>
                  <a:schemeClr val="bg1"/>
                </a:solidFill>
              </a:rPr>
              <a:t>   SM   </a:t>
            </a:r>
            <a:r>
              <a:rPr lang="en-US" altLang="zh-CN" b="1" i="1" dirty="0" err="1" smtClean="0">
                <a:solidFill>
                  <a:schemeClr val="bg1"/>
                </a:solidFill>
              </a:rPr>
              <a:t>vs</a:t>
            </a:r>
            <a:r>
              <a:rPr lang="en-US" altLang="zh-CN" b="1" dirty="0" smtClean="0">
                <a:solidFill>
                  <a:schemeClr val="bg1"/>
                </a:solidFill>
              </a:rPr>
              <a:t>   RD</a:t>
            </a:r>
          </a:p>
          <a:p>
            <a:endParaRPr lang="en-US" altLang="zh-CN" dirty="0" smtClean="0"/>
          </a:p>
          <a:p>
            <a:r>
              <a:rPr lang="en-US" b="1" dirty="0" err="1" smtClean="0">
                <a:solidFill>
                  <a:schemeClr val="bg1"/>
                </a:solidFill>
              </a:rPr>
              <a:t>Matings</a:t>
            </a:r>
            <a:r>
              <a:rPr lang="en-US" b="1" dirty="0" smtClean="0">
                <a:solidFill>
                  <a:schemeClr val="bg1"/>
                </a:solidFill>
              </a:rPr>
              <a:t> were limited to 10 females per bull and 1 bull per female.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198438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Materials and Methods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oper Black" pitchFamily="18" charset="0"/>
              <a:ea typeface="+mj-ea"/>
              <a:cs typeface="+mj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868362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  <a:latin typeface="Cooper Black" pitchFamily="18" charset="0"/>
              </a:rPr>
              <a:t>Results</a:t>
            </a:r>
            <a:endParaRPr lang="zh-CN" altLang="en-US" b="1" dirty="0">
              <a:solidFill>
                <a:srgbClr val="0070C0"/>
              </a:solidFill>
              <a:latin typeface="Cooper Black" pitchFamily="18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609600" y="2667000"/>
          <a:ext cx="8077202" cy="2711079"/>
        </p:xfrm>
        <a:graphic>
          <a:graphicData uri="http://schemas.openxmlformats.org/drawingml/2006/table">
            <a:tbl>
              <a:tblPr/>
              <a:tblGrid>
                <a:gridCol w="1219200"/>
                <a:gridCol w="1600200"/>
                <a:gridCol w="25400"/>
                <a:gridCol w="991872"/>
                <a:gridCol w="201928"/>
                <a:gridCol w="875031"/>
                <a:gridCol w="336550"/>
                <a:gridCol w="1379219"/>
                <a:gridCol w="76200"/>
                <a:gridCol w="1371602"/>
              </a:tblGrid>
              <a:tr h="359743">
                <a:tc rowSpan="3">
                  <a:txBody>
                    <a:bodyPr/>
                    <a:lstStyle/>
                    <a:p>
                      <a:pPr indent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Breed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 for genotyped cows and marketed bulls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G </a:t>
                      </a: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for subset of genotyped cows and marketed bulls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98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Computation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time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(h:min:s)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Disk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storage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(Mbytes)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Animals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(no.)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Computation time</a:t>
                      </a:r>
                      <a:r>
                        <a:rPr lang="en-US" sz="1400" kern="100" baseline="300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9575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Extraction (h:min:s)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Recalculation (s)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743"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Brown Swiss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00:00:13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31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3753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338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429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00:00:01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21407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9743"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Holstein</a:t>
                      </a:r>
                      <a:endParaRPr lang="zh-CN" sz="1400" b="1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16:22:42</a:t>
                      </a:r>
                      <a:endParaRPr lang="zh-CN" sz="1400" b="1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425,855</a:t>
                      </a:r>
                      <a:endParaRPr lang="zh-CN" sz="1400" b="1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3753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1,817</a:t>
                      </a:r>
                      <a:endParaRPr lang="zh-CN" sz="1400" b="1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429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01:58:06</a:t>
                      </a:r>
                      <a:endParaRPr lang="zh-CN" sz="1400" b="1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31</a:t>
                      </a:r>
                      <a:endParaRPr lang="zh-CN" sz="1400" b="1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2140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359743"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Jersey</a:t>
                      </a:r>
                      <a:endParaRPr lang="zh-CN" sz="14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00:17:11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7,422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3753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585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429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00:01:46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kern="100" dirty="0">
                        <a:solidFill>
                          <a:srgbClr val="00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</a:t>
                      </a:r>
                      <a:endParaRPr lang="zh-CN" sz="14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21407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33400" y="1447800"/>
            <a:ext cx="7543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Computation times and disk storage required for the genomic relationship matrix (</a:t>
            </a:r>
            <a:r>
              <a:rPr lang="en-US" b="1" dirty="0" smtClean="0"/>
              <a:t>G</a:t>
            </a:r>
            <a:r>
              <a:rPr lang="en-US" dirty="0" smtClean="0"/>
              <a:t>) for genotyped cows and marketed bulls and computation times for extraction or recalculation of </a:t>
            </a:r>
            <a:r>
              <a:rPr lang="en-US" b="1" dirty="0" smtClean="0"/>
              <a:t>G</a:t>
            </a:r>
            <a:r>
              <a:rPr lang="en-US" dirty="0" smtClean="0"/>
              <a:t> for a subset of animals</a:t>
            </a:r>
            <a:endParaRPr lang="zh-CN" alt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752600"/>
          <a:ext cx="8458197" cy="4626864"/>
        </p:xfrm>
        <a:graphic>
          <a:graphicData uri="http://schemas.openxmlformats.org/drawingml/2006/table">
            <a:tbl>
              <a:tblPr bandRow="1"/>
              <a:tblGrid>
                <a:gridCol w="1371600"/>
                <a:gridCol w="762000"/>
                <a:gridCol w="990600"/>
                <a:gridCol w="990600"/>
                <a:gridCol w="609600"/>
                <a:gridCol w="762000"/>
                <a:gridCol w="609600"/>
                <a:gridCol w="152400"/>
                <a:gridCol w="685800"/>
                <a:gridCol w="762000"/>
                <a:gridCol w="761997"/>
              </a:tblGrid>
              <a:tr h="207818"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Selected bulls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Mating             method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Mate EBV</a:t>
                      </a:r>
                      <a:b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</a:b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source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Mate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  <a:p>
                      <a:pPr indent="2286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inbreeding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source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EPV </a:t>
                      </a: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($)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Progeny inbreeding (%)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1563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Brown Swiss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Holstein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Jersey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5556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Brown Swiss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Holstein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Jersey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 rowSpan="5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Top 50 for </a:t>
                      </a: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GLNM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LP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GLNM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205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494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358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6.94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5.17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3.72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184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462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326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7.87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6.58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5.12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SM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GLNM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181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474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333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7.97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6.03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4.78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175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450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312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8.27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7.09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5.70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RD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—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zh-CN" sz="1200" kern="100" dirty="0"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138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422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255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9.83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8.31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8.17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7818">
                <a:tc rowSpan="5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Top 50 for </a:t>
                      </a: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TLNM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LP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TLNM</a:t>
                      </a:r>
                      <a:r>
                        <a:rPr lang="zh-CN" sz="1200" kern="100" dirty="0">
                          <a:latin typeface="Times New Roman"/>
                          <a:ea typeface="SimSun"/>
                          <a:cs typeface="Times New Roman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158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393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307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6.11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4.87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3.41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136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363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274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7.07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6.15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4.82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SM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TLNM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127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372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278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7.45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5.79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4.66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124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350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263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7.60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6.72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5.32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RD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—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—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107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314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214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8.36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8.30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7.43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7818">
                <a:tc rowSpan="9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Random 50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LP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GLNM</a:t>
                      </a:r>
                      <a:r>
                        <a:rPr lang="zh-CN" sz="1200" kern="100" dirty="0">
                          <a:latin typeface="Times New Roman"/>
                          <a:ea typeface="SimSun"/>
                          <a:cs typeface="Times New Roman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64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70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78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6.64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4.46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3.65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43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40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42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7.56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5.77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5.22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TLNM</a:t>
                      </a:r>
                      <a:r>
                        <a:rPr lang="zh-CN" sz="1200" kern="100" dirty="0">
                          <a:latin typeface="Times New Roman"/>
                          <a:ea typeface="SimSun"/>
                          <a:cs typeface="Times New Roman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64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70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78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6.64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4.46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3.65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45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40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41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7.49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5.78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5.26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SM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GLNM</a:t>
                      </a:r>
                      <a:r>
                        <a:rPr lang="zh-CN" sz="1200" kern="100" dirty="0">
                          <a:latin typeface="Times New Roman"/>
                          <a:ea typeface="SimSun"/>
                          <a:cs typeface="Times New Roman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37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36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46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7.83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5.97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5.04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27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21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29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8.26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6.58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5.76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TLNM</a:t>
                      </a:r>
                      <a:r>
                        <a:rPr lang="zh-CN" sz="1200" kern="100" dirty="0">
                          <a:latin typeface="Times New Roman"/>
                          <a:ea typeface="SimSun"/>
                          <a:cs typeface="Times New Roman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32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39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46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8.05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5.84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5.05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22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24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27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8.47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6.48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5.86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781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RD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—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—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0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5407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0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2321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0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4928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9.30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7.51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7.04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304800" y="228600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Results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–</a:t>
            </a:r>
            <a:r>
              <a:rPr kumimoji="0" lang="en-US" altLang="zh-CN" sz="24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 without dominance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oper Black" pitchFamily="18" charset="0"/>
              <a:ea typeface="+mj-ea"/>
              <a:cs typeface="+mj-c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0" y="5105400"/>
            <a:ext cx="7391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7772400" cy="5181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For all methods and groups of bulls, EPV was higher when genomic rather than pedigree relationship was used as the mate inbreeding source.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For each group of bulls, EPV was higher for linear programming than the sequential method, and both of those methods were better than random mating. 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When mates were from the top 50 bulls for genomic LNM, EPV was higher than when mates were from the top 50 for traditional LNM or random bulls.</a:t>
            </a:r>
          </a:p>
          <a:p>
            <a:pPr>
              <a:spcAft>
                <a:spcPts val="600"/>
              </a:spcAft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Mean genomic inbreeding of progeny was lowest when genomic relationship was used other than  pedigree relationship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LP is better than SM and RD on control inbreeding of progeny</a:t>
            </a:r>
            <a:endParaRPr lang="zh-CN" alt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228600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Results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–</a:t>
            </a:r>
            <a:r>
              <a:rPr kumimoji="0" lang="en-US" altLang="zh-CN" sz="24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 without dominance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oper Black" pitchFamily="18" charset="0"/>
              <a:ea typeface="+mj-ea"/>
              <a:cs typeface="+mj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305800" cy="1066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Dominance variances were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4.1%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3.7%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of phenotypic variance for Holsteins and Jerseys, respectively.</a:t>
            </a:r>
            <a:endParaRPr lang="zh-CN" alt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533400" y="2286000"/>
          <a:ext cx="8305795" cy="4326225"/>
        </p:xfrm>
        <a:graphic>
          <a:graphicData uri="http://schemas.openxmlformats.org/drawingml/2006/table">
            <a:tbl>
              <a:tblPr/>
              <a:tblGrid>
                <a:gridCol w="762000"/>
                <a:gridCol w="685800"/>
                <a:gridCol w="1219200"/>
                <a:gridCol w="1524000"/>
                <a:gridCol w="914400"/>
                <a:gridCol w="408720"/>
                <a:gridCol w="658078"/>
                <a:gridCol w="152400"/>
                <a:gridCol w="1140967"/>
                <a:gridCol w="154433"/>
                <a:gridCol w="685797"/>
              </a:tblGrid>
              <a:tr h="266289">
                <a:tc rowSpan="2"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Selected bulls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Mating method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Dominance effect included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Mate inbreeding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source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EPV </a:t>
                      </a: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(kg)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Progeny </a:t>
                      </a: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inbreeding </a:t>
                      </a: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(%)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286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Holstein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Jersey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Holstein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Jersey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985">
                <a:tc rowSpan="9"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Top 50 for </a:t>
                      </a: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GPTA </a:t>
                      </a: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milk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LP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Yes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964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732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5.38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4.34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957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719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5.72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4.96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No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878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680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4.62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3.63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763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604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6.11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5.11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SM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Yes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889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662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5.85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4.98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881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649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6.11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5.48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No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793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612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5.60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4.83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714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578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6.66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5.62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RD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—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       —</a:t>
                      </a:r>
                      <a:endParaRPr lang="zh-CN" sz="1200" kern="100" dirty="0"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618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537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7.92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6.46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3985">
                <a:tc rowSpan="9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Random 50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LP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Yes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319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252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5.52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4.10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313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237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5.83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4.84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No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214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198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4.62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3.39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134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122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5.92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4.92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SM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Times New Roman"/>
                          <a:ea typeface="SimSun"/>
                          <a:cs typeface="Times New Roman"/>
                        </a:rPr>
                        <a:t>Yes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220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155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6.08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5.08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208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142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6.34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5.44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No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G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112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120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6.10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5.06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A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65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92 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6.74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5.61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039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latin typeface="Times New Roman"/>
                          <a:ea typeface="SimSun"/>
                          <a:cs typeface="Times New Roman"/>
                        </a:rPr>
                        <a:t>RD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—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Times New Roman"/>
                          <a:ea typeface="SimSun"/>
                          <a:cs typeface="Times New Roman"/>
                        </a:rPr>
                        <a:t>—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0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0502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11927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0 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1954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7.57</a:t>
                      </a:r>
                      <a:endParaRPr lang="zh-CN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kern="1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7.51</a:t>
                      </a:r>
                      <a:endParaRPr lang="zh-CN" sz="1200" kern="1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533400" y="228600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Results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–</a:t>
            </a:r>
            <a:r>
              <a:rPr kumimoji="0" lang="en-US" altLang="zh-CN" sz="24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 with dominance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oper Black" pitchFamily="18" charset="0"/>
              <a:ea typeface="+mj-ea"/>
              <a:cs typeface="+mj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229600" cy="43434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Regardless of bull group, mating method, and inbreeding source, EPV for milk yield of Holsteins and Jerseys was higher when dominance effects were included </a:t>
            </a:r>
          </a:p>
          <a:p>
            <a:pPr>
              <a:spcAft>
                <a:spcPts val="12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Progeny inbreeding can be decreased by using linear programming instead of the sequential method and using genomic rather than pedigree relationships for the mating program with a dominance effect included.</a:t>
            </a:r>
            <a:endParaRPr lang="zh-CN" alt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Progeny inbreeding did not decrease by including a dominance effect. A possible reason may be selection for dominance effects diluted the attempt to minimize genomic inbreeding.</a:t>
            </a:r>
            <a:endParaRPr lang="zh-CN" alt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228600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Results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–</a:t>
            </a:r>
            <a:r>
              <a:rPr kumimoji="0" lang="en-US" altLang="zh-CN" sz="24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 with dominance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oper Black" pitchFamily="18" charset="0"/>
              <a:ea typeface="+mj-ea"/>
              <a:cs typeface="+mj-c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438400"/>
            <a:ext cx="1600200" cy="1169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3400" y="1752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Inputs </a:t>
            </a:r>
            <a:endParaRPr lang="zh-CN" altLang="en-US" dirty="0"/>
          </a:p>
        </p:txBody>
      </p:sp>
      <p:sp>
        <p:nvSpPr>
          <p:cNvPr id="6" name="Right Arrow 5"/>
          <p:cNvSpPr/>
          <p:nvPr/>
        </p:nvSpPr>
        <p:spPr>
          <a:xfrm rot="3006130">
            <a:off x="3176889" y="3729456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Right Arrow 6"/>
          <p:cNvSpPr/>
          <p:nvPr/>
        </p:nvSpPr>
        <p:spPr>
          <a:xfrm rot="3006130">
            <a:off x="1166511" y="2129256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581400" y="4038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Outputs </a:t>
            </a:r>
            <a:endParaRPr lang="zh-CN" altLang="en-US" dirty="0"/>
          </a:p>
        </p:txBody>
      </p:sp>
      <p:sp>
        <p:nvSpPr>
          <p:cNvPr id="9" name="Rectangle 8"/>
          <p:cNvSpPr/>
          <p:nvPr/>
        </p:nvSpPr>
        <p:spPr>
          <a:xfrm>
            <a:off x="152400" y="2819400"/>
            <a:ext cx="1295400" cy="861774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pt-BR" altLang="zh-CN" sz="1000" dirty="0" smtClean="0"/>
              <a:t>HOUSA000069981349 </a:t>
            </a:r>
          </a:p>
          <a:p>
            <a:r>
              <a:rPr lang="pt-BR" altLang="zh-CN" sz="1000" dirty="0" smtClean="0"/>
              <a:t>HOUSA000069560690 </a:t>
            </a:r>
          </a:p>
          <a:p>
            <a:r>
              <a:rPr lang="pt-BR" altLang="zh-CN" sz="1000" dirty="0" smtClean="0"/>
              <a:t>HOUSA000070625846 </a:t>
            </a:r>
          </a:p>
          <a:p>
            <a:r>
              <a:rPr lang="pt-BR" altLang="zh-CN" sz="1000" dirty="0" smtClean="0"/>
              <a:t>HOUSA000064633877 </a:t>
            </a:r>
          </a:p>
          <a:p>
            <a:r>
              <a:rPr lang="pt-BR" altLang="zh-CN" sz="1000" dirty="0" smtClean="0"/>
              <a:t>HOUSA000053668601 </a:t>
            </a:r>
            <a:endParaRPr lang="zh-CN" altLang="en-US" sz="1000" dirty="0"/>
          </a:p>
        </p:txBody>
      </p:sp>
      <p:sp>
        <p:nvSpPr>
          <p:cNvPr id="10" name="Rectangle 9"/>
          <p:cNvSpPr/>
          <p:nvPr/>
        </p:nvSpPr>
        <p:spPr>
          <a:xfrm>
            <a:off x="152400" y="3886200"/>
            <a:ext cx="1328928" cy="2246769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000" dirty="0" smtClean="0"/>
              <a:t>HOUSA000134954851</a:t>
            </a:r>
          </a:p>
          <a:p>
            <a:r>
              <a:rPr lang="en-US" altLang="zh-CN" sz="1000" dirty="0" smtClean="0"/>
              <a:t>HOUSA000061834459</a:t>
            </a:r>
          </a:p>
          <a:p>
            <a:r>
              <a:rPr lang="en-US" altLang="zh-CN" sz="1000" dirty="0" smtClean="0"/>
              <a:t>HOUSA000061839286</a:t>
            </a:r>
          </a:p>
          <a:p>
            <a:r>
              <a:rPr lang="en-US" altLang="zh-CN" sz="1000" dirty="0" smtClean="0"/>
              <a:t>HOUSA000061845599</a:t>
            </a:r>
          </a:p>
          <a:p>
            <a:r>
              <a:rPr lang="en-US" altLang="zh-CN" sz="1000" dirty="0" smtClean="0"/>
              <a:t>HOUSA000061845646</a:t>
            </a:r>
          </a:p>
          <a:p>
            <a:r>
              <a:rPr lang="en-US" altLang="zh-CN" sz="1000" dirty="0" smtClean="0"/>
              <a:t>HOUSA000061845655</a:t>
            </a:r>
          </a:p>
          <a:p>
            <a:r>
              <a:rPr lang="en-US" altLang="zh-CN" sz="1000" dirty="0" smtClean="0"/>
              <a:t>HOUSA000061845681</a:t>
            </a:r>
          </a:p>
          <a:p>
            <a:r>
              <a:rPr lang="en-US" altLang="zh-CN" sz="1000" dirty="0" smtClean="0"/>
              <a:t>HOUSA000061845689</a:t>
            </a:r>
          </a:p>
          <a:p>
            <a:r>
              <a:rPr lang="en-US" altLang="zh-CN" sz="1000" dirty="0" smtClean="0"/>
              <a:t>HOUSA000061845706</a:t>
            </a:r>
          </a:p>
          <a:p>
            <a:r>
              <a:rPr lang="en-US" altLang="zh-CN" sz="1000" dirty="0" smtClean="0"/>
              <a:t>HOUSA000061845722</a:t>
            </a:r>
          </a:p>
          <a:p>
            <a:r>
              <a:rPr lang="en-US" altLang="zh-CN" sz="1000" dirty="0" smtClean="0"/>
              <a:t>HOUSA00035SHE7944</a:t>
            </a:r>
          </a:p>
          <a:p>
            <a:r>
              <a:rPr lang="en-US" altLang="zh-CN" sz="1000" dirty="0" smtClean="0"/>
              <a:t>HOUSA00035SHE7943</a:t>
            </a:r>
          </a:p>
          <a:p>
            <a:r>
              <a:rPr lang="en-US" altLang="zh-CN" sz="1000" dirty="0" smtClean="0"/>
              <a:t>HOUSA00035SHE7948</a:t>
            </a:r>
          </a:p>
          <a:p>
            <a:r>
              <a:rPr lang="en-US" altLang="zh-CN" sz="1000" dirty="0" smtClean="0"/>
              <a:t>HOUSA00035SHE7949</a:t>
            </a:r>
            <a:endParaRPr lang="zh-CN" altLang="en-US" sz="1000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1447800"/>
            <a:ext cx="54471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4114800"/>
            <a:ext cx="3957638" cy="249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33400" y="228600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Results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oper Black" pitchFamily="18" charset="0"/>
              <a:ea typeface="+mj-ea"/>
              <a:cs typeface="+mj-cs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505200" y="1295400"/>
            <a:ext cx="5257800" cy="2092881"/>
          </a:xfrm>
          <a:prstGeom prst="rect">
            <a:avLst/>
          </a:prstGeom>
          <a:ln w="190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zh-CN" altLang="en-US" sz="1000" dirty="0"/>
          </a:p>
        </p:txBody>
      </p:sp>
      <p:sp>
        <p:nvSpPr>
          <p:cNvPr id="15" name="Rectangle 14"/>
          <p:cNvSpPr/>
          <p:nvPr/>
        </p:nvSpPr>
        <p:spPr>
          <a:xfrm>
            <a:off x="4648200" y="3962400"/>
            <a:ext cx="4038600" cy="2708434"/>
          </a:xfrm>
          <a:prstGeom prst="rect">
            <a:avLst/>
          </a:prstGeom>
          <a:ln w="190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en-US" altLang="zh-CN" sz="1000" dirty="0" smtClean="0"/>
          </a:p>
          <a:p>
            <a:endParaRPr lang="zh-CN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772400" cy="792162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  <a:latin typeface="Cooper Black" pitchFamily="18" charset="0"/>
              </a:rPr>
              <a:t>Conclusions</a:t>
            </a:r>
            <a:endParaRPr lang="zh-CN" altLang="en-US" b="1" dirty="0">
              <a:solidFill>
                <a:srgbClr val="0070C0"/>
              </a:solidFill>
              <a:latin typeface="Cooper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7772400" cy="45720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Mating programs including genomic relationships were much better than using pedigree relationships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Extra benefit was gained when dominance effects were included in the mating program.</a:t>
            </a:r>
            <a:endParaRPr lang="en-US" altLang="zh-CN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Combining LP and genomic relationship was always better than other methods regardless of the selection done and whether dominance effect was included or not.</a:t>
            </a:r>
            <a:endParaRPr lang="zh-CN" alt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 total annual value of ($494 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Symbol"/>
              </a:rPr>
              <a:t>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 $462)(120,989) = $3,871,648 when applied to 120,989 females genotyped in the last 12 months (ending June 2013) for HO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altLang="zh-CN" sz="2000" dirty="0" smtClean="0">
                <a:latin typeface="Arial" pitchFamily="34" charset="0"/>
                <a:cs typeface="Arial" pitchFamily="34" charset="0"/>
              </a:rPr>
              <a:t>Developed mating software is ready for service</a:t>
            </a:r>
            <a:endParaRPr lang="zh-CN" alt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457200"/>
            <a:ext cx="57643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Thank  you</a:t>
            </a:r>
            <a:endParaRPr lang="en-US" sz="96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4" descr="image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49590" y="2133600"/>
            <a:ext cx="642281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76200"/>
            <a:ext cx="7772400" cy="1143000"/>
          </a:xfrm>
        </p:spPr>
        <p:txBody>
          <a:bodyPr/>
          <a:lstStyle/>
          <a:p>
            <a:r>
              <a:rPr lang="en-US" altLang="zh-CN" b="1" dirty="0" smtClean="0">
                <a:solidFill>
                  <a:srgbClr val="0070C0"/>
                </a:solidFill>
                <a:latin typeface="Cooper Black" pitchFamily="18" charset="0"/>
              </a:rPr>
              <a:t>Introduction</a:t>
            </a:r>
            <a:endParaRPr lang="zh-CN" altLang="en-US" dirty="0">
              <a:solidFill>
                <a:srgbClr val="0070C0"/>
              </a:solidFill>
              <a:latin typeface="Cooper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3505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Computerized mating programs have helped breeders reduce pedigree inbreeding by identifying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matings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between animals with fewer ancestors in common than average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In genomic era, dense single nucleotide polymorphism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SNP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markers across the whole genome have been widely used for genomic selection</a:t>
            </a:r>
          </a:p>
          <a:p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5562600"/>
            <a:ext cx="1524000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Pedigree relationship 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10200" y="5562600"/>
            <a:ext cx="1524000" cy="646331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Genomic relationship </a:t>
            </a:r>
            <a:endParaRPr lang="zh-CN" altLang="en-US" dirty="0"/>
          </a:p>
        </p:txBody>
      </p:sp>
      <p:sp>
        <p:nvSpPr>
          <p:cNvPr id="6" name="Right Arrow 5"/>
          <p:cNvSpPr/>
          <p:nvPr/>
        </p:nvSpPr>
        <p:spPr>
          <a:xfrm>
            <a:off x="3810000" y="5715000"/>
            <a:ext cx="1219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12192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152400"/>
            <a:ext cx="7772400" cy="1143000"/>
          </a:xfrm>
        </p:spPr>
        <p:txBody>
          <a:bodyPr/>
          <a:lstStyle/>
          <a:p>
            <a:r>
              <a:rPr lang="en-US" altLang="zh-CN" b="1" dirty="0" smtClean="0">
                <a:solidFill>
                  <a:srgbClr val="0070C0"/>
                </a:solidFill>
                <a:latin typeface="Cooper Black" pitchFamily="18" charset="0"/>
              </a:rPr>
              <a:t>Introduction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Inbreeding should be controlled on the same basis as used to estimate breeding values (Sonesson et al. 2012)</a:t>
            </a:r>
          </a:p>
          <a:p>
            <a:pPr marL="741363" indent="-228600">
              <a:buFont typeface="Wingdings" pitchFamily="2" charset="2"/>
              <a:buChar char="Ø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Pedigree-based inbreeding control with traditional pedigree-based method estimated breeding values</a:t>
            </a:r>
          </a:p>
          <a:p>
            <a:pPr marL="741363" indent="-228600">
              <a:buFont typeface="Wingdings" pitchFamily="2" charset="2"/>
              <a:buChar char="Ø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Genome-based inbreeding control with genome-based estimated breeding values</a:t>
            </a:r>
          </a:p>
          <a:p>
            <a:endParaRPr lang="en-US" altLang="zh-CN" dirty="0" smtClean="0"/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New programs to minimize genomic inbreeding by comparing genotypes of potential mates should be developed and implemented by breed associations, AI organizations, and on-farm software providers</a:t>
            </a:r>
            <a:endParaRPr lang="zh-CN" altLang="en-US" sz="2400" dirty="0" smtClean="0">
              <a:latin typeface="Arial" pitchFamily="34" charset="0"/>
              <a:cs typeface="Arial" pitchFamily="34" charset="0"/>
            </a:endParaRPr>
          </a:p>
          <a:p>
            <a:endParaRPr lang="zh-CN" alt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152400"/>
            <a:ext cx="7772400" cy="1143000"/>
          </a:xfrm>
        </p:spPr>
        <p:txBody>
          <a:bodyPr/>
          <a:lstStyle/>
          <a:p>
            <a:r>
              <a:rPr lang="en-US" altLang="zh-CN" b="1" dirty="0" smtClean="0">
                <a:solidFill>
                  <a:srgbClr val="0070C0"/>
                </a:solidFill>
                <a:latin typeface="Cooper Black" pitchFamily="18" charset="0"/>
              </a:rPr>
              <a:t>Introduction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447800"/>
            <a:ext cx="7924800" cy="4572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Dominance effects could also be included in mating programs to estimate inbreeding losses more precisely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However, dominance effects have been rarely included in genetic evaluations</a:t>
            </a:r>
          </a:p>
          <a:p>
            <a:pPr marL="1201738" indent="-39687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Computational complexity </a:t>
            </a:r>
          </a:p>
          <a:p>
            <a:pPr marL="1201738" indent="-39687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Lack of statistical reliability for estimates of variance components</a:t>
            </a:r>
          </a:p>
          <a:p>
            <a:pPr marL="1201738" indent="-39687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Most countries only genotyped bulls and a few females</a:t>
            </a:r>
          </a:p>
          <a:p>
            <a:pPr marL="1201738" indent="-39687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Estimation of dominance effects of SNP requires the availability of direct phenotypes (i.e., genotypes and phenotypes for the same individuals)</a:t>
            </a:r>
            <a:endParaRPr lang="zh-CN" altLang="en-US" sz="2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792162"/>
          </a:xfrm>
        </p:spPr>
        <p:txBody>
          <a:bodyPr/>
          <a:lstStyle/>
          <a:p>
            <a:r>
              <a:rPr lang="en-US" altLang="zh-CN" b="1" dirty="0" smtClean="0">
                <a:solidFill>
                  <a:srgbClr val="0070C0"/>
                </a:solidFill>
                <a:latin typeface="Cooper Black" pitchFamily="18" charset="0"/>
              </a:rPr>
              <a:t>Introduction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295400"/>
            <a:ext cx="79248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3200" b="1" i="1" dirty="0" smtClean="0">
                <a:latin typeface="Arial" pitchFamily="34" charset="0"/>
                <a:cs typeface="Arial" pitchFamily="34" charset="0"/>
              </a:rPr>
              <a:t>Objective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Develop a method of rapid delivery of genomic relationships from central database to the industry</a:t>
            </a:r>
          </a:p>
          <a:p>
            <a:pPr>
              <a:spcAft>
                <a:spcPts val="600"/>
              </a:spcAft>
            </a:pPr>
            <a:r>
              <a:rPr lang="en-US" altLang="zh-CN" dirty="0" smtClean="0">
                <a:latin typeface="Arial" pitchFamily="34" charset="0"/>
                <a:cs typeface="Arial" pitchFamily="34" charset="0"/>
              </a:rPr>
              <a:t>Mating program:</a:t>
            </a:r>
          </a:p>
          <a:p>
            <a:pPr marL="914400" indent="-287338">
              <a:buFont typeface="+mj-lt"/>
              <a:buAutoNum type="arabicPeriod"/>
            </a:pPr>
            <a:r>
              <a:rPr lang="en-US" altLang="zh-CN" sz="2000" dirty="0" smtClean="0">
                <a:latin typeface="Arial" pitchFamily="34" charset="0"/>
                <a:cs typeface="Arial" pitchFamily="34" charset="0"/>
              </a:rPr>
              <a:t>Two kinds of relationship matrix  A and G</a:t>
            </a:r>
          </a:p>
          <a:p>
            <a:pPr marL="914400" indent="-287338">
              <a:buFont typeface="+mj-lt"/>
              <a:buAutoNum type="arabicPeriod"/>
            </a:pPr>
            <a:r>
              <a:rPr lang="en-US" altLang="zh-CN" sz="2000" dirty="0" smtClean="0">
                <a:latin typeface="Arial" pitchFamily="34" charset="0"/>
                <a:cs typeface="Arial" pitchFamily="34" charset="0"/>
              </a:rPr>
              <a:t>Three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mating strategies for maximizing expected progeny value </a:t>
            </a:r>
          </a:p>
          <a:p>
            <a:pPr marL="1377950" indent="-231775">
              <a:buFont typeface="Wingdings" pitchFamily="2" charset="2"/>
              <a:buChar char="ü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linear programming (LP)</a:t>
            </a:r>
          </a:p>
          <a:p>
            <a:pPr marL="1377950" indent="-231775">
              <a:buFont typeface="Wingdings" pitchFamily="2" charset="2"/>
              <a:buChar char="ü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sequential selection of least-related mates (</a:t>
            </a:r>
            <a:r>
              <a:rPr lang="en-US" sz="2000" u="sng" dirty="0" smtClean="0">
                <a:latin typeface="Arial" pitchFamily="34" charset="0"/>
                <a:cs typeface="Arial" pitchFamily="34" charset="0"/>
                <a:hlinkClick r:id="" action="ppaction://hlinkfile"/>
              </a:rPr>
              <a:t>Pryce et al., 2012</a:t>
            </a: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, SM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marL="1377950" indent="-231775">
              <a:buFont typeface="Wingdings" pitchFamily="2" charset="2"/>
              <a:buChar char="ü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random mating (RD)</a:t>
            </a:r>
          </a:p>
          <a:p>
            <a:pPr marL="968375" indent="-342900">
              <a:buFont typeface="+mj-lt"/>
              <a:buAutoNum type="arabicPeriod" startAt="3"/>
            </a:pPr>
            <a:r>
              <a:rPr lang="en-US" altLang="zh-CN" sz="2000" dirty="0" smtClean="0">
                <a:latin typeface="Arial" pitchFamily="34" charset="0"/>
                <a:cs typeface="Arial" pitchFamily="34" charset="0"/>
              </a:rPr>
              <a:t>Extension to include dominance effect</a:t>
            </a:r>
            <a:endParaRPr lang="zh-CN" alt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715962"/>
          </a:xfrm>
        </p:spPr>
        <p:txBody>
          <a:bodyPr>
            <a:no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  <a:latin typeface="Cooper Black" pitchFamily="18" charset="0"/>
              </a:rPr>
              <a:t>Materials and Methods</a:t>
            </a:r>
            <a:endParaRPr lang="zh-CN" altLang="en-US" b="1" dirty="0">
              <a:solidFill>
                <a:srgbClr val="0070C0"/>
              </a:solidFill>
              <a:latin typeface="Cooper Black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2438400"/>
          <a:ext cx="8534400" cy="3304384"/>
        </p:xfrm>
        <a:graphic>
          <a:graphicData uri="http://schemas.openxmlformats.org/drawingml/2006/table">
            <a:tbl>
              <a:tblPr>
                <a:tableStyleId>{125E5076-3810-47DD-B79F-674D7AD40C01}</a:tableStyleId>
              </a:tblPr>
              <a:tblGrid>
                <a:gridCol w="5252070"/>
                <a:gridCol w="1148730"/>
                <a:gridCol w="1066800"/>
                <a:gridCol w="1066800"/>
              </a:tblGrid>
              <a:tr h="367552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200025" algn="l"/>
                        </a:tabLst>
                      </a:pPr>
                      <a:r>
                        <a:rPr lang="en-US" sz="1600" dirty="0"/>
                        <a:t>Animals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1600" dirty="0"/>
                        <a:t>Brown Swiss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1600" dirty="0"/>
                        <a:t>Jersey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1600" dirty="0"/>
                        <a:t>Holstein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67552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200025" algn="l"/>
                        </a:tabLst>
                      </a:pPr>
                      <a:r>
                        <a:rPr lang="en-US" sz="1600" dirty="0"/>
                        <a:t>Genotyped population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7,623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096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28,618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233,482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67552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200025" algn="l"/>
                        </a:tabLst>
                      </a:pPr>
                      <a:r>
                        <a:rPr lang="en-US" sz="1600"/>
                        <a:t>Animals in pedigrees of genotyped animals</a:t>
                      </a:r>
                      <a:endParaRPr lang="zh-CN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/>
                        <a:t>35,193</a:t>
                      </a:r>
                      <a:endParaRPr lang="zh-CN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0960" marT="0" marB="0" anchor="ctr"/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138,247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T="0" marB="0" anchor="ctr"/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656,079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67552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200025" algn="l"/>
                        </a:tabLst>
                      </a:pPr>
                      <a:r>
                        <a:rPr lang="en-US" sz="1600"/>
                        <a:t>Marketed males</a:t>
                      </a:r>
                      <a:endParaRPr lang="zh-CN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/>
                        <a:t>80</a:t>
                      </a:r>
                      <a:endParaRPr lang="zh-CN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0960" marT="0" marB="0" anchor="ctr"/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/>
                        <a:t>287</a:t>
                      </a:r>
                      <a:endParaRPr lang="zh-CN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T="0" marB="0" anchor="ctr"/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1,518</a:t>
                      </a:r>
                      <a:endParaRPr lang="zh-CN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67552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200025" algn="l"/>
                        </a:tabLst>
                      </a:pPr>
                      <a:r>
                        <a:rPr lang="en-US" sz="1600" dirty="0"/>
                        <a:t>Genotyped cows 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1,343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096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21,767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165,540</a:t>
                      </a:r>
                      <a:endParaRPr lang="zh-CN" sz="1600" dirty="0">
                        <a:solidFill>
                          <a:schemeClr val="bg1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</a:tr>
              <a:tr h="367552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200025" algn="l"/>
                        </a:tabLst>
                      </a:pPr>
                      <a:r>
                        <a:rPr lang="en-US" sz="1600" dirty="0"/>
                        <a:t>Genotyped cows with phenotypes for dominance estimation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           —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8,323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30,583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</a:tr>
              <a:tr h="183776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200025" algn="l"/>
                        </a:tabLst>
                      </a:pPr>
                      <a:r>
                        <a:rPr lang="en-US" sz="1600" dirty="0"/>
                        <a:t>Mating programs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T="0" marB="0" anchor="ctr"/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67552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200025" algn="l"/>
                        </a:tabLst>
                      </a:pPr>
                      <a:r>
                        <a:rPr lang="en-US" sz="1600" dirty="0"/>
                        <a:t>	Males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8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096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50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50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67552">
                <a:tc>
                  <a:txBody>
                    <a:bodyPr/>
                    <a:lstStyle/>
                    <a:p>
                      <a:pPr indent="228600">
                        <a:spcAft>
                          <a:spcPts val="0"/>
                        </a:spcAft>
                        <a:tabLst>
                          <a:tab pos="200025" algn="l"/>
                        </a:tabLst>
                      </a:pPr>
                      <a:r>
                        <a:rPr lang="en-US" sz="1600"/>
                        <a:t>	Cows</a:t>
                      </a:r>
                      <a:endParaRPr lang="zh-CN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/>
                        <a:t>79</a:t>
                      </a:r>
                      <a:endParaRPr lang="zh-CN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6096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/>
                        <a:t>500</a:t>
                      </a:r>
                      <a:endParaRPr lang="zh-CN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r">
                        <a:spcAft>
                          <a:spcPts val="0"/>
                        </a:spcAft>
                      </a:pPr>
                      <a:r>
                        <a:rPr lang="en-US" sz="1600" dirty="0"/>
                        <a:t>500</a:t>
                      </a:r>
                      <a:endParaRPr lang="zh-CN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62000" y="16764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Numbers of animals used for calculating the genomic relationship matrix and dominance effect and used in mating programs by breed</a:t>
            </a:r>
            <a:endParaRPr lang="zh-CN" altLang="en-US" sz="2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8438"/>
            <a:ext cx="7772400" cy="868362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  <a:latin typeface="Cooper Black" pitchFamily="18" charset="0"/>
              </a:rPr>
              <a:t>Materials and Methods</a:t>
            </a:r>
            <a:endParaRPr lang="zh-CN" altLang="en-US" b="1" dirty="0">
              <a:solidFill>
                <a:srgbClr val="0070C0"/>
              </a:solidFill>
              <a:latin typeface="Cooper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295400"/>
            <a:ext cx="7924800" cy="1371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Potential options for providing the genomic relationship matrix required for a genomic mating program include</a:t>
            </a: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zh-CN" alt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Diagram 6"/>
          <p:cNvGraphicFramePr/>
          <p:nvPr/>
        </p:nvGraphicFramePr>
        <p:xfrm>
          <a:off x="990600" y="2438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7772400" cy="838200"/>
          </a:xfrm>
        </p:spPr>
        <p:txBody>
          <a:bodyPr/>
          <a:lstStyle/>
          <a:p>
            <a:r>
              <a:rPr lang="en-US" dirty="0" smtClean="0"/>
              <a:t>Mean expect progeny values (EPV)</a:t>
            </a:r>
            <a:endParaRPr lang="zh-CN" altLang="en-US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81000" y="2438400"/>
          <a:ext cx="8549861" cy="1066800"/>
        </p:xfrm>
        <a:graphic>
          <a:graphicData uri="http://schemas.openxmlformats.org/presentationml/2006/ole">
            <p:oleObj spid="_x0000_s20481" name="Equation" r:id="rId3" imgW="5270500" imgH="660400" progId="Equation.DSMT4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4114800"/>
            <a:ext cx="51816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GLNM is Genomic lifetime net merit</a:t>
            </a:r>
            <a:endParaRPr lang="en-US" i="1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i="1" dirty="0" smtClean="0"/>
              <a:t>B</a:t>
            </a:r>
            <a:r>
              <a:rPr lang="en-US" baseline="-25000" dirty="0" smtClean="0"/>
              <a:t>LNM</a:t>
            </a:r>
            <a:r>
              <a:rPr lang="en-US" dirty="0" smtClean="0"/>
              <a:t> is defined as the loss of LNM per 1% inbreeding,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EFI is expected future inbreeding,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i="1" dirty="0" err="1" smtClean="0"/>
              <a:t>G</a:t>
            </a:r>
            <a:r>
              <a:rPr lang="en-US" baseline="-25000" dirty="0" err="1" smtClean="0"/>
              <a:t>sire,dam</a:t>
            </a:r>
            <a:r>
              <a:rPr lang="en-US" baseline="-25000" dirty="0" smtClean="0"/>
              <a:t> </a:t>
            </a:r>
            <a:r>
              <a:rPr lang="en-US" dirty="0" smtClean="0"/>
              <a:t>is the genomic relationship between sire and dam</a:t>
            </a:r>
            <a:endParaRPr lang="zh-CN" alt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98438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Materials and Methods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oper Black" pitchFamily="18" charset="0"/>
              <a:ea typeface="+mj-ea"/>
              <a:cs typeface="+mj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772400" cy="1295400"/>
          </a:xfrm>
        </p:spPr>
        <p:txBody>
          <a:bodyPr/>
          <a:lstStyle/>
          <a:p>
            <a:pPr lvl="0"/>
            <a:r>
              <a:rPr lang="en-US" altLang="zh-CN" sz="2000" dirty="0" smtClean="0">
                <a:latin typeface="Arial" pitchFamily="34" charset="0"/>
                <a:ea typeface="宋体" pitchFamily="2" charset="-122"/>
                <a:cs typeface="Times New Roman" pitchFamily="18" charset="0"/>
              </a:rPr>
              <a:t>Linear mixed models were used to estimate additive and dominance variance components:</a:t>
            </a:r>
            <a:endParaRPr lang="en-US" altLang="zh-CN" sz="2000" dirty="0" smtClean="0">
              <a:latin typeface="Arial" pitchFamily="34" charset="0"/>
              <a:ea typeface="宋体" pitchFamily="2" charset="-122"/>
            </a:endParaRPr>
          </a:p>
          <a:p>
            <a:endParaRPr lang="zh-CN" altLang="en-US" dirty="0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1981200" y="2667000"/>
          <a:ext cx="3505200" cy="549835"/>
        </p:xfrm>
        <a:graphic>
          <a:graphicData uri="http://schemas.openxmlformats.org/presentationml/2006/ole">
            <p:oleObj spid="_x0000_s21505" name="Equation" r:id="rId3" imgW="1460500" imgH="228600" progId="Equation.DSMT4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3810000"/>
            <a:ext cx="27447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altLang="zh-CN" sz="2000" dirty="0" smtClean="0">
                <a:latin typeface="Arial" pitchFamily="34" charset="0"/>
                <a:ea typeface="宋体" pitchFamily="2" charset="-122"/>
                <a:cs typeface="Times New Roman" pitchFamily="18" charset="0"/>
              </a:rPr>
              <a:t>Predict SNP effects:</a:t>
            </a:r>
            <a:endParaRPr lang="zh-CN" altLang="en-US" sz="2000" dirty="0">
              <a:latin typeface="Arial" pitchFamily="34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057400" y="4572000"/>
          <a:ext cx="3533774" cy="533400"/>
        </p:xfrm>
        <a:graphic>
          <a:graphicData uri="http://schemas.openxmlformats.org/presentationml/2006/ole">
            <p:oleObj spid="_x0000_s21507" name="Equation" r:id="rId4" imgW="1511300" imgH="228600" progId="Equation.DSMT4">
              <p:embed/>
            </p:oleObj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57200" y="198438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oper Black" pitchFamily="18" charset="0"/>
                <a:ea typeface="+mj-ea"/>
                <a:cs typeface="+mj-cs"/>
              </a:rPr>
              <a:t>Materials and Methods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oper Black" pitchFamily="18" charset="0"/>
              <a:ea typeface="+mj-ea"/>
              <a:cs typeface="+mj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6200" y="1143000"/>
            <a:ext cx="8991600" cy="1588"/>
          </a:xfrm>
          <a:prstGeom prst="line">
            <a:avLst/>
          </a:prstGeom>
          <a:ln w="101600" cmpd="thickThin">
            <a:solidFill>
              <a:schemeClr val="accent2">
                <a:lumMod val="75000"/>
                <a:alpha val="63000"/>
              </a:schemeClr>
            </a:solidFill>
          </a:ln>
          <a:effectLst>
            <a:outerShdw blurRad="812800" dist="50800" dir="1320000" sx="1000" sy="1000" algn="ctr" rotWithShape="0">
              <a:srgbClr val="000000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324600" y="4648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SNP-GBLUP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324600" y="2743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GBLUP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940</TotalTime>
  <Words>1267</Words>
  <Application>Microsoft Office PowerPoint</Application>
  <PresentationFormat>On-screen Show (4:3)</PresentationFormat>
  <Paragraphs>489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Equity</vt:lpstr>
      <vt:lpstr>Equation</vt:lpstr>
      <vt:lpstr>Mating Programs Including Genomic Relationships and Dominance Effects</vt:lpstr>
      <vt:lpstr>Introduction</vt:lpstr>
      <vt:lpstr>Introduction</vt:lpstr>
      <vt:lpstr>Introduction</vt:lpstr>
      <vt:lpstr>Introduction</vt:lpstr>
      <vt:lpstr>Materials and Methods</vt:lpstr>
      <vt:lpstr>Materials and Methods</vt:lpstr>
      <vt:lpstr>Slide 8</vt:lpstr>
      <vt:lpstr>Slide 9</vt:lpstr>
      <vt:lpstr>Slide 10</vt:lpstr>
      <vt:lpstr>Slide 11</vt:lpstr>
      <vt:lpstr>Results</vt:lpstr>
      <vt:lpstr>Slide 13</vt:lpstr>
      <vt:lpstr>Slide 14</vt:lpstr>
      <vt:lpstr>Slide 15</vt:lpstr>
      <vt:lpstr>Slide 16</vt:lpstr>
      <vt:lpstr>Slide 17</vt:lpstr>
      <vt:lpstr>Conclusions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Mating Programs Including Genomic Relationships and Dominance Effects</dc:title>
  <dc:creator>paul</dc:creator>
  <cp:lastModifiedBy>paul vanraden</cp:lastModifiedBy>
  <cp:revision>96</cp:revision>
  <dcterms:created xsi:type="dcterms:W3CDTF">2006-08-16T00:00:00Z</dcterms:created>
  <dcterms:modified xsi:type="dcterms:W3CDTF">2013-07-12T21:25:27Z</dcterms:modified>
</cp:coreProperties>
</file>