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0" r:id="rId1"/>
  </p:sldMasterIdLst>
  <p:notesMasterIdLst>
    <p:notesMasterId r:id="rId17"/>
  </p:notesMasterIdLst>
  <p:handoutMasterIdLst>
    <p:handoutMasterId r:id="rId18"/>
  </p:handoutMasterIdLst>
  <p:sldIdLst>
    <p:sldId id="256" r:id="rId2"/>
    <p:sldId id="406" r:id="rId3"/>
    <p:sldId id="421" r:id="rId4"/>
    <p:sldId id="424" r:id="rId5"/>
    <p:sldId id="410" r:id="rId6"/>
    <p:sldId id="413" r:id="rId7"/>
    <p:sldId id="425" r:id="rId8"/>
    <p:sldId id="422" r:id="rId9"/>
    <p:sldId id="416" r:id="rId10"/>
    <p:sldId id="423" r:id="rId11"/>
    <p:sldId id="417" r:id="rId12"/>
    <p:sldId id="418" r:id="rId13"/>
    <p:sldId id="386" r:id="rId14"/>
    <p:sldId id="414" r:id="rId15"/>
    <p:sldId id="407" r:id="rId16"/>
  </p:sldIdLst>
  <p:sldSz cx="9144000" cy="6858000" type="screen4x3"/>
  <p:notesSz cx="6985000" cy="9283700"/>
  <p:embeddedFontLs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Monotype Sorts" pitchFamily="2" charset="2"/>
      <p:regular r:id="rId23"/>
    </p:embeddedFont>
    <p:embeddedFont>
      <p:font typeface="SymbolProp BT" pitchFamily="18" charset="2"/>
      <p:regular r:id="rId24"/>
    </p:embeddedFont>
    <p:embeddedFont>
      <p:font typeface="Zurich BlkEx BT" pitchFamily="34" charset="0"/>
      <p:regular r:id="rId2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clrMru>
    <a:srgbClr val="FFFF00"/>
    <a:srgbClr val="00FFFF"/>
    <a:srgbClr val="66FF66"/>
    <a:srgbClr val="66FFFF"/>
    <a:srgbClr val="66FF99"/>
    <a:srgbClr val="00FF00"/>
    <a:srgbClr val="00EBFF"/>
    <a:srgbClr val="99FF99"/>
    <a:srgbClr val="00CC00"/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11" autoAdjust="0"/>
    <p:restoredTop sz="94568" autoAdjust="0"/>
  </p:normalViewPr>
  <p:slideViewPr>
    <p:cSldViewPr>
      <p:cViewPr varScale="1">
        <p:scale>
          <a:sx n="76" d="100"/>
          <a:sy n="76" d="100"/>
        </p:scale>
        <p:origin x="-1128" y="-68"/>
      </p:cViewPr>
      <p:guideLst>
        <p:guide orient="horz" pos="1680"/>
        <p:guide pos="1200"/>
        <p:guide pos="39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2" tIns="46408" rIns="92812" bIns="46408" numCol="1" anchor="t" anchorCtr="0" compatLnSpc="1">
            <a:prstTxWarp prst="textNoShape">
              <a:avLst/>
            </a:prstTxWarp>
          </a:bodyPr>
          <a:lstStyle>
            <a:lvl1pPr defTabSz="928688">
              <a:defRPr/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8378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2" tIns="46408" rIns="92812" bIns="46408" numCol="1" anchor="t" anchorCtr="0" compatLnSpc="1">
            <a:prstTxWarp prst="textNoShape">
              <a:avLst/>
            </a:prstTxWarp>
          </a:bodyPr>
          <a:lstStyle>
            <a:lvl1pPr algn="r" defTabSz="928688">
              <a:defRPr>
                <a:solidFill>
                  <a:srgbClr val="FFFF00"/>
                </a:solidFill>
              </a:defRPr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2" tIns="46408" rIns="92812" bIns="46408" numCol="1" anchor="b" anchorCtr="0" compatLnSpc="1">
            <a:prstTxWarp prst="textNoShape">
              <a:avLst/>
            </a:prstTxWarp>
          </a:bodyPr>
          <a:lstStyle>
            <a:lvl1pPr defTabSz="928688">
              <a:defRPr>
                <a:solidFill>
                  <a:srgbClr val="FFFF00"/>
                </a:solidFill>
              </a:defRPr>
            </a:lvl1pPr>
          </a:lstStyle>
          <a:p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8378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2" tIns="46408" rIns="92812" bIns="46408" numCol="1" anchor="b" anchorCtr="0" compatLnSpc="1">
            <a:prstTxWarp prst="textNoShape">
              <a:avLst/>
            </a:prstTxWarp>
          </a:bodyPr>
          <a:lstStyle>
            <a:lvl1pPr algn="r" defTabSz="928688">
              <a:defRPr>
                <a:solidFill>
                  <a:srgbClr val="FFFF00"/>
                </a:solidFill>
              </a:defRPr>
            </a:lvl1pPr>
          </a:lstStyle>
          <a:p>
            <a:fld id="{59329266-5292-4C10-83D1-A41825AC0FC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2" tIns="46408" rIns="92812" bIns="46408" numCol="1" anchor="t" anchorCtr="0" compatLnSpc="1">
            <a:prstTxWarp prst="textNoShape">
              <a:avLst/>
            </a:prstTxWarp>
          </a:bodyPr>
          <a:lstStyle>
            <a:lvl1pPr defTabSz="928688">
              <a:defRPr>
                <a:solidFill>
                  <a:srgbClr val="FFFF00"/>
                </a:solidFill>
              </a:defRPr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8378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2" tIns="46408" rIns="92812" bIns="46408" numCol="1" anchor="t" anchorCtr="0" compatLnSpc="1">
            <a:prstTxWarp prst="textNoShape">
              <a:avLst/>
            </a:prstTxWarp>
          </a:bodyPr>
          <a:lstStyle>
            <a:lvl1pPr algn="r" defTabSz="928688">
              <a:defRPr>
                <a:solidFill>
                  <a:srgbClr val="FFFF00"/>
                </a:solidFill>
              </a:defRPr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6913"/>
            <a:ext cx="4637088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756" y="4410076"/>
            <a:ext cx="5121488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2" tIns="46408" rIns="92812" bIns="464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2" tIns="46408" rIns="92812" bIns="46408" numCol="1" anchor="b" anchorCtr="0" compatLnSpc="1">
            <a:prstTxWarp prst="textNoShape">
              <a:avLst/>
            </a:prstTxWarp>
          </a:bodyPr>
          <a:lstStyle>
            <a:lvl1pPr defTabSz="928688">
              <a:defRPr>
                <a:solidFill>
                  <a:srgbClr val="FFFF00"/>
                </a:solidFill>
              </a:defRPr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8378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2" tIns="46408" rIns="92812" bIns="46408" numCol="1" anchor="b" anchorCtr="0" compatLnSpc="1">
            <a:prstTxWarp prst="textNoShape">
              <a:avLst/>
            </a:prstTxWarp>
          </a:bodyPr>
          <a:lstStyle>
            <a:lvl1pPr algn="r" defTabSz="928688">
              <a:defRPr>
                <a:solidFill>
                  <a:srgbClr val="FFFF00"/>
                </a:solidFill>
              </a:defRPr>
            </a:lvl1pPr>
          </a:lstStyle>
          <a:p>
            <a:fld id="{6D8F8786-532C-45D6-A934-7CD601DD533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F8786-532C-45D6-A934-7CD601DD533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8229600" cy="1554480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76496" name="Group 16"/>
          <p:cNvGrpSpPr>
            <a:grpSpLocks/>
          </p:cNvGrpSpPr>
          <p:nvPr/>
        </p:nvGrpSpPr>
        <p:grpSpPr bwMode="auto">
          <a:xfrm>
            <a:off x="0" y="2514600"/>
            <a:ext cx="9144000" cy="152400"/>
            <a:chOff x="48" y="4032"/>
            <a:chExt cx="5136" cy="86"/>
          </a:xfrm>
        </p:grpSpPr>
        <p:sp>
          <p:nvSpPr>
            <p:cNvPr id="276497" name="Rectangle 17"/>
            <p:cNvSpPr>
              <a:spLocks noChangeArrowheads="1"/>
            </p:cNvSpPr>
            <p:nvPr userDrawn="1"/>
          </p:nvSpPr>
          <p:spPr bwMode="ltGray">
            <a:xfrm>
              <a:off x="48" y="4032"/>
              <a:ext cx="5136" cy="29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498" name="Rectangle 18"/>
            <p:cNvSpPr>
              <a:spLocks noChangeArrowheads="1"/>
            </p:cNvSpPr>
            <p:nvPr userDrawn="1"/>
          </p:nvSpPr>
          <p:spPr bwMode="ltGray">
            <a:xfrm>
              <a:off x="48" y="4060"/>
              <a:ext cx="5136" cy="2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499" name="Rectangle 19"/>
            <p:cNvSpPr>
              <a:spLocks noChangeArrowheads="1"/>
            </p:cNvSpPr>
            <p:nvPr userDrawn="1"/>
          </p:nvSpPr>
          <p:spPr bwMode="ltGray">
            <a:xfrm>
              <a:off x="48" y="4089"/>
              <a:ext cx="5136" cy="29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4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Ø"/>
              </a:pPr>
              <a:endParaRPr lang="en-US" sz="2800" b="1"/>
            </a:p>
          </p:txBody>
        </p:sp>
      </p:grpSp>
      <p:sp>
        <p:nvSpPr>
          <p:cNvPr id="276510" name="Text Box 30"/>
          <p:cNvSpPr txBox="1">
            <a:spLocks noChangeArrowheads="1"/>
          </p:cNvSpPr>
          <p:nvPr/>
        </p:nvSpPr>
        <p:spPr bwMode="auto">
          <a:xfrm>
            <a:off x="457200" y="3063240"/>
            <a:ext cx="8229600" cy="330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600" b="1" dirty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Paul </a:t>
            </a:r>
            <a:r>
              <a:rPr lang="en-US" sz="2600" b="1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VanRaden,</a:t>
            </a:r>
            <a:r>
              <a:rPr lang="en-US" sz="2600" b="1" baseline="30000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1</a:t>
            </a:r>
            <a:r>
              <a:rPr lang="en-US" sz="2600" b="1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 Katie Olson,</a:t>
            </a:r>
            <a:r>
              <a:rPr lang="en-US" sz="2600" b="1" baseline="30000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2</a:t>
            </a:r>
            <a:r>
              <a:rPr lang="en-US" sz="2600" b="1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 Dan Null,</a:t>
            </a:r>
            <a:r>
              <a:rPr lang="en-US" sz="2600" b="1" baseline="30000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1</a:t>
            </a:r>
            <a:r>
              <a:rPr lang="en-US" sz="2600" b="1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Mehdi</a:t>
            </a:r>
            <a:r>
              <a:rPr lang="en-US" sz="2600" b="1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 Sargolzaei,</a:t>
            </a:r>
            <a:r>
              <a:rPr lang="en-US" sz="2600" b="1" baseline="30000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3</a:t>
            </a:r>
            <a:r>
              <a:rPr lang="en-US" sz="2600" b="1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 Marco Winters,</a:t>
            </a:r>
            <a:r>
              <a:rPr lang="en-US" sz="2600" b="1" baseline="30000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4</a:t>
            </a:r>
            <a:r>
              <a:rPr lang="en-US" sz="2600" b="1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 and Jan-Thijs van Kaam</a:t>
            </a:r>
            <a:r>
              <a:rPr lang="en-US" sz="2600" b="1" baseline="30000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5</a:t>
            </a:r>
            <a:r>
              <a:rPr lang="en-US" sz="2600" b="1" baseline="0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endParaRPr lang="en-US" sz="2600" b="1" dirty="0">
              <a:solidFill>
                <a:srgbClr val="FFFF00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50" b="1" baseline="30000" dirty="0" smtClean="0">
                <a:effectLst/>
                <a:latin typeface="Calibri" pitchFamily="34" charset="0"/>
                <a:cs typeface="Calibri" pitchFamily="34" charset="0"/>
              </a:rPr>
              <a:t>1</a:t>
            </a:r>
            <a:r>
              <a:rPr lang="en-US" sz="2050" b="1" dirty="0" smtClean="0">
                <a:effectLst/>
                <a:latin typeface="Calibri" pitchFamily="34" charset="0"/>
                <a:cs typeface="Calibri" pitchFamily="34" charset="0"/>
              </a:rPr>
              <a:t>Animal Improvement Programs Laboratory, ARS, USDA, Beltsville, MD, USA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50" b="1" baseline="30000" dirty="0" smtClean="0">
                <a:effectLst/>
                <a:latin typeface="Calibri" pitchFamily="34" charset="0"/>
                <a:cs typeface="Calibri" pitchFamily="34" charset="0"/>
              </a:rPr>
              <a:t>2</a:t>
            </a:r>
            <a:r>
              <a:rPr lang="en-US" sz="2050" b="1" baseline="0" dirty="0" smtClean="0">
                <a:effectLst/>
                <a:latin typeface="Calibri" pitchFamily="34" charset="0"/>
                <a:cs typeface="Calibri" pitchFamily="34" charset="0"/>
              </a:rPr>
              <a:t>National Association of Animal Breeders, Columbia, MO, USA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50" b="1" baseline="30000" dirty="0" smtClean="0">
                <a:effectLst/>
                <a:latin typeface="Calibri" pitchFamily="34" charset="0"/>
                <a:cs typeface="Calibri" pitchFamily="34" charset="0"/>
              </a:rPr>
              <a:t>3</a:t>
            </a:r>
            <a:r>
              <a:rPr lang="en-US" sz="2050" b="1" baseline="0" dirty="0" smtClean="0">
                <a:effectLst/>
                <a:latin typeface="Calibri" pitchFamily="34" charset="0"/>
                <a:cs typeface="Calibri" pitchFamily="34" charset="0"/>
              </a:rPr>
              <a:t>CGIL, University of  Guelph, ON, Canada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50" b="1" baseline="30000" dirty="0" smtClean="0">
                <a:effectLst/>
                <a:latin typeface="Calibri" pitchFamily="34" charset="0"/>
                <a:cs typeface="Calibri" pitchFamily="34" charset="0"/>
              </a:rPr>
              <a:t>4</a:t>
            </a:r>
            <a:r>
              <a:rPr lang="en-US" sz="2050" b="1" baseline="0" dirty="0" smtClean="0">
                <a:effectLst/>
                <a:latin typeface="Calibri" pitchFamily="34" charset="0"/>
                <a:cs typeface="Calibri" pitchFamily="34" charset="0"/>
              </a:rPr>
              <a:t>DairyCo, Agric. &amp; Hort. Development Board, Kenilworth, Warwickshire, UK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50" b="1" baseline="30000" dirty="0" smtClean="0">
                <a:effectLst/>
                <a:latin typeface="Calibri" pitchFamily="34" charset="0"/>
                <a:cs typeface="Calibri" pitchFamily="34" charset="0"/>
              </a:rPr>
              <a:t>5</a:t>
            </a:r>
            <a:r>
              <a:rPr lang="en-US" sz="2050" b="1" baseline="0" dirty="0" smtClean="0">
                <a:effectLst/>
                <a:latin typeface="Calibri" pitchFamily="34" charset="0"/>
                <a:cs typeface="Calibri" pitchFamily="34" charset="0"/>
              </a:rPr>
              <a:t>Associazone </a:t>
            </a:r>
            <a:r>
              <a:rPr lang="en-US" sz="2050" b="1" baseline="0" dirty="0" err="1" smtClean="0">
                <a:effectLst/>
                <a:latin typeface="Calibri" pitchFamily="34" charset="0"/>
                <a:cs typeface="Calibri" pitchFamily="34" charset="0"/>
              </a:rPr>
              <a:t>Nazionale</a:t>
            </a:r>
            <a:r>
              <a:rPr lang="en-US" sz="2050" b="1" baseline="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2050" b="1" baseline="0" dirty="0" err="1" smtClean="0">
                <a:effectLst/>
                <a:latin typeface="Calibri" pitchFamily="34" charset="0"/>
                <a:cs typeface="Calibri" pitchFamily="34" charset="0"/>
              </a:rPr>
              <a:t>Allevatori</a:t>
            </a:r>
            <a:r>
              <a:rPr lang="en-US" sz="2050" b="1" baseline="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2050" b="1" baseline="0" dirty="0" err="1" smtClean="0">
                <a:effectLst/>
                <a:latin typeface="Calibri" pitchFamily="34" charset="0"/>
                <a:cs typeface="Calibri" pitchFamily="34" charset="0"/>
              </a:rPr>
              <a:t>Frisona</a:t>
            </a:r>
            <a:r>
              <a:rPr lang="en-US" sz="2050" b="1" baseline="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2050" b="1" baseline="0" dirty="0" err="1" smtClean="0">
                <a:effectLst/>
                <a:latin typeface="Calibri" pitchFamily="34" charset="0"/>
                <a:cs typeface="Calibri" pitchFamily="34" charset="0"/>
              </a:rPr>
              <a:t>Italiana</a:t>
            </a:r>
            <a:r>
              <a:rPr lang="en-US" sz="2050" b="1" baseline="0" dirty="0" smtClean="0">
                <a:effectLst/>
                <a:latin typeface="Calibri" pitchFamily="34" charset="0"/>
                <a:cs typeface="Calibri" pitchFamily="34" charset="0"/>
              </a:rPr>
              <a:t>, Cremona, Italy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8229600" y="6172200"/>
            <a:ext cx="812800" cy="566737"/>
            <a:chOff x="8255000" y="6062663"/>
            <a:chExt cx="812800" cy="566737"/>
          </a:xfrm>
        </p:grpSpPr>
        <p:pic>
          <p:nvPicPr>
            <p:cNvPr id="15" name="Picture 24" descr="usda-ar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55000" y="6062663"/>
              <a:ext cx="812800" cy="566737"/>
            </a:xfrm>
            <a:prstGeom prst="rect">
              <a:avLst/>
            </a:prstGeom>
            <a:noFill/>
          </p:spPr>
        </p:pic>
        <p:sp>
          <p:nvSpPr>
            <p:cNvPr id="16" name="Text Box 6"/>
            <p:cNvSpPr txBox="1">
              <a:spLocks noChangeArrowheads="1"/>
            </p:cNvSpPr>
            <p:nvPr/>
          </p:nvSpPr>
          <p:spPr bwMode="ltGray">
            <a:xfrm>
              <a:off x="8412480" y="6443162"/>
              <a:ext cx="330200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kumimoji="1" lang="en-US" sz="1100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2012</a:t>
              </a:r>
              <a:endParaRPr kumimoji="1" lang="en-US" sz="11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28600"/>
            <a:ext cx="21717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3627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315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800600"/>
          </a:xfrm>
        </p:spPr>
        <p:txBody>
          <a:bodyPr/>
          <a:lstStyle>
            <a:lvl2pPr>
              <a:buClr>
                <a:srgbClr val="00FFFF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7279B">
                <a:gamma/>
                <a:shade val="0"/>
                <a:invGamma/>
              </a:srgbClr>
            </a:gs>
            <a:gs pos="100000">
              <a:srgbClr val="27279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82" name="Text Box 26"/>
          <p:cNvSpPr txBox="1">
            <a:spLocks noChangeArrowheads="1"/>
          </p:cNvSpPr>
          <p:nvPr/>
        </p:nvSpPr>
        <p:spPr bwMode="ltGray">
          <a:xfrm>
            <a:off x="228600" y="6556248"/>
            <a:ext cx="401478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kumimoji="1" 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Interbull annual</a:t>
            </a:r>
            <a:r>
              <a:rPr kumimoji="1" lang="en-US" b="1" baseline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meeting</a:t>
            </a:r>
            <a:r>
              <a:rPr kumimoji="1" 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kumimoji="1" lang="en-US" b="1" baseline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May 2012,</a:t>
            </a:r>
            <a:r>
              <a:rPr kumimoji="1" 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Cork, Ireland </a:t>
            </a:r>
            <a:r>
              <a:rPr kumimoji="1"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</a:t>
            </a:r>
            <a:fld id="{DB5F03EE-5605-4F61-95AF-94C33F976CB2}" type="slidenum">
              <a:rPr kumimoji="1" lang="en-US" b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pPr algn="l" eaLnBrk="0" hangingPunct="0">
                <a:spcBef>
                  <a:spcPct val="50000"/>
                </a:spcBef>
              </a:pPr>
              <a:t>‹#›</a:t>
            </a:fld>
            <a:r>
              <a:rPr kumimoji="1"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275475" name="Text Box 19"/>
          <p:cNvSpPr txBox="1">
            <a:spLocks noChangeArrowheads="1"/>
          </p:cNvSpPr>
          <p:nvPr/>
        </p:nvSpPr>
        <p:spPr bwMode="ltGray">
          <a:xfrm>
            <a:off x="7132320" y="6556248"/>
            <a:ext cx="95833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Paul </a:t>
            </a:r>
            <a:r>
              <a:rPr kumimoji="1" lang="en-US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VanRaden</a:t>
            </a:r>
            <a:endParaRPr kumimoji="1" lang="en-US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3444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8229600" y="6172200"/>
            <a:ext cx="812800" cy="566737"/>
            <a:chOff x="8255000" y="6062663"/>
            <a:chExt cx="812800" cy="566737"/>
          </a:xfrm>
        </p:grpSpPr>
        <p:pic>
          <p:nvPicPr>
            <p:cNvPr id="275480" name="Picture 24" descr="usda-ars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8255000" y="6062663"/>
              <a:ext cx="812800" cy="566737"/>
            </a:xfrm>
            <a:prstGeom prst="rect">
              <a:avLst/>
            </a:prstGeom>
            <a:noFill/>
          </p:spPr>
        </p:pic>
        <p:sp>
          <p:nvSpPr>
            <p:cNvPr id="275462" name="Text Box 6"/>
            <p:cNvSpPr txBox="1">
              <a:spLocks noChangeArrowheads="1"/>
            </p:cNvSpPr>
            <p:nvPr/>
          </p:nvSpPr>
          <p:spPr bwMode="ltGray">
            <a:xfrm>
              <a:off x="8412480" y="6443162"/>
              <a:ext cx="330200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kumimoji="1" lang="en-US" sz="1100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2012</a:t>
              </a:r>
              <a:endParaRPr kumimoji="1" lang="en-US" sz="11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75483" name="Group 27"/>
          <p:cNvGrpSpPr>
            <a:grpSpLocks/>
          </p:cNvGrpSpPr>
          <p:nvPr/>
        </p:nvGrpSpPr>
        <p:grpSpPr bwMode="auto">
          <a:xfrm>
            <a:off x="0" y="6324600"/>
            <a:ext cx="8229600" cy="152400"/>
            <a:chOff x="48" y="4032"/>
            <a:chExt cx="5136" cy="86"/>
          </a:xfrm>
        </p:grpSpPr>
        <p:sp>
          <p:nvSpPr>
            <p:cNvPr id="275484" name="Rectangle 28"/>
            <p:cNvSpPr>
              <a:spLocks noChangeArrowheads="1"/>
            </p:cNvSpPr>
            <p:nvPr userDrawn="1"/>
          </p:nvSpPr>
          <p:spPr bwMode="ltGray">
            <a:xfrm>
              <a:off x="48" y="4032"/>
              <a:ext cx="5136" cy="29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5485" name="Rectangle 29"/>
            <p:cNvSpPr>
              <a:spLocks noChangeArrowheads="1"/>
            </p:cNvSpPr>
            <p:nvPr userDrawn="1"/>
          </p:nvSpPr>
          <p:spPr bwMode="ltGray">
            <a:xfrm>
              <a:off x="48" y="4060"/>
              <a:ext cx="5136" cy="2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5486" name="Rectangle 30"/>
            <p:cNvSpPr>
              <a:spLocks noChangeArrowheads="1"/>
            </p:cNvSpPr>
            <p:nvPr userDrawn="1"/>
          </p:nvSpPr>
          <p:spPr bwMode="ltGray">
            <a:xfrm>
              <a:off x="48" y="4089"/>
              <a:ext cx="5136" cy="29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4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Ø"/>
              </a:pPr>
              <a:endParaRPr lang="en-US" sz="2800" b="1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+mj-ea"/>
          <a:cs typeface="Calibri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98463" indent="-398463" algn="l" rtl="0" fontAlgn="base">
        <a:spcBef>
          <a:spcPts val="0"/>
        </a:spcBef>
        <a:spcAft>
          <a:spcPts val="600"/>
        </a:spcAft>
        <a:buClr>
          <a:srgbClr val="00FFFF"/>
        </a:buClr>
        <a:buSzPct val="90000"/>
        <a:buFont typeface="Wingdings" pitchFamily="2" charset="2"/>
        <a:buChar char="Ø"/>
        <a:defRPr sz="3200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685800" indent="-279400" algn="l" rtl="0" fontAlgn="base">
        <a:spcBef>
          <a:spcPts val="0"/>
        </a:spcBef>
        <a:spcAft>
          <a:spcPts val="600"/>
        </a:spcAft>
        <a:buClr>
          <a:srgbClr val="00FFFF"/>
        </a:buClr>
        <a:buSzPct val="85000"/>
        <a:buChar char="•"/>
        <a:tabLst/>
        <a:defRPr sz="3200" b="1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033463" indent="-288925" algn="l" rtl="0" fontAlgn="base">
        <a:spcBef>
          <a:spcPts val="0"/>
        </a:spcBef>
        <a:spcAft>
          <a:spcPts val="600"/>
        </a:spcAft>
        <a:buClr>
          <a:srgbClr val="00FFFF"/>
        </a:buClr>
        <a:buSzPct val="85000"/>
        <a:buFont typeface="Zurich BlkEx BT" pitchFamily="34" charset="0"/>
        <a:buChar char="–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cs typeface="Calibri" pitchFamily="34" charset="0"/>
        </a:defRPr>
      </a:lvl3pPr>
      <a:lvl4pPr marL="1600200" indent="-228600" algn="l" rtl="0" fontAlgn="base">
        <a:spcBef>
          <a:spcPct val="5000"/>
        </a:spcBef>
        <a:spcAft>
          <a:spcPct val="0"/>
        </a:spcAft>
        <a:buClr>
          <a:schemeClr val="accent1"/>
        </a:buClr>
        <a:buSzPct val="70000"/>
        <a:buChar char="–"/>
        <a:defRPr sz="3000" b="1">
          <a:solidFill>
            <a:schemeClr val="accent1"/>
          </a:solidFill>
          <a:latin typeface="Calibri" pitchFamily="34" charset="0"/>
          <a:cs typeface="Calibri" pitchFamily="34" charset="0"/>
        </a:defRPr>
      </a:lvl4pPr>
      <a:lvl5pPr marL="2057400" indent="-228600" algn="l" rtl="0" fontAlgn="base">
        <a:spcBef>
          <a:spcPct val="5000"/>
        </a:spcBef>
        <a:spcAft>
          <a:spcPct val="0"/>
        </a:spcAft>
        <a:buClr>
          <a:schemeClr val="accent1"/>
        </a:buClr>
        <a:buSzPct val="70000"/>
        <a:buChar char="–"/>
        <a:defRPr sz="3000" b="1">
          <a:solidFill>
            <a:schemeClr val="accent1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5000"/>
        </a:spcBef>
        <a:spcAft>
          <a:spcPct val="0"/>
        </a:spcAft>
        <a:buClr>
          <a:schemeClr val="accent1"/>
        </a:buClr>
        <a:buSzPct val="70000"/>
        <a:buChar char="–"/>
        <a:defRPr sz="2000" b="1">
          <a:solidFill>
            <a:schemeClr val="accent1"/>
          </a:solidFill>
          <a:latin typeface="+mn-lt"/>
        </a:defRPr>
      </a:lvl6pPr>
      <a:lvl7pPr marL="2971800" indent="-228600" algn="l" rtl="0" fontAlgn="base">
        <a:spcBef>
          <a:spcPct val="5000"/>
        </a:spcBef>
        <a:spcAft>
          <a:spcPct val="0"/>
        </a:spcAft>
        <a:buClr>
          <a:schemeClr val="accent1"/>
        </a:buClr>
        <a:buSzPct val="70000"/>
        <a:buChar char="–"/>
        <a:defRPr sz="2000" b="1">
          <a:solidFill>
            <a:schemeClr val="accent1"/>
          </a:solidFill>
          <a:latin typeface="+mn-lt"/>
        </a:defRPr>
      </a:lvl7pPr>
      <a:lvl8pPr marL="3429000" indent="-228600" algn="l" rtl="0" fontAlgn="base">
        <a:spcBef>
          <a:spcPct val="5000"/>
        </a:spcBef>
        <a:spcAft>
          <a:spcPct val="0"/>
        </a:spcAft>
        <a:buClr>
          <a:schemeClr val="accent1"/>
        </a:buClr>
        <a:buSzPct val="70000"/>
        <a:buChar char="–"/>
        <a:defRPr sz="2000" b="1">
          <a:solidFill>
            <a:schemeClr val="accent1"/>
          </a:solidFill>
          <a:latin typeface="+mn-lt"/>
        </a:defRPr>
      </a:lvl8pPr>
      <a:lvl9pPr marL="3886200" indent="-228600" algn="l" rtl="0" fontAlgn="base">
        <a:spcBef>
          <a:spcPct val="5000"/>
        </a:spcBef>
        <a:spcAft>
          <a:spcPct val="0"/>
        </a:spcAft>
        <a:buClr>
          <a:schemeClr val="accent1"/>
        </a:buClr>
        <a:buSzPct val="70000"/>
        <a:buChar char="–"/>
        <a:defRPr sz="2000" b="1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65760"/>
            <a:ext cx="8229600" cy="2133600"/>
          </a:xfrm>
        </p:spPr>
        <p:txBody>
          <a:bodyPr/>
          <a:lstStyle/>
          <a:p>
            <a:r>
              <a:rPr lang="en-US" sz="4200" dirty="0" smtClean="0">
                <a:effectLst/>
              </a:rPr>
              <a:t>Reliability Increases from Combining 50,000- and 777,000-Marker Genotypes from 4 Countries</a:t>
            </a:r>
            <a:endParaRPr lang="en-US" sz="42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HD REL Gains </a:t>
            </a:r>
            <a:r>
              <a:rPr lang="en-US" dirty="0" smtClean="0">
                <a:solidFill>
                  <a:srgbClr val="FFFF00"/>
                </a:solidFill>
              </a:rPr>
              <a:t>(HOL)</a:t>
            </a:r>
          </a:p>
        </p:txBody>
      </p:sp>
      <p:graphicFrame>
        <p:nvGraphicFramePr>
          <p:cNvPr id="1409027" name="Group 3"/>
          <p:cNvGraphicFramePr>
            <a:graphicFrameLocks noGrp="1"/>
          </p:cNvGraphicFramePr>
          <p:nvPr>
            <p:ph idx="1"/>
          </p:nvPr>
        </p:nvGraphicFramePr>
        <p:xfrm>
          <a:off x="533400" y="1219200"/>
          <a:ext cx="8077199" cy="50190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56931"/>
                <a:gridCol w="1319869"/>
                <a:gridCol w="1676400"/>
                <a:gridCol w="1523999"/>
              </a:tblGrid>
              <a:tr h="4429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Trait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9144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REL</a:t>
                      </a:r>
                      <a:r>
                        <a:rPr kumimoji="0" lang="en-US" sz="32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50K</a:t>
                      </a: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SymbolProp BT"/>
                        </a:rPr>
                        <a:t></a:t>
                      </a: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REL</a:t>
                      </a:r>
                      <a:r>
                        <a:rPr kumimoji="0" lang="en-US" sz="32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PA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9144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REL</a:t>
                      </a:r>
                      <a:r>
                        <a:rPr kumimoji="0" lang="en-US" sz="32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HD</a:t>
                      </a: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SymbolProp BT"/>
                        </a:rPr>
                        <a:t></a:t>
                      </a: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REL</a:t>
                      </a:r>
                      <a:r>
                        <a:rPr kumimoji="0" lang="en-US" sz="32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50K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9144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HD</a:t>
                      </a:r>
                      <a:r>
                        <a:rPr kumimoji="0" lang="en-US" sz="3200" b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nonlinear</a:t>
                      </a: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SymbolProp BT"/>
                        </a:rPr>
                        <a:t></a:t>
                      </a:r>
                      <a:r>
                        <a:rPr kumimoji="0" lang="en-US" sz="27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HD</a:t>
                      </a:r>
                      <a:r>
                        <a:rPr kumimoji="0" lang="en-US" sz="3200" b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linear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91440" horzOverflow="overflow"/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Average (28 traits)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31.5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700" b="1" dirty="0" smtClean="0">
                          <a:latin typeface="Calibri" pitchFamily="34" charset="0"/>
                          <a:cs typeface="Calibri" pitchFamily="34" charset="0"/>
                        </a:rPr>
                        <a:t>0.4</a:t>
                      </a:r>
                      <a:endParaRPr lang="en-US" sz="27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4572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0.8</a:t>
                      </a:r>
                    </a:p>
                  </a:txBody>
                  <a:tcPr marL="0" marR="0" marT="0" marB="0" horzOverflow="overflow"/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Milk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28.7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700" b="1" dirty="0" smtClean="0">
                          <a:latin typeface="Calibri" pitchFamily="34" charset="0"/>
                          <a:cs typeface="Calibri" pitchFamily="34" charset="0"/>
                          <a:sym typeface="SymbolProp BT"/>
                        </a:rPr>
                        <a:t></a:t>
                      </a:r>
                      <a:r>
                        <a:rPr lang="en-US" sz="2700" b="1" dirty="0" smtClean="0"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  <a:endParaRPr lang="en-US" sz="27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4572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1.2</a:t>
                      </a:r>
                    </a:p>
                  </a:txBody>
                  <a:tcPr marL="0" marR="0" marT="0" marB="0" horzOverflow="overflow"/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Fat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31.3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700" b="1" dirty="0" smtClean="0"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  <a:endParaRPr lang="en-US" sz="27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4572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1.8</a:t>
                      </a:r>
                    </a:p>
                  </a:txBody>
                  <a:tcPr marL="0" marR="0" marT="0" marB="0" horzOverflow="overflow"/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Protein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22.5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700" b="1" dirty="0" smtClean="0">
                          <a:latin typeface="Calibri" pitchFamily="34" charset="0"/>
                          <a:cs typeface="Calibri" pitchFamily="34" charset="0"/>
                          <a:sym typeface="SymbolProp BT"/>
                        </a:rPr>
                        <a:t></a:t>
                      </a:r>
                      <a:r>
                        <a:rPr lang="en-US" sz="2700" b="1" dirty="0" smtClean="0"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  <a:endParaRPr lang="en-US" sz="27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4572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marL="0" marR="0" marT="0" marB="0" horzOverflow="overflow"/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Productive life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21.8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700" b="1" dirty="0" smtClean="0">
                          <a:latin typeface="Calibri" pitchFamily="34" charset="0"/>
                          <a:cs typeface="Calibri" pitchFamily="34" charset="0"/>
                        </a:rPr>
                        <a:t>1.6</a:t>
                      </a:r>
                      <a:endParaRPr lang="en-US" sz="27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4572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1.3</a:t>
                      </a:r>
                    </a:p>
                  </a:txBody>
                  <a:tcPr marL="0" marR="0" marT="0" marB="0" horzOverflow="overflow"/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SCS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27.2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700" b="1" dirty="0" smtClean="0"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  <a:endParaRPr lang="en-US" sz="27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4572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0.4</a:t>
                      </a:r>
                    </a:p>
                  </a:txBody>
                  <a:tcPr marL="0" marR="0" marT="0" marB="0" horzOverflow="overflow"/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Daughter pregnancy rate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21.3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700" b="1" dirty="0" smtClean="0">
                          <a:latin typeface="Calibri" pitchFamily="34" charset="0"/>
                          <a:cs typeface="Calibri" pitchFamily="34" charset="0"/>
                        </a:rPr>
                        <a:t>0.7</a:t>
                      </a:r>
                      <a:endParaRPr lang="en-US" sz="27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4572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0.4</a:t>
                      </a:r>
                    </a:p>
                  </a:txBody>
                  <a:tcPr marL="0" marR="0" marT="0" marB="0" horzOverflow="overflow"/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Final score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24.0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700" b="1" dirty="0" smtClean="0">
                          <a:latin typeface="Calibri" pitchFamily="34" charset="0"/>
                          <a:cs typeface="Calibri" pitchFamily="34" charset="0"/>
                          <a:sym typeface="SymbolProp BT"/>
                        </a:rPr>
                        <a:t></a:t>
                      </a:r>
                      <a:r>
                        <a:rPr lang="en-US" sz="2700" b="1" dirty="0" smtClean="0"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  <a:endParaRPr lang="en-US" sz="27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4572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marL="0" marR="0" marT="0" marB="0" horzOverflow="overflow"/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Stature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34.0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700" b="1" dirty="0" smtClean="0">
                          <a:latin typeface="Calibri" pitchFamily="34" charset="0"/>
                          <a:cs typeface="Calibri" pitchFamily="34" charset="0"/>
                        </a:rPr>
                        <a:t>1.8</a:t>
                      </a:r>
                      <a:endParaRPr lang="en-US" sz="27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4572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0.7</a:t>
                      </a:r>
                    </a:p>
                  </a:txBody>
                  <a:tcPr marL="0" marR="0" marT="0" marB="0" horzOverflow="overflow"/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Sire calving ease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10.4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700" b="1" dirty="0" smtClean="0">
                          <a:latin typeface="Calibri" pitchFamily="34" charset="0"/>
                          <a:cs typeface="Calibri" pitchFamily="34" charset="0"/>
                          <a:sym typeface="SymbolProp BT"/>
                        </a:rPr>
                        <a:t></a:t>
                      </a:r>
                      <a:r>
                        <a:rPr lang="en-US" sz="2700" b="1" dirty="0" smtClean="0">
                          <a:latin typeface="Calibri" pitchFamily="34" charset="0"/>
                          <a:cs typeface="Calibri" pitchFamily="34" charset="0"/>
                        </a:rPr>
                        <a:t>2.3</a:t>
                      </a:r>
                      <a:endParaRPr lang="en-US" sz="27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4572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1.9</a:t>
                      </a:r>
                    </a:p>
                  </a:txBody>
                  <a:tcPr marL="0" marR="0" marT="0" marB="0" horzOverflow="overflow"/>
                </a:tc>
              </a:tr>
            </a:tbl>
          </a:graphicData>
        </a:graphic>
      </p:graphicFrame>
      <p:pic>
        <p:nvPicPr>
          <p:cNvPr id="11266" name="Picture 2" descr="http://upload.wikimedia.org/wikipedia/commons/8/89/Koeienkoppen.jpg"/>
          <p:cNvPicPr>
            <a:picLocks noChangeAspect="1" noChangeArrowheads="1"/>
          </p:cNvPicPr>
          <p:nvPr/>
        </p:nvPicPr>
        <p:blipFill>
          <a:blip r:embed="rId2" cstate="print"/>
          <a:srcRect l="21900" b="48000"/>
          <a:stretch>
            <a:fillRect/>
          </a:stretch>
        </p:blipFill>
        <p:spPr bwMode="auto">
          <a:xfrm>
            <a:off x="8001000" y="0"/>
            <a:ext cx="1143000" cy="951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900"/>
              </a:spcAft>
            </a:pPr>
            <a:r>
              <a:rPr lang="en-US" dirty="0" smtClean="0"/>
              <a:t>Average REL gain of HD compared with 50K across 28 traits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  <a:sym typeface="SymbolProp BT"/>
              </a:rPr>
              <a:t></a:t>
            </a:r>
            <a:r>
              <a:rPr lang="en-US" dirty="0" smtClean="0">
                <a:solidFill>
                  <a:srgbClr val="FFFF00"/>
                </a:solidFill>
              </a:rPr>
              <a:t>0.5%</a:t>
            </a:r>
            <a:r>
              <a:rPr lang="en-US" dirty="0" smtClean="0"/>
              <a:t> decrease using </a:t>
            </a:r>
            <a:r>
              <a:rPr lang="en-US" dirty="0" smtClean="0">
                <a:solidFill>
                  <a:srgbClr val="FFFF00"/>
                </a:solidFill>
              </a:rPr>
              <a:t>342 HD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0.5%</a:t>
            </a:r>
            <a:r>
              <a:rPr lang="en-US" dirty="0" smtClean="0"/>
              <a:t> increase using </a:t>
            </a:r>
            <a:r>
              <a:rPr lang="en-US" dirty="0" smtClean="0">
                <a:solidFill>
                  <a:srgbClr val="FFFF00"/>
                </a:solidFill>
              </a:rPr>
              <a:t>1,074 HD</a:t>
            </a:r>
          </a:p>
          <a:p>
            <a:pPr lvl="1">
              <a:spcAft>
                <a:spcPts val="3600"/>
              </a:spcAft>
            </a:pPr>
            <a:r>
              <a:rPr lang="en-US" dirty="0" smtClean="0">
                <a:solidFill>
                  <a:srgbClr val="FFFF00"/>
                </a:solidFill>
              </a:rPr>
              <a:t>0.4%</a:t>
            </a:r>
            <a:r>
              <a:rPr lang="en-US" dirty="0" smtClean="0"/>
              <a:t> increase using </a:t>
            </a:r>
            <a:r>
              <a:rPr lang="en-US" dirty="0" smtClean="0">
                <a:solidFill>
                  <a:srgbClr val="FFFF00"/>
                </a:solidFill>
              </a:rPr>
              <a:t>1,510 HD</a:t>
            </a:r>
          </a:p>
          <a:p>
            <a:r>
              <a:rPr lang="en-US" dirty="0" smtClean="0"/>
              <a:t>Imputation accuracy tested using simulated chromosome and same population structure as actual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HD Studies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295400"/>
          <a:ext cx="7848602" cy="3185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7801"/>
                <a:gridCol w="2099164"/>
                <a:gridCol w="1282944"/>
                <a:gridCol w="477241"/>
                <a:gridCol w="956638"/>
                <a:gridCol w="452804"/>
                <a:gridCol w="113201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900" b="1" dirty="0" smtClean="0">
                          <a:solidFill>
                            <a:srgbClr val="00FFFF"/>
                          </a:solidFill>
                          <a:latin typeface="Calibri" pitchFamily="34" charset="0"/>
                          <a:cs typeface="Calibri" pitchFamily="34" charset="0"/>
                        </a:rPr>
                        <a:t>Markers</a:t>
                      </a:r>
                      <a:endParaRPr lang="en-US" sz="2900" b="1" dirty="0">
                        <a:solidFill>
                          <a:srgbClr val="00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900" b="1" dirty="0" smtClean="0">
                          <a:solidFill>
                            <a:srgbClr val="00FFFF"/>
                          </a:solidFill>
                          <a:latin typeface="Calibri" pitchFamily="34" charset="0"/>
                          <a:cs typeface="Calibri" pitchFamily="34" charset="0"/>
                        </a:rPr>
                        <a:t>Animals</a:t>
                      </a:r>
                      <a:endParaRPr lang="en-US" sz="2900" b="1" dirty="0">
                        <a:solidFill>
                          <a:srgbClr val="00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91440" anchor="b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900" b="1" dirty="0" err="1" smtClean="0">
                          <a:solidFill>
                            <a:srgbClr val="00FFFF"/>
                          </a:solidFill>
                          <a:latin typeface="Calibri" pitchFamily="34" charset="0"/>
                          <a:cs typeface="Calibri" pitchFamily="34" charset="0"/>
                        </a:rPr>
                        <a:t>Findhap</a:t>
                      </a:r>
                      <a:endParaRPr lang="en-US" sz="2900" b="1" dirty="0">
                        <a:solidFill>
                          <a:srgbClr val="00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en-US" sz="2900" b="1" dirty="0" smtClean="0">
                          <a:solidFill>
                            <a:srgbClr val="00FFFF"/>
                          </a:solidFill>
                          <a:latin typeface="Calibri" pitchFamily="34" charset="0"/>
                          <a:cs typeface="Calibri" pitchFamily="34" charset="0"/>
                        </a:rPr>
                        <a:t>all</a:t>
                      </a:r>
                      <a:endParaRPr lang="en-US" sz="2900" b="1" dirty="0">
                        <a:solidFill>
                          <a:srgbClr val="00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91440" anchor="b"/>
                </a:tc>
                <a:tc rowSpan="2">
                  <a:txBody>
                    <a:bodyPr/>
                    <a:lstStyle/>
                    <a:p>
                      <a:pPr algn="ctr"/>
                      <a:endParaRPr lang="en-US" sz="2900" b="1" dirty="0">
                        <a:solidFill>
                          <a:srgbClr val="00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9144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900" b="1" dirty="0" err="1" smtClean="0">
                          <a:solidFill>
                            <a:srgbClr val="00FFFF"/>
                          </a:solidFill>
                          <a:latin typeface="Calibri" pitchFamily="34" charset="0"/>
                          <a:cs typeface="Calibri" pitchFamily="34" charset="0"/>
                        </a:rPr>
                        <a:t>FImpute</a:t>
                      </a:r>
                      <a:endParaRPr lang="en-US" sz="2900" b="1" dirty="0">
                        <a:solidFill>
                          <a:srgbClr val="00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dirty="0" smtClean="0">
                          <a:solidFill>
                            <a:srgbClr val="00FFFF"/>
                          </a:solidFill>
                          <a:latin typeface="Calibri" pitchFamily="34" charset="0"/>
                          <a:cs typeface="Calibri" pitchFamily="34" charset="0"/>
                        </a:rPr>
                        <a:t>All</a:t>
                      </a:r>
                      <a:endParaRPr lang="en-US" sz="2900" b="1" dirty="0">
                        <a:solidFill>
                          <a:srgbClr val="00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91440"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 b="1" baseline="30000" dirty="0">
                        <a:solidFill>
                          <a:srgbClr val="00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91440"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dirty="0" smtClean="0">
                          <a:solidFill>
                            <a:srgbClr val="00FFFF"/>
                          </a:solidFill>
                          <a:latin typeface="Calibri" pitchFamily="34" charset="0"/>
                          <a:cs typeface="Calibri" pitchFamily="34" charset="0"/>
                        </a:rPr>
                        <a:t>2-step</a:t>
                      </a:r>
                      <a:r>
                        <a:rPr lang="en-US" sz="2900" b="1" baseline="30000" dirty="0" smtClean="0">
                          <a:solidFill>
                            <a:srgbClr val="FFFF00"/>
                          </a:solidFill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en-US" sz="2900" b="1" baseline="30000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91440"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2900" b="1" dirty="0" smtClean="0">
                          <a:latin typeface="Calibri" pitchFamily="34" charset="0"/>
                          <a:cs typeface="Calibri" pitchFamily="34" charset="0"/>
                        </a:rPr>
                        <a:t>330,000</a:t>
                      </a:r>
                      <a:endParaRPr lang="en-US" sz="29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128016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900" b="1" dirty="0" smtClean="0">
                          <a:latin typeface="Calibri" pitchFamily="34" charset="0"/>
                          <a:cs typeface="Calibri" pitchFamily="34" charset="0"/>
                        </a:rPr>
                        <a:t>1,112</a:t>
                      </a:r>
                      <a:endParaRPr lang="en-US" sz="29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530352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12648" algn="dec"/>
                        </a:tabLst>
                      </a:pPr>
                      <a:r>
                        <a:rPr lang="en-US" sz="2900" b="1" dirty="0" smtClean="0">
                          <a:latin typeface="Calibri" pitchFamily="34" charset="0"/>
                          <a:cs typeface="Calibri" pitchFamily="34" charset="0"/>
                        </a:rPr>
                        <a:t>99.89</a:t>
                      </a:r>
                      <a:endParaRPr lang="en-US" sz="29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9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57200" algn="dec"/>
                        </a:tabLst>
                      </a:pPr>
                      <a:r>
                        <a:rPr lang="en-US" sz="2900" b="1" dirty="0" smtClean="0">
                          <a:latin typeface="Calibri" pitchFamily="34" charset="0"/>
                          <a:cs typeface="Calibri" pitchFamily="34" charset="0"/>
                        </a:rPr>
                        <a:t>99.96</a:t>
                      </a:r>
                      <a:endParaRPr lang="en-US" sz="29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9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30352" algn="dec"/>
                        </a:tabLst>
                      </a:pPr>
                      <a:r>
                        <a:rPr lang="en-US" sz="2900" b="1" dirty="0" smtClean="0">
                          <a:latin typeface="Calibri" pitchFamily="34" charset="0"/>
                          <a:cs typeface="Calibri" pitchFamily="34" charset="0"/>
                        </a:rPr>
                        <a:t>99.96</a:t>
                      </a:r>
                      <a:endParaRPr lang="en-US" sz="29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</a:tr>
              <a:tr h="30480">
                <a:tc>
                  <a:txBody>
                    <a:bodyPr/>
                    <a:lstStyle/>
                    <a:p>
                      <a:pPr algn="r"/>
                      <a:r>
                        <a:rPr lang="en-US" sz="2900" b="1" dirty="0" smtClean="0">
                          <a:latin typeface="Calibri" pitchFamily="34" charset="0"/>
                          <a:cs typeface="Calibri" pitchFamily="34" charset="0"/>
                        </a:rPr>
                        <a:t>41,250</a:t>
                      </a:r>
                      <a:endParaRPr lang="en-US" sz="29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128016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900" b="1" dirty="0" smtClean="0">
                          <a:latin typeface="Calibri" pitchFamily="34" charset="0"/>
                          <a:cs typeface="Calibri" pitchFamily="34" charset="0"/>
                        </a:rPr>
                        <a:t>72,532</a:t>
                      </a:r>
                      <a:endParaRPr lang="en-US" sz="29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530352" marT="0" marB="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612648" algn="dec"/>
                        </a:tabLst>
                      </a:pPr>
                      <a:r>
                        <a:rPr lang="en-US" sz="2900" b="1" dirty="0" smtClean="0">
                          <a:latin typeface="Calibri" pitchFamily="34" charset="0"/>
                          <a:cs typeface="Calibri" pitchFamily="34" charset="0"/>
                        </a:rPr>
                        <a:t>	99.0</a:t>
                      </a:r>
                      <a:endParaRPr lang="en-US" sz="29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9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438912" algn="dec"/>
                        </a:tabLst>
                      </a:pPr>
                      <a:r>
                        <a:rPr lang="en-US" sz="2900" b="1" dirty="0" smtClean="0">
                          <a:latin typeface="Calibri" pitchFamily="34" charset="0"/>
                          <a:cs typeface="Calibri" pitchFamily="34" charset="0"/>
                        </a:rPr>
                        <a:t>	99.3</a:t>
                      </a:r>
                      <a:endParaRPr lang="en-US" sz="29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9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30352" algn="dec"/>
                        </a:tabLst>
                      </a:pPr>
                      <a:r>
                        <a:rPr lang="en-US" sz="2900" b="1" dirty="0" smtClean="0">
                          <a:latin typeface="Calibri" pitchFamily="34" charset="0"/>
                          <a:cs typeface="Calibri" pitchFamily="34" charset="0"/>
                        </a:rPr>
                        <a:t>	99.3</a:t>
                      </a:r>
                      <a:endParaRPr lang="en-US" sz="29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</a:tr>
              <a:tr h="45720">
                <a:tc>
                  <a:txBody>
                    <a:bodyPr/>
                    <a:lstStyle/>
                    <a:p>
                      <a:pPr algn="r"/>
                      <a:r>
                        <a:rPr lang="en-US" sz="2900" b="1" dirty="0" smtClean="0">
                          <a:latin typeface="Calibri" pitchFamily="34" charset="0"/>
                          <a:cs typeface="Calibri" pitchFamily="34" charset="0"/>
                        </a:rPr>
                        <a:t>5,130</a:t>
                      </a:r>
                      <a:endParaRPr lang="en-US" sz="29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128016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b="1" dirty="0" smtClean="0">
                          <a:latin typeface="Calibri" pitchFamily="34" charset="0"/>
                          <a:cs typeface="Calibri" pitchFamily="34" charset="0"/>
                        </a:rPr>
                        <a:t>1,000</a:t>
                      </a:r>
                    </a:p>
                  </a:txBody>
                  <a:tcPr marL="0" marR="530352" marT="0" marB="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612648" algn="dec"/>
                        </a:tabLst>
                      </a:pPr>
                      <a:r>
                        <a:rPr lang="en-US" sz="2900" b="1" dirty="0" smtClean="0">
                          <a:latin typeface="Calibri" pitchFamily="34" charset="0"/>
                          <a:cs typeface="Calibri" pitchFamily="34" charset="0"/>
                        </a:rPr>
                        <a:t>	94.6</a:t>
                      </a:r>
                      <a:endParaRPr lang="en-US" sz="29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9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438912" algn="dec"/>
                        </a:tabLst>
                      </a:pPr>
                      <a:r>
                        <a:rPr lang="en-US" sz="2900" b="1" dirty="0" smtClean="0">
                          <a:latin typeface="Calibri" pitchFamily="34" charset="0"/>
                          <a:cs typeface="Calibri" pitchFamily="34" charset="0"/>
                        </a:rPr>
                        <a:t>	94.7</a:t>
                      </a:r>
                      <a:endParaRPr lang="en-US" sz="29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9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30352" algn="dec"/>
                        </a:tabLst>
                      </a:pPr>
                      <a:r>
                        <a:rPr lang="en-US" sz="2900" b="1" dirty="0" smtClean="0">
                          <a:latin typeface="Calibri" pitchFamily="34" charset="0"/>
                          <a:cs typeface="Calibri" pitchFamily="34" charset="0"/>
                        </a:rPr>
                        <a:t>	96.1</a:t>
                      </a:r>
                      <a:endParaRPr lang="en-US" sz="29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</a:tr>
              <a:tr h="60960">
                <a:tc>
                  <a:txBody>
                    <a:bodyPr/>
                    <a:lstStyle/>
                    <a:p>
                      <a:pPr algn="r"/>
                      <a:r>
                        <a:rPr lang="en-US" sz="2900" b="1" dirty="0" smtClean="0">
                          <a:latin typeface="Calibri" pitchFamily="34" charset="0"/>
                          <a:cs typeface="Calibri" pitchFamily="34" charset="0"/>
                        </a:rPr>
                        <a:t>2,550   </a:t>
                      </a:r>
                      <a:endParaRPr lang="en-US" sz="29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128016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b="1" dirty="0" smtClean="0">
                          <a:latin typeface="Calibri" pitchFamily="34" charset="0"/>
                          <a:cs typeface="Calibri" pitchFamily="34" charset="0"/>
                        </a:rPr>
                        <a:t>38,441</a:t>
                      </a:r>
                    </a:p>
                  </a:txBody>
                  <a:tcPr marL="0" marR="530352" marT="0" marB="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612648" algn="dec"/>
                        </a:tabLst>
                      </a:pPr>
                      <a:r>
                        <a:rPr lang="en-US" sz="2900" b="1" dirty="0" smtClean="0">
                          <a:latin typeface="Calibri" pitchFamily="34" charset="0"/>
                          <a:cs typeface="Calibri" pitchFamily="34" charset="0"/>
                        </a:rPr>
                        <a:t>	90.5</a:t>
                      </a:r>
                      <a:endParaRPr lang="en-US" sz="29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9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438912" algn="dec"/>
                        </a:tabLst>
                      </a:pPr>
                      <a:r>
                        <a:rPr lang="en-US" sz="2900" b="1" dirty="0" smtClean="0">
                          <a:latin typeface="Calibri" pitchFamily="34" charset="0"/>
                          <a:cs typeface="Calibri" pitchFamily="34" charset="0"/>
                        </a:rPr>
                        <a:t>	91.1</a:t>
                      </a:r>
                      <a:endParaRPr lang="en-US" sz="29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9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30352" algn="dec"/>
                        </a:tabLst>
                      </a:pPr>
                      <a:r>
                        <a:rPr lang="en-US" sz="2900" b="1" dirty="0" smtClean="0">
                          <a:latin typeface="Calibri" pitchFamily="34" charset="0"/>
                          <a:cs typeface="Calibri" pitchFamily="34" charset="0"/>
                        </a:rPr>
                        <a:t>	93.7</a:t>
                      </a:r>
                      <a:endParaRPr lang="en-US" sz="29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900" b="1" dirty="0" smtClean="0"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r>
                        <a:rPr lang="en-US" sz="2900" b="1" baseline="30000" dirty="0" smtClean="0">
                          <a:solidFill>
                            <a:srgbClr val="FFFF00"/>
                          </a:solidFill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en-US" sz="2900" b="1" baseline="30000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900" b="1" dirty="0" smtClean="0">
                          <a:latin typeface="Calibri" pitchFamily="34" charset="0"/>
                          <a:cs typeface="Calibri" pitchFamily="34" charset="0"/>
                        </a:rPr>
                        <a:t>3,295</a:t>
                      </a:r>
                      <a:endParaRPr lang="en-US" sz="29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530352" marT="0" marB="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612648" algn="dec"/>
                        </a:tabLst>
                      </a:pPr>
                      <a:r>
                        <a:rPr lang="en-US" sz="2900" b="1" dirty="0" smtClean="0">
                          <a:latin typeface="Calibri" pitchFamily="34" charset="0"/>
                          <a:cs typeface="Calibri" pitchFamily="34" charset="0"/>
                        </a:rPr>
                        <a:t>	93.5</a:t>
                      </a:r>
                      <a:endParaRPr lang="en-US" sz="29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9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438912" algn="dec"/>
                        </a:tabLst>
                      </a:pPr>
                      <a:r>
                        <a:rPr lang="en-US" sz="2900" b="1" dirty="0" smtClean="0">
                          <a:latin typeface="Calibri" pitchFamily="34" charset="0"/>
                          <a:cs typeface="Calibri" pitchFamily="34" charset="0"/>
                        </a:rPr>
                        <a:t>	95.1</a:t>
                      </a:r>
                      <a:endParaRPr lang="en-US" sz="29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9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30352" algn="dec"/>
                        </a:tabLst>
                      </a:pPr>
                      <a:r>
                        <a:rPr lang="en-US" sz="2900" b="1" dirty="0" smtClean="0">
                          <a:latin typeface="Calibri" pitchFamily="34" charset="0"/>
                          <a:cs typeface="Calibri" pitchFamily="34" charset="0"/>
                        </a:rPr>
                        <a:t>	96.7</a:t>
                      </a:r>
                      <a:endParaRPr lang="en-US" sz="29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Imputation Accuracy </a:t>
            </a:r>
            <a:r>
              <a:rPr lang="en-US" dirty="0" smtClean="0">
                <a:solidFill>
                  <a:srgbClr val="FFFF00"/>
                </a:solidFill>
              </a:rPr>
              <a:t>(% correct)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" y="4754880"/>
            <a:ext cx="8001000" cy="12413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800"/>
              </a:lnSpc>
              <a:spcAft>
                <a:spcPts val="0"/>
              </a:spcAft>
            </a:pPr>
            <a:r>
              <a:rPr lang="en-US" sz="2400" b="1" baseline="30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Imputing lower densities to 41,250 and then imputing to</a:t>
            </a:r>
          </a:p>
          <a:p>
            <a:pPr>
              <a:lnSpc>
                <a:spcPts val="2700"/>
              </a:lnSpc>
              <a:spcAft>
                <a:spcPts val="1200"/>
              </a:spcAft>
              <a:tabLst>
                <a:tab pos="115888" algn="l"/>
              </a:tabLst>
            </a:pPr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	330,000 in a second step instead of all together</a:t>
            </a:r>
          </a:p>
          <a:p>
            <a:r>
              <a:rPr lang="en-US" sz="2400" b="1" baseline="30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Dams imputed from </a:t>
            </a:r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  <a:sym typeface="SymbolProp BT"/>
              </a:rPr>
              <a:t></a:t>
            </a:r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4 progeny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REL improved with foreign </a:t>
            </a:r>
            <a:r>
              <a:rPr lang="en-US" sz="3000" dirty="0" smtClean="0"/>
              <a:t>bulls and ST methods</a:t>
            </a:r>
            <a:endParaRPr lang="en-US" sz="3000" dirty="0" smtClean="0"/>
          </a:p>
          <a:p>
            <a:pPr lvl="1"/>
            <a:r>
              <a:rPr lang="en-US" sz="3000" dirty="0" smtClean="0"/>
              <a:t>2.6% for HOL and 3.2% for BSW</a:t>
            </a:r>
          </a:p>
          <a:p>
            <a:pPr lvl="1">
              <a:spcAft>
                <a:spcPts val="0"/>
              </a:spcAft>
            </a:pPr>
            <a:r>
              <a:rPr lang="en-US" sz="3000" dirty="0" smtClean="0"/>
              <a:t>Actual gains larger</a:t>
            </a:r>
          </a:p>
          <a:p>
            <a:pPr lvl="2">
              <a:spcAft>
                <a:spcPts val="0"/>
              </a:spcAft>
            </a:pPr>
            <a:r>
              <a:rPr lang="en-US" sz="3000" dirty="0" err="1" smtClean="0"/>
              <a:t>Multicountry</a:t>
            </a:r>
            <a:r>
              <a:rPr lang="en-US" sz="3000" dirty="0" smtClean="0"/>
              <a:t> bulls </a:t>
            </a:r>
            <a:r>
              <a:rPr lang="en-US" sz="3000" dirty="0" smtClean="0"/>
              <a:t>counted as domestic</a:t>
            </a:r>
            <a:endParaRPr lang="en-US" sz="3000" dirty="0" smtClean="0"/>
          </a:p>
          <a:p>
            <a:pPr lvl="2">
              <a:lnSpc>
                <a:spcPts val="3200"/>
              </a:lnSpc>
            </a:pPr>
            <a:r>
              <a:rPr lang="en-US" sz="3000" dirty="0" smtClean="0"/>
              <a:t>More recent HOL bulls are foreign</a:t>
            </a:r>
          </a:p>
          <a:p>
            <a:pPr lvl="1">
              <a:spcAft>
                <a:spcPts val="3000"/>
              </a:spcAft>
            </a:pPr>
            <a:r>
              <a:rPr lang="en-US" sz="3000" dirty="0" smtClean="0"/>
              <a:t>MT added 1.4% REL only for BSW</a:t>
            </a:r>
          </a:p>
          <a:p>
            <a:pPr>
              <a:spcAft>
                <a:spcPts val="0"/>
              </a:spcAft>
            </a:pPr>
            <a:r>
              <a:rPr lang="en-US" sz="3000" dirty="0" smtClean="0"/>
              <a:t>HD only 0.4% higher REL than 50K</a:t>
            </a:r>
          </a:p>
          <a:p>
            <a:pPr lvl="1">
              <a:spcAft>
                <a:spcPts val="0"/>
              </a:spcAft>
            </a:pPr>
            <a:r>
              <a:rPr lang="en-US" sz="3000" dirty="0" smtClean="0"/>
              <a:t>Imputation accurate with </a:t>
            </a:r>
            <a:r>
              <a:rPr lang="en-US" sz="3000" dirty="0" smtClean="0">
                <a:sym typeface="SymbolProp BT"/>
              </a:rPr>
              <a:t></a:t>
            </a:r>
            <a:r>
              <a:rPr lang="en-US" sz="3000" dirty="0" smtClean="0"/>
              <a:t>1,000 HD</a:t>
            </a:r>
          </a:p>
          <a:p>
            <a:pPr lvl="1">
              <a:spcAft>
                <a:spcPts val="400"/>
              </a:spcAft>
            </a:pPr>
            <a:r>
              <a:rPr lang="en-US" sz="3000" dirty="0" err="1" smtClean="0"/>
              <a:t>FImpute</a:t>
            </a:r>
            <a:r>
              <a:rPr lang="en-US" sz="3000" dirty="0" smtClean="0"/>
              <a:t> more accurate than </a:t>
            </a:r>
            <a:r>
              <a:rPr lang="en-US" sz="3000" dirty="0" err="1" smtClean="0"/>
              <a:t>findhap</a:t>
            </a:r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1313" indent="-341313" eaLnBrk="1" hangingPunct="1">
              <a:spcAft>
                <a:spcPts val="2400"/>
              </a:spcAft>
            </a:pPr>
            <a:r>
              <a:rPr lang="en-US" sz="2600" dirty="0" smtClean="0"/>
              <a:t>Genotype exchanges coordinated by </a:t>
            </a:r>
            <a:r>
              <a:rPr lang="en-US" sz="2600" dirty="0" err="1" smtClean="0">
                <a:solidFill>
                  <a:srgbClr val="FFFF00"/>
                </a:solidFill>
              </a:rPr>
              <a:t>Marj</a:t>
            </a:r>
            <a:r>
              <a:rPr lang="en-US" sz="2600" dirty="0" smtClean="0">
                <a:solidFill>
                  <a:srgbClr val="FFFF00"/>
                </a:solidFill>
              </a:rPr>
              <a:t> Faust</a:t>
            </a:r>
            <a:r>
              <a:rPr lang="en-US" sz="2600" dirty="0" smtClean="0"/>
              <a:t>, </a:t>
            </a:r>
            <a:r>
              <a:rPr lang="en-US" sz="2600" dirty="0" smtClean="0">
                <a:solidFill>
                  <a:srgbClr val="FFFF00"/>
                </a:solidFill>
              </a:rPr>
              <a:t>Brian Van </a:t>
            </a:r>
            <a:r>
              <a:rPr lang="en-US" sz="2600" dirty="0" err="1" smtClean="0">
                <a:solidFill>
                  <a:srgbClr val="FFFF00"/>
                </a:solidFill>
              </a:rPr>
              <a:t>Doormaal</a:t>
            </a:r>
            <a:r>
              <a:rPr lang="en-US" sz="2600" dirty="0" smtClean="0"/>
              <a:t>, </a:t>
            </a:r>
            <a:r>
              <a:rPr lang="en-US" sz="2600" dirty="0" smtClean="0">
                <a:solidFill>
                  <a:srgbClr val="FFFF00"/>
                </a:solidFill>
              </a:rPr>
              <a:t>Gordon Doak</a:t>
            </a:r>
            <a:r>
              <a:rPr lang="en-US" sz="2600" dirty="0" smtClean="0"/>
              <a:t>, and </a:t>
            </a:r>
            <a:r>
              <a:rPr lang="en-US" sz="2600" dirty="0" smtClean="0">
                <a:solidFill>
                  <a:srgbClr val="FFFF00"/>
                </a:solidFill>
              </a:rPr>
              <a:t>Dan Gilbert</a:t>
            </a:r>
          </a:p>
          <a:p>
            <a:pPr marL="341313" indent="-341313" eaLnBrk="1" hangingPunct="1"/>
            <a:r>
              <a:rPr lang="en-US" sz="2600" dirty="0" smtClean="0"/>
              <a:t>Genotypes provided by </a:t>
            </a:r>
          </a:p>
          <a:p>
            <a:pPr marL="627063" lvl="1" indent="-285750"/>
            <a:r>
              <a:rPr lang="en-US" sz="2600" dirty="0" smtClean="0"/>
              <a:t>Cooperative Dairy DNA Repository </a:t>
            </a:r>
            <a:r>
              <a:rPr lang="en-US" sz="2600" dirty="0" smtClean="0">
                <a:solidFill>
                  <a:srgbClr val="FFFF00"/>
                </a:solidFill>
              </a:rPr>
              <a:t>(USA)</a:t>
            </a:r>
          </a:p>
          <a:p>
            <a:pPr marL="627063" lvl="1" indent="-285750"/>
            <a:r>
              <a:rPr lang="en-US" sz="2600" dirty="0" smtClean="0"/>
              <a:t>Canadian Dairy Network </a:t>
            </a:r>
            <a:r>
              <a:rPr lang="en-US" sz="2600" dirty="0" smtClean="0">
                <a:solidFill>
                  <a:srgbClr val="FFFF00"/>
                </a:solidFill>
              </a:rPr>
              <a:t>(CAN)</a:t>
            </a:r>
          </a:p>
          <a:p>
            <a:pPr marL="627063" lvl="1" indent="-285750">
              <a:lnSpc>
                <a:spcPts val="3000"/>
              </a:lnSpc>
            </a:pPr>
            <a:r>
              <a:rPr lang="en-US" sz="2600" dirty="0" smtClean="0"/>
              <a:t>Italian Ministry of Agriculture (MIPAAF) </a:t>
            </a:r>
            <a:r>
              <a:rPr lang="en-US" sz="2600" dirty="0" err="1" smtClean="0"/>
              <a:t>Innovagen</a:t>
            </a:r>
            <a:r>
              <a:rPr lang="en-US" sz="2600" dirty="0" smtClean="0"/>
              <a:t> project (DM 10750-7303-2011) and ANAFI </a:t>
            </a:r>
            <a:r>
              <a:rPr lang="en-US" sz="2600" dirty="0" smtClean="0">
                <a:solidFill>
                  <a:srgbClr val="FFFF00"/>
                </a:solidFill>
              </a:rPr>
              <a:t>(ITA)</a:t>
            </a:r>
            <a:r>
              <a:rPr lang="en-US" sz="2600" dirty="0" smtClean="0"/>
              <a:t> </a:t>
            </a:r>
          </a:p>
          <a:p>
            <a:pPr marL="627063" lvl="1" indent="-285750"/>
            <a:r>
              <a:rPr lang="en-US" sz="2600" dirty="0" err="1" smtClean="0"/>
              <a:t>Defra</a:t>
            </a:r>
            <a:r>
              <a:rPr lang="en-US" sz="2600" dirty="0" smtClean="0"/>
              <a:t> and Ruminant Genetic </a:t>
            </a:r>
            <a:r>
              <a:rPr lang="en-US" sz="2600" dirty="0" err="1" smtClean="0"/>
              <a:t>Impr</a:t>
            </a:r>
            <a:r>
              <a:rPr lang="en-US" sz="2600" dirty="0" smtClean="0"/>
              <a:t>. Network </a:t>
            </a:r>
            <a:r>
              <a:rPr lang="en-US" sz="2600" dirty="0" smtClean="0">
                <a:solidFill>
                  <a:srgbClr val="FFFF00"/>
                </a:solidFill>
              </a:rPr>
              <a:t>(GBR)</a:t>
            </a:r>
            <a:r>
              <a:rPr lang="en-US" sz="2600" dirty="0" smtClean="0"/>
              <a:t> </a:t>
            </a:r>
          </a:p>
          <a:p>
            <a:pPr marL="627063" lvl="1" indent="-285750"/>
            <a:r>
              <a:rPr lang="en-US" sz="2600" dirty="0" smtClean="0"/>
              <a:t>Swiss Brown Cattle Breeders’ Federation </a:t>
            </a:r>
            <a:r>
              <a:rPr lang="en-US" sz="2600" dirty="0" smtClean="0">
                <a:solidFill>
                  <a:srgbClr val="FFFF00"/>
                </a:solidFill>
              </a:rPr>
              <a:t>(CHE)</a:t>
            </a:r>
          </a:p>
          <a:p>
            <a:pPr marL="627063" lvl="1" indent="-285750"/>
            <a:r>
              <a:rPr lang="en-US" sz="2600" dirty="0" smtClean="0"/>
              <a:t>Bavarian State Research Center for Agriculture </a:t>
            </a:r>
            <a:r>
              <a:rPr lang="en-US" sz="2600" dirty="0" smtClean="0">
                <a:solidFill>
                  <a:srgbClr val="FFFF00"/>
                </a:solidFill>
              </a:rPr>
              <a:t>(DEU)</a:t>
            </a:r>
          </a:p>
        </p:txBody>
      </p:sp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Acknowledgments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spcAft>
                <a:spcPts val="300"/>
              </a:spcAft>
            </a:pPr>
            <a:r>
              <a:rPr lang="en-US" sz="2600" dirty="0" smtClean="0"/>
              <a:t>HD bulls to genotype selected by</a:t>
            </a:r>
          </a:p>
          <a:p>
            <a:pPr marL="630238" lvl="1">
              <a:spcAft>
                <a:spcPts val="300"/>
              </a:spcAft>
            </a:pPr>
            <a:r>
              <a:rPr lang="en-US" sz="2600" dirty="0" smtClean="0">
                <a:solidFill>
                  <a:srgbClr val="FFFF00"/>
                </a:solidFill>
              </a:rPr>
              <a:t>Kent Weigel</a:t>
            </a:r>
            <a:r>
              <a:rPr lang="en-US" sz="2600" dirty="0" smtClean="0"/>
              <a:t> (University of Wisconsin) </a:t>
            </a:r>
          </a:p>
          <a:p>
            <a:pPr marL="630238" lvl="1">
              <a:spcAft>
                <a:spcPts val="2400"/>
              </a:spcAft>
            </a:pPr>
            <a:r>
              <a:rPr lang="it-IT" sz="2600" dirty="0" smtClean="0">
                <a:solidFill>
                  <a:srgbClr val="FFFF00"/>
                </a:solidFill>
              </a:rPr>
              <a:t>Ezequiel Nicolazzi</a:t>
            </a:r>
            <a:r>
              <a:rPr lang="it-IT" sz="2600" dirty="0" smtClean="0"/>
              <a:t> (Parco Tecnologico Padano, Italy) </a:t>
            </a:r>
          </a:p>
          <a:p>
            <a:pPr marL="341313" indent="-341313"/>
            <a:r>
              <a:rPr lang="it-IT" sz="2600" dirty="0" smtClean="0"/>
              <a:t>HD genotypes edited and </a:t>
            </a:r>
            <a:r>
              <a:rPr lang="en-US" sz="2600" dirty="0" smtClean="0"/>
              <a:t>assembled </a:t>
            </a:r>
            <a:r>
              <a:rPr lang="it-IT" sz="2600" dirty="0" smtClean="0"/>
              <a:t>by USDA’s Animal Improvement Programs Laboratory </a:t>
            </a:r>
            <a:r>
              <a:rPr lang="it-IT" sz="2600" dirty="0" smtClean="0">
                <a:solidFill>
                  <a:srgbClr val="00FFFF"/>
                </a:solidFill>
              </a:rPr>
              <a:t>(AIPL)</a:t>
            </a:r>
            <a:r>
              <a:rPr lang="it-IT" sz="2600" dirty="0" smtClean="0"/>
              <a:t> and Bovine Functional Genomics Laboratory </a:t>
            </a:r>
            <a:r>
              <a:rPr lang="it-IT" sz="2600" dirty="0" smtClean="0">
                <a:solidFill>
                  <a:srgbClr val="00FFFF"/>
                </a:solidFill>
              </a:rPr>
              <a:t>(BFGL )</a:t>
            </a:r>
          </a:p>
          <a:p>
            <a:pPr marL="630238" lvl="1">
              <a:spcAft>
                <a:spcPts val="0"/>
              </a:spcAft>
            </a:pPr>
            <a:r>
              <a:rPr lang="it-IT" sz="2600" dirty="0" smtClean="0">
                <a:solidFill>
                  <a:srgbClr val="FFFF00"/>
                </a:solidFill>
              </a:rPr>
              <a:t>George Wiggans</a:t>
            </a:r>
            <a:r>
              <a:rPr lang="it-IT" sz="2600" dirty="0" smtClean="0"/>
              <a:t> (AIPL)</a:t>
            </a:r>
          </a:p>
          <a:p>
            <a:pPr marL="630238" lvl="1">
              <a:spcAft>
                <a:spcPts val="0"/>
              </a:spcAft>
            </a:pPr>
            <a:r>
              <a:rPr lang="en-US" sz="2600" dirty="0" smtClean="0">
                <a:solidFill>
                  <a:srgbClr val="FFFF00"/>
                </a:solidFill>
              </a:rPr>
              <a:t>Lillian Bacheller</a:t>
            </a:r>
            <a:r>
              <a:rPr lang="it-IT" sz="2600" dirty="0" smtClean="0"/>
              <a:t> (AIPL)</a:t>
            </a:r>
            <a:endParaRPr lang="en-US" sz="2600" dirty="0" smtClean="0">
              <a:solidFill>
                <a:srgbClr val="FFFF00"/>
              </a:solidFill>
            </a:endParaRPr>
          </a:p>
          <a:p>
            <a:pPr marL="630238" lvl="1">
              <a:spcAft>
                <a:spcPts val="0"/>
              </a:spcAft>
            </a:pPr>
            <a:r>
              <a:rPr lang="en-US" sz="2600" dirty="0" smtClean="0">
                <a:solidFill>
                  <a:srgbClr val="FFFF00"/>
                </a:solidFill>
              </a:rPr>
              <a:t>Mel Tooker</a:t>
            </a:r>
            <a:r>
              <a:rPr lang="it-IT" sz="2600" dirty="0" smtClean="0"/>
              <a:t> (AIPL)</a:t>
            </a:r>
            <a:endParaRPr lang="en-US" sz="2600" dirty="0" smtClean="0">
              <a:solidFill>
                <a:srgbClr val="FFFF00"/>
              </a:solidFill>
            </a:endParaRPr>
          </a:p>
          <a:p>
            <a:pPr marL="630238" lvl="1"/>
            <a:r>
              <a:rPr lang="en-US" sz="2600" dirty="0" smtClean="0">
                <a:solidFill>
                  <a:srgbClr val="FFFF00"/>
                </a:solidFill>
              </a:rPr>
              <a:t>Tabatha Cooper</a:t>
            </a:r>
            <a:r>
              <a:rPr lang="it-IT" sz="2600" dirty="0" smtClean="0"/>
              <a:t> (AIPL)</a:t>
            </a:r>
            <a:endParaRPr lang="en-US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 </a:t>
            </a:r>
            <a:r>
              <a:rPr lang="en-US" sz="2800" i="1" dirty="0" smtClean="0">
                <a:solidFill>
                  <a:srgbClr val="00FFFF"/>
                </a:solidFill>
              </a:rPr>
              <a:t>(continued)</a:t>
            </a:r>
            <a:endParaRPr lang="en-US" sz="2800" i="1" dirty="0">
              <a:solidFill>
                <a:srgbClr val="00FFFF"/>
              </a:solidFill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4724400" y="4114800"/>
            <a:ext cx="3962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630238" marR="0" lvl="1" indent="-2794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ct val="85000"/>
              <a:buFontTx/>
              <a:buChar char="•"/>
              <a:tabLst/>
              <a:defRPr/>
            </a:pP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Tad Sonstegard</a:t>
            </a:r>
            <a:r>
              <a:rPr kumimoji="0" lang="it-IT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(BFGL)</a:t>
            </a:r>
            <a:endParaRPr kumimoji="0" lang="en-US" sz="26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630238" marR="0" lvl="1" indent="-2794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ct val="85000"/>
              <a:buFontTx/>
              <a:buChar char="•"/>
              <a:tabLst/>
              <a:defRPr/>
            </a:pP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Erin Connor</a:t>
            </a:r>
            <a:r>
              <a:rPr kumimoji="0" lang="it-IT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(BFGL)</a:t>
            </a:r>
            <a:endParaRPr kumimoji="0" lang="en-US" sz="26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630238" marR="0" lvl="1" indent="-2794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ct val="85000"/>
              <a:buFontTx/>
              <a:buChar char="•"/>
              <a:tabLst/>
              <a:defRPr/>
            </a:pP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Alicia Beavers</a:t>
            </a:r>
            <a:r>
              <a:rPr kumimoji="0" lang="it-IT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(BFGL)</a:t>
            </a:r>
            <a:endParaRPr kumimoji="0" lang="en-US" sz="26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/>
          <a:lstStyle/>
          <a:p>
            <a:pPr marL="341313" indent="-341313">
              <a:spcAft>
                <a:spcPts val="1200"/>
              </a:spcAft>
            </a:pPr>
            <a:r>
              <a:rPr lang="en-US" sz="2800" dirty="0" smtClean="0"/>
              <a:t>Effect of foreign bulls on U.S. reliability (REL)</a:t>
            </a:r>
          </a:p>
          <a:p>
            <a:pPr marL="630238" lvl="1">
              <a:spcAft>
                <a:spcPts val="900"/>
              </a:spcAft>
            </a:pPr>
            <a:r>
              <a:rPr lang="en-US" sz="2800" dirty="0" smtClean="0"/>
              <a:t>Model foreign as single-trait </a:t>
            </a:r>
            <a:r>
              <a:rPr lang="en-US" sz="2800" dirty="0" smtClean="0">
                <a:solidFill>
                  <a:srgbClr val="00FFFF"/>
                </a:solidFill>
              </a:rPr>
              <a:t>(ST)</a:t>
            </a:r>
            <a:r>
              <a:rPr lang="en-US" sz="2800" dirty="0" smtClean="0"/>
              <a:t> or multitrait </a:t>
            </a:r>
            <a:r>
              <a:rPr lang="en-US" sz="2800" dirty="0" smtClean="0">
                <a:solidFill>
                  <a:srgbClr val="00FFFF"/>
                </a:solidFill>
              </a:rPr>
              <a:t>(MT)</a:t>
            </a:r>
          </a:p>
          <a:p>
            <a:pPr marL="630238" lvl="1">
              <a:spcAft>
                <a:spcPts val="900"/>
              </a:spcAft>
            </a:pPr>
            <a:r>
              <a:rPr lang="en-US" sz="2800" dirty="0" smtClean="0"/>
              <a:t>Addition of </a:t>
            </a:r>
            <a:r>
              <a:rPr lang="en-US" sz="2800" dirty="0" smtClean="0">
                <a:solidFill>
                  <a:srgbClr val="FFFF00"/>
                </a:solidFill>
              </a:rPr>
              <a:t>CAN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FFFF00"/>
                </a:solidFill>
              </a:rPr>
              <a:t>GBR</a:t>
            </a:r>
            <a:r>
              <a:rPr lang="en-US" sz="2800" dirty="0" smtClean="0"/>
              <a:t>, and </a:t>
            </a:r>
            <a:r>
              <a:rPr lang="en-US" sz="2800" dirty="0" smtClean="0">
                <a:solidFill>
                  <a:srgbClr val="FFFF00"/>
                </a:solidFill>
              </a:rPr>
              <a:t>ITA</a:t>
            </a:r>
            <a:r>
              <a:rPr lang="en-US" sz="2800" dirty="0" smtClean="0"/>
              <a:t> Holsteins (HOL)</a:t>
            </a:r>
          </a:p>
          <a:p>
            <a:pPr marL="630238" lvl="1">
              <a:spcAft>
                <a:spcPts val="3900"/>
              </a:spcAft>
            </a:pPr>
            <a:r>
              <a:rPr lang="en-US" sz="2800" dirty="0" smtClean="0"/>
              <a:t>Addition of </a:t>
            </a:r>
            <a:r>
              <a:rPr lang="en-US" sz="2800" dirty="0" smtClean="0">
                <a:solidFill>
                  <a:srgbClr val="FFFF00"/>
                </a:solidFill>
              </a:rPr>
              <a:t>CHE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FFFF00"/>
                </a:solidFill>
              </a:rPr>
              <a:t>DEU</a:t>
            </a:r>
            <a:r>
              <a:rPr lang="en-US" sz="2800" dirty="0" smtClean="0"/>
              <a:t>, and </a:t>
            </a:r>
            <a:r>
              <a:rPr lang="en-US" sz="2800" dirty="0" smtClean="0">
                <a:solidFill>
                  <a:srgbClr val="FFFF00"/>
                </a:solidFill>
              </a:rPr>
              <a:t>AUT</a:t>
            </a:r>
            <a:r>
              <a:rPr lang="en-US" sz="2800" dirty="0" smtClean="0"/>
              <a:t> Brown Swiss (BSW)</a:t>
            </a:r>
          </a:p>
          <a:p>
            <a:pPr marL="341313" indent="-341313">
              <a:spcAft>
                <a:spcPts val="1200"/>
              </a:spcAft>
            </a:pPr>
            <a:r>
              <a:rPr lang="en-US" sz="2800" dirty="0" smtClean="0"/>
              <a:t>Compare high-density </a:t>
            </a:r>
            <a:r>
              <a:rPr lang="en-US" sz="2800" dirty="0" smtClean="0">
                <a:solidFill>
                  <a:srgbClr val="00FFFF"/>
                </a:solidFill>
              </a:rPr>
              <a:t>(HD)</a:t>
            </a:r>
            <a:r>
              <a:rPr lang="en-US" sz="2800" dirty="0" smtClean="0"/>
              <a:t> with 50K predictions</a:t>
            </a:r>
          </a:p>
          <a:p>
            <a:pPr marL="630238" lvl="1">
              <a:spcAft>
                <a:spcPts val="900"/>
              </a:spcAft>
            </a:pPr>
            <a:r>
              <a:rPr lang="en-US" sz="2800" dirty="0" smtClean="0"/>
              <a:t>1,510 HD genotypes for HOL bulls </a:t>
            </a:r>
          </a:p>
          <a:p>
            <a:pPr marL="630238" lvl="1"/>
            <a:r>
              <a:rPr lang="en-US" sz="2800" dirty="0" smtClean="0"/>
              <a:t>ST </a:t>
            </a:r>
            <a:r>
              <a:rPr lang="en-US" sz="2800" dirty="0" smtClean="0">
                <a:solidFill>
                  <a:srgbClr val="FFFF00"/>
                </a:solidFill>
              </a:rPr>
              <a:t>USA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FFFF00"/>
                </a:solidFill>
              </a:rPr>
              <a:t>CAN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FFFF00"/>
                </a:solidFill>
              </a:rPr>
              <a:t>GBR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FFFF00"/>
                </a:solidFill>
              </a:rPr>
              <a:t>ITA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09160"/>
          </a:xfrm>
        </p:spPr>
        <p:txBody>
          <a:bodyPr/>
          <a:lstStyle/>
          <a:p>
            <a:pPr eaLnBrk="1" hangingPunct="1">
              <a:lnSpc>
                <a:spcPts val="3200"/>
              </a:lnSpc>
              <a:spcAft>
                <a:spcPts val="900"/>
              </a:spcAft>
            </a:pPr>
            <a:r>
              <a:rPr lang="en-US" sz="2900" dirty="0" smtClean="0"/>
              <a:t>Foreign genomic information could outweigh domestic data (</a:t>
            </a:r>
            <a:r>
              <a:rPr lang="en-US" sz="2900" dirty="0" err="1" smtClean="0">
                <a:solidFill>
                  <a:srgbClr val="FFFF00"/>
                </a:solidFill>
              </a:rPr>
              <a:t>GxE</a:t>
            </a:r>
            <a:r>
              <a:rPr lang="en-US" sz="2900" dirty="0" smtClean="0"/>
              <a:t> or </a:t>
            </a:r>
            <a:r>
              <a:rPr lang="en-US" sz="2900" dirty="0" err="1" smtClean="0">
                <a:solidFill>
                  <a:srgbClr val="FFFF00"/>
                </a:solidFill>
              </a:rPr>
              <a:t>GxG</a:t>
            </a:r>
            <a:r>
              <a:rPr lang="en-US" sz="2900" dirty="0" smtClean="0"/>
              <a:t>)</a:t>
            </a:r>
          </a:p>
          <a:p>
            <a:pPr lvl="1">
              <a:spcAft>
                <a:spcPts val="0"/>
              </a:spcAft>
            </a:pPr>
            <a:r>
              <a:rPr lang="en-US" sz="2900" dirty="0" smtClean="0"/>
              <a:t>Low genetic correlations because of environment</a:t>
            </a:r>
          </a:p>
          <a:p>
            <a:pPr lvl="1">
              <a:lnSpc>
                <a:spcPts val="3000"/>
              </a:lnSpc>
              <a:spcAft>
                <a:spcPts val="1200"/>
              </a:spcAft>
              <a:buNone/>
            </a:pPr>
            <a:r>
              <a:rPr lang="en-US" sz="2900" dirty="0" smtClean="0">
                <a:solidFill>
                  <a:srgbClr val="00EBFF"/>
                </a:solidFill>
              </a:rPr>
              <a:t>	</a:t>
            </a:r>
            <a:r>
              <a:rPr lang="en-US" sz="2900" dirty="0" smtClean="0">
                <a:solidFill>
                  <a:srgbClr val="FFFF00"/>
                </a:solidFill>
              </a:rPr>
              <a:t>(traits are really different between countries)</a:t>
            </a:r>
          </a:p>
          <a:p>
            <a:pPr lvl="1" eaLnBrk="1" hangingPunct="1">
              <a:lnSpc>
                <a:spcPts val="3000"/>
              </a:lnSpc>
              <a:spcAft>
                <a:spcPts val="3600"/>
              </a:spcAft>
            </a:pPr>
            <a:r>
              <a:rPr lang="en-US" sz="2900" dirty="0" smtClean="0"/>
              <a:t>Poor ties between domestic and foreign animals </a:t>
            </a:r>
            <a:r>
              <a:rPr lang="en-US" sz="2900" dirty="0" smtClean="0">
                <a:solidFill>
                  <a:srgbClr val="FFFF00"/>
                </a:solidFill>
              </a:rPr>
              <a:t>(genetic distance)</a:t>
            </a:r>
          </a:p>
          <a:p>
            <a:pPr eaLnBrk="1" hangingPunct="1"/>
            <a:r>
              <a:rPr lang="en-US" sz="2900" dirty="0" smtClean="0"/>
              <a:t>Genetic correlation</a:t>
            </a:r>
          </a:p>
          <a:p>
            <a:pPr lvl="1"/>
            <a:r>
              <a:rPr lang="en-US" sz="2900" dirty="0" smtClean="0"/>
              <a:t>Average correlation for all foreign bulls </a:t>
            </a:r>
            <a:r>
              <a:rPr lang="en-US" sz="2900" dirty="0" smtClean="0">
                <a:solidFill>
                  <a:srgbClr val="FFFF00"/>
                </a:solidFill>
              </a:rPr>
              <a:t>(MT)</a:t>
            </a:r>
          </a:p>
          <a:p>
            <a:pPr lvl="1"/>
            <a:r>
              <a:rPr lang="en-US" sz="2900" dirty="0" smtClean="0"/>
              <a:t>Assume MACE EBV are correlated by 1.0 </a:t>
            </a:r>
            <a:r>
              <a:rPr lang="en-US" sz="2900" dirty="0" smtClean="0">
                <a:solidFill>
                  <a:srgbClr val="FFFF00"/>
                </a:solidFill>
              </a:rPr>
              <a:t>(ST)</a:t>
            </a:r>
          </a:p>
          <a:p>
            <a:endParaRPr lang="en-US" sz="29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</a:t>
            </a:r>
            <a:r>
              <a:rPr lang="en-US" dirty="0" err="1" smtClean="0"/>
              <a:t>Multitrait</a:t>
            </a:r>
            <a:r>
              <a:rPr lang="en-US" dirty="0" smtClean="0"/>
              <a:t> Model</a:t>
            </a:r>
            <a:endParaRPr lang="en-US" dirty="0"/>
          </a:p>
        </p:txBody>
      </p:sp>
      <p:pic>
        <p:nvPicPr>
          <p:cNvPr id="6" name="Picture 7" descr="flat glo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438400" cy="107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686800" cy="1143000"/>
          </a:xfrm>
        </p:spPr>
        <p:txBody>
          <a:bodyPr/>
          <a:lstStyle/>
          <a:p>
            <a:r>
              <a:rPr lang="en-US" dirty="0" smtClean="0"/>
              <a:t>Foreign Holstein Reference Bulls </a:t>
            </a:r>
            <a:br>
              <a:rPr lang="en-US" dirty="0" smtClean="0"/>
            </a:br>
            <a:r>
              <a:rPr lang="en-US" sz="2400" dirty="0" smtClean="0"/>
              <a:t>3,593 (28% of total bulls) had no U.S. </a:t>
            </a:r>
            <a:r>
              <a:rPr lang="en-US" sz="2400" dirty="0" smtClean="0"/>
              <a:t>daughters in 2008</a:t>
            </a:r>
            <a:endParaRPr lang="en-US" dirty="0" smtClean="0"/>
          </a:p>
        </p:txBody>
      </p:sp>
      <p:sp>
        <p:nvSpPr>
          <p:cNvPr id="25602" name="Text Box 16"/>
          <p:cNvSpPr txBox="1">
            <a:spLocks noChangeArrowheads="1"/>
          </p:cNvSpPr>
          <p:nvPr/>
        </p:nvSpPr>
        <p:spPr bwMode="auto">
          <a:xfrm>
            <a:off x="762000" y="4953000"/>
            <a:ext cx="17430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CAN</a:t>
            </a:r>
            <a:endParaRPr lang="en-US" sz="2400" b="1" dirty="0">
              <a:solidFill>
                <a:srgbClr val="FFFF00"/>
              </a:solidFill>
            </a:endParaRPr>
          </a:p>
          <a:p>
            <a:pPr algn="ctr"/>
            <a:r>
              <a:rPr lang="en-US" sz="2400" b="1" dirty="0" smtClean="0"/>
              <a:t>1,321 bulls</a:t>
            </a:r>
            <a:endParaRPr lang="en-US" sz="2400" b="1" dirty="0"/>
          </a:p>
        </p:txBody>
      </p:sp>
      <p:sp>
        <p:nvSpPr>
          <p:cNvPr id="25603" name="Text Box 17"/>
          <p:cNvSpPr txBox="1">
            <a:spLocks noChangeArrowheads="1"/>
          </p:cNvSpPr>
          <p:nvPr/>
        </p:nvSpPr>
        <p:spPr bwMode="auto">
          <a:xfrm>
            <a:off x="6934200" y="4953000"/>
            <a:ext cx="1828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ITA</a:t>
            </a:r>
            <a:endParaRPr lang="en-US" sz="2400" b="1" dirty="0">
              <a:solidFill>
                <a:srgbClr val="FFFF00"/>
              </a:solidFill>
            </a:endParaRPr>
          </a:p>
          <a:p>
            <a:pPr algn="ctr"/>
            <a:r>
              <a:rPr lang="en-US" sz="2400" b="1" dirty="0" smtClean="0"/>
              <a:t>1,677 bulls</a:t>
            </a:r>
            <a:endParaRPr lang="en-US" sz="2400" b="1" dirty="0"/>
          </a:p>
        </p:txBody>
      </p:sp>
      <p:sp>
        <p:nvSpPr>
          <p:cNvPr id="25604" name="Text Box 18"/>
          <p:cNvSpPr txBox="1">
            <a:spLocks noChangeArrowheads="1"/>
          </p:cNvSpPr>
          <p:nvPr/>
        </p:nvSpPr>
        <p:spPr bwMode="auto">
          <a:xfrm>
            <a:off x="3733800" y="4953000"/>
            <a:ext cx="2667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GBR</a:t>
            </a:r>
          </a:p>
          <a:p>
            <a:pPr algn="ctr"/>
            <a:r>
              <a:rPr lang="en-US" sz="2400" b="1" dirty="0" smtClean="0"/>
              <a:t>247 bulls</a:t>
            </a:r>
            <a:endParaRPr lang="en-US" sz="2400" b="1" dirty="0"/>
          </a:p>
        </p:txBody>
      </p:sp>
      <p:pic>
        <p:nvPicPr>
          <p:cNvPr id="25605" name="Picture 2" descr="File:Map of Italy blank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190825"/>
            <a:ext cx="2206625" cy="27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12" descr="File:Canada provinces englis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1" y="1863821"/>
            <a:ext cx="3352800" cy="2899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16" descr="File:BIThumbMap Blan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1814662"/>
            <a:ext cx="1876425" cy="30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2" cy="4069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9000"/>
                <a:gridCol w="838200"/>
                <a:gridCol w="228600"/>
                <a:gridCol w="1066800"/>
                <a:gridCol w="304800"/>
                <a:gridCol w="990600"/>
                <a:gridCol w="228600"/>
                <a:gridCol w="1143002"/>
              </a:tblGrid>
              <a:tr h="370840">
                <a:tc rowSpan="2"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600" b="1" kern="1200" baseline="0" dirty="0" smtClean="0">
                          <a:solidFill>
                            <a:srgbClr val="00FFFF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Animals </a:t>
                      </a:r>
                      <a:r>
                        <a:rPr lang="en-US" sz="2600" b="1" dirty="0" smtClean="0">
                          <a:solidFill>
                            <a:srgbClr val="00FFFF"/>
                          </a:solidFill>
                          <a:latin typeface="Calibri" pitchFamily="34" charset="0"/>
                          <a:cs typeface="Calibri" pitchFamily="34" charset="0"/>
                        </a:rPr>
                        <a:t>genotyped </a:t>
                      </a:r>
                      <a:endParaRPr lang="en-US" sz="2600" b="1" dirty="0">
                        <a:solidFill>
                          <a:srgbClr val="00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137160" anchor="b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6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BSW</a:t>
                      </a:r>
                      <a:endParaRPr lang="en-US" sz="2600" b="1" baseline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endParaRPr lang="en-US" sz="2600" b="1" baseline="0" dirty="0">
                        <a:solidFill>
                          <a:srgbClr val="00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137160" anchor="b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6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HOL</a:t>
                      </a:r>
                      <a:endParaRPr lang="en-US" sz="2600" b="1" baseline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2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2600" b="1" baseline="0" dirty="0" smtClean="0">
                          <a:solidFill>
                            <a:srgbClr val="00FFFF"/>
                          </a:solidFill>
                          <a:latin typeface="Calibri" pitchFamily="34" charset="0"/>
                          <a:cs typeface="Calibri" pitchFamily="34" charset="0"/>
                        </a:rPr>
                        <a:t>Male</a:t>
                      </a:r>
                      <a:endParaRPr lang="en-US" sz="2600" b="1" baseline="0" dirty="0">
                        <a:solidFill>
                          <a:srgbClr val="00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137160" anchor="b"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endParaRPr lang="en-US" sz="2600" b="1" baseline="0" dirty="0">
                        <a:solidFill>
                          <a:srgbClr val="00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137160" anchor="b"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2600" b="1" baseline="0" dirty="0" smtClean="0">
                          <a:solidFill>
                            <a:srgbClr val="00FFFF"/>
                          </a:solidFill>
                          <a:latin typeface="Calibri" pitchFamily="34" charset="0"/>
                          <a:cs typeface="Calibri" pitchFamily="34" charset="0"/>
                        </a:rPr>
                        <a:t>Female</a:t>
                      </a:r>
                      <a:endParaRPr lang="en-US" sz="2600" b="1" baseline="0" dirty="0">
                        <a:solidFill>
                          <a:srgbClr val="00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137160" anchor="b"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600" b="1" baseline="0" dirty="0">
                        <a:solidFill>
                          <a:srgbClr val="00EB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b">
                    <a:lnT w="28575" cap="flat" cmpd="sng" algn="ctr">
                      <a:solidFill>
                        <a:srgbClr val="00E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2600" b="1" baseline="0" dirty="0" smtClean="0">
                          <a:solidFill>
                            <a:srgbClr val="00FFFF"/>
                          </a:solidFill>
                          <a:latin typeface="Calibri" pitchFamily="34" charset="0"/>
                          <a:cs typeface="Calibri" pitchFamily="34" charset="0"/>
                        </a:rPr>
                        <a:t>Male</a:t>
                      </a:r>
                      <a:endParaRPr lang="en-US" sz="2600" b="1" baseline="0" dirty="0">
                        <a:solidFill>
                          <a:srgbClr val="00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137160" anchor="b"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endParaRPr lang="en-US" sz="2600" b="1" baseline="0" dirty="0">
                        <a:solidFill>
                          <a:srgbClr val="00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137160" anchor="b"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2600" b="1" baseline="0" dirty="0" smtClean="0">
                          <a:solidFill>
                            <a:srgbClr val="00FFFF"/>
                          </a:solidFill>
                          <a:latin typeface="Calibri" pitchFamily="34" charset="0"/>
                          <a:cs typeface="Calibri" pitchFamily="34" charset="0"/>
                        </a:rPr>
                        <a:t>Female</a:t>
                      </a:r>
                      <a:endParaRPr lang="en-US" sz="2600" b="1" baseline="0" dirty="0">
                        <a:solidFill>
                          <a:srgbClr val="00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137160" anchor="b"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2600" b="1" baseline="0" dirty="0" smtClean="0">
                          <a:solidFill>
                            <a:srgbClr val="FFFF00"/>
                          </a:solidFill>
                          <a:latin typeface="Calibri" pitchFamily="34" charset="0"/>
                          <a:cs typeface="Calibri" pitchFamily="34" charset="0"/>
                        </a:rPr>
                        <a:t>May 2012 data</a:t>
                      </a:r>
                      <a:endParaRPr lang="en-US" sz="2600" b="1" baseline="0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tabLst/>
                      </a:pPr>
                      <a:r>
                        <a:rPr lang="en-US" sz="2600" b="1" dirty="0" smtClean="0">
                          <a:latin typeface="Calibri" pitchFamily="34" charset="0"/>
                          <a:cs typeface="Calibri" pitchFamily="34" charset="0"/>
                        </a:rPr>
                        <a:t>2,125</a:t>
                      </a:r>
                      <a:endParaRPr lang="en-US" sz="2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en-US" sz="2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600" b="1" dirty="0" smtClean="0">
                          <a:latin typeface="Calibri" pitchFamily="34" charset="0"/>
                          <a:cs typeface="Calibri" pitchFamily="34" charset="0"/>
                        </a:rPr>
                        <a:t>971</a:t>
                      </a:r>
                      <a:endParaRPr lang="en-US" sz="2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600" b="1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smtClean="0">
                          <a:latin typeface="Calibri" pitchFamily="34" charset="0"/>
                          <a:cs typeface="Calibri" pitchFamily="34" charset="0"/>
                        </a:rPr>
                        <a:t>59,705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en-US" sz="2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r>
                        <a:rPr lang="en-US" sz="2600" b="1" dirty="0" smtClean="0">
                          <a:latin typeface="Calibri" pitchFamily="34" charset="0"/>
                          <a:cs typeface="Calibri" pitchFamily="34" charset="0"/>
                        </a:rPr>
                        <a:t>122,528</a:t>
                      </a:r>
                      <a:endParaRPr lang="en-US" sz="2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233363" indent="0" algn="l"/>
                      <a:r>
                        <a:rPr lang="en-US" sz="2600" b="1" dirty="0" smtClean="0">
                          <a:latin typeface="Calibri" pitchFamily="34" charset="0"/>
                          <a:cs typeface="Calibri" pitchFamily="34" charset="0"/>
                        </a:rPr>
                        <a:t>Reference population</a:t>
                      </a:r>
                      <a:endParaRPr lang="en-US" sz="2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smtClean="0">
                          <a:latin typeface="Calibri" pitchFamily="34" charset="0"/>
                          <a:cs typeface="Calibri" pitchFamily="34" charset="0"/>
                        </a:rPr>
                        <a:t>1,682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latin typeface="Calibri" pitchFamily="34" charset="0"/>
                          <a:cs typeface="Calibri" pitchFamily="34" charset="0"/>
                        </a:rPr>
                        <a:t>374</a:t>
                      </a:r>
                      <a:endParaRPr lang="en-US" sz="2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600" b="1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smtClean="0">
                          <a:latin typeface="Calibri" pitchFamily="34" charset="0"/>
                          <a:cs typeface="Calibri" pitchFamily="34" charset="0"/>
                        </a:rPr>
                        <a:t>18,508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600" b="1" dirty="0" smtClean="0">
                          <a:latin typeface="Calibri" pitchFamily="34" charset="0"/>
                          <a:cs typeface="Calibri" pitchFamily="34" charset="0"/>
                        </a:rPr>
                        <a:t>22,800</a:t>
                      </a:r>
                      <a:endParaRPr lang="en-US" sz="2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23336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smtClean="0">
                          <a:latin typeface="Calibri" pitchFamily="34" charset="0"/>
                          <a:cs typeface="Calibri" pitchFamily="34" charset="0"/>
                        </a:rPr>
                        <a:t>Foreign reference</a:t>
                      </a:r>
                    </a:p>
                  </a:txBody>
                  <a:tcPr marL="0" marR="0" marT="0" marB="18288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smtClean="0">
                          <a:latin typeface="Calibri" pitchFamily="34" charset="0"/>
                          <a:cs typeface="Calibri" pitchFamily="34" charset="0"/>
                        </a:rPr>
                        <a:t>870</a:t>
                      </a:r>
                    </a:p>
                  </a:txBody>
                  <a:tcPr marL="0" marR="0" marT="0" marB="182880"/>
                </a:tc>
                <a:tc>
                  <a:txBody>
                    <a:bodyPr/>
                    <a:lstStyle/>
                    <a:p>
                      <a:pPr algn="ctr"/>
                      <a:endParaRPr lang="en-US" sz="2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182880"/>
                </a:tc>
                <a:tc>
                  <a:txBody>
                    <a:bodyPr/>
                    <a:lstStyle/>
                    <a:p>
                      <a:pPr algn="ctr"/>
                      <a:endParaRPr lang="en-US" sz="2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1828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600" b="1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18288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smtClean="0">
                          <a:latin typeface="Calibri" pitchFamily="34" charset="0"/>
                          <a:cs typeface="Calibri" pitchFamily="34" charset="0"/>
                        </a:rPr>
                        <a:t>7,974</a:t>
                      </a:r>
                    </a:p>
                  </a:txBody>
                  <a:tcPr marL="0" marR="0" marT="0" marB="182880"/>
                </a:tc>
                <a:tc>
                  <a:txBody>
                    <a:bodyPr/>
                    <a:lstStyle/>
                    <a:p>
                      <a:pPr algn="ctr"/>
                      <a:endParaRPr lang="en-US" sz="2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182880"/>
                </a:tc>
                <a:tc>
                  <a:txBody>
                    <a:bodyPr/>
                    <a:lstStyle/>
                    <a:p>
                      <a:pPr algn="r"/>
                      <a:endParaRPr lang="en-US" sz="2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1828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b="1" baseline="0" dirty="0" smtClean="0">
                          <a:solidFill>
                            <a:srgbClr val="FFFF00"/>
                          </a:solidFill>
                          <a:latin typeface="Calibri" pitchFamily="34" charset="0"/>
                          <a:cs typeface="Calibri" pitchFamily="34" charset="0"/>
                        </a:rPr>
                        <a:t>August 2008 data</a:t>
                      </a:r>
                      <a:endParaRPr lang="en-US" sz="2600" b="1" baseline="0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tabLst/>
                      </a:pPr>
                      <a:endParaRPr lang="en-US" sz="2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600" b="1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600" b="1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endParaRPr lang="en-US" sz="2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600" b="1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endParaRPr lang="en-US" sz="2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233363" indent="0" algn="l"/>
                      <a:r>
                        <a:rPr lang="en-US" sz="2600" b="1" dirty="0" smtClean="0">
                          <a:latin typeface="Calibri" pitchFamily="34" charset="0"/>
                          <a:cs typeface="Calibri" pitchFamily="34" charset="0"/>
                        </a:rPr>
                        <a:t>Reference population</a:t>
                      </a:r>
                      <a:endParaRPr lang="en-US" sz="2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tabLst/>
                      </a:pPr>
                      <a:r>
                        <a:rPr lang="en-US" sz="2600" b="1" dirty="0" smtClean="0">
                          <a:latin typeface="Calibri" pitchFamily="34" charset="0"/>
                          <a:cs typeface="Calibri" pitchFamily="34" charset="0"/>
                        </a:rPr>
                        <a:t>1,473</a:t>
                      </a:r>
                      <a:endParaRPr lang="en-US" sz="2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latin typeface="Calibri" pitchFamily="34" charset="0"/>
                          <a:cs typeface="Calibri" pitchFamily="34" charset="0"/>
                        </a:rPr>
                        <a:t>171</a:t>
                      </a:r>
                      <a:endParaRPr lang="en-US" sz="2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600" b="1" dirty="0" smtClean="0">
                          <a:latin typeface="Calibri" pitchFamily="34" charset="0"/>
                          <a:cs typeface="Calibri" pitchFamily="34" charset="0"/>
                        </a:rPr>
                        <a:t>10,718</a:t>
                      </a:r>
                      <a:endParaRPr lang="en-US" sz="2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600" b="1" dirty="0" smtClean="0">
                          <a:latin typeface="Calibri" pitchFamily="34" charset="0"/>
                          <a:cs typeface="Calibri" pitchFamily="34" charset="0"/>
                        </a:rPr>
                        <a:t>5,124</a:t>
                      </a:r>
                      <a:endParaRPr lang="en-US" sz="2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233363" indent="0" algn="l"/>
                      <a:r>
                        <a:rPr lang="en-US" sz="2600" b="1" dirty="0" smtClean="0">
                          <a:latin typeface="Calibri" pitchFamily="34" charset="0"/>
                          <a:cs typeface="Calibri" pitchFamily="34" charset="0"/>
                        </a:rPr>
                        <a:t>Foreign reference</a:t>
                      </a:r>
                      <a:endParaRPr lang="en-US" sz="2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182880"/>
                </a:tc>
                <a:tc>
                  <a:txBody>
                    <a:bodyPr/>
                    <a:lstStyle/>
                    <a:p>
                      <a:pPr algn="r">
                        <a:tabLst/>
                      </a:pPr>
                      <a:r>
                        <a:rPr lang="en-US" sz="2600" b="1" dirty="0" smtClean="0">
                          <a:latin typeface="Calibri" pitchFamily="34" charset="0"/>
                          <a:cs typeface="Calibri" pitchFamily="34" charset="0"/>
                        </a:rPr>
                        <a:t>732</a:t>
                      </a:r>
                      <a:endParaRPr lang="en-US" sz="2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182880"/>
                </a:tc>
                <a:tc>
                  <a:txBody>
                    <a:bodyPr/>
                    <a:lstStyle/>
                    <a:p>
                      <a:pPr algn="ctr"/>
                      <a:endParaRPr lang="en-US" sz="2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182880"/>
                </a:tc>
                <a:tc>
                  <a:txBody>
                    <a:bodyPr/>
                    <a:lstStyle/>
                    <a:p>
                      <a:pPr algn="ctr"/>
                      <a:endParaRPr lang="en-US" sz="2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182880"/>
                </a:tc>
                <a:tc>
                  <a:txBody>
                    <a:bodyPr/>
                    <a:lstStyle/>
                    <a:p>
                      <a:pPr algn="ctr"/>
                      <a:endParaRPr lang="en-US" sz="2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18288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600" b="1" dirty="0" smtClean="0">
                          <a:latin typeface="Calibri" pitchFamily="34" charset="0"/>
                          <a:cs typeface="Calibri" pitchFamily="34" charset="0"/>
                        </a:rPr>
                        <a:t>3,593</a:t>
                      </a:r>
                      <a:endParaRPr lang="en-US" sz="2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182880"/>
                </a:tc>
                <a:tc>
                  <a:txBody>
                    <a:bodyPr/>
                    <a:lstStyle/>
                    <a:p>
                      <a:pPr algn="ctr"/>
                      <a:endParaRPr lang="en-US" sz="2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182880"/>
                </a:tc>
                <a:tc>
                  <a:txBody>
                    <a:bodyPr/>
                    <a:lstStyle/>
                    <a:p>
                      <a:pPr algn="ctr"/>
                      <a:endParaRPr lang="en-US" sz="2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182880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600" b="1" baseline="0" dirty="0" smtClean="0">
                          <a:solidFill>
                            <a:srgbClr val="FFFF00"/>
                          </a:solidFill>
                          <a:latin typeface="Calibri" pitchFamily="34" charset="0"/>
                          <a:cs typeface="Calibri" pitchFamily="34" charset="0"/>
                        </a:rPr>
                        <a:t>U.S. validation bulls</a:t>
                      </a:r>
                      <a:endParaRPr lang="en-US" sz="2600" b="1" baseline="0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tabLst/>
                      </a:pPr>
                      <a:r>
                        <a:rPr lang="en-US" sz="2600" b="1" dirty="0" smtClean="0">
                          <a:latin typeface="Calibri" pitchFamily="34" charset="0"/>
                          <a:cs typeface="Calibri" pitchFamily="34" charset="0"/>
                        </a:rPr>
                        <a:t>115</a:t>
                      </a:r>
                      <a:endParaRPr lang="en-US" sz="2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600" b="1" dirty="0" smtClean="0">
                          <a:latin typeface="Calibri" pitchFamily="34" charset="0"/>
                          <a:cs typeface="Calibri" pitchFamily="34" charset="0"/>
                        </a:rPr>
                        <a:t>3,404</a:t>
                      </a:r>
                      <a:endParaRPr lang="en-US" sz="2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Reference Genotypes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REL – REL</a:t>
            </a:r>
            <a:r>
              <a:rPr lang="en-US" baseline="-25000" dirty="0" smtClean="0"/>
              <a:t>PA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(HOL)</a:t>
            </a:r>
          </a:p>
        </p:txBody>
      </p:sp>
      <p:graphicFrame>
        <p:nvGraphicFramePr>
          <p:cNvPr id="1409027" name="Group 3"/>
          <p:cNvGraphicFramePr>
            <a:graphicFrameLocks noGrp="1"/>
          </p:cNvGraphicFramePr>
          <p:nvPr>
            <p:ph idx="1"/>
          </p:nvPr>
        </p:nvGraphicFramePr>
        <p:xfrm>
          <a:off x="533400" y="1219200"/>
          <a:ext cx="8077199" cy="5029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56931"/>
                <a:gridCol w="1556157"/>
                <a:gridCol w="1778467"/>
                <a:gridCol w="1185644"/>
              </a:tblGrid>
              <a:tr h="4429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Trait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9144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Foreign excluded</a:t>
                      </a:r>
                    </a:p>
                  </a:txBody>
                  <a:tcPr marL="0" marR="0" marT="0" marB="9144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ST</a:t>
                      </a:r>
                    </a:p>
                  </a:txBody>
                  <a:tcPr marL="0" marR="0" marT="0" marB="9144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MT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91440" anchor="b" horzOverflow="overflow"/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Average (9 traits)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21.9</a:t>
                      </a:r>
                    </a:p>
                  </a:txBody>
                  <a:tcPr marL="0" marR="4572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24.6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24.5</a:t>
                      </a:r>
                    </a:p>
                  </a:txBody>
                  <a:tcPr marL="0" marR="274320" marT="0" marB="0" horzOverflow="overflow"/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Milk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26.6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4572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28.7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28.6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274320" marT="0" marB="0" horzOverflow="overflow"/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Fat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29.0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4572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31.3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31.1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274320" marT="0" marB="0" horzOverflow="overflow"/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Protein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20.2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4572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22.5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22.3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274320" marT="0" marB="0" horzOverflow="overflow"/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Productive life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19.5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4572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21.8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22.2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274320" marT="0" marB="0" horzOverflow="overflow"/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SCS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23.7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4572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27.2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27.2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274320" marT="0" marB="0" horzOverflow="overflow"/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Daughter pregnancy rate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17.5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4572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21.3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21.2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274320" marT="0" marB="0" horzOverflow="overflow"/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Final score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22.2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4572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24.0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24.1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274320" marT="0" marB="0" horzOverflow="overflow"/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Stature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29.4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4572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34.0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33.9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274320" marT="0" marB="0" horzOverflow="overflow"/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Sire calving ease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8.8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4572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10.4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9.7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274320" marT="0" marB="0" horzOverflow="overflow"/>
                </a:tc>
              </a:tr>
            </a:tbl>
          </a:graphicData>
        </a:graphic>
      </p:graphicFrame>
      <p:pic>
        <p:nvPicPr>
          <p:cNvPr id="11266" name="Picture 2" descr="http://upload.wikimedia.org/wikipedia/commons/8/89/Koeienkoppen.jpg"/>
          <p:cNvPicPr>
            <a:picLocks noChangeAspect="1" noChangeArrowheads="1"/>
          </p:cNvPicPr>
          <p:nvPr/>
        </p:nvPicPr>
        <p:blipFill>
          <a:blip r:embed="rId2" cstate="print"/>
          <a:srcRect l="21900" b="48000"/>
          <a:stretch>
            <a:fillRect/>
          </a:stretch>
        </p:blipFill>
        <p:spPr bwMode="auto">
          <a:xfrm>
            <a:off x="8001000" y="0"/>
            <a:ext cx="1143000" cy="951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Brown Swiss Reference</a:t>
            </a:r>
            <a:br>
              <a:rPr lang="en-US" dirty="0" smtClean="0"/>
            </a:br>
            <a:r>
              <a:rPr lang="en-US" sz="2800" dirty="0" smtClean="0">
                <a:solidFill>
                  <a:srgbClr val="FFFF00"/>
                </a:solidFill>
              </a:rPr>
              <a:t>More arriving soon from </a:t>
            </a:r>
            <a:r>
              <a:rPr lang="en-US" sz="2800" dirty="0" err="1" smtClean="0">
                <a:solidFill>
                  <a:srgbClr val="FFFF00"/>
                </a:solidFill>
              </a:rPr>
              <a:t>InterGenomics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3794" name="AutoShape 2" descr="data:image/jpeg;base64,/9j/4AAQSkZJRgABAQAAAQABAAD/2wCEAAkGBhEQEA8QDxAWDw8PDw8UEQ4PEA8PDxIPFhAVFhQQFBUYHDIeFxkjGhYVIS8sIzMpLSwsFR4xNTA2NSwrLCkBCQoKDgwOGg8PGikgGiUuNSwpLCksKSkqKiwsLCksLCkpKSksLCksKSwsLCkpKSwsLCwsLCkpKSkpLCkpKSkpKf/AABEIAIYAdwMBIgACEQEDEQH/xAAbAAEAAgMBAQAAAAAAAAAAAAAAAQIEBQYDB//EADEQAAICAQIFAwMDBAIDAAAAAAECABEDEiEEBTFBUQZhgRMicTKRoULR4fCCwRRScv/EABkBAQADAQEAAAAAAAAAAAAAAAADBAUCAf/EAB4RAAMBAQADAQEBAAAAAAAAAAABAhEDBBIxITJh/9oADAMBAAIRAxEAPwD7jERAEREASqZAwtSCN9wQRsalc6kqwU0xVqPg1sZznLOOZQMQ1IMaoBqOPTendQF/TVVRHzOpn2OarDppM0uTmboGckMFVjpIAGwvqN+03GN7AI6EA/Bipc/RNKvhaJAMm5ydCJh8fzXFg0/Uai5pVAsncD9rYfvMpMgYWpseRuIwFoiIAiIgCIiAIkTAz85RSwUNlKkA6K06u66iasd/E9S0N4Z5mh5hwarlsBd6Y7MXBOuiSNqvXV+T85OPnZJGvHoUkAW6kgnz2A+Zj8XlvUoba7VjTMOp2J7bnzJYmlRFdL1PHKisCGGpT1UiwfyO89cfMGxLu/2jqXN1Z8/MxsbndW6g7HpY7GpZt/8Ae/Y/mW3Ka/SoqaM7lB0YzlyllOVyQMh0/bqbQAvY0fz56SOZ8aXAXGxQahqYbMVo7Ke29b+0wiN7JJ/JJF+a8ybkU8VuslfZ5iMXicLA6wfqNo0aspLlVLXddwL6CroTecjYBDi1BvpEgFUOMabsHST79fNzWXPLEq48v1yStaNWhUDEBqOtm/po9t9p7157P4ec7x/p1cREpFwREQBERAE1vOMZpW1UAaqibv3vb+Zspqea8WCNKm6J1fHad803Swj6PJZrMmMNQYWAQaO+46GWH/crcXNHChpa4uUuLnuAtqjVKXGqe4eFrnnxBGh76aGv8ad/+5OqVZVYpqGpVcMyHo4F/afa6PwJ5Xw9n6dPwTlseMt+oohb/wCiov8Ame88uHzq6hlNg/we4Pgz1mUaYiIgCIiARNDzMYw50dTevckXfYef8TI5nx2TG9DZSNtgb8/M1OTKWJJ3J6y1w5vfYq9ui/ktcjVKXFy6VC2qC0pcXALapFyLkXAJuTcrci4BuvTbjRkQA2uVixP9Wv7gR7Ua/wCJm4mi9M6bz93LoT4CaaQfw3733qb2ZfRZTNLn/KERE4OxERANDzzigWCCjpuyD0bx+f7zWXNhz3BpcNQAcdhR1Drfn/E1mqaPH+Fhndt92XuRcrqkXJyLS9yNUrci4PC+qRcrci57gLXIZ63JoeT0lDk3ChSzt+lFFsaG+395teE9Nu9HO2hSFP08f676lWc9B0/Tv7yK+sx9JI51ZjcrzkcRgCk/ezAgGgV+mxJPmiB+862YGDk2NMpzC9WkqASCq3Vkd7NCZ8z+tq61F/nPqsEREjJBERANN6iz0EStms2R48TRTpeeKv0WLC9NaeopjsD+Jy9zQ8Z7OGf5Cyi9yNUrcrctYVy+qC0pqkaowF9U9OB4T6uZVd9OPYlb0s1X9gPuav2Ex9UgOAULAlUyIxUbEhWDVfxfvVTjon6vDuGlX6dpwnLcWKzjxqhIAJUbkC6BPyf3mVKY3BAINggEEdCOxl5kGohERB6IiIAiIgEMLnOcT6ZyWfputFjQcMNK7UNuvfx2nSRO5tz8OKhV9ON4vlWXFqLLaL/WCpFXQ2u5hapuPU/HnWMQP2gAsPLHoD8TQ6pp8XVTtGd1UzWSepaRqnnqkapPhDpfVGqeZMjVANvyfnRwtpclsRoVuSm/Ue2+/wCJ1uDOrqGRgykbEGwZ84y5KHk9AOlsdgv5up2np7luTAmVchB1Ziy0SQF0IvxZVj8zO8qJT1fS/wCNdNYzbxESmWxERAEREASJMiAcDzTOWzZSTf3sPgGhMQZP46+3tOozej0Z2b6rBWe9ACWB1Is+/wDvee/DekuHRaKnJRJDOaIF3pGmvtuzvfUzRXlTMpJFB+NTbbOPLyC86jjPRyM14shxiv0Eaxf5JsCajlfp3LmOXXeEY/tBZAQ2SzqrfcD7dx5/NSryebWkT8e08NaXkBpueE9IZmespGPGO6MHdt+gFUvTvfXpNxi9H8MA1hnLADUz0wondSoFE+08ryoXz9PZ8a3/AIYvpDhsDIW06s6NTu/3Ed10dlFHt8+Z001PKuR/+PlzMr3jyaNOP/1YXZPnbSB7CbcTN6P2ptGhCycYiInB2IiIAiIgCIiAIiIAiIgCIiAIiIAiIgCIiAf/2Q=="/>
          <p:cNvSpPr>
            <a:spLocks noChangeAspect="1" noChangeArrowheads="1"/>
          </p:cNvSpPr>
          <p:nvPr/>
        </p:nvSpPr>
        <p:spPr bwMode="auto">
          <a:xfrm>
            <a:off x="63500" y="-617538"/>
            <a:ext cx="1133475" cy="1276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95400" y="2133600"/>
            <a:ext cx="174278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DEU</a:t>
            </a:r>
          </a:p>
          <a:p>
            <a:pPr algn="ctr"/>
            <a:r>
              <a:rPr lang="en-US" sz="2800" b="1" dirty="0" smtClean="0"/>
              <a:t>318 bulls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3505200"/>
            <a:ext cx="15231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AUT</a:t>
            </a:r>
          </a:p>
          <a:p>
            <a:pPr algn="ctr"/>
            <a:r>
              <a:rPr lang="en-US" sz="2800" b="1" dirty="0" smtClean="0"/>
              <a:t>52 bulls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4876800"/>
            <a:ext cx="17235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CHE</a:t>
            </a:r>
          </a:p>
          <a:p>
            <a:pPr algn="ctr"/>
            <a:r>
              <a:rPr lang="en-US" sz="2800" b="1" dirty="0" smtClean="0"/>
              <a:t>403 bulls</a:t>
            </a:r>
            <a:endParaRPr lang="en-US" sz="2800" b="1" dirty="0"/>
          </a:p>
        </p:txBody>
      </p:sp>
      <p:pic>
        <p:nvPicPr>
          <p:cNvPr id="10242" name="Picture 2" descr="http://www.isep.org/students/Directory/maps/ger_aust_switz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676400"/>
            <a:ext cx="3181350" cy="3894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REL – REL</a:t>
            </a:r>
            <a:r>
              <a:rPr lang="en-US" baseline="-25000" dirty="0" smtClean="0"/>
              <a:t>PA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(BSW)</a:t>
            </a:r>
          </a:p>
        </p:txBody>
      </p:sp>
      <p:graphicFrame>
        <p:nvGraphicFramePr>
          <p:cNvPr id="1409027" name="Group 3"/>
          <p:cNvGraphicFramePr>
            <a:graphicFrameLocks noGrp="1"/>
          </p:cNvGraphicFramePr>
          <p:nvPr>
            <p:ph idx="1"/>
          </p:nvPr>
        </p:nvGraphicFramePr>
        <p:xfrm>
          <a:off x="533401" y="1219200"/>
          <a:ext cx="8077199" cy="5029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56931"/>
                <a:gridCol w="1556157"/>
                <a:gridCol w="1778467"/>
                <a:gridCol w="1185644"/>
              </a:tblGrid>
              <a:tr h="4429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Trait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9144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Foreign excluded</a:t>
                      </a:r>
                    </a:p>
                  </a:txBody>
                  <a:tcPr marL="0" marR="0" marT="0" marB="9144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ST</a:t>
                      </a:r>
                    </a:p>
                  </a:txBody>
                  <a:tcPr marL="0" marR="0" marT="0" marB="9144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MT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91440" anchor="b" horzOverflow="overflow"/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Average (9 traits)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8.5</a:t>
                      </a:r>
                    </a:p>
                  </a:txBody>
                  <a:tcPr marL="0" marR="4572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11.7</a:t>
                      </a:r>
                    </a:p>
                  </a:txBody>
                  <a:tcPr marL="0" marR="57607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13.1</a:t>
                      </a:r>
                    </a:p>
                  </a:txBody>
                  <a:tcPr marL="0" marR="274320" marT="0" marB="0" horzOverflow="overflow"/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Milk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15.6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4572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20.9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57607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20.6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274320" marT="0" marB="0" horzOverflow="overflow"/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Fat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10.3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4572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11.4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57607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12.5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274320" marT="0" marB="0" horzOverflow="overflow"/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Protein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13.5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4572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16.2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57607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16.6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274320" marT="0" marB="0" horzOverflow="overflow"/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Productive life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4.9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4572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6.5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57607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7.5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274320" marT="0" marB="0" horzOverflow="overflow"/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SCS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5.0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4572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4.2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57607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6.6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274320" marT="0" marB="0" horzOverflow="overflow"/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Daughter pregnancy rate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9.8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4572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6.8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57607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7.3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274320" marT="0" marB="0" horzOverflow="overflow"/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Final score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2.7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4572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9.3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57607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15.7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274320" marT="0" marB="0" horzOverflow="overflow"/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Stature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12.8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4572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21.5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57607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24.2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274320" marT="0" marB="0" horzOverflow="overflow"/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Sire calving ease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1.9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4572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8.7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57607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6.6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274320" marT="0" marB="0" horzOverflow="overflow"/>
                </a:tc>
              </a:tr>
            </a:tbl>
          </a:graphicData>
        </a:graphic>
      </p:graphicFrame>
      <p:pic>
        <p:nvPicPr>
          <p:cNvPr id="5" name="Picture 2" descr="http://upload.wikimedia.org/wikipedia/commons/thumb/8/8e/Brown_Swiss_cow_at_Western_Idaho_Fair_2009.jpg/320px-Brown_Swiss_cow_at_Western_Idaho_Fair_2009.jpg"/>
          <p:cNvPicPr>
            <a:picLocks noChangeAspect="1" noChangeArrowheads="1"/>
          </p:cNvPicPr>
          <p:nvPr/>
        </p:nvPicPr>
        <p:blipFill>
          <a:blip r:embed="rId2" cstate="print"/>
          <a:srcRect l="1125" t="6667" r="15000"/>
          <a:stretch>
            <a:fillRect/>
          </a:stretch>
        </p:blipFill>
        <p:spPr bwMode="auto">
          <a:xfrm>
            <a:off x="8001000" y="0"/>
            <a:ext cx="1143000" cy="9539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900"/>
              </a:spcAft>
            </a:pPr>
            <a:r>
              <a:rPr lang="en-US" dirty="0" smtClean="0"/>
              <a:t>1,510 HOL </a:t>
            </a:r>
            <a:r>
              <a:rPr lang="en-US" dirty="0" err="1" smtClean="0"/>
              <a:t>Illumina</a:t>
            </a:r>
            <a:r>
              <a:rPr lang="en-US" dirty="0" smtClean="0"/>
              <a:t> </a:t>
            </a:r>
            <a:r>
              <a:rPr lang="en-US" dirty="0" err="1" smtClean="0"/>
              <a:t>BovineHD</a:t>
            </a:r>
            <a:endParaRPr lang="en-US" dirty="0" smtClean="0"/>
          </a:p>
          <a:p>
            <a:pPr lvl="1"/>
            <a:r>
              <a:rPr lang="en-US" dirty="0" smtClean="0"/>
              <a:t>460 </a:t>
            </a:r>
            <a:r>
              <a:rPr lang="en-US" dirty="0" smtClean="0">
                <a:solidFill>
                  <a:srgbClr val="FFFF00"/>
                </a:solidFill>
              </a:rPr>
              <a:t>ITA</a:t>
            </a:r>
            <a:r>
              <a:rPr lang="en-US" dirty="0" smtClean="0"/>
              <a:t> bulls</a:t>
            </a:r>
          </a:p>
          <a:p>
            <a:pPr lvl="1"/>
            <a:r>
              <a:rPr lang="en-US" dirty="0" smtClean="0"/>
              <a:t>305 </a:t>
            </a:r>
            <a:r>
              <a:rPr lang="en-US" dirty="0" smtClean="0">
                <a:solidFill>
                  <a:srgbClr val="FFFF00"/>
                </a:solidFill>
              </a:rPr>
              <a:t>USA</a:t>
            </a:r>
            <a:r>
              <a:rPr lang="en-US" dirty="0" smtClean="0"/>
              <a:t> bulls and 172 </a:t>
            </a:r>
            <a:r>
              <a:rPr lang="en-US" dirty="0" smtClean="0">
                <a:solidFill>
                  <a:srgbClr val="FFFF00"/>
                </a:solidFill>
              </a:rPr>
              <a:t>USA</a:t>
            </a:r>
            <a:r>
              <a:rPr lang="en-US" dirty="0" smtClean="0"/>
              <a:t> cows</a:t>
            </a:r>
          </a:p>
          <a:p>
            <a:pPr lvl="1"/>
            <a:r>
              <a:rPr lang="en-US" dirty="0" smtClean="0"/>
              <a:t>284 </a:t>
            </a:r>
            <a:r>
              <a:rPr lang="en-US" dirty="0" smtClean="0">
                <a:solidFill>
                  <a:srgbClr val="FFFF00"/>
                </a:solidFill>
              </a:rPr>
              <a:t>GBR</a:t>
            </a:r>
            <a:r>
              <a:rPr lang="en-US" dirty="0" smtClean="0"/>
              <a:t> bulls</a:t>
            </a:r>
          </a:p>
          <a:p>
            <a:pPr lvl="1"/>
            <a:r>
              <a:rPr lang="en-US" dirty="0" smtClean="0"/>
              <a:t>93 </a:t>
            </a:r>
            <a:r>
              <a:rPr lang="en-US" dirty="0" smtClean="0">
                <a:solidFill>
                  <a:srgbClr val="FFFF00"/>
                </a:solidFill>
              </a:rPr>
              <a:t>CAN</a:t>
            </a:r>
            <a:r>
              <a:rPr lang="en-US" dirty="0" smtClean="0"/>
              <a:t> bulls</a:t>
            </a:r>
          </a:p>
          <a:p>
            <a:pPr lvl="1">
              <a:spcAft>
                <a:spcPts val="3600"/>
              </a:spcAft>
            </a:pPr>
            <a:r>
              <a:rPr lang="en-US" dirty="0" smtClean="0"/>
              <a:t>196 bulls from other countries</a:t>
            </a:r>
          </a:p>
          <a:p>
            <a:r>
              <a:rPr lang="en-US" dirty="0" smtClean="0"/>
              <a:t>Earlier studies of 342 or 1,078 HD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 Genotypes</a:t>
            </a:r>
            <a:endParaRPr lang="en-US" dirty="0"/>
          </a:p>
        </p:txBody>
      </p:sp>
      <p:pic>
        <p:nvPicPr>
          <p:cNvPr id="5" name="Picture 2" descr="http://upload.wikimedia.org/wikipedia/commons/8/89/Koeienkoppen.jpg"/>
          <p:cNvPicPr>
            <a:picLocks noChangeAspect="1" noChangeArrowheads="1"/>
          </p:cNvPicPr>
          <p:nvPr/>
        </p:nvPicPr>
        <p:blipFill>
          <a:blip r:embed="rId2" cstate="print"/>
          <a:srcRect l="21900" b="48000"/>
          <a:stretch>
            <a:fillRect/>
          </a:stretch>
        </p:blipFill>
        <p:spPr bwMode="auto">
          <a:xfrm>
            <a:off x="8001000" y="0"/>
            <a:ext cx="1143000" cy="951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vr02">
  <a:themeElements>
    <a:clrScheme name="pvr02 9">
      <a:dk1>
        <a:srgbClr val="6871B2"/>
      </a:dk1>
      <a:lt1>
        <a:srgbClr val="FFFFFF"/>
      </a:lt1>
      <a:dk2>
        <a:srgbClr val="000099"/>
      </a:dk2>
      <a:lt2>
        <a:srgbClr val="FFFFFF"/>
      </a:lt2>
      <a:accent1>
        <a:srgbClr val="66CCFF"/>
      </a:accent1>
      <a:accent2>
        <a:srgbClr val="0000CC"/>
      </a:accent2>
      <a:accent3>
        <a:srgbClr val="AAAACA"/>
      </a:accent3>
      <a:accent4>
        <a:srgbClr val="DADADA"/>
      </a:accent4>
      <a:accent5>
        <a:srgbClr val="B8E2FF"/>
      </a:accent5>
      <a:accent6>
        <a:srgbClr val="0000B9"/>
      </a:accent6>
      <a:hlink>
        <a:srgbClr val="00FF00"/>
      </a:hlink>
      <a:folHlink>
        <a:srgbClr val="99FFCC"/>
      </a:folHlink>
    </a:clrScheme>
    <a:fontScheme name="pvr0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vr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vr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vr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vr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vr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vr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vr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vr02 8">
        <a:dk1>
          <a:srgbClr val="FFFFFF"/>
        </a:dk1>
        <a:lt1>
          <a:srgbClr val="FFFFFF"/>
        </a:lt1>
        <a:dk2>
          <a:srgbClr val="FFFFFF"/>
        </a:dk2>
        <a:lt2>
          <a:srgbClr val="6871B2"/>
        </a:lt2>
        <a:accent1>
          <a:srgbClr val="66CCFF"/>
        </a:accent1>
        <a:accent2>
          <a:srgbClr val="0000CC"/>
        </a:accent2>
        <a:accent3>
          <a:srgbClr val="FFFFFF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vr02 9">
        <a:dk1>
          <a:srgbClr val="6871B2"/>
        </a:dk1>
        <a:lt1>
          <a:srgbClr val="FFFFFF"/>
        </a:lt1>
        <a:dk2>
          <a:srgbClr val="000099"/>
        </a:dk2>
        <a:lt2>
          <a:srgbClr val="FFFFFF"/>
        </a:lt2>
        <a:accent1>
          <a:srgbClr val="66CCFF"/>
        </a:accent1>
        <a:accent2>
          <a:srgbClr val="0000CC"/>
        </a:accent2>
        <a:accent3>
          <a:srgbClr val="AAAACA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vr02 10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vr02 11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vr02 12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4D4D4D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000000"/>
        </a:accent6>
        <a:hlink>
          <a:srgbClr val="000000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4D4D4D"/>
      </a:lt2>
      <a:accent1>
        <a:srgbClr val="4D4D4D"/>
      </a:accent1>
      <a:accent2>
        <a:srgbClr val="000000"/>
      </a:accent2>
      <a:accent3>
        <a:srgbClr val="FFFFFF"/>
      </a:accent3>
      <a:accent4>
        <a:srgbClr val="000000"/>
      </a:accent4>
      <a:accent5>
        <a:srgbClr val="B2B2B2"/>
      </a:accent5>
      <a:accent6>
        <a:srgbClr val="000000"/>
      </a:accent6>
      <a:hlink>
        <a:srgbClr val="000000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Settings\asanders\Application Data\Microsoft\Templates\pvr02.pot</Template>
  <TotalTime>122276</TotalTime>
  <Words>704</Words>
  <Application>Microsoft Office PowerPoint</Application>
  <PresentationFormat>On-screen Show (4:3)</PresentationFormat>
  <Paragraphs>281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Wingdings</vt:lpstr>
      <vt:lpstr>Monotype Sorts</vt:lpstr>
      <vt:lpstr>SymbolProp BT</vt:lpstr>
      <vt:lpstr>Zurich BlkEx BT</vt:lpstr>
      <vt:lpstr>pvr02</vt:lpstr>
      <vt:lpstr>Reliability Increases from Combining 50,000- and 777,000-Marker Genotypes from 4 Countries</vt:lpstr>
      <vt:lpstr>Topics</vt:lpstr>
      <vt:lpstr>        Multitrait Model</vt:lpstr>
      <vt:lpstr>Foreign Holstein Reference Bulls  3,593 (28% of total bulls) had no U.S. daughters in 2008</vt:lpstr>
      <vt:lpstr> Reference Genotypes</vt:lpstr>
      <vt:lpstr>REL – RELPA (HOL)</vt:lpstr>
      <vt:lpstr>Foreign Brown Swiss Reference More arriving soon from InterGenomics</vt:lpstr>
      <vt:lpstr>REL – RELPA (BSW)</vt:lpstr>
      <vt:lpstr>HD Genotypes</vt:lpstr>
      <vt:lpstr>HD REL Gains (HOL)</vt:lpstr>
      <vt:lpstr>Preliminary HD Studies</vt:lpstr>
      <vt:lpstr>Imputation Accuracy (% correct)</vt:lpstr>
      <vt:lpstr>Conclusions</vt:lpstr>
      <vt:lpstr>Acknowledgments</vt:lpstr>
      <vt:lpstr>Acknowledgments (continued)</vt:lpstr>
    </vt:vector>
  </TitlesOfParts>
  <Manager>ahs</Manager>
  <Company>AIPL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Genomic Prediction Results</dc:title>
  <dc:subject>International Dairy Sire Proofs</dc:subject>
  <dc:creator>Admin</dc:creator>
  <cp:keywords>Dairy, International, Sire evaluations</cp:keywords>
  <cp:lastModifiedBy>paul vanraden</cp:lastModifiedBy>
  <cp:revision>4709</cp:revision>
  <cp:lastPrinted>2001-08-24T14:44:42Z</cp:lastPrinted>
  <dcterms:created xsi:type="dcterms:W3CDTF">2002-07-16T13:01:30Z</dcterms:created>
  <dcterms:modified xsi:type="dcterms:W3CDTF">2012-05-23T16:13:51Z</dcterms:modified>
  <cp:category>Interbull</cp:category>
</cp:coreProperties>
</file>