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256" r:id="rId2"/>
    <p:sldId id="336" r:id="rId3"/>
    <p:sldId id="335" r:id="rId4"/>
  </p:sldIdLst>
  <p:sldSz cx="9144000" cy="6858000" type="screen4x3"/>
  <p:notesSz cx="7010400" cy="92964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Humnst777 BT" pitchFamily="34" charset="0"/>
      <p:regular r:id="rId11"/>
      <p:bold r:id="rId12"/>
      <p:italic r:id="rId13"/>
      <p:boldItalic r:id="rId14"/>
    </p:embeddedFont>
    <p:embeddedFont>
      <p:font typeface="Monotype Sorts" pitchFamily="2" charset="2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CCCC"/>
    <a:srgbClr val="CCECFF"/>
    <a:srgbClr val="FFFF00"/>
    <a:srgbClr val="00FFFF"/>
    <a:srgbClr val="A3F8FF"/>
    <a:srgbClr val="00CED1"/>
    <a:srgbClr val="FFD700"/>
    <a:srgbClr val="FFCC00"/>
    <a:srgbClr val="F5F500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9450" autoAdjust="0"/>
    <p:restoredTop sz="94709" autoAdjust="0"/>
  </p:normalViewPr>
  <p:slideViewPr>
    <p:cSldViewPr snapToGrid="0">
      <p:cViewPr varScale="1">
        <p:scale>
          <a:sx n="109" d="100"/>
          <a:sy n="109" d="100"/>
        </p:scale>
        <p:origin x="-102" y="-78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861111111111133"/>
          <c:y val="5.8685446009389672E-2"/>
          <c:w val="0.64166666666666672"/>
          <c:h val="0.7136150234741802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Cows (millions)</c:v>
                </c:pt>
              </c:strCache>
            </c:strRef>
          </c:tx>
          <c:spPr>
            <a:ln w="47567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23.670999999999999</c:v>
                </c:pt>
                <c:pt idx="1">
                  <c:v>25.033000000000001</c:v>
                </c:pt>
                <c:pt idx="2">
                  <c:v>21.943999999999974</c:v>
                </c:pt>
                <c:pt idx="3">
                  <c:v>21.044</c:v>
                </c:pt>
                <c:pt idx="4">
                  <c:v>17.559999999999999</c:v>
                </c:pt>
                <c:pt idx="5">
                  <c:v>14.953000000000014</c:v>
                </c:pt>
                <c:pt idx="6">
                  <c:v>12</c:v>
                </c:pt>
                <c:pt idx="7">
                  <c:v>11.143000000000001</c:v>
                </c:pt>
                <c:pt idx="8">
                  <c:v>10.81</c:v>
                </c:pt>
                <c:pt idx="9">
                  <c:v>11.016</c:v>
                </c:pt>
                <c:pt idx="10">
                  <c:v>10.127000000000001</c:v>
                </c:pt>
                <c:pt idx="11">
                  <c:v>9.4580000000000002</c:v>
                </c:pt>
                <c:pt idx="12">
                  <c:v>9.2060000000000013</c:v>
                </c:pt>
                <c:pt idx="13">
                  <c:v>9.043000000000001</c:v>
                </c:pt>
                <c:pt idx="14">
                  <c:v>9.1170000000000009</c:v>
                </c:pt>
              </c:numCache>
            </c:numRef>
          </c:val>
        </c:ser>
        <c:marker val="1"/>
        <c:axId val="139621120"/>
        <c:axId val="139623808"/>
      </c:line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Milk yield (kg/cow)</c:v>
                </c:pt>
              </c:strCache>
            </c:strRef>
          </c:tx>
          <c:spPr>
            <a:ln w="47567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2097</c:v>
                </c:pt>
                <c:pt idx="1">
                  <c:v>2171</c:v>
                </c:pt>
                <c:pt idx="2">
                  <c:v>2410</c:v>
                </c:pt>
                <c:pt idx="3">
                  <c:v>2656</c:v>
                </c:pt>
                <c:pt idx="4">
                  <c:v>3183</c:v>
                </c:pt>
                <c:pt idx="5">
                  <c:v>3775</c:v>
                </c:pt>
                <c:pt idx="6">
                  <c:v>4669</c:v>
                </c:pt>
                <c:pt idx="7">
                  <c:v>4704</c:v>
                </c:pt>
                <c:pt idx="8">
                  <c:v>5404</c:v>
                </c:pt>
                <c:pt idx="9">
                  <c:v>5906</c:v>
                </c:pt>
                <c:pt idx="10">
                  <c:v>6657</c:v>
                </c:pt>
                <c:pt idx="11">
                  <c:v>7470</c:v>
                </c:pt>
                <c:pt idx="12">
                  <c:v>8273</c:v>
                </c:pt>
                <c:pt idx="13">
                  <c:v>9121</c:v>
                </c:pt>
                <c:pt idx="14">
                  <c:v>9613</c:v>
                </c:pt>
              </c:numCache>
            </c:numRef>
          </c:val>
        </c:ser>
        <c:ser>
          <c:idx val="5"/>
          <c:order val="2"/>
          <c:tx>
            <c:strRef>
              <c:f>Sheet1!$A$5</c:f>
              <c:strCache>
                <c:ptCount val="1"/>
              </c:strCache>
            </c:strRef>
          </c:tx>
          <c:spPr>
            <a:ln w="15856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Milk Production, Disposition, and Income Annual Summary</c:v>
                </c:pt>
              </c:strCache>
            </c:strRef>
          </c:tx>
          <c:spPr>
            <a:ln w="15856">
              <a:solidFill>
                <a:srgbClr val="00FF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4"/>
          <c:tx>
            <c:strRef>
              <c:f>Sheet1!$A$7</c:f>
              <c:strCache>
                <c:ptCount val="1"/>
                <c:pt idx="0">
                  <c:v>http://usda.mannlib.cornell.edu/MannUsda/viewDocumentInfo.do?documentID=1105</c:v>
                </c:pt>
              </c:strCache>
            </c:strRef>
          </c:tx>
          <c:spPr>
            <a:ln w="15856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</c:ser>
        <c:marker val="1"/>
        <c:axId val="139625984"/>
        <c:axId val="139627520"/>
      </c:lineChart>
      <c:catAx>
        <c:axId val="139621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3333333333333335"/>
              <c:y val="0.87323943661972014"/>
            </c:manualLayout>
          </c:layout>
          <c:spPr>
            <a:noFill/>
            <a:ln w="31711">
              <a:noFill/>
            </a:ln>
          </c:spPr>
        </c:title>
        <c:numFmt formatCode="General" sourceLinked="1"/>
        <c:tickLblPos val="nextTo"/>
        <c:spPr>
          <a:ln w="47567" cap="sq">
            <a:solidFill>
              <a:schemeClr val="tx1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9623808"/>
        <c:crossesAt val="0"/>
        <c:auto val="1"/>
        <c:lblAlgn val="ctr"/>
        <c:lblOffset val="100"/>
        <c:tickLblSkip val="2"/>
        <c:tickMarkSkip val="2"/>
      </c:catAx>
      <c:valAx>
        <c:axId val="139623808"/>
        <c:scaling>
          <c:orientation val="minMax"/>
          <c:max val="3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Cows (millions)</a:t>
                </a:r>
              </a:p>
            </c:rich>
          </c:tx>
          <c:layout>
            <c:manualLayout>
              <c:xMode val="edge"/>
              <c:yMode val="edge"/>
              <c:x val="0"/>
              <c:y val="0.18779342723004694"/>
            </c:manualLayout>
          </c:layout>
          <c:spPr>
            <a:noFill/>
            <a:ln w="31711">
              <a:noFill/>
            </a:ln>
          </c:spPr>
        </c:title>
        <c:numFmt formatCode="General" sourceLinked="1"/>
        <c:tickLblPos val="nextTo"/>
        <c:spPr>
          <a:ln w="47567" cap="sq">
            <a:solidFill>
              <a:srgbClr val="FFFF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9621120"/>
        <c:crosses val="autoZero"/>
        <c:crossBetween val="midCat"/>
        <c:majorUnit val="5"/>
      </c:valAx>
      <c:catAx>
        <c:axId val="139625984"/>
        <c:scaling>
          <c:orientation val="minMax"/>
        </c:scaling>
        <c:delete val="1"/>
        <c:axPos val="b"/>
        <c:tickLblPos val="none"/>
        <c:crossAx val="139627520"/>
        <c:crossesAt val="0"/>
        <c:auto val="1"/>
        <c:lblAlgn val="ctr"/>
        <c:lblOffset val="100"/>
      </c:catAx>
      <c:valAx>
        <c:axId val="139627520"/>
        <c:scaling>
          <c:orientation val="minMax"/>
          <c:max val="10000"/>
          <c:min val="0"/>
        </c:scaling>
        <c:axPos val="r"/>
        <c:title>
          <c:tx>
            <c:rich>
              <a:bodyPr rot="5400000" vert="horz"/>
              <a:lstStyle/>
              <a:p>
                <a:pPr algn="ctr">
                  <a:defRPr/>
                </a:pPr>
                <a:r>
                  <a:rPr lang="en-US"/>
                  <a:t>Milk yield (kg/cow)</a:t>
                </a:r>
              </a:p>
            </c:rich>
          </c:tx>
          <c:layout>
            <c:manualLayout>
              <c:xMode val="edge"/>
              <c:yMode val="edge"/>
              <c:x val="0.92500000000000004"/>
              <c:y val="0.12676056338028169"/>
            </c:manualLayout>
          </c:layout>
          <c:spPr>
            <a:noFill/>
            <a:ln w="31711">
              <a:noFill/>
            </a:ln>
          </c:spPr>
        </c:title>
        <c:numFmt formatCode="#,##0" sourceLinked="0"/>
        <c:tickLblPos val="nextTo"/>
        <c:spPr>
          <a:ln w="47567" cap="sq">
            <a:solidFill>
              <a:srgbClr val="00FFFF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9625984"/>
        <c:crosses val="max"/>
        <c:crossBetween val="midCat"/>
        <c:majorUnit val="2000"/>
      </c:valAx>
      <c:spPr>
        <a:noFill/>
        <a:ln w="317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Humnst777 BT"/>
          <a:ea typeface="Humnst777 BT"/>
          <a:cs typeface="Humnst777 BT"/>
        </a:defRPr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0.67894</cdr:x>
      <cdr:y>0.10951</cdr:y>
    </cdr:from>
    <cdr:to>
      <cdr:x>0.7209</cdr:x>
      <cdr:y>0.22972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800080"/>
            </a:clrFrom>
            <a:clrTo>
              <a:srgbClr val="800080">
                <a:alpha val="0"/>
              </a:srgbClr>
            </a:clrTo>
          </a:clrChange>
        </a:blip>
        <a:srcRect xmlns:a="http://schemas.openxmlformats.org/drawingml/2006/main" r="1533" b="608"/>
        <a:stretch xmlns:a="http://schemas.openxmlformats.org/drawingml/2006/main">
          <a:fillRect/>
        </a:stretch>
      </cdr:blipFill>
      <cdr:spPr>
        <a:xfrm xmlns:a="http://schemas.openxmlformats.org/drawingml/2006/main">
          <a:off x="5826641" y="556677"/>
          <a:ext cx="360155" cy="61105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0.17965</cdr:x>
      <cdr:y>0.54385</cdr:y>
    </cdr:from>
    <cdr:to>
      <cdr:x>0.22161</cdr:x>
      <cdr:y>0.66562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800080"/>
            </a:clrFrom>
            <a:clrTo>
              <a:srgbClr val="800080">
                <a:alpha val="0"/>
              </a:srgbClr>
            </a:clrTo>
          </a:clrChange>
        </a:blip>
        <a:srcRect xmlns:a="http://schemas.openxmlformats.org/drawingml/2006/main" r="1533" b="608"/>
        <a:stretch xmlns:a="http://schemas.openxmlformats.org/drawingml/2006/main">
          <a:fillRect/>
        </a:stretch>
      </cdr:blipFill>
      <cdr:spPr>
        <a:xfrm xmlns:a="http://schemas.openxmlformats.org/drawingml/2006/main">
          <a:off x="1541720" y="2764466"/>
          <a:ext cx="360155" cy="6189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0.52283</cdr:x>
      <cdr:y>0.29493</cdr:y>
    </cdr:from>
    <cdr:to>
      <cdr:x>0.5648</cdr:x>
      <cdr:y>0.41671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800080"/>
            </a:clrFrom>
            <a:clrTo>
              <a:srgbClr val="800080">
                <a:alpha val="0"/>
              </a:srgbClr>
            </a:clrTo>
          </a:clrChange>
        </a:blip>
        <a:srcRect xmlns:a="http://schemas.openxmlformats.org/drawingml/2006/main" r="1533" b="608"/>
        <a:stretch xmlns:a="http://schemas.openxmlformats.org/drawingml/2006/main">
          <a:fillRect/>
        </a:stretch>
      </cdr:blipFill>
      <cdr:spPr>
        <a:xfrm xmlns:a="http://schemas.openxmlformats.org/drawingml/2006/main">
          <a:off x="4486939" y="1499191"/>
          <a:ext cx="360152" cy="6189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0.31345</cdr:x>
      <cdr:y>0.47482</cdr:y>
    </cdr:from>
    <cdr:to>
      <cdr:x>0.35542</cdr:x>
      <cdr:y>0.59659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800080"/>
            </a:clrFrom>
            <a:clrTo>
              <a:srgbClr val="800080">
                <a:alpha val="0"/>
              </a:srgbClr>
            </a:clrTo>
          </a:clrChange>
        </a:blip>
        <a:srcRect xmlns:a="http://schemas.openxmlformats.org/drawingml/2006/main" r="1533" b="608"/>
        <a:stretch xmlns:a="http://schemas.openxmlformats.org/drawingml/2006/main">
          <a:fillRect/>
        </a:stretch>
      </cdr:blipFill>
      <cdr:spPr>
        <a:xfrm xmlns:a="http://schemas.openxmlformats.org/drawingml/2006/main">
          <a:off x="2690037" y="2413591"/>
          <a:ext cx="360155" cy="6189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0.17097</cdr:x>
      <cdr:y>0.19453</cdr:y>
    </cdr:from>
    <cdr:to>
      <cdr:x>0.2521</cdr:x>
      <cdr:y>0.29347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clrChange>
            <a:clrFrom>
              <a:srgbClr val="CA9906"/>
            </a:clrFrom>
            <a:clrTo>
              <a:srgbClr val="CA9906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67293" y="988827"/>
          <a:ext cx="696276" cy="5029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0.28867</cdr:x>
      <cdr:y>0.32212</cdr:y>
    </cdr:from>
    <cdr:to>
      <cdr:x>0.36876</cdr:x>
      <cdr:y>0.42106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clrChange>
            <a:clrFrom>
              <a:srgbClr val="CA9906"/>
            </a:clrFrom>
            <a:clrTo>
              <a:srgbClr val="CA9906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477385" y="1637413"/>
          <a:ext cx="687346" cy="5029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0.45964</cdr:x>
      <cdr:y>0.46854</cdr:y>
    </cdr:from>
    <cdr:to>
      <cdr:x>0.53974</cdr:x>
      <cdr:y>0.56748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clrChange>
            <a:clrFrom>
              <a:srgbClr val="CA9906"/>
            </a:clrFrom>
            <a:clrTo>
              <a:srgbClr val="CA9906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44679" y="2381693"/>
          <a:ext cx="687346" cy="5029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0.67026</cdr:x>
      <cdr:y>0.51247</cdr:y>
    </cdr:from>
    <cdr:to>
      <cdr:x>0.75035</cdr:x>
      <cdr:y>0.61141</cdr:y>
    </cdr:to>
    <cdr:pic>
      <cdr:nvPicPr>
        <cdr:cNvPr id="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clrChange>
            <a:clrFrom>
              <a:srgbClr val="CA9906"/>
            </a:clrFrom>
            <a:clrTo>
              <a:srgbClr val="CA9906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752213" y="2604977"/>
          <a:ext cx="687346" cy="50292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4213" y="3358289"/>
            <a:ext cx="7848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Dr. George R</a:t>
            </a:r>
            <a:r>
              <a:rPr lang="en-US" sz="4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Wiggans, Ph.D.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Animal Improvement Programs Laboratory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Agricultural Research Service, USDA </a:t>
            </a:r>
          </a:p>
          <a:p>
            <a:pPr>
              <a:spcAft>
                <a:spcPct val="50000"/>
              </a:spcAft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Beltsville,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MD, USA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george.wiggans@ars.usda.gov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12" name="Text Box 51"/>
          <p:cNvSpPr txBox="1">
            <a:spLocks noChangeArrowheads="1"/>
          </p:cNvSpPr>
          <p:nvPr userDrawn="1"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U.S. </a:t>
            </a:r>
            <a:r>
              <a:rPr kumimoji="0"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G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enetics Conf., Beijing, China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846659"/>
          </a:xfrm>
        </p:spPr>
        <p:txBody>
          <a:bodyPr/>
          <a:lstStyle>
            <a:lvl1pPr>
              <a:defRPr sz="6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150th-logo.jpg"/>
          <p:cNvPicPr>
            <a:picLocks noChangeAspect="1"/>
          </p:cNvPicPr>
          <p:nvPr userDrawn="1"/>
        </p:nvPicPr>
        <p:blipFill>
          <a:blip r:embed="rId2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pic>
        <p:nvPicPr>
          <p:cNvPr id="15" name="Picture 14" descr="ARSlogo-bw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6286322"/>
            <a:ext cx="351692" cy="228600"/>
          </a:xfrm>
          <a:prstGeom prst="rect">
            <a:avLst/>
          </a:prstGeom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ltGray">
          <a:xfrm>
            <a:off x="7718972" y="6561674"/>
            <a:ext cx="5436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297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297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U.S. </a:t>
            </a:r>
            <a:r>
              <a:rPr kumimoji="0"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G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enetics Conf., Beijing, China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 userDrawn="1"/>
        </p:nvSpPr>
        <p:spPr bwMode="ltGray">
          <a:xfrm>
            <a:off x="7718972" y="6561674"/>
            <a:ext cx="5436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150th-logo.jpg"/>
          <p:cNvPicPr>
            <a:picLocks noChangeAspect="1"/>
          </p:cNvPicPr>
          <p:nvPr userDrawn="1"/>
        </p:nvPicPr>
        <p:blipFill>
          <a:blip r:embed="rId16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pic>
        <p:nvPicPr>
          <p:cNvPr id="20" name="Picture 19" descr="ARSlogo-bw.tif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6286322"/>
            <a:ext cx="351692" cy="22860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67000"/>
        <a:buFont typeface="Monotype Sorts" pitchFamily="2" charset="2"/>
        <a:buChar char="l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80000"/>
        <a:buFont typeface="Monotype Sorts" pitchFamily="2" charset="2"/>
        <a:buChar char="w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s.usda.gov/Quick_Stats/index.php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sus.gov/prod/www/abs/decennia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ipl.arsusda.gov/publish/dhi/part.html" TargetMode="External"/><Relationship Id="rId2" Type="http://schemas.openxmlformats.org/officeDocument/2006/relationships/hyperlink" Target="http://www.nass.usda.gov/Quick_Stats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pl.arsusda.gov/publish/dhi/her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/>
          <a:p>
            <a:r>
              <a:rPr lang="en-US" sz="5400" dirty="0" smtClean="0"/>
              <a:t>The U.S. genetic evaluation system</a:t>
            </a:r>
          </a:p>
        </p:txBody>
      </p:sp>
      <p:pic>
        <p:nvPicPr>
          <p:cNvPr id="4" name="Picture 13" descr="7310"/>
          <p:cNvPicPr>
            <a:picLocks noChangeAspect="1" noChangeArrowheads="1"/>
          </p:cNvPicPr>
          <p:nvPr/>
        </p:nvPicPr>
        <p:blipFill>
          <a:blip r:embed="rId3" cstate="print"/>
          <a:srcRect t="20000" b="14667"/>
          <a:stretch>
            <a:fillRect/>
          </a:stretch>
        </p:blipFill>
        <p:spPr bwMode="auto">
          <a:xfrm>
            <a:off x="5993590" y="455613"/>
            <a:ext cx="2743200" cy="179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U.S. dairy population and milk yield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42100" y="1112046"/>
          <a:ext cx="7326496" cy="433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486400"/>
            <a:ext cx="822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</a:rPr>
              <a:t>Data sources: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3"/>
              </a:rPr>
              <a:t>www.nass.usda.gov/Quick_Stats/index.php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4"/>
              </a:rPr>
              <a:t>http://www.census.gov/prod/www/abs/decennial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4"/>
              </a:rPr>
              <a:t>/</a:t>
            </a:r>
            <a:endParaRPr lang="en-US" sz="1800" b="1" dirty="0">
              <a:solidFill>
                <a:srgbClr val="CCEC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DHI dairy statistics (2011)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3701013"/>
          </a:xfrm>
        </p:spPr>
        <p:txBody>
          <a:bodyPr/>
          <a:lstStyle/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9.1 million U.S. </a:t>
            </a:r>
            <a:r>
              <a:rPr lang="en-US" sz="1800" dirty="0" smtClean="0"/>
              <a:t>cows</a:t>
            </a:r>
            <a:endParaRPr lang="en-US" sz="1800" dirty="0" smtClean="0">
              <a:solidFill>
                <a:srgbClr val="FFCCCC"/>
              </a:solidFill>
            </a:endParaRPr>
          </a:p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~75% bred </a:t>
            </a:r>
            <a:r>
              <a:rPr lang="en-US" sz="1800" dirty="0" smtClean="0"/>
              <a:t>AI</a:t>
            </a:r>
            <a:endParaRPr lang="en-US" sz="1800" dirty="0" smtClean="0">
              <a:solidFill>
                <a:srgbClr val="FFCCCC"/>
              </a:solidFill>
            </a:endParaRPr>
          </a:p>
          <a:p>
            <a:pPr marL="287338" indent="-287338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47% milk recorded through Dairy Herd Information </a:t>
            </a:r>
            <a:r>
              <a:rPr lang="en-US" sz="1800" dirty="0" smtClean="0">
                <a:solidFill>
                  <a:srgbClr val="FFFF00"/>
                </a:solidFill>
              </a:rPr>
              <a:t>(DHI)</a:t>
            </a:r>
          </a:p>
          <a:p>
            <a:pPr marL="509588" lvl="1" indent="-222250">
              <a:spcAft>
                <a:spcPts val="300"/>
              </a:spcAft>
            </a:pPr>
            <a:r>
              <a:rPr lang="en-US" sz="1800" dirty="0" smtClean="0"/>
              <a:t>4.4 million cows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1800" dirty="0" smtClean="0"/>
              <a:t>86% Holstein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1800" dirty="0" smtClean="0"/>
              <a:t>8% crossbred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1800" dirty="0" smtClean="0"/>
              <a:t>5% Jersey</a:t>
            </a:r>
          </a:p>
          <a:p>
            <a:pPr marL="862013" lvl="2" indent="-352425">
              <a:spcAft>
                <a:spcPts val="600"/>
              </a:spcAft>
            </a:pPr>
            <a:r>
              <a:rPr lang="en-US" sz="1800" dirty="0" smtClean="0"/>
              <a:t>&lt;1% </a:t>
            </a:r>
            <a:r>
              <a:rPr lang="en-US" sz="1800" dirty="0" err="1" smtClean="0"/>
              <a:t>Ayrshire</a:t>
            </a:r>
            <a:r>
              <a:rPr lang="en-US" sz="1800" dirty="0" smtClean="0"/>
              <a:t>, Brown Swiss, Guernsey, Milking Shorthorn, Red &amp; White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1800" dirty="0" smtClean="0"/>
              <a:t>20,000 herds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1800" dirty="0" smtClean="0"/>
              <a:t>220 cows/herd</a:t>
            </a:r>
          </a:p>
          <a:p>
            <a:pPr marL="509588" lvl="1" indent="-222250">
              <a:spcAft>
                <a:spcPts val="0"/>
              </a:spcAft>
            </a:pPr>
            <a:r>
              <a:rPr lang="en-US" sz="1800" dirty="0" smtClean="0"/>
              <a:t>10,300 kg/cow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0"/>
            <a:ext cx="82296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</a:rPr>
              <a:t>Data sources: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2"/>
              </a:rPr>
              <a:t>http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2"/>
              </a:rPr>
              <a:t>://</a:t>
            </a: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  <a:hlinkClick r:id="rId2"/>
              </a:rPr>
              <a:t>www.nass.usda.gov/Quick_Stats/index.php</a:t>
            </a:r>
            <a:endParaRPr lang="en-US" sz="1800" b="1" dirty="0" smtClean="0">
              <a:solidFill>
                <a:srgbClr val="CCECFF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1376363" algn="l"/>
              </a:tabLst>
            </a:pPr>
            <a:r>
              <a:rPr lang="en-US" sz="1800" b="1" dirty="0" smtClean="0">
                <a:solidFill>
                  <a:srgbClr val="CCEC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</a:rPr>
              <a:t>National Association of </a:t>
            </a: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</a:rPr>
              <a:t>Animal Breeders, </a:t>
            </a: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</a:rPr>
              <a:t>573-445-4406</a:t>
            </a:r>
          </a:p>
          <a:p>
            <a:pPr>
              <a:tabLst>
                <a:tab pos="1376363" algn="l"/>
              </a:tabLst>
            </a:pP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  <a:hlinkClick r:id="rId3"/>
              </a:rPr>
              <a:t>aipl.arsusda.gov/publish/dhi/part.html</a:t>
            </a:r>
            <a:endParaRPr lang="en-US" sz="1800" b="1" dirty="0" smtClean="0">
              <a:solidFill>
                <a:srgbClr val="FFCCCC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1376363" algn="l"/>
              </a:tabLst>
            </a:pP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  <a:hlinkClick r:id="rId4"/>
              </a:rPr>
              <a:t>http://</a:t>
            </a:r>
            <a:r>
              <a:rPr lang="en-US" sz="1800" b="1" dirty="0" smtClean="0">
                <a:solidFill>
                  <a:srgbClr val="FFCCCC"/>
                </a:solidFill>
                <a:latin typeface="Calibri" pitchFamily="34" charset="0"/>
                <a:cs typeface="Calibri" pitchFamily="34" charset="0"/>
                <a:hlinkClick r:id="rId4"/>
              </a:rPr>
              <a:t>aipl.arsusda.gov/publish/dhi/herd.html</a:t>
            </a:r>
            <a:endParaRPr lang="en-US" sz="1800" b="1" dirty="0">
              <a:solidFill>
                <a:srgbClr val="FFCCC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smh08">
  <a:themeElements>
    <a:clrScheme name="Custom 2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FF9999"/>
      </a:hlink>
      <a:folHlink>
        <a:srgbClr val="FFCC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49405</TotalTime>
  <Words>93</Words>
  <Application>Microsoft Office PowerPoint</Application>
  <PresentationFormat>On-screen Show (4:3)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Humnst777 BT</vt:lpstr>
      <vt:lpstr>Monotype Sorts</vt:lpstr>
      <vt:lpstr>Wingdings</vt:lpstr>
      <vt:lpstr>smh08</vt:lpstr>
      <vt:lpstr>The U.S. genetic evaluation system</vt:lpstr>
      <vt:lpstr>U.S. dairy population and milk yield</vt:lpstr>
      <vt:lpstr>U.S. DHI dairy statistics (2011)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Suzanne Hubbard</cp:lastModifiedBy>
  <cp:revision>1402</cp:revision>
  <cp:lastPrinted>2001-08-24T14:44:42Z</cp:lastPrinted>
  <dcterms:created xsi:type="dcterms:W3CDTF">2002-07-16T13:01:30Z</dcterms:created>
  <dcterms:modified xsi:type="dcterms:W3CDTF">2012-03-21T13:39:20Z</dcterms:modified>
  <cp:category>Interbull</cp:category>
</cp:coreProperties>
</file>