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50" r:id="rId1"/>
  </p:sldMasterIdLst>
  <p:notesMasterIdLst>
    <p:notesMasterId r:id="rId15"/>
  </p:notesMasterIdLst>
  <p:handoutMasterIdLst>
    <p:handoutMasterId r:id="rId16"/>
  </p:handoutMasterIdLst>
  <p:sldIdLst>
    <p:sldId id="256" r:id="rId2"/>
    <p:sldId id="406" r:id="rId3"/>
    <p:sldId id="418" r:id="rId4"/>
    <p:sldId id="421" r:id="rId5"/>
    <p:sldId id="413" r:id="rId6"/>
    <p:sldId id="403" r:id="rId7"/>
    <p:sldId id="414" r:id="rId8"/>
    <p:sldId id="412" r:id="rId9"/>
    <p:sldId id="417" r:id="rId10"/>
    <p:sldId id="405" r:id="rId11"/>
    <p:sldId id="422" r:id="rId12"/>
    <p:sldId id="386" r:id="rId13"/>
    <p:sldId id="407" r:id="rId14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clrMru>
    <a:srgbClr val="00FF00"/>
    <a:srgbClr val="FFFF00"/>
    <a:srgbClr val="99FF99"/>
    <a:srgbClr val="00CC00"/>
    <a:srgbClr val="008000"/>
    <a:srgbClr val="006600"/>
    <a:srgbClr val="33CC33"/>
    <a:srgbClr val="FF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11" autoAdjust="0"/>
    <p:restoredTop sz="94568" autoAdjust="0"/>
  </p:normalViewPr>
  <p:slideViewPr>
    <p:cSldViewPr>
      <p:cViewPr>
        <p:scale>
          <a:sx n="50" d="100"/>
          <a:sy n="50" d="100"/>
        </p:scale>
        <p:origin x="-1884" y="-624"/>
      </p:cViewPr>
      <p:guideLst>
        <p:guide orient="horz" pos="1680"/>
        <p:guide pos="1200"/>
        <p:guide pos="39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2" tIns="46408" rIns="92812" bIns="46408" numCol="1" anchor="t" anchorCtr="0" compatLnSpc="1">
            <a:prstTxWarp prst="textNoShape">
              <a:avLst/>
            </a:prstTxWarp>
          </a:bodyPr>
          <a:lstStyle>
            <a:lvl1pPr defTabSz="928688">
              <a:defRPr/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2" tIns="46408" rIns="92812" bIns="46408" numCol="1" anchor="t" anchorCtr="0" compatLnSpc="1">
            <a:prstTxWarp prst="textNoShape">
              <a:avLst/>
            </a:prstTxWarp>
          </a:bodyPr>
          <a:lstStyle>
            <a:lvl1pPr algn="r" defTabSz="928688">
              <a:defRPr>
                <a:solidFill>
                  <a:srgbClr val="FFFF00"/>
                </a:solidFill>
              </a:defRPr>
            </a:lvl1pPr>
          </a:lstStyle>
          <a:p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2" tIns="46408" rIns="92812" bIns="46408" numCol="1" anchor="b" anchorCtr="0" compatLnSpc="1">
            <a:prstTxWarp prst="textNoShape">
              <a:avLst/>
            </a:prstTxWarp>
          </a:bodyPr>
          <a:lstStyle>
            <a:lvl1pPr defTabSz="928688">
              <a:defRPr>
                <a:solidFill>
                  <a:srgbClr val="FFFF00"/>
                </a:solidFill>
              </a:defRPr>
            </a:lvl1pPr>
          </a:lstStyle>
          <a:p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2" tIns="46408" rIns="92812" bIns="46408" numCol="1" anchor="b" anchorCtr="0" compatLnSpc="1">
            <a:prstTxWarp prst="textNoShape">
              <a:avLst/>
            </a:prstTxWarp>
          </a:bodyPr>
          <a:lstStyle>
            <a:lvl1pPr algn="r" defTabSz="928688">
              <a:defRPr>
                <a:solidFill>
                  <a:srgbClr val="FFFF00"/>
                </a:solidFill>
              </a:defRPr>
            </a:lvl1pPr>
          </a:lstStyle>
          <a:p>
            <a:fld id="{59329266-5292-4C10-83D1-A41825AC0FC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2" tIns="46408" rIns="92812" bIns="46408" numCol="1" anchor="t" anchorCtr="0" compatLnSpc="1">
            <a:prstTxWarp prst="textNoShape">
              <a:avLst/>
            </a:prstTxWarp>
          </a:bodyPr>
          <a:lstStyle>
            <a:lvl1pPr defTabSz="928688">
              <a:defRPr>
                <a:solidFill>
                  <a:srgbClr val="FFFF00"/>
                </a:solidFill>
              </a:defRPr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2" tIns="46408" rIns="92812" bIns="46408" numCol="1" anchor="t" anchorCtr="0" compatLnSpc="1">
            <a:prstTxWarp prst="textNoShape">
              <a:avLst/>
            </a:prstTxWarp>
          </a:bodyPr>
          <a:lstStyle>
            <a:lvl1pPr algn="r" defTabSz="928688">
              <a:defRPr>
                <a:solidFill>
                  <a:srgbClr val="FFFF00"/>
                </a:solidFill>
              </a:defRPr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6913"/>
            <a:ext cx="4637088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2" tIns="46408" rIns="92812" bIns="464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2" tIns="46408" rIns="92812" bIns="46408" numCol="1" anchor="b" anchorCtr="0" compatLnSpc="1">
            <a:prstTxWarp prst="textNoShape">
              <a:avLst/>
            </a:prstTxWarp>
          </a:bodyPr>
          <a:lstStyle>
            <a:lvl1pPr defTabSz="928688">
              <a:defRPr>
                <a:solidFill>
                  <a:srgbClr val="FFFF00"/>
                </a:solidFill>
              </a:defRPr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2" tIns="46408" rIns="92812" bIns="46408" numCol="1" anchor="b" anchorCtr="0" compatLnSpc="1">
            <a:prstTxWarp prst="textNoShape">
              <a:avLst/>
            </a:prstTxWarp>
          </a:bodyPr>
          <a:lstStyle>
            <a:lvl1pPr algn="r" defTabSz="928688">
              <a:defRPr>
                <a:solidFill>
                  <a:srgbClr val="FFFF00"/>
                </a:solidFill>
              </a:defRPr>
            </a:lvl1pPr>
          </a:lstStyle>
          <a:p>
            <a:fld id="{6D8F8786-532C-45D6-A934-7CD601DD533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F8786-532C-45D6-A934-7CD601DD533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Paul.VanRaden@ars.usda.gov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38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276486" name="Group 6"/>
          <p:cNvGrpSpPr>
            <a:grpSpLocks/>
          </p:cNvGrpSpPr>
          <p:nvPr/>
        </p:nvGrpSpPr>
        <p:grpSpPr bwMode="auto">
          <a:xfrm>
            <a:off x="0" y="3429000"/>
            <a:ext cx="9144000" cy="152400"/>
            <a:chOff x="48" y="4032"/>
            <a:chExt cx="5136" cy="86"/>
          </a:xfrm>
        </p:grpSpPr>
        <p:sp>
          <p:nvSpPr>
            <p:cNvPr id="276487" name="Rectangle 7"/>
            <p:cNvSpPr>
              <a:spLocks noChangeArrowheads="1"/>
            </p:cNvSpPr>
            <p:nvPr userDrawn="1"/>
          </p:nvSpPr>
          <p:spPr bwMode="ltGray">
            <a:xfrm>
              <a:off x="48" y="4032"/>
              <a:ext cx="5136" cy="29"/>
            </a:xfrm>
            <a:prstGeom prst="rect">
              <a:avLst/>
            </a:prstGeom>
            <a:solidFill>
              <a:srgbClr val="009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488" name="Rectangle 8"/>
            <p:cNvSpPr>
              <a:spLocks noChangeArrowheads="1"/>
            </p:cNvSpPr>
            <p:nvPr userDrawn="1"/>
          </p:nvSpPr>
          <p:spPr bwMode="ltGray">
            <a:xfrm>
              <a:off x="48" y="4060"/>
              <a:ext cx="5136" cy="2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489" name="Rectangle 9"/>
            <p:cNvSpPr>
              <a:spLocks noChangeArrowheads="1"/>
            </p:cNvSpPr>
            <p:nvPr userDrawn="1"/>
          </p:nvSpPr>
          <p:spPr bwMode="ltGray">
            <a:xfrm>
              <a:off x="48" y="4089"/>
              <a:ext cx="5136" cy="2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4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Ø"/>
              </a:pPr>
              <a:endParaRPr lang="en-US" sz="2800" b="1"/>
            </a:p>
          </p:txBody>
        </p:sp>
      </p:grpSp>
      <p:grpSp>
        <p:nvGrpSpPr>
          <p:cNvPr id="276496" name="Group 16"/>
          <p:cNvGrpSpPr>
            <a:grpSpLocks/>
          </p:cNvGrpSpPr>
          <p:nvPr/>
        </p:nvGrpSpPr>
        <p:grpSpPr bwMode="auto">
          <a:xfrm>
            <a:off x="0" y="3429000"/>
            <a:ext cx="9144000" cy="152400"/>
            <a:chOff x="48" y="4032"/>
            <a:chExt cx="5136" cy="86"/>
          </a:xfrm>
        </p:grpSpPr>
        <p:sp>
          <p:nvSpPr>
            <p:cNvPr id="276497" name="Rectangle 17"/>
            <p:cNvSpPr>
              <a:spLocks noChangeArrowheads="1"/>
            </p:cNvSpPr>
            <p:nvPr userDrawn="1"/>
          </p:nvSpPr>
          <p:spPr bwMode="ltGray">
            <a:xfrm>
              <a:off x="48" y="4032"/>
              <a:ext cx="5136" cy="29"/>
            </a:xfrm>
            <a:prstGeom prst="rect">
              <a:avLst/>
            </a:prstGeom>
            <a:solidFill>
              <a:srgbClr val="009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498" name="Rectangle 18"/>
            <p:cNvSpPr>
              <a:spLocks noChangeArrowheads="1"/>
            </p:cNvSpPr>
            <p:nvPr userDrawn="1"/>
          </p:nvSpPr>
          <p:spPr bwMode="ltGray">
            <a:xfrm>
              <a:off x="48" y="4060"/>
              <a:ext cx="5136" cy="2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499" name="Rectangle 19"/>
            <p:cNvSpPr>
              <a:spLocks noChangeArrowheads="1"/>
            </p:cNvSpPr>
            <p:nvPr userDrawn="1"/>
          </p:nvSpPr>
          <p:spPr bwMode="ltGray">
            <a:xfrm>
              <a:off x="48" y="4089"/>
              <a:ext cx="5136" cy="2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4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Ø"/>
              </a:pPr>
              <a:endParaRPr lang="en-US" sz="2800" b="1"/>
            </a:p>
          </p:txBody>
        </p:sp>
      </p:grpSp>
      <p:sp>
        <p:nvSpPr>
          <p:cNvPr id="276509" name="Text Box 29"/>
          <p:cNvSpPr txBox="1">
            <a:spLocks noChangeArrowheads="1"/>
          </p:cNvSpPr>
          <p:nvPr/>
        </p:nvSpPr>
        <p:spPr bwMode="ltGray">
          <a:xfrm>
            <a:off x="8382000" y="6477000"/>
            <a:ext cx="254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kumimoji="1" lang="en-US" sz="900" b="1">
                <a:solidFill>
                  <a:schemeClr val="bg1"/>
                </a:solidFill>
              </a:rPr>
              <a:t>2007</a:t>
            </a:r>
          </a:p>
        </p:txBody>
      </p:sp>
      <p:sp>
        <p:nvSpPr>
          <p:cNvPr id="276510" name="Text Box 30"/>
          <p:cNvSpPr txBox="1">
            <a:spLocks noChangeArrowheads="1"/>
          </p:cNvSpPr>
          <p:nvPr/>
        </p:nvSpPr>
        <p:spPr bwMode="auto">
          <a:xfrm>
            <a:off x="609600" y="3886200"/>
            <a:ext cx="8305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Paul </a:t>
            </a: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VanRaden</a:t>
            </a:r>
            <a:endParaRPr lang="en-US" sz="24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ct val="40000"/>
              </a:spcBef>
            </a:pPr>
            <a:r>
              <a:rPr lang="en-US" sz="2400" b="1" dirty="0"/>
              <a:t>Animal Improvement Programs Lab, Beltsville, </a:t>
            </a:r>
            <a:r>
              <a:rPr lang="en-US" sz="2400" b="1" dirty="0" smtClean="0"/>
              <a:t>MD</a:t>
            </a:r>
          </a:p>
          <a:p>
            <a:pPr>
              <a:spcBef>
                <a:spcPct val="10000"/>
              </a:spcBef>
            </a:pPr>
            <a:r>
              <a:rPr lang="en-US" sz="2400" b="1" dirty="0" smtClean="0">
                <a:hlinkClick r:id="rId2"/>
              </a:rPr>
              <a:t>Paul.VanRaden@ars.usda.gov</a:t>
            </a:r>
            <a:endParaRPr lang="en-US" sz="2400" b="1" dirty="0"/>
          </a:p>
        </p:txBody>
      </p:sp>
      <p:pic>
        <p:nvPicPr>
          <p:cNvPr id="276511" name="Picture 31" descr="usda-ars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55000" y="6062663"/>
            <a:ext cx="812800" cy="56673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28600"/>
            <a:ext cx="21717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63627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315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7279B">
                <a:gamma/>
                <a:shade val="0"/>
                <a:invGamma/>
              </a:srgbClr>
            </a:gs>
            <a:gs pos="100000">
              <a:srgbClr val="27279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82" name="Text Box 26"/>
          <p:cNvSpPr txBox="1">
            <a:spLocks noChangeArrowheads="1"/>
          </p:cNvSpPr>
          <p:nvPr/>
        </p:nvSpPr>
        <p:spPr bwMode="ltGray">
          <a:xfrm>
            <a:off x="862013" y="6582311"/>
            <a:ext cx="4014787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kumimoji="1" lang="en-US" b="1" dirty="0" smtClean="0">
                <a:solidFill>
                  <a:schemeClr val="accent1"/>
                </a:solidFill>
              </a:rPr>
              <a:t>FASS joint annual meeting, Phoenix, AZ, July 2012 </a:t>
            </a:r>
            <a:r>
              <a:rPr kumimoji="1" lang="en-US" b="1" dirty="0">
                <a:solidFill>
                  <a:schemeClr val="accent1"/>
                </a:solidFill>
              </a:rPr>
              <a:t>(</a:t>
            </a:r>
            <a:fld id="{DB5F03EE-5605-4F61-95AF-94C33F976CB2}" type="slidenum">
              <a:rPr kumimoji="1" lang="en-US" b="1">
                <a:solidFill>
                  <a:schemeClr val="accent1"/>
                </a:solidFill>
              </a:rPr>
              <a:pPr algn="ctr" eaLnBrk="0" hangingPunct="0">
                <a:spcBef>
                  <a:spcPct val="50000"/>
                </a:spcBef>
              </a:pPr>
              <a:t>‹#›</a:t>
            </a:fld>
            <a:r>
              <a:rPr kumimoji="1" lang="en-US" b="1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275475" name="Text Box 19"/>
          <p:cNvSpPr txBox="1">
            <a:spLocks noChangeArrowheads="1"/>
          </p:cNvSpPr>
          <p:nvPr/>
        </p:nvSpPr>
        <p:spPr bwMode="ltGray">
          <a:xfrm>
            <a:off x="6736163" y="6552149"/>
            <a:ext cx="111203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kumimoji="1" lang="en-US" b="1" dirty="0" smtClean="0">
                <a:solidFill>
                  <a:schemeClr val="accent1"/>
                </a:solidFill>
              </a:rPr>
              <a:t>Paul </a:t>
            </a:r>
            <a:r>
              <a:rPr kumimoji="1" lang="en-US" b="1" dirty="0" err="1" smtClean="0">
                <a:solidFill>
                  <a:schemeClr val="accent1"/>
                </a:solidFill>
              </a:rPr>
              <a:t>VanRaden</a:t>
            </a:r>
            <a:endParaRPr kumimoji="1" lang="en-US" b="1" dirty="0">
              <a:solidFill>
                <a:schemeClr val="accent1"/>
              </a:solidFill>
            </a:endParaRPr>
          </a:p>
        </p:txBody>
      </p:sp>
      <p:pic>
        <p:nvPicPr>
          <p:cNvPr id="275480" name="Picture 24" descr="usda-ar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255000" y="6062663"/>
            <a:ext cx="812800" cy="566737"/>
          </a:xfrm>
          <a:prstGeom prst="rect">
            <a:avLst/>
          </a:prstGeom>
          <a:noFill/>
        </p:spPr>
      </p:pic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28600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315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75462" name="Text Box 6"/>
          <p:cNvSpPr txBox="1">
            <a:spLocks noChangeArrowheads="1"/>
          </p:cNvSpPr>
          <p:nvPr/>
        </p:nvSpPr>
        <p:spPr bwMode="ltGray">
          <a:xfrm>
            <a:off x="8458200" y="6458551"/>
            <a:ext cx="254000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kumimoji="1" lang="en-US" sz="900" b="1" dirty="0" smtClean="0">
                <a:solidFill>
                  <a:schemeClr val="bg1"/>
                </a:solidFill>
              </a:rPr>
              <a:t>2012</a:t>
            </a:r>
            <a:endParaRPr kumimoji="1" lang="en-US" sz="900" b="1" dirty="0">
              <a:solidFill>
                <a:schemeClr val="bg1"/>
              </a:solidFill>
            </a:endParaRPr>
          </a:p>
        </p:txBody>
      </p:sp>
      <p:grpSp>
        <p:nvGrpSpPr>
          <p:cNvPr id="275483" name="Group 27"/>
          <p:cNvGrpSpPr>
            <a:grpSpLocks/>
          </p:cNvGrpSpPr>
          <p:nvPr/>
        </p:nvGrpSpPr>
        <p:grpSpPr bwMode="auto">
          <a:xfrm>
            <a:off x="0" y="6324600"/>
            <a:ext cx="8229600" cy="152400"/>
            <a:chOff x="48" y="4032"/>
            <a:chExt cx="5136" cy="86"/>
          </a:xfrm>
        </p:grpSpPr>
        <p:sp>
          <p:nvSpPr>
            <p:cNvPr id="275484" name="Rectangle 28"/>
            <p:cNvSpPr>
              <a:spLocks noChangeArrowheads="1"/>
            </p:cNvSpPr>
            <p:nvPr userDrawn="1"/>
          </p:nvSpPr>
          <p:spPr bwMode="ltGray">
            <a:xfrm>
              <a:off x="48" y="4032"/>
              <a:ext cx="5136" cy="29"/>
            </a:xfrm>
            <a:prstGeom prst="rect">
              <a:avLst/>
            </a:prstGeom>
            <a:solidFill>
              <a:srgbClr val="009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485" name="Rectangle 29"/>
            <p:cNvSpPr>
              <a:spLocks noChangeArrowheads="1"/>
            </p:cNvSpPr>
            <p:nvPr userDrawn="1"/>
          </p:nvSpPr>
          <p:spPr bwMode="ltGray">
            <a:xfrm>
              <a:off x="48" y="4060"/>
              <a:ext cx="5136" cy="2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486" name="Rectangle 30"/>
            <p:cNvSpPr>
              <a:spLocks noChangeArrowheads="1"/>
            </p:cNvSpPr>
            <p:nvPr userDrawn="1"/>
          </p:nvSpPr>
          <p:spPr bwMode="ltGray">
            <a:xfrm>
              <a:off x="48" y="4089"/>
              <a:ext cx="5136" cy="2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4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Ø"/>
              </a:pPr>
              <a:endParaRPr lang="en-US" sz="2800" b="1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4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Ø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95338" indent="-338138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•"/>
        <a:defRPr sz="2800" b="1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5000"/>
        </a:spcBef>
        <a:spcAft>
          <a:spcPct val="0"/>
        </a:spcAft>
        <a:buClr>
          <a:schemeClr val="accent1"/>
        </a:buClr>
        <a:buSzPct val="75000"/>
        <a:buChar char="–"/>
        <a:defRPr sz="2400" b="1">
          <a:solidFill>
            <a:schemeClr val="accent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5000"/>
        </a:spcBef>
        <a:spcAft>
          <a:spcPct val="0"/>
        </a:spcAft>
        <a:buClr>
          <a:schemeClr val="accent1"/>
        </a:buClr>
        <a:buSzPct val="70000"/>
        <a:buChar char="–"/>
        <a:defRPr sz="2000" b="1">
          <a:solidFill>
            <a:schemeClr val="accent1"/>
          </a:solidFill>
          <a:latin typeface="+mn-lt"/>
        </a:defRPr>
      </a:lvl4pPr>
      <a:lvl5pPr marL="2057400" indent="-228600" algn="l" rtl="0" fontAlgn="base">
        <a:spcBef>
          <a:spcPct val="5000"/>
        </a:spcBef>
        <a:spcAft>
          <a:spcPct val="0"/>
        </a:spcAft>
        <a:buClr>
          <a:schemeClr val="accent1"/>
        </a:buClr>
        <a:buSzPct val="70000"/>
        <a:buChar char="–"/>
        <a:defRPr sz="2000" b="1">
          <a:solidFill>
            <a:schemeClr val="accent1"/>
          </a:solidFill>
          <a:latin typeface="+mn-lt"/>
        </a:defRPr>
      </a:lvl5pPr>
      <a:lvl6pPr marL="2514600" indent="-228600" algn="l" rtl="0" fontAlgn="base">
        <a:spcBef>
          <a:spcPct val="5000"/>
        </a:spcBef>
        <a:spcAft>
          <a:spcPct val="0"/>
        </a:spcAft>
        <a:buClr>
          <a:schemeClr val="accent1"/>
        </a:buClr>
        <a:buSzPct val="70000"/>
        <a:buChar char="–"/>
        <a:defRPr sz="2000" b="1">
          <a:solidFill>
            <a:schemeClr val="accent1"/>
          </a:solidFill>
          <a:latin typeface="+mn-lt"/>
        </a:defRPr>
      </a:lvl6pPr>
      <a:lvl7pPr marL="2971800" indent="-228600" algn="l" rtl="0" fontAlgn="base">
        <a:spcBef>
          <a:spcPct val="5000"/>
        </a:spcBef>
        <a:spcAft>
          <a:spcPct val="0"/>
        </a:spcAft>
        <a:buClr>
          <a:schemeClr val="accent1"/>
        </a:buClr>
        <a:buSzPct val="70000"/>
        <a:buChar char="–"/>
        <a:defRPr sz="2000" b="1">
          <a:solidFill>
            <a:schemeClr val="accent1"/>
          </a:solidFill>
          <a:latin typeface="+mn-lt"/>
        </a:defRPr>
      </a:lvl7pPr>
      <a:lvl8pPr marL="3429000" indent="-228600" algn="l" rtl="0" fontAlgn="base">
        <a:spcBef>
          <a:spcPct val="5000"/>
        </a:spcBef>
        <a:spcAft>
          <a:spcPct val="0"/>
        </a:spcAft>
        <a:buClr>
          <a:schemeClr val="accent1"/>
        </a:buClr>
        <a:buSzPct val="70000"/>
        <a:buChar char="–"/>
        <a:defRPr sz="2000" b="1">
          <a:solidFill>
            <a:schemeClr val="accent1"/>
          </a:solidFill>
          <a:latin typeface="+mn-lt"/>
        </a:defRPr>
      </a:lvl8pPr>
      <a:lvl9pPr marL="3886200" indent="-228600" algn="l" rtl="0" fontAlgn="base">
        <a:spcBef>
          <a:spcPct val="5000"/>
        </a:spcBef>
        <a:spcAft>
          <a:spcPct val="0"/>
        </a:spcAft>
        <a:buClr>
          <a:schemeClr val="accent1"/>
        </a:buClr>
        <a:buSzPct val="70000"/>
        <a:buChar char="–"/>
        <a:defRPr sz="2000" b="1">
          <a:solidFill>
            <a:schemeClr val="accent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2133600"/>
          </a:xfrm>
        </p:spPr>
        <p:txBody>
          <a:bodyPr/>
          <a:lstStyle/>
          <a:p>
            <a:r>
              <a:rPr lang="en-US" sz="3600" dirty="0" smtClean="0"/>
              <a:t>Iterative combination of national phenotype, genotype, pedigree, and foreign information </a:t>
            </a:r>
            <a:br>
              <a:rPr lang="en-US" sz="3600" dirty="0" smtClean="0"/>
            </a:b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600200"/>
            <a:ext cx="7467600" cy="4114800"/>
          </a:xfrm>
        </p:spPr>
        <p:txBody>
          <a:bodyPr/>
          <a:lstStyle/>
          <a:p>
            <a:r>
              <a:rPr lang="en-US" dirty="0" smtClean="0"/>
              <a:t>CPU time for 3 trait ST model</a:t>
            </a:r>
          </a:p>
          <a:p>
            <a:pPr lvl="1"/>
            <a:r>
              <a:rPr lang="en-US" dirty="0" smtClean="0"/>
              <a:t>JE took </a:t>
            </a:r>
            <a:r>
              <a:rPr lang="en-US" dirty="0" smtClean="0">
                <a:solidFill>
                  <a:srgbClr val="00FF00"/>
                </a:solidFill>
              </a:rPr>
              <a:t>11 sec </a:t>
            </a:r>
            <a:r>
              <a:rPr lang="en-US" dirty="0" smtClean="0"/>
              <a:t>/ round including G</a:t>
            </a:r>
          </a:p>
          <a:p>
            <a:pPr lvl="1"/>
            <a:r>
              <a:rPr lang="en-US" dirty="0" smtClean="0"/>
              <a:t>HO took </a:t>
            </a:r>
            <a:r>
              <a:rPr lang="en-US" dirty="0" smtClean="0">
                <a:solidFill>
                  <a:srgbClr val="00FF00"/>
                </a:solidFill>
              </a:rPr>
              <a:t>1.6 min </a:t>
            </a:r>
            <a:r>
              <a:rPr lang="en-US" dirty="0" smtClean="0"/>
              <a:t>/ round including G</a:t>
            </a:r>
          </a:p>
          <a:p>
            <a:pPr lvl="1"/>
            <a:r>
              <a:rPr lang="en-US" dirty="0" smtClean="0"/>
              <a:t>JE needed </a:t>
            </a:r>
            <a:r>
              <a:rPr lang="en-US" dirty="0" smtClean="0">
                <a:solidFill>
                  <a:srgbClr val="00FF00"/>
                </a:solidFill>
              </a:rPr>
              <a:t>~1000 </a:t>
            </a:r>
            <a:r>
              <a:rPr lang="en-US" dirty="0" smtClean="0"/>
              <a:t>rounds (3 hours)</a:t>
            </a:r>
          </a:p>
          <a:p>
            <a:pPr lvl="1"/>
            <a:r>
              <a:rPr lang="en-US" dirty="0" smtClean="0"/>
              <a:t>HO needed </a:t>
            </a:r>
            <a:r>
              <a:rPr lang="en-US" dirty="0" smtClean="0">
                <a:solidFill>
                  <a:srgbClr val="00FF00"/>
                </a:solidFill>
              </a:rPr>
              <a:t>&gt;5000 </a:t>
            </a:r>
            <a:r>
              <a:rPr lang="en-US" dirty="0" smtClean="0"/>
              <a:t>rounds (&gt;5 days)</a:t>
            </a:r>
          </a:p>
          <a:p>
            <a:r>
              <a:rPr lang="en-US" dirty="0" smtClean="0"/>
              <a:t>Memory required for HO</a:t>
            </a:r>
          </a:p>
          <a:p>
            <a:pPr lvl="1"/>
            <a:r>
              <a:rPr lang="en-US" dirty="0" smtClean="0"/>
              <a:t>30 Gigabytes (256 available)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 Required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Difficult to match G and A across breeds</a:t>
            </a:r>
          </a:p>
          <a:p>
            <a:r>
              <a:rPr lang="en-US" dirty="0" smtClean="0"/>
              <a:t>Nonlinear model (</a:t>
            </a:r>
            <a:r>
              <a:rPr lang="en-US" dirty="0" err="1" smtClean="0"/>
              <a:t>Bayes</a:t>
            </a:r>
            <a:r>
              <a:rPr lang="en-US" dirty="0" smtClean="0"/>
              <a:t> A) possible with SNP effect algorithm</a:t>
            </a:r>
          </a:p>
          <a:p>
            <a:r>
              <a:rPr lang="en-US" dirty="0" err="1" smtClean="0"/>
              <a:t>Interbull</a:t>
            </a:r>
            <a:r>
              <a:rPr lang="en-US" dirty="0" smtClean="0"/>
              <a:t> validation not designed for genomic models</a:t>
            </a:r>
          </a:p>
          <a:p>
            <a:r>
              <a:rPr lang="en-US" dirty="0" smtClean="0"/>
              <a:t>MACE results </a:t>
            </a:r>
            <a:r>
              <a:rPr lang="en-US" smtClean="0"/>
              <a:t>may become biased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Remaining Issues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1-step genomic evaluations tested</a:t>
            </a:r>
          </a:p>
          <a:p>
            <a:pPr lvl="1"/>
            <a:r>
              <a:rPr lang="en-US" dirty="0" smtClean="0"/>
              <a:t>Inversion avoided using extra equations</a:t>
            </a:r>
          </a:p>
          <a:p>
            <a:pPr lvl="1"/>
            <a:r>
              <a:rPr lang="en-US" dirty="0" smtClean="0"/>
              <a:t>Converged well for JE but not for HO</a:t>
            </a:r>
          </a:p>
          <a:p>
            <a:pPr lvl="1"/>
            <a:r>
              <a:rPr lang="en-US" dirty="0" smtClean="0"/>
              <a:t>Same accuracy, less bias than multi-step</a:t>
            </a:r>
          </a:p>
          <a:p>
            <a:pPr lvl="1"/>
            <a:r>
              <a:rPr lang="en-US" dirty="0" smtClean="0"/>
              <a:t>Foreign data from MACE included</a:t>
            </a:r>
          </a:p>
          <a:p>
            <a:r>
              <a:rPr lang="en-US" dirty="0" smtClean="0"/>
              <a:t>Further work needed on algorithms</a:t>
            </a:r>
          </a:p>
          <a:p>
            <a:pPr lvl="1"/>
            <a:r>
              <a:rPr lang="en-US" dirty="0" smtClean="0"/>
              <a:t>Including genomic information</a:t>
            </a:r>
          </a:p>
          <a:p>
            <a:pPr lvl="1"/>
            <a:r>
              <a:rPr lang="en-US" dirty="0" smtClean="0"/>
              <a:t>Extending to </a:t>
            </a:r>
            <a:r>
              <a:rPr lang="en-US" smtClean="0"/>
              <a:t>all-breed evaluation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George Wiggans, Ignacy Misztal, and Andres </a:t>
            </a:r>
            <a:r>
              <a:rPr lang="en-US" dirty="0" err="1" smtClean="0"/>
              <a:t>Legara</a:t>
            </a:r>
            <a:r>
              <a:rPr lang="en-US" dirty="0" smtClean="0"/>
              <a:t> provided advice on algorithms</a:t>
            </a:r>
          </a:p>
          <a:p>
            <a:r>
              <a:rPr lang="en-US" dirty="0" smtClean="0"/>
              <a:t>Mel Tooker assisted with computation and program design</a:t>
            </a:r>
          </a:p>
          <a:p>
            <a:r>
              <a:rPr lang="en-US" dirty="0" smtClean="0"/>
              <a:t>Members of the Council on Dairy Cattle Breeding provided data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Acknowledgments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1-step genomic evaluation</a:t>
            </a:r>
          </a:p>
          <a:p>
            <a:pPr lvl="1"/>
            <a:r>
              <a:rPr lang="en-US" dirty="0" smtClean="0"/>
              <a:t>Account for genomic pre-selection</a:t>
            </a:r>
          </a:p>
          <a:p>
            <a:pPr lvl="1"/>
            <a:r>
              <a:rPr lang="en-US" dirty="0" smtClean="0"/>
              <a:t>Expected </a:t>
            </a:r>
            <a:r>
              <a:rPr lang="en-US" dirty="0" err="1" smtClean="0"/>
              <a:t>Mendelian</a:t>
            </a:r>
            <a:r>
              <a:rPr lang="en-US" dirty="0" smtClean="0"/>
              <a:t> Sampling ≠ 0</a:t>
            </a:r>
          </a:p>
          <a:p>
            <a:pPr lvl="1"/>
            <a:r>
              <a:rPr lang="en-US" dirty="0" smtClean="0"/>
              <a:t>Improve accuracy and reduce bias</a:t>
            </a:r>
          </a:p>
          <a:p>
            <a:pPr lvl="1"/>
            <a:r>
              <a:rPr lang="en-US" dirty="0" smtClean="0"/>
              <a:t>Include many genotyped animals</a:t>
            </a:r>
          </a:p>
          <a:p>
            <a:r>
              <a:rPr lang="en-US" dirty="0" smtClean="0"/>
              <a:t>Redesign software used since 1989 (see Mel </a:t>
            </a:r>
            <a:r>
              <a:rPr lang="en-US" dirty="0" err="1" smtClean="0"/>
              <a:t>Tooker’s</a:t>
            </a:r>
            <a:r>
              <a:rPr lang="en-US" dirty="0" smtClean="0"/>
              <a:t> talk)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z="4000" dirty="0"/>
              <a:t>1-Step Equations</a:t>
            </a:r>
            <a:br>
              <a:rPr lang="en-US" sz="4000" dirty="0"/>
            </a:br>
            <a:r>
              <a:rPr lang="en-US" sz="3200" dirty="0"/>
              <a:t>Aguilar et al., </a:t>
            </a:r>
            <a:r>
              <a:rPr lang="en-US" sz="3200" dirty="0" smtClean="0"/>
              <a:t>2010</a:t>
            </a:r>
            <a:endParaRPr lang="en-US" sz="3200" dirty="0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838200" y="3200400"/>
            <a:ext cx="44323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X’ R</a:t>
            </a:r>
            <a:r>
              <a:rPr lang="en-US" sz="2800" b="1" baseline="30000"/>
              <a:t>-1</a:t>
            </a:r>
            <a:r>
              <a:rPr lang="en-US" sz="2800" b="1"/>
              <a:t> X    X’ R</a:t>
            </a:r>
            <a:r>
              <a:rPr lang="en-US" sz="2800" b="1" baseline="30000"/>
              <a:t>-1</a:t>
            </a:r>
            <a:r>
              <a:rPr lang="en-US" sz="2800" b="1"/>
              <a:t> W</a:t>
            </a:r>
          </a:p>
          <a:p>
            <a:r>
              <a:rPr lang="en-US" sz="2800" b="1"/>
              <a:t>W’ R</a:t>
            </a:r>
            <a:r>
              <a:rPr lang="en-US" sz="2800" b="1" baseline="30000"/>
              <a:t>-1</a:t>
            </a:r>
            <a:r>
              <a:rPr lang="en-US" sz="2800" b="1"/>
              <a:t> X   W’ R</a:t>
            </a:r>
            <a:r>
              <a:rPr lang="en-US" sz="2800" b="1" baseline="30000"/>
              <a:t>-1</a:t>
            </a:r>
            <a:r>
              <a:rPr lang="en-US" sz="2800" b="1"/>
              <a:t> W + H</a:t>
            </a:r>
            <a:r>
              <a:rPr lang="en-US" sz="2800" b="1" baseline="30000"/>
              <a:t>-1</a:t>
            </a:r>
            <a:r>
              <a:rPr lang="en-US" sz="2800" b="1"/>
              <a:t> k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14400" y="1933575"/>
            <a:ext cx="755847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/>
              <a:t>Model: y = X b + </a:t>
            </a:r>
            <a:r>
              <a:rPr lang="en-US" sz="2800" b="1" dirty="0" smtClean="0"/>
              <a:t>W </a:t>
            </a:r>
            <a:r>
              <a:rPr lang="en-US" sz="2800" b="1" dirty="0"/>
              <a:t>u + e</a:t>
            </a:r>
          </a:p>
          <a:p>
            <a:r>
              <a:rPr lang="en-US" sz="2800" b="1" dirty="0"/>
              <a:t>       </a:t>
            </a:r>
            <a:r>
              <a:rPr lang="en-US" sz="2800" b="1" dirty="0" smtClean="0"/>
              <a:t>         </a:t>
            </a:r>
            <a:r>
              <a:rPr lang="en-US" sz="2800" b="1" dirty="0">
                <a:solidFill>
                  <a:srgbClr val="00FF00"/>
                </a:solidFill>
              </a:rPr>
              <a:t>+ other random effects not shown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715000" y="3200400"/>
            <a:ext cx="4016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b</a:t>
            </a:r>
          </a:p>
          <a:p>
            <a:r>
              <a:rPr lang="en-US" sz="2800" b="1"/>
              <a:t>u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6248400" y="3429000"/>
            <a:ext cx="39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=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6781800" y="3276600"/>
            <a:ext cx="14859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X’ R</a:t>
            </a:r>
            <a:r>
              <a:rPr lang="en-US" sz="2800" b="1" baseline="30000"/>
              <a:t>-1</a:t>
            </a:r>
            <a:r>
              <a:rPr lang="en-US" sz="2800" b="1"/>
              <a:t> y</a:t>
            </a:r>
          </a:p>
          <a:p>
            <a:r>
              <a:rPr lang="en-US" sz="2800" b="1"/>
              <a:t>W’ R</a:t>
            </a:r>
            <a:r>
              <a:rPr lang="en-US" sz="2800" b="1" baseline="30000"/>
              <a:t>-1</a:t>
            </a:r>
            <a:r>
              <a:rPr lang="en-US" sz="2800" b="1"/>
              <a:t> y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2498725" y="4637088"/>
            <a:ext cx="18415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H</a:t>
            </a:r>
            <a:r>
              <a:rPr lang="en-US" sz="2800" b="1" baseline="30000"/>
              <a:t>-1</a:t>
            </a:r>
            <a:r>
              <a:rPr lang="en-US" sz="2800" b="1"/>
              <a:t> = A</a:t>
            </a:r>
            <a:r>
              <a:rPr lang="en-US" sz="2800" b="1" baseline="30000"/>
              <a:t>-1</a:t>
            </a:r>
            <a:r>
              <a:rPr lang="en-US" sz="2800" b="1"/>
              <a:t> +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4572000" y="4572000"/>
            <a:ext cx="23082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0   0</a:t>
            </a:r>
          </a:p>
          <a:p>
            <a:r>
              <a:rPr lang="en-US" sz="2800" b="1"/>
              <a:t>0   G</a:t>
            </a:r>
            <a:r>
              <a:rPr lang="en-US" sz="2800" b="1" baseline="30000"/>
              <a:t>-1</a:t>
            </a:r>
            <a:r>
              <a:rPr lang="en-US" sz="2800" b="1"/>
              <a:t> – A</a:t>
            </a:r>
            <a:r>
              <a:rPr lang="en-US" sz="2800" b="1" baseline="-25000"/>
              <a:t>22</a:t>
            </a:r>
            <a:r>
              <a:rPr lang="en-US" sz="2800" b="1" baseline="30000"/>
              <a:t>-1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990600" y="5638800"/>
            <a:ext cx="75518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FF00"/>
                </a:solidFill>
              </a:rPr>
              <a:t>Size </a:t>
            </a:r>
            <a:r>
              <a:rPr lang="en-US" sz="2400" b="1" dirty="0">
                <a:solidFill>
                  <a:srgbClr val="00FF00"/>
                </a:solidFill>
              </a:rPr>
              <a:t>of G and A</a:t>
            </a:r>
            <a:r>
              <a:rPr lang="en-US" sz="2400" b="1" baseline="-25000" dirty="0">
                <a:solidFill>
                  <a:srgbClr val="00FF00"/>
                </a:solidFill>
              </a:rPr>
              <a:t>22</a:t>
            </a:r>
            <a:r>
              <a:rPr lang="en-US" sz="2400" b="1" dirty="0">
                <a:solidFill>
                  <a:srgbClr val="00FF00"/>
                </a:solidFill>
              </a:rPr>
              <a:t> &gt;200,000 and doubling </a:t>
            </a:r>
            <a:r>
              <a:rPr lang="en-US" sz="2400" b="1" dirty="0" smtClean="0">
                <a:solidFill>
                  <a:srgbClr val="00FF00"/>
                </a:solidFill>
              </a:rPr>
              <a:t>each </a:t>
            </a:r>
            <a:r>
              <a:rPr lang="en-US" sz="2400" b="1" dirty="0">
                <a:solidFill>
                  <a:srgbClr val="00FF00"/>
                </a:solidFill>
              </a:rPr>
              <a:t>year</a:t>
            </a:r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838200" y="3200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 flipV="1">
            <a:off x="5334000" y="3200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8" name="Line 16"/>
          <p:cNvSpPr>
            <a:spLocks noChangeShapeType="1"/>
          </p:cNvSpPr>
          <p:nvPr/>
        </p:nvSpPr>
        <p:spPr bwMode="auto">
          <a:xfrm>
            <a:off x="5638800" y="3200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>
            <a:off x="6172200" y="3200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90" name="Line 18"/>
          <p:cNvSpPr>
            <a:spLocks noChangeShapeType="1"/>
          </p:cNvSpPr>
          <p:nvPr/>
        </p:nvSpPr>
        <p:spPr bwMode="auto">
          <a:xfrm>
            <a:off x="6705600" y="3200400"/>
            <a:ext cx="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91" name="Line 19"/>
          <p:cNvSpPr>
            <a:spLocks noChangeShapeType="1"/>
          </p:cNvSpPr>
          <p:nvPr/>
        </p:nvSpPr>
        <p:spPr bwMode="auto">
          <a:xfrm>
            <a:off x="8305800" y="3276600"/>
            <a:ext cx="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92" name="Line 20"/>
          <p:cNvSpPr>
            <a:spLocks noChangeShapeType="1"/>
          </p:cNvSpPr>
          <p:nvPr/>
        </p:nvSpPr>
        <p:spPr bwMode="auto">
          <a:xfrm>
            <a:off x="4419600" y="45720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93" name="Line 21"/>
          <p:cNvSpPr>
            <a:spLocks noChangeShapeType="1"/>
          </p:cNvSpPr>
          <p:nvPr/>
        </p:nvSpPr>
        <p:spPr bwMode="auto">
          <a:xfrm>
            <a:off x="6934200" y="46482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94" name="Line 22"/>
          <p:cNvSpPr>
            <a:spLocks noChangeShapeType="1"/>
          </p:cNvSpPr>
          <p:nvPr/>
        </p:nvSpPr>
        <p:spPr bwMode="auto">
          <a:xfrm flipH="1">
            <a:off x="4419600" y="45720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95" name="Line 23"/>
          <p:cNvSpPr>
            <a:spLocks noChangeShapeType="1"/>
          </p:cNvSpPr>
          <p:nvPr/>
        </p:nvSpPr>
        <p:spPr bwMode="auto">
          <a:xfrm flipH="1">
            <a:off x="4419600" y="54864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96" name="Line 24"/>
          <p:cNvSpPr>
            <a:spLocks noChangeShapeType="1"/>
          </p:cNvSpPr>
          <p:nvPr/>
        </p:nvSpPr>
        <p:spPr bwMode="auto">
          <a:xfrm>
            <a:off x="6781800" y="46482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97" name="Line 25"/>
          <p:cNvSpPr>
            <a:spLocks noChangeShapeType="1"/>
          </p:cNvSpPr>
          <p:nvPr/>
        </p:nvSpPr>
        <p:spPr bwMode="auto">
          <a:xfrm>
            <a:off x="6781800" y="54864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98" name="Line 26"/>
          <p:cNvSpPr>
            <a:spLocks noChangeShapeType="1"/>
          </p:cNvSpPr>
          <p:nvPr/>
        </p:nvSpPr>
        <p:spPr bwMode="auto">
          <a:xfrm flipH="1">
            <a:off x="838200" y="32004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0" name="Line 28"/>
          <p:cNvSpPr>
            <a:spLocks noChangeShapeType="1"/>
          </p:cNvSpPr>
          <p:nvPr/>
        </p:nvSpPr>
        <p:spPr bwMode="auto">
          <a:xfrm flipH="1">
            <a:off x="838200" y="41148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1" name="Line 29"/>
          <p:cNvSpPr>
            <a:spLocks noChangeShapeType="1"/>
          </p:cNvSpPr>
          <p:nvPr/>
        </p:nvSpPr>
        <p:spPr bwMode="auto">
          <a:xfrm>
            <a:off x="5181600" y="32004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2" name="Line 30"/>
          <p:cNvSpPr>
            <a:spLocks noChangeShapeType="1"/>
          </p:cNvSpPr>
          <p:nvPr/>
        </p:nvSpPr>
        <p:spPr bwMode="auto">
          <a:xfrm>
            <a:off x="5181600" y="41148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5" name="Line 33"/>
          <p:cNvSpPr>
            <a:spLocks noChangeShapeType="1"/>
          </p:cNvSpPr>
          <p:nvPr/>
        </p:nvSpPr>
        <p:spPr bwMode="auto">
          <a:xfrm>
            <a:off x="5638800" y="32004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9" name="Line 37"/>
          <p:cNvSpPr>
            <a:spLocks noChangeShapeType="1"/>
          </p:cNvSpPr>
          <p:nvPr/>
        </p:nvSpPr>
        <p:spPr bwMode="auto">
          <a:xfrm>
            <a:off x="5638800" y="41148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0" name="Line 38"/>
          <p:cNvSpPr>
            <a:spLocks noChangeShapeType="1"/>
          </p:cNvSpPr>
          <p:nvPr/>
        </p:nvSpPr>
        <p:spPr bwMode="auto">
          <a:xfrm>
            <a:off x="6019800" y="32004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1" name="Line 39"/>
          <p:cNvSpPr>
            <a:spLocks noChangeShapeType="1"/>
          </p:cNvSpPr>
          <p:nvPr/>
        </p:nvSpPr>
        <p:spPr bwMode="auto">
          <a:xfrm>
            <a:off x="6019800" y="41148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2" name="Line 40"/>
          <p:cNvSpPr>
            <a:spLocks noChangeShapeType="1"/>
          </p:cNvSpPr>
          <p:nvPr/>
        </p:nvSpPr>
        <p:spPr bwMode="auto">
          <a:xfrm flipH="1">
            <a:off x="6705600" y="32004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3" name="Line 41"/>
          <p:cNvSpPr>
            <a:spLocks noChangeShapeType="1"/>
          </p:cNvSpPr>
          <p:nvPr/>
        </p:nvSpPr>
        <p:spPr bwMode="auto">
          <a:xfrm flipH="1">
            <a:off x="6705600" y="41910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4" name="Line 42"/>
          <p:cNvSpPr>
            <a:spLocks noChangeShapeType="1"/>
          </p:cNvSpPr>
          <p:nvPr/>
        </p:nvSpPr>
        <p:spPr bwMode="auto">
          <a:xfrm>
            <a:off x="8153400" y="32766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5" name="Line 43"/>
          <p:cNvSpPr>
            <a:spLocks noChangeShapeType="1"/>
          </p:cNvSpPr>
          <p:nvPr/>
        </p:nvSpPr>
        <p:spPr bwMode="auto">
          <a:xfrm>
            <a:off x="8153400" y="42672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z="4000" dirty="0"/>
              <a:t>Modified 1-Step Equations</a:t>
            </a:r>
            <a:br>
              <a:rPr lang="en-US" sz="4000" dirty="0"/>
            </a:br>
            <a:r>
              <a:rPr lang="en-US" sz="3200" dirty="0"/>
              <a:t>Legarra and </a:t>
            </a:r>
            <a:r>
              <a:rPr lang="en-US" sz="3200" dirty="0" err="1"/>
              <a:t>Ducrocq</a:t>
            </a:r>
            <a:r>
              <a:rPr lang="en-US" sz="3200" dirty="0"/>
              <a:t>, </a:t>
            </a:r>
            <a:r>
              <a:rPr lang="en-US" sz="3200" dirty="0" smtClean="0"/>
              <a:t>2011</a:t>
            </a:r>
            <a:endParaRPr lang="en-US" sz="3200" dirty="0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838200" y="3200400"/>
            <a:ext cx="4538935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/>
              <a:t>X’R</a:t>
            </a:r>
            <a:r>
              <a:rPr lang="en-US" sz="2800" b="1" baseline="30000" dirty="0" smtClean="0"/>
              <a:t>-1</a:t>
            </a:r>
            <a:r>
              <a:rPr lang="en-US" sz="2800" b="1" dirty="0" smtClean="0"/>
              <a:t>X    X’R</a:t>
            </a:r>
            <a:r>
              <a:rPr lang="en-US" sz="2800" b="1" baseline="30000" dirty="0" smtClean="0"/>
              <a:t>-1</a:t>
            </a:r>
            <a:r>
              <a:rPr lang="en-US" sz="2800" b="1" dirty="0" smtClean="0"/>
              <a:t>W         </a:t>
            </a:r>
            <a:r>
              <a:rPr lang="en-US" sz="2800" b="1" dirty="0"/>
              <a:t>0 </a:t>
            </a:r>
            <a:r>
              <a:rPr lang="en-US" sz="2800" b="1" dirty="0" smtClean="0"/>
              <a:t>   </a:t>
            </a:r>
            <a:r>
              <a:rPr lang="en-US" sz="2800" b="1" dirty="0"/>
              <a:t>0</a:t>
            </a:r>
          </a:p>
          <a:p>
            <a:r>
              <a:rPr lang="en-US" sz="2800" b="1" dirty="0" smtClean="0"/>
              <a:t>W’R</a:t>
            </a:r>
            <a:r>
              <a:rPr lang="en-US" sz="2800" b="1" baseline="30000" dirty="0" smtClean="0"/>
              <a:t>-1</a:t>
            </a:r>
            <a:r>
              <a:rPr lang="en-US" sz="2800" b="1" dirty="0" smtClean="0"/>
              <a:t>X  W’R</a:t>
            </a:r>
            <a:r>
              <a:rPr lang="en-US" sz="2800" b="1" baseline="30000" dirty="0" smtClean="0"/>
              <a:t>-1</a:t>
            </a:r>
            <a:r>
              <a:rPr lang="en-US" sz="2800" b="1" dirty="0" smtClean="0"/>
              <a:t>W+A</a:t>
            </a:r>
            <a:r>
              <a:rPr lang="en-US" sz="2800" b="1" baseline="30000" dirty="0" smtClean="0"/>
              <a:t>-1</a:t>
            </a:r>
            <a:r>
              <a:rPr lang="en-US" sz="2800" b="1" dirty="0" smtClean="0"/>
              <a:t>k Q  </a:t>
            </a:r>
            <a:r>
              <a:rPr lang="en-US" sz="2800" b="1" dirty="0" err="1" smtClean="0"/>
              <a:t>Q</a:t>
            </a:r>
            <a:endParaRPr lang="en-US" sz="2800" b="1" dirty="0"/>
          </a:p>
          <a:p>
            <a:r>
              <a:rPr lang="en-US" sz="2800" b="1" dirty="0"/>
              <a:t>     0             </a:t>
            </a:r>
            <a:r>
              <a:rPr lang="en-US" sz="2800" b="1" dirty="0" smtClean="0"/>
              <a:t>Q’       </a:t>
            </a:r>
            <a:r>
              <a:rPr lang="en-US" sz="2800" b="1" dirty="0"/>
              <a:t>-G/k   0</a:t>
            </a:r>
          </a:p>
          <a:p>
            <a:r>
              <a:rPr lang="en-US" sz="2800" b="1" dirty="0"/>
              <a:t>     0            </a:t>
            </a:r>
            <a:r>
              <a:rPr lang="en-US" sz="2800" b="1" dirty="0" smtClean="0"/>
              <a:t> Q’       </a:t>
            </a:r>
            <a:r>
              <a:rPr lang="en-US" sz="2800" b="1" dirty="0"/>
              <a:t>0   A</a:t>
            </a:r>
            <a:r>
              <a:rPr lang="en-US" sz="2800" b="1" baseline="-25000" dirty="0"/>
              <a:t>22</a:t>
            </a:r>
            <a:r>
              <a:rPr lang="en-US" sz="2800" b="1" dirty="0"/>
              <a:t>/k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914400" y="1933575"/>
            <a:ext cx="71247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/>
              <a:t>To avoid inverses, add equations for </a:t>
            </a:r>
            <a:r>
              <a:rPr lang="el-GR" sz="2800" b="1" dirty="0">
                <a:solidFill>
                  <a:srgbClr val="FFFF00"/>
                </a:solidFill>
              </a:rPr>
              <a:t>γ</a:t>
            </a:r>
            <a:r>
              <a:rPr lang="en-US" sz="2800" b="1" dirty="0"/>
              <a:t>, </a:t>
            </a:r>
            <a:r>
              <a:rPr lang="el-GR" sz="2800" b="1" dirty="0">
                <a:solidFill>
                  <a:srgbClr val="FFFF00"/>
                </a:solidFill>
              </a:rPr>
              <a:t>φ</a:t>
            </a:r>
          </a:p>
          <a:p>
            <a:r>
              <a:rPr lang="en-US" sz="2800" b="1" dirty="0"/>
              <a:t>Use math opposite of absorbing effects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715000" y="3200400"/>
            <a:ext cx="4381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/>
              <a:t>b</a:t>
            </a:r>
          </a:p>
          <a:p>
            <a:r>
              <a:rPr lang="en-US" sz="2800" b="1" dirty="0"/>
              <a:t>u</a:t>
            </a:r>
          </a:p>
          <a:p>
            <a:r>
              <a:rPr lang="el-GR" sz="2800" b="1" dirty="0">
                <a:solidFill>
                  <a:srgbClr val="FFFF00"/>
                </a:solidFill>
              </a:rPr>
              <a:t>γ</a:t>
            </a:r>
            <a:endParaRPr lang="en-US" sz="2800" b="1" dirty="0">
              <a:solidFill>
                <a:srgbClr val="FFFF00"/>
              </a:solidFill>
            </a:endParaRPr>
          </a:p>
          <a:p>
            <a:r>
              <a:rPr lang="el-GR" sz="2800" b="1" dirty="0">
                <a:solidFill>
                  <a:srgbClr val="FFFF00"/>
                </a:solidFill>
              </a:rPr>
              <a:t>φ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6248400" y="3429000"/>
            <a:ext cx="39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=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6781800" y="3276600"/>
            <a:ext cx="14859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/>
              <a:t>X’ R</a:t>
            </a:r>
            <a:r>
              <a:rPr lang="en-US" sz="2800" b="1" baseline="30000"/>
              <a:t>-1</a:t>
            </a:r>
            <a:r>
              <a:rPr lang="en-US" sz="2800" b="1"/>
              <a:t> y</a:t>
            </a:r>
          </a:p>
          <a:p>
            <a:pPr algn="ctr"/>
            <a:r>
              <a:rPr lang="en-US" sz="2800" b="1"/>
              <a:t>W’ R</a:t>
            </a:r>
            <a:r>
              <a:rPr lang="en-US" sz="2800" b="1" baseline="30000"/>
              <a:t>-1</a:t>
            </a:r>
            <a:r>
              <a:rPr lang="en-US" sz="2800" b="1"/>
              <a:t> y</a:t>
            </a:r>
          </a:p>
          <a:p>
            <a:pPr algn="ctr"/>
            <a:r>
              <a:rPr lang="en-US" sz="2800" b="1"/>
              <a:t>0</a:t>
            </a:r>
          </a:p>
          <a:p>
            <a:pPr algn="ctr"/>
            <a:r>
              <a:rPr lang="en-US" sz="2800" b="1"/>
              <a:t>0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914400" y="5029200"/>
            <a:ext cx="6984091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/>
              <a:t>Iterate for </a:t>
            </a:r>
            <a:r>
              <a:rPr lang="el-GR" sz="2800" b="1" dirty="0" smtClean="0">
                <a:solidFill>
                  <a:srgbClr val="FFFF00"/>
                </a:solidFill>
              </a:rPr>
              <a:t>γ</a:t>
            </a:r>
            <a:r>
              <a:rPr lang="en-US" sz="2800" b="1" dirty="0" smtClean="0"/>
              <a:t> using G = Z </a:t>
            </a:r>
            <a:r>
              <a:rPr lang="en-US" sz="2800" b="1" dirty="0" err="1" smtClean="0"/>
              <a:t>Z</a:t>
            </a:r>
            <a:r>
              <a:rPr lang="en-US" sz="2800" b="1" dirty="0" smtClean="0"/>
              <a:t>’ / [ 2 </a:t>
            </a:r>
            <a:r>
              <a:rPr lang="el-GR" sz="2800" b="1" dirty="0" smtClean="0"/>
              <a:t>Σ</a:t>
            </a:r>
            <a:r>
              <a:rPr lang="en-US" sz="2800" b="1" dirty="0" smtClean="0"/>
              <a:t>p(1-p)]</a:t>
            </a:r>
          </a:p>
          <a:p>
            <a:r>
              <a:rPr lang="en-US" sz="2800" b="1" dirty="0" smtClean="0"/>
              <a:t>Iterate for </a:t>
            </a:r>
            <a:r>
              <a:rPr lang="el-GR" sz="2800" b="1" dirty="0" smtClean="0">
                <a:solidFill>
                  <a:srgbClr val="FFFF00"/>
                </a:solidFill>
              </a:rPr>
              <a:t>φ</a:t>
            </a:r>
            <a:r>
              <a:rPr lang="en-US" sz="2800" b="1" dirty="0" smtClean="0"/>
              <a:t> using A</a:t>
            </a:r>
            <a:r>
              <a:rPr lang="en-US" sz="2800" b="1" baseline="-25000" dirty="0" smtClean="0"/>
              <a:t>22</a:t>
            </a:r>
            <a:r>
              <a:rPr lang="en-US" sz="2800" b="1" dirty="0" smtClean="0"/>
              <a:t> multiply (</a:t>
            </a:r>
            <a:r>
              <a:rPr lang="en-US" sz="2800" b="1" dirty="0" err="1" smtClean="0"/>
              <a:t>Colleau</a:t>
            </a:r>
            <a:r>
              <a:rPr lang="en-US" sz="2800" b="1" dirty="0" smtClean="0"/>
              <a:t>)</a:t>
            </a:r>
            <a:endParaRPr lang="el-GR" sz="2800" b="1" dirty="0" smtClean="0"/>
          </a:p>
          <a:p>
            <a:r>
              <a:rPr lang="en-US" sz="2800" b="1" dirty="0" smtClean="0"/>
              <a:t>Q’ = [ 0  I ]  (I for genotyped animals)</a:t>
            </a:r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838200" y="3200400"/>
            <a:ext cx="0" cy="175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>
            <a:off x="5334000" y="32766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>
            <a:off x="5562600" y="32766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>
            <a:off x="6172200" y="3276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>
            <a:off x="6172200" y="32766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>
            <a:off x="6705600" y="32766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>
            <a:off x="8229600" y="32766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H="1">
            <a:off x="838200" y="32004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39" name="Line 19"/>
          <p:cNvSpPr>
            <a:spLocks noChangeShapeType="1"/>
          </p:cNvSpPr>
          <p:nvPr/>
        </p:nvSpPr>
        <p:spPr bwMode="auto">
          <a:xfrm flipH="1">
            <a:off x="838200" y="49530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41" name="Line 21"/>
          <p:cNvSpPr>
            <a:spLocks noChangeShapeType="1"/>
          </p:cNvSpPr>
          <p:nvPr/>
        </p:nvSpPr>
        <p:spPr bwMode="auto">
          <a:xfrm>
            <a:off x="5181600" y="32766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44" name="Line 24"/>
          <p:cNvSpPr>
            <a:spLocks noChangeShapeType="1"/>
          </p:cNvSpPr>
          <p:nvPr/>
        </p:nvSpPr>
        <p:spPr bwMode="auto">
          <a:xfrm>
            <a:off x="5181600" y="49530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47" name="Line 27"/>
          <p:cNvSpPr>
            <a:spLocks noChangeShapeType="1"/>
          </p:cNvSpPr>
          <p:nvPr/>
        </p:nvSpPr>
        <p:spPr bwMode="auto">
          <a:xfrm flipH="1">
            <a:off x="5562600" y="32766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48" name="Line 28"/>
          <p:cNvSpPr>
            <a:spLocks noChangeShapeType="1"/>
          </p:cNvSpPr>
          <p:nvPr/>
        </p:nvSpPr>
        <p:spPr bwMode="auto">
          <a:xfrm flipH="1">
            <a:off x="5562600" y="49530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50" name="Line 30"/>
          <p:cNvSpPr>
            <a:spLocks noChangeShapeType="1"/>
          </p:cNvSpPr>
          <p:nvPr/>
        </p:nvSpPr>
        <p:spPr bwMode="auto">
          <a:xfrm>
            <a:off x="6019800" y="32766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61" name="Line 41"/>
          <p:cNvSpPr>
            <a:spLocks noChangeShapeType="1"/>
          </p:cNvSpPr>
          <p:nvPr/>
        </p:nvSpPr>
        <p:spPr bwMode="auto">
          <a:xfrm flipH="1">
            <a:off x="6019800" y="49530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62" name="Line 42"/>
          <p:cNvSpPr>
            <a:spLocks noChangeShapeType="1"/>
          </p:cNvSpPr>
          <p:nvPr/>
        </p:nvSpPr>
        <p:spPr bwMode="auto">
          <a:xfrm flipH="1">
            <a:off x="6705600" y="32766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63" name="Line 43"/>
          <p:cNvSpPr>
            <a:spLocks noChangeShapeType="1"/>
          </p:cNvSpPr>
          <p:nvPr/>
        </p:nvSpPr>
        <p:spPr bwMode="auto">
          <a:xfrm flipH="1">
            <a:off x="6705600" y="49530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64" name="Line 44"/>
          <p:cNvSpPr>
            <a:spLocks noChangeShapeType="1"/>
          </p:cNvSpPr>
          <p:nvPr/>
        </p:nvSpPr>
        <p:spPr bwMode="auto">
          <a:xfrm>
            <a:off x="8077200" y="32766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65" name="Line 45"/>
          <p:cNvSpPr>
            <a:spLocks noChangeShapeType="1"/>
          </p:cNvSpPr>
          <p:nvPr/>
        </p:nvSpPr>
        <p:spPr bwMode="auto">
          <a:xfrm>
            <a:off x="8077200" y="49530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600200"/>
            <a:ext cx="7467600" cy="4114800"/>
          </a:xfrm>
        </p:spPr>
        <p:txBody>
          <a:bodyPr/>
          <a:lstStyle/>
          <a:p>
            <a:r>
              <a:rPr lang="en-US" dirty="0" smtClean="0">
                <a:solidFill>
                  <a:srgbClr val="00FF00"/>
                </a:solidFill>
              </a:rPr>
              <a:t>1-step</a:t>
            </a:r>
            <a:r>
              <a:rPr lang="en-US" dirty="0" smtClean="0"/>
              <a:t> genomic model</a:t>
            </a:r>
          </a:p>
          <a:p>
            <a:pPr lvl="1"/>
            <a:r>
              <a:rPr lang="en-US" dirty="0" smtClean="0"/>
              <a:t>Add extra equations for </a:t>
            </a:r>
            <a:r>
              <a:rPr lang="el-GR" dirty="0" smtClean="0">
                <a:solidFill>
                  <a:srgbClr val="FFFF00"/>
                </a:solidFill>
              </a:rPr>
              <a:t>γ</a:t>
            </a:r>
            <a:r>
              <a:rPr lang="en-US" dirty="0" smtClean="0"/>
              <a:t> and </a:t>
            </a:r>
            <a:r>
              <a:rPr lang="el-GR" dirty="0" smtClean="0">
                <a:solidFill>
                  <a:srgbClr val="FFFF00"/>
                </a:solidFill>
              </a:rPr>
              <a:t>φ</a:t>
            </a:r>
            <a:r>
              <a:rPr lang="en-US" dirty="0" smtClean="0"/>
              <a:t> (Legarra and </a:t>
            </a:r>
            <a:r>
              <a:rPr lang="en-US" dirty="0" err="1" smtClean="0"/>
              <a:t>Ducrocq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Converged ok for JE, bad for HO</a:t>
            </a:r>
          </a:p>
          <a:p>
            <a:pPr lvl="1"/>
            <a:r>
              <a:rPr lang="en-US" dirty="0" smtClean="0"/>
              <a:t>Extended to MT using block diagonal</a:t>
            </a:r>
          </a:p>
          <a:p>
            <a:pPr lvl="1"/>
            <a:r>
              <a:rPr lang="en-US" dirty="0" smtClean="0"/>
              <a:t>Invert 3x3 A</a:t>
            </a:r>
            <a:r>
              <a:rPr lang="en-US" baseline="30000" dirty="0" smtClean="0"/>
              <a:t>-1</a:t>
            </a:r>
            <a:r>
              <a:rPr lang="en-US" dirty="0" smtClean="0">
                <a:solidFill>
                  <a:srgbClr val="FFFF00"/>
                </a:solidFill>
              </a:rPr>
              <a:t>u</a:t>
            </a:r>
            <a:r>
              <a:rPr lang="en-US" dirty="0" smtClean="0"/>
              <a:t>, G</a:t>
            </a:r>
            <a:r>
              <a:rPr lang="el-GR" dirty="0" smtClean="0">
                <a:solidFill>
                  <a:srgbClr val="FFFF00"/>
                </a:solidFill>
              </a:rPr>
              <a:t>γ</a:t>
            </a:r>
            <a:r>
              <a:rPr lang="en-US" dirty="0" smtClean="0"/>
              <a:t>, -A</a:t>
            </a:r>
            <a:r>
              <a:rPr lang="en-US" baseline="-25000" dirty="0" smtClean="0"/>
              <a:t>22</a:t>
            </a:r>
            <a:r>
              <a:rPr lang="el-GR" dirty="0" smtClean="0">
                <a:solidFill>
                  <a:srgbClr val="FFFF00"/>
                </a:solidFill>
              </a:rPr>
              <a:t>φ</a:t>
            </a:r>
            <a:r>
              <a:rPr lang="en-US" dirty="0" smtClean="0"/>
              <a:t> blocks? </a:t>
            </a:r>
            <a:r>
              <a:rPr lang="en-US" dirty="0" smtClean="0">
                <a:solidFill>
                  <a:srgbClr val="FFFF00"/>
                </a:solidFill>
              </a:rPr>
              <a:t>NO</a:t>
            </a:r>
          </a:p>
          <a:p>
            <a:pPr lvl="1"/>
            <a:r>
              <a:rPr lang="en-US" dirty="0" smtClean="0"/>
              <a:t>PCG iteration (hard to debug) </a:t>
            </a:r>
            <a:r>
              <a:rPr lang="en-US" dirty="0" smtClean="0">
                <a:solidFill>
                  <a:srgbClr val="FFFF00"/>
                </a:solidFill>
              </a:rPr>
              <a:t>Maybe</a:t>
            </a:r>
          </a:p>
          <a:p>
            <a:pPr lvl="1"/>
            <a:endParaRPr lang="en-US" dirty="0" smtClean="0">
              <a:solidFill>
                <a:srgbClr val="FFFF00"/>
              </a:solidFill>
            </a:endParaRP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Genomic Algorithms Tested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600200"/>
            <a:ext cx="7467600" cy="4114800"/>
          </a:xfrm>
        </p:spPr>
        <p:txBody>
          <a:bodyPr/>
          <a:lstStyle/>
          <a:p>
            <a:r>
              <a:rPr lang="en-US" dirty="0" smtClean="0">
                <a:solidFill>
                  <a:srgbClr val="00FF00"/>
                </a:solidFill>
              </a:rPr>
              <a:t>Multi-step</a:t>
            </a:r>
            <a:r>
              <a:rPr lang="en-US" dirty="0" smtClean="0"/>
              <a:t> insertion of GEBV</a:t>
            </a:r>
          </a:p>
          <a:p>
            <a:pPr lvl="1"/>
            <a:r>
              <a:rPr lang="en-US" dirty="0" smtClean="0"/>
              <a:t>[W’R</a:t>
            </a:r>
            <a:r>
              <a:rPr lang="en-US" baseline="30000" dirty="0" smtClean="0"/>
              <a:t>-1</a:t>
            </a:r>
            <a:r>
              <a:rPr lang="en-US" dirty="0" smtClean="0"/>
              <a:t>W + </a:t>
            </a:r>
            <a:r>
              <a:rPr lang="en-US" dirty="0" smtClean="0">
                <a:solidFill>
                  <a:srgbClr val="FFFF00"/>
                </a:solidFill>
              </a:rPr>
              <a:t>A</a:t>
            </a:r>
            <a:r>
              <a:rPr lang="en-US" baseline="30000" dirty="0" smtClean="0">
                <a:solidFill>
                  <a:srgbClr val="FFFF00"/>
                </a:solidFill>
              </a:rPr>
              <a:t>-1</a:t>
            </a:r>
            <a:r>
              <a:rPr lang="en-US" dirty="0" smtClean="0"/>
              <a:t>k] u = W’R</a:t>
            </a:r>
            <a:r>
              <a:rPr lang="en-US" baseline="30000" dirty="0" smtClean="0"/>
              <a:t>-1</a:t>
            </a:r>
            <a:r>
              <a:rPr lang="en-US" dirty="0" smtClean="0"/>
              <a:t>y  </a:t>
            </a:r>
            <a:r>
              <a:rPr lang="en-US" dirty="0" smtClean="0">
                <a:solidFill>
                  <a:schemeClr val="accent1"/>
                </a:solidFill>
              </a:rPr>
              <a:t>(without G)</a:t>
            </a:r>
            <a:endParaRPr lang="en-US" dirty="0" smtClean="0"/>
          </a:p>
          <a:p>
            <a:pPr lvl="1"/>
            <a:r>
              <a:rPr lang="en-US" dirty="0" smtClean="0"/>
              <a:t>Previous studies added genomic information to W’R</a:t>
            </a:r>
            <a:r>
              <a:rPr lang="en-US" baseline="30000" dirty="0" smtClean="0"/>
              <a:t>-1</a:t>
            </a:r>
            <a:r>
              <a:rPr lang="en-US" dirty="0" smtClean="0"/>
              <a:t>W and W’R</a:t>
            </a:r>
            <a:r>
              <a:rPr lang="en-US" baseline="30000" dirty="0" smtClean="0"/>
              <a:t>-1</a:t>
            </a:r>
            <a:r>
              <a:rPr lang="en-US" dirty="0" smtClean="0"/>
              <a:t>y</a:t>
            </a:r>
          </a:p>
          <a:p>
            <a:pPr lvl="1"/>
            <a:r>
              <a:rPr lang="en-US" dirty="0" smtClean="0"/>
              <a:t>Instead: insert GEBV into u, iterate</a:t>
            </a:r>
          </a:p>
          <a:p>
            <a:r>
              <a:rPr lang="en-US" dirty="0" smtClean="0">
                <a:solidFill>
                  <a:srgbClr val="00FF00"/>
                </a:solidFill>
              </a:rPr>
              <a:t>1-step</a:t>
            </a:r>
            <a:r>
              <a:rPr lang="en-US" dirty="0" smtClean="0"/>
              <a:t> genomic model using DYD</a:t>
            </a:r>
          </a:p>
          <a:p>
            <a:pPr lvl="1"/>
            <a:r>
              <a:rPr lang="en-US" dirty="0" smtClean="0"/>
              <a:t>Solve SNP equations from DYD &amp; YD</a:t>
            </a:r>
          </a:p>
          <a:p>
            <a:pPr lvl="1"/>
            <a:r>
              <a:rPr lang="en-US" dirty="0" smtClean="0"/>
              <a:t>May converge faster, </a:t>
            </a:r>
            <a:r>
              <a:rPr lang="en-US" dirty="0" smtClean="0"/>
              <a:t>but approximate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Genomic Algorithms (continued)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National U.S. Jersey data</a:t>
            </a:r>
          </a:p>
          <a:p>
            <a:pPr lvl="1"/>
            <a:r>
              <a:rPr lang="en-US" dirty="0" smtClean="0"/>
              <a:t>4.4 million lactation phenotypes</a:t>
            </a:r>
          </a:p>
          <a:p>
            <a:pPr lvl="1"/>
            <a:r>
              <a:rPr lang="en-US" dirty="0" smtClean="0"/>
              <a:t>4.1 million animals in pedigree </a:t>
            </a:r>
          </a:p>
          <a:p>
            <a:pPr lvl="1"/>
            <a:r>
              <a:rPr lang="en-US" dirty="0" smtClean="0"/>
              <a:t>Multi-trait milk, fat, protein yields</a:t>
            </a:r>
          </a:p>
          <a:p>
            <a:pPr lvl="1"/>
            <a:r>
              <a:rPr lang="en-US" dirty="0" smtClean="0"/>
              <a:t>5,364 male, 11,488 female genotypes</a:t>
            </a:r>
          </a:p>
          <a:p>
            <a:pPr marL="342900" lvl="1" indent="-342900">
              <a:spcBef>
                <a:spcPct val="40000"/>
              </a:spcBef>
              <a:buClr>
                <a:schemeClr val="accent1"/>
              </a:buClr>
              <a:buSzPct val="60000"/>
              <a:buFont typeface="Wingdings" pitchFamily="2" charset="2"/>
              <a:buChar char="Ø"/>
            </a:pPr>
            <a:r>
              <a:rPr lang="en-US" dirty="0" err="1" smtClean="0"/>
              <a:t>Deregressed</a:t>
            </a:r>
            <a:r>
              <a:rPr lang="en-US" dirty="0" smtClean="0"/>
              <a:t> MACE evaluations for 7,072 bulls with foreign daughters (foreign dams not yet included)</a:t>
            </a:r>
          </a:p>
          <a:p>
            <a:pPr marL="690562" lvl="2" indent="-342900">
              <a:spcBef>
                <a:spcPct val="40000"/>
              </a:spcBef>
              <a:buSzPct val="60000"/>
              <a:buFont typeface="Wingdings" pitchFamily="2" charset="2"/>
              <a:buChar char="Ø"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for 1-Step Test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Jersey Results</a:t>
            </a:r>
            <a:br>
              <a:rPr lang="en-US" dirty="0" smtClean="0"/>
            </a:br>
            <a:r>
              <a:rPr lang="en-US" sz="2400" dirty="0" smtClean="0">
                <a:solidFill>
                  <a:schemeClr val="accent5"/>
                </a:solidFill>
              </a:rPr>
              <a:t>New = 1-step GPTA milk, Old = multi-step GPTA milk</a:t>
            </a:r>
            <a:endParaRPr lang="en-US" sz="2400" dirty="0">
              <a:solidFill>
                <a:schemeClr val="accent5"/>
              </a:solidFill>
            </a:endParaRPr>
          </a:p>
        </p:txBody>
      </p:sp>
      <p:graphicFrame>
        <p:nvGraphicFramePr>
          <p:cNvPr id="4" name="Table Placeholder 3"/>
          <p:cNvGraphicFramePr>
            <a:graphicFrameLocks noGrp="1"/>
          </p:cNvGraphicFramePr>
          <p:nvPr>
            <p:ph type="tbl" idx="1"/>
          </p:nvPr>
        </p:nvGraphicFramePr>
        <p:xfrm>
          <a:off x="914400" y="1600200"/>
          <a:ext cx="7315200" cy="411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3200"/>
                <a:gridCol w="3505200"/>
                <a:gridCol w="1066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baseline="0" dirty="0" smtClean="0">
                          <a:solidFill>
                            <a:srgbClr val="00FF00"/>
                          </a:solidFill>
                        </a:rPr>
                        <a:t>Statistic</a:t>
                      </a:r>
                      <a:endParaRPr lang="en-US" sz="2400" b="1" baseline="0" dirty="0">
                        <a:solidFill>
                          <a:srgbClr val="00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solidFill>
                            <a:srgbClr val="00FF00"/>
                          </a:solidFill>
                        </a:rPr>
                        <a:t>Animals</a:t>
                      </a:r>
                      <a:endParaRPr lang="en-US" sz="2400" b="1" baseline="0" dirty="0">
                        <a:solidFill>
                          <a:srgbClr val="00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baseline="0" dirty="0">
                        <a:solidFill>
                          <a:srgbClr val="00FF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 smtClean="0"/>
                        <a:t>Corr</a:t>
                      </a:r>
                      <a:r>
                        <a:rPr lang="en-US" sz="2400" b="1" dirty="0" smtClean="0"/>
                        <a:t>(New, Old)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All bulls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0.994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/>
                        <a:t>Corr</a:t>
                      </a:r>
                      <a:r>
                        <a:rPr lang="en-US" sz="2400" b="1" dirty="0" smtClean="0"/>
                        <a:t>(New, Old)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Genotyped bulls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0.992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/>
                        <a:t>Corr</a:t>
                      </a:r>
                      <a:r>
                        <a:rPr lang="en-US" sz="2400" b="1" dirty="0" smtClean="0"/>
                        <a:t>(</a:t>
                      </a:r>
                      <a:r>
                        <a:rPr lang="en-US" sz="2400" b="1" dirty="0" err="1" smtClean="0"/>
                        <a:t>DYD</a:t>
                      </a:r>
                      <a:r>
                        <a:rPr lang="en-US" sz="2400" b="1" baseline="-25000" dirty="0" err="1" smtClean="0"/>
                        <a:t>g</a:t>
                      </a:r>
                      <a:r>
                        <a:rPr lang="en-US" sz="2400" b="1" dirty="0" smtClean="0"/>
                        <a:t>, DYD)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Genotyped bulls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0.999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/>
                        <a:t>Corr</a:t>
                      </a:r>
                      <a:r>
                        <a:rPr lang="en-US" sz="2400" b="1" dirty="0" smtClean="0"/>
                        <a:t>(New, Old)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Young genomic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0.966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SD old PTA milk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Young genomic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540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SD new PTA milk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Young genomic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552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Old milk trend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1995-2005 cows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1644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New milk trend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1995-2005 cows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1430</a:t>
                      </a:r>
                      <a:endParaRPr lang="en-US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315200" cy="2651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95600"/>
                <a:gridCol w="2133600"/>
                <a:gridCol w="2286000"/>
              </a:tblGrid>
              <a:tr h="370840">
                <a:tc>
                  <a:txBody>
                    <a:bodyPr/>
                    <a:lstStyle/>
                    <a:p>
                      <a:endParaRPr lang="en-US" sz="2400" b="1" baseline="0" dirty="0" smtClean="0">
                        <a:solidFill>
                          <a:srgbClr val="00FF00"/>
                        </a:solidFill>
                      </a:endParaRPr>
                    </a:p>
                    <a:p>
                      <a:r>
                        <a:rPr lang="en-US" sz="2400" b="1" baseline="0" dirty="0" smtClean="0">
                          <a:solidFill>
                            <a:srgbClr val="00FF00"/>
                          </a:solidFill>
                        </a:rPr>
                        <a:t>Evaluation</a:t>
                      </a:r>
                      <a:endParaRPr lang="en-US" sz="2400" b="1" baseline="0" dirty="0">
                        <a:solidFill>
                          <a:srgbClr val="00FF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baseline="0" dirty="0" smtClean="0">
                        <a:solidFill>
                          <a:srgbClr val="00FF00"/>
                        </a:solidFill>
                      </a:endParaRPr>
                    </a:p>
                    <a:p>
                      <a:pPr algn="ctr"/>
                      <a:r>
                        <a:rPr lang="en-US" sz="2400" b="1" baseline="0" dirty="0" smtClean="0">
                          <a:solidFill>
                            <a:srgbClr val="00FF00"/>
                          </a:solidFill>
                        </a:rPr>
                        <a:t>Regression</a:t>
                      </a:r>
                      <a:endParaRPr lang="en-US" sz="2400" b="1" baseline="0" dirty="0">
                        <a:solidFill>
                          <a:srgbClr val="00FF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solidFill>
                            <a:srgbClr val="00FF00"/>
                          </a:solidFill>
                        </a:rPr>
                        <a:t>Squared Correlation</a:t>
                      </a:r>
                      <a:endParaRPr lang="en-US" sz="2400" b="1" baseline="0" dirty="0">
                        <a:solidFill>
                          <a:srgbClr val="00FF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Parent Average</a:t>
                      </a:r>
                      <a:endParaRPr lang="en-US" sz="24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.73</a:t>
                      </a:r>
                      <a:endParaRPr lang="en-US" sz="24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.436</a:t>
                      </a:r>
                      <a:endParaRPr lang="en-US" sz="24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Multi-Step GPTA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.75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.520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1-Step GPTA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.85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.520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Expected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.93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1-Step </a:t>
            </a:r>
            <a:r>
              <a:rPr lang="en-US" dirty="0" err="1" smtClean="0"/>
              <a:t>vs</a:t>
            </a:r>
            <a:r>
              <a:rPr lang="en-US" dirty="0" smtClean="0"/>
              <a:t> Multi-Step: Results</a:t>
            </a:r>
            <a:br>
              <a:rPr lang="en-US" dirty="0" smtClean="0"/>
            </a:br>
            <a:r>
              <a:rPr lang="en-US" sz="2600" dirty="0" smtClean="0">
                <a:solidFill>
                  <a:schemeClr val="accent5"/>
                </a:solidFill>
              </a:rPr>
              <a:t>Data cutoff in August 2008</a:t>
            </a:r>
            <a:endParaRPr lang="en-US" sz="2600" dirty="0">
              <a:solidFill>
                <a:schemeClr val="accent5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5029200"/>
            <a:ext cx="701826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Multi-step regressions also improved  by modified </a:t>
            </a:r>
          </a:p>
          <a:p>
            <a:r>
              <a:rPr lang="en-US" sz="2200" b="1" dirty="0" smtClean="0"/>
              <a:t>selection index weights (Jan Wright’s poster)</a:t>
            </a:r>
            <a:endParaRPr lang="en-US" sz="2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vr02">
  <a:themeElements>
    <a:clrScheme name="pvr02 9">
      <a:dk1>
        <a:srgbClr val="6871B2"/>
      </a:dk1>
      <a:lt1>
        <a:srgbClr val="FFFFFF"/>
      </a:lt1>
      <a:dk2>
        <a:srgbClr val="000099"/>
      </a:dk2>
      <a:lt2>
        <a:srgbClr val="FFFFFF"/>
      </a:lt2>
      <a:accent1>
        <a:srgbClr val="66CCFF"/>
      </a:accent1>
      <a:accent2>
        <a:srgbClr val="0000CC"/>
      </a:accent2>
      <a:accent3>
        <a:srgbClr val="AAAACA"/>
      </a:accent3>
      <a:accent4>
        <a:srgbClr val="DADADA"/>
      </a:accent4>
      <a:accent5>
        <a:srgbClr val="B8E2FF"/>
      </a:accent5>
      <a:accent6>
        <a:srgbClr val="0000B9"/>
      </a:accent6>
      <a:hlink>
        <a:srgbClr val="00FF00"/>
      </a:hlink>
      <a:folHlink>
        <a:srgbClr val="99FFCC"/>
      </a:folHlink>
    </a:clrScheme>
    <a:fontScheme name="pvr0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vr02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vr02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vr02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vr02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vr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vr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vr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vr02 8">
        <a:dk1>
          <a:srgbClr val="FFFFFF"/>
        </a:dk1>
        <a:lt1>
          <a:srgbClr val="FFFFFF"/>
        </a:lt1>
        <a:dk2>
          <a:srgbClr val="FFFFFF"/>
        </a:dk2>
        <a:lt2>
          <a:srgbClr val="6871B2"/>
        </a:lt2>
        <a:accent1>
          <a:srgbClr val="66CCFF"/>
        </a:accent1>
        <a:accent2>
          <a:srgbClr val="0000CC"/>
        </a:accent2>
        <a:accent3>
          <a:srgbClr val="FFFFFF"/>
        </a:accent3>
        <a:accent4>
          <a:srgbClr val="DADADA"/>
        </a:accent4>
        <a:accent5>
          <a:srgbClr val="B8E2FF"/>
        </a:accent5>
        <a:accent6>
          <a:srgbClr val="0000B9"/>
        </a:accent6>
        <a:hlink>
          <a:srgbClr val="00FF00"/>
        </a:hlink>
        <a:folHlink>
          <a:srgbClr val="99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vr02 9">
        <a:dk1>
          <a:srgbClr val="6871B2"/>
        </a:dk1>
        <a:lt1>
          <a:srgbClr val="FFFFFF"/>
        </a:lt1>
        <a:dk2>
          <a:srgbClr val="000099"/>
        </a:dk2>
        <a:lt2>
          <a:srgbClr val="FFFFFF"/>
        </a:lt2>
        <a:accent1>
          <a:srgbClr val="66CCFF"/>
        </a:accent1>
        <a:accent2>
          <a:srgbClr val="0000CC"/>
        </a:accent2>
        <a:accent3>
          <a:srgbClr val="AAAACA"/>
        </a:accent3>
        <a:accent4>
          <a:srgbClr val="DADADA"/>
        </a:accent4>
        <a:accent5>
          <a:srgbClr val="B8E2FF"/>
        </a:accent5>
        <a:accent6>
          <a:srgbClr val="0000B9"/>
        </a:accent6>
        <a:hlink>
          <a:srgbClr val="00FF00"/>
        </a:hlink>
        <a:folHlink>
          <a:srgbClr val="99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vr02 10">
        <a:dk1>
          <a:srgbClr val="000000"/>
        </a:dk1>
        <a:lt1>
          <a:srgbClr val="FFFFFF"/>
        </a:lt1>
        <a:dk2>
          <a:srgbClr val="000099"/>
        </a:dk2>
        <a:lt2>
          <a:srgbClr val="808080"/>
        </a:lt2>
        <a:accent1>
          <a:srgbClr val="003399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0000E7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vr02 11">
        <a:dk1>
          <a:srgbClr val="000000"/>
        </a:dk1>
        <a:lt1>
          <a:srgbClr val="FFFFFF"/>
        </a:lt1>
        <a:dk2>
          <a:srgbClr val="000099"/>
        </a:dk2>
        <a:lt2>
          <a:srgbClr val="808080"/>
        </a:lt2>
        <a:accent1>
          <a:srgbClr val="003399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0000E7"/>
        </a:accent6>
        <a:hlink>
          <a:srgbClr val="0000FF"/>
        </a:hlink>
        <a:folHlink>
          <a:srgbClr val="00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vr02 12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4D4D4D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000000"/>
        </a:accent6>
        <a:hlink>
          <a:srgbClr val="000000"/>
        </a:hlink>
        <a:folHlink>
          <a:srgbClr val="3333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4D4D4D"/>
      </a:lt2>
      <a:accent1>
        <a:srgbClr val="4D4D4D"/>
      </a:accent1>
      <a:accent2>
        <a:srgbClr val="000000"/>
      </a:accent2>
      <a:accent3>
        <a:srgbClr val="FFFFFF"/>
      </a:accent3>
      <a:accent4>
        <a:srgbClr val="000000"/>
      </a:accent4>
      <a:accent5>
        <a:srgbClr val="B2B2B2"/>
      </a:accent5>
      <a:accent6>
        <a:srgbClr val="000000"/>
      </a:accent6>
      <a:hlink>
        <a:srgbClr val="000000"/>
      </a:hlink>
      <a:folHlink>
        <a:srgbClr val="33333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Settings\asanders\Application Data\Microsoft\Templates\pvr02.pot</Template>
  <TotalTime>109282</TotalTime>
  <Words>629</Words>
  <Application>Microsoft Office PowerPoint</Application>
  <PresentationFormat>On-screen Show (4:3)</PresentationFormat>
  <Paragraphs>136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Wingdings</vt:lpstr>
      <vt:lpstr>pvr02</vt:lpstr>
      <vt:lpstr>Iterative combination of national phenotype, genotype, pedigree, and foreign information  </vt:lpstr>
      <vt:lpstr>Goals</vt:lpstr>
      <vt:lpstr>1-Step Equations Aguilar et al., 2010</vt:lpstr>
      <vt:lpstr>Modified 1-Step Equations Legarra and Ducrocq, 2011</vt:lpstr>
      <vt:lpstr>Genomic Algorithms Tested</vt:lpstr>
      <vt:lpstr>Genomic Algorithms (continued)</vt:lpstr>
      <vt:lpstr>Data for 1-Step Test</vt:lpstr>
      <vt:lpstr>Jersey Results New = 1-step GPTA milk, Old = multi-step GPTA milk</vt:lpstr>
      <vt:lpstr>1-Step vs Multi-Step: Results Data cutoff in August 2008</vt:lpstr>
      <vt:lpstr>Computation Required</vt:lpstr>
      <vt:lpstr>Remaining Issues</vt:lpstr>
      <vt:lpstr>Conclusions</vt:lpstr>
      <vt:lpstr>Acknowledgments</vt:lpstr>
    </vt:vector>
  </TitlesOfParts>
  <Manager>ahs</Manager>
  <Company>AIPL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Genomic Prediction Results</dc:title>
  <dc:subject>International Dairy Sire Proofs</dc:subject>
  <dc:creator>Admin</dc:creator>
  <cp:keywords>Dairy, International, Sire evaluations</cp:keywords>
  <cp:lastModifiedBy>paul vanraden</cp:lastModifiedBy>
  <cp:revision>4111</cp:revision>
  <cp:lastPrinted>2001-08-24T14:44:42Z</cp:lastPrinted>
  <dcterms:created xsi:type="dcterms:W3CDTF">2002-07-16T13:01:30Z</dcterms:created>
  <dcterms:modified xsi:type="dcterms:W3CDTF">2012-07-19T20:01:37Z</dcterms:modified>
  <cp:category>Interbull</cp:category>
</cp:coreProperties>
</file>