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pptx" ContentType="application/vnd.openxmlformats-officedocument.presentationml.presentation"/>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0233600" cy="40233600"/>
  <p:notesSz cx="9117013" cy="6858000"/>
  <p:defaultTextStyle>
    <a:defPPr>
      <a:defRPr lang="en-US"/>
    </a:defPPr>
    <a:lvl1pPr marL="0" algn="l" defTabSz="4598060" rtl="0" eaLnBrk="1" latinLnBrk="0" hangingPunct="1">
      <a:defRPr sz="9100" kern="1200">
        <a:solidFill>
          <a:schemeClr val="tx1"/>
        </a:solidFill>
        <a:latin typeface="+mn-lt"/>
        <a:ea typeface="+mn-ea"/>
        <a:cs typeface="+mn-cs"/>
      </a:defRPr>
    </a:lvl1pPr>
    <a:lvl2pPr marL="2299030" algn="l" defTabSz="4598060" rtl="0" eaLnBrk="1" latinLnBrk="0" hangingPunct="1">
      <a:defRPr sz="9100" kern="1200">
        <a:solidFill>
          <a:schemeClr val="tx1"/>
        </a:solidFill>
        <a:latin typeface="+mn-lt"/>
        <a:ea typeface="+mn-ea"/>
        <a:cs typeface="+mn-cs"/>
      </a:defRPr>
    </a:lvl2pPr>
    <a:lvl3pPr marL="4598060" algn="l" defTabSz="4598060" rtl="0" eaLnBrk="1" latinLnBrk="0" hangingPunct="1">
      <a:defRPr sz="9100" kern="1200">
        <a:solidFill>
          <a:schemeClr val="tx1"/>
        </a:solidFill>
        <a:latin typeface="+mn-lt"/>
        <a:ea typeface="+mn-ea"/>
        <a:cs typeface="+mn-cs"/>
      </a:defRPr>
    </a:lvl3pPr>
    <a:lvl4pPr marL="6897091" algn="l" defTabSz="4598060" rtl="0" eaLnBrk="1" latinLnBrk="0" hangingPunct="1">
      <a:defRPr sz="9100" kern="1200">
        <a:solidFill>
          <a:schemeClr val="tx1"/>
        </a:solidFill>
        <a:latin typeface="+mn-lt"/>
        <a:ea typeface="+mn-ea"/>
        <a:cs typeface="+mn-cs"/>
      </a:defRPr>
    </a:lvl4pPr>
    <a:lvl5pPr marL="9196121" algn="l" defTabSz="4598060" rtl="0" eaLnBrk="1" latinLnBrk="0" hangingPunct="1">
      <a:defRPr sz="9100" kern="1200">
        <a:solidFill>
          <a:schemeClr val="tx1"/>
        </a:solidFill>
        <a:latin typeface="+mn-lt"/>
        <a:ea typeface="+mn-ea"/>
        <a:cs typeface="+mn-cs"/>
      </a:defRPr>
    </a:lvl5pPr>
    <a:lvl6pPr marL="11495151" algn="l" defTabSz="4598060" rtl="0" eaLnBrk="1" latinLnBrk="0" hangingPunct="1">
      <a:defRPr sz="9100" kern="1200">
        <a:solidFill>
          <a:schemeClr val="tx1"/>
        </a:solidFill>
        <a:latin typeface="+mn-lt"/>
        <a:ea typeface="+mn-ea"/>
        <a:cs typeface="+mn-cs"/>
      </a:defRPr>
    </a:lvl6pPr>
    <a:lvl7pPr marL="13794181" algn="l" defTabSz="4598060" rtl="0" eaLnBrk="1" latinLnBrk="0" hangingPunct="1">
      <a:defRPr sz="9100" kern="1200">
        <a:solidFill>
          <a:schemeClr val="tx1"/>
        </a:solidFill>
        <a:latin typeface="+mn-lt"/>
        <a:ea typeface="+mn-ea"/>
        <a:cs typeface="+mn-cs"/>
      </a:defRPr>
    </a:lvl7pPr>
    <a:lvl8pPr marL="16093211" algn="l" defTabSz="4598060" rtl="0" eaLnBrk="1" latinLnBrk="0" hangingPunct="1">
      <a:defRPr sz="9100" kern="1200">
        <a:solidFill>
          <a:schemeClr val="tx1"/>
        </a:solidFill>
        <a:latin typeface="+mn-lt"/>
        <a:ea typeface="+mn-ea"/>
        <a:cs typeface="+mn-cs"/>
      </a:defRPr>
    </a:lvl8pPr>
    <a:lvl9pPr marL="18392242" algn="l" defTabSz="4598060" rtl="0" eaLnBrk="1" latinLnBrk="0" hangingPunct="1">
      <a:defRPr sz="9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8" d="100"/>
          <a:sy n="18" d="100"/>
        </p:scale>
        <p:origin x="-1578" y="-222"/>
      </p:cViewPr>
      <p:guideLst>
        <p:guide orient="horz" pos="12672"/>
        <p:guide pos="1267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4"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2498496"/>
            <a:ext cx="34198560" cy="8624147"/>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040" y="22799040"/>
            <a:ext cx="28163520" cy="10281920"/>
          </a:xfrm>
        </p:spPr>
        <p:txBody>
          <a:bodyPr/>
          <a:lstStyle>
            <a:lvl1pPr marL="0" indent="0" algn="ctr">
              <a:buNone/>
              <a:defRPr>
                <a:solidFill>
                  <a:schemeClr val="tx1">
                    <a:tint val="75000"/>
                  </a:schemeClr>
                </a:solidFill>
              </a:defRPr>
            </a:lvl1pPr>
            <a:lvl2pPr marL="2299030" indent="0" algn="ctr">
              <a:buNone/>
              <a:defRPr>
                <a:solidFill>
                  <a:schemeClr val="tx1">
                    <a:tint val="75000"/>
                  </a:schemeClr>
                </a:solidFill>
              </a:defRPr>
            </a:lvl2pPr>
            <a:lvl3pPr marL="4598060" indent="0" algn="ctr">
              <a:buNone/>
              <a:defRPr>
                <a:solidFill>
                  <a:schemeClr val="tx1">
                    <a:tint val="75000"/>
                  </a:schemeClr>
                </a:solidFill>
              </a:defRPr>
            </a:lvl3pPr>
            <a:lvl4pPr marL="6897091" indent="0" algn="ctr">
              <a:buNone/>
              <a:defRPr>
                <a:solidFill>
                  <a:schemeClr val="tx1">
                    <a:tint val="75000"/>
                  </a:schemeClr>
                </a:solidFill>
              </a:defRPr>
            </a:lvl4pPr>
            <a:lvl5pPr marL="9196121" indent="0" algn="ctr">
              <a:buNone/>
              <a:defRPr>
                <a:solidFill>
                  <a:schemeClr val="tx1">
                    <a:tint val="75000"/>
                  </a:schemeClr>
                </a:solidFill>
              </a:defRPr>
            </a:lvl5pPr>
            <a:lvl6pPr marL="11495151" indent="0" algn="ctr">
              <a:buNone/>
              <a:defRPr>
                <a:solidFill>
                  <a:schemeClr val="tx1">
                    <a:tint val="75000"/>
                  </a:schemeClr>
                </a:solidFill>
              </a:defRPr>
            </a:lvl6pPr>
            <a:lvl7pPr marL="13794181" indent="0" algn="ctr">
              <a:buNone/>
              <a:defRPr>
                <a:solidFill>
                  <a:schemeClr val="tx1">
                    <a:tint val="75000"/>
                  </a:schemeClr>
                </a:solidFill>
              </a:defRPr>
            </a:lvl7pPr>
            <a:lvl8pPr marL="16093211" indent="0" algn="ctr">
              <a:buNone/>
              <a:defRPr>
                <a:solidFill>
                  <a:schemeClr val="tx1">
                    <a:tint val="75000"/>
                  </a:schemeClr>
                </a:solidFill>
              </a:defRPr>
            </a:lvl8pPr>
            <a:lvl9pPr marL="1839224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0C7F08-D8DF-4A3F-9497-7F28D4B9A608}"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2D34F-3B39-48B0-A909-DFD29A2A27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0C7F08-D8DF-4A3F-9497-7F28D4B9A608}"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2D34F-3B39-48B0-A909-DFD29A2A27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8349379" y="9453036"/>
            <a:ext cx="39828470" cy="2013915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49997" y="9453036"/>
            <a:ext cx="118828820" cy="2013915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0C7F08-D8DF-4A3F-9497-7F28D4B9A608}"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2D34F-3B39-48B0-A909-DFD29A2A27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0C7F08-D8DF-4A3F-9497-7F28D4B9A608}"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2D34F-3B39-48B0-A909-DFD29A2A27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25853816"/>
            <a:ext cx="34198560" cy="7990840"/>
          </a:xfrm>
        </p:spPr>
        <p:txBody>
          <a:bodyPr anchor="t"/>
          <a:lstStyle>
            <a:lvl1pPr algn="l">
              <a:defRPr sz="201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7" y="17052719"/>
            <a:ext cx="34198560" cy="8801097"/>
          </a:xfrm>
        </p:spPr>
        <p:txBody>
          <a:bodyPr anchor="b"/>
          <a:lstStyle>
            <a:lvl1pPr marL="0" indent="0">
              <a:buNone/>
              <a:defRPr sz="10100">
                <a:solidFill>
                  <a:schemeClr val="tx1">
                    <a:tint val="75000"/>
                  </a:schemeClr>
                </a:solidFill>
              </a:defRPr>
            </a:lvl1pPr>
            <a:lvl2pPr marL="2299030" indent="0">
              <a:buNone/>
              <a:defRPr sz="9100">
                <a:solidFill>
                  <a:schemeClr val="tx1">
                    <a:tint val="75000"/>
                  </a:schemeClr>
                </a:solidFill>
              </a:defRPr>
            </a:lvl2pPr>
            <a:lvl3pPr marL="4598060" indent="0">
              <a:buNone/>
              <a:defRPr sz="8000">
                <a:solidFill>
                  <a:schemeClr val="tx1">
                    <a:tint val="75000"/>
                  </a:schemeClr>
                </a:solidFill>
              </a:defRPr>
            </a:lvl3pPr>
            <a:lvl4pPr marL="6897091" indent="0">
              <a:buNone/>
              <a:defRPr sz="7000">
                <a:solidFill>
                  <a:schemeClr val="tx1">
                    <a:tint val="75000"/>
                  </a:schemeClr>
                </a:solidFill>
              </a:defRPr>
            </a:lvl4pPr>
            <a:lvl5pPr marL="9196121" indent="0">
              <a:buNone/>
              <a:defRPr sz="7000">
                <a:solidFill>
                  <a:schemeClr val="tx1">
                    <a:tint val="75000"/>
                  </a:schemeClr>
                </a:solidFill>
              </a:defRPr>
            </a:lvl5pPr>
            <a:lvl6pPr marL="11495151" indent="0">
              <a:buNone/>
              <a:defRPr sz="7000">
                <a:solidFill>
                  <a:schemeClr val="tx1">
                    <a:tint val="75000"/>
                  </a:schemeClr>
                </a:solidFill>
              </a:defRPr>
            </a:lvl6pPr>
            <a:lvl7pPr marL="13794181" indent="0">
              <a:buNone/>
              <a:defRPr sz="7000">
                <a:solidFill>
                  <a:schemeClr val="tx1">
                    <a:tint val="75000"/>
                  </a:schemeClr>
                </a:solidFill>
              </a:defRPr>
            </a:lvl7pPr>
            <a:lvl8pPr marL="16093211" indent="0">
              <a:buNone/>
              <a:defRPr sz="7000">
                <a:solidFill>
                  <a:schemeClr val="tx1">
                    <a:tint val="75000"/>
                  </a:schemeClr>
                </a:solidFill>
              </a:defRPr>
            </a:lvl8pPr>
            <a:lvl9pPr marL="18392242" indent="0">
              <a:buNone/>
              <a:defRPr sz="7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0C7F08-D8DF-4A3F-9497-7F28D4B9A608}"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2D34F-3B39-48B0-A909-DFD29A2A27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49999" y="55079053"/>
            <a:ext cx="79328643" cy="155765503"/>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8849200" y="55079053"/>
            <a:ext cx="79328647" cy="155765503"/>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0C7F08-D8DF-4A3F-9497-7F28D4B9A608}"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2D34F-3B39-48B0-A909-DFD29A2A27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611210"/>
            <a:ext cx="36210240" cy="670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680" y="9005996"/>
            <a:ext cx="17776827" cy="3753270"/>
          </a:xfrm>
        </p:spPr>
        <p:txBody>
          <a:bodyPr anchor="b"/>
          <a:lstStyle>
            <a:lvl1pPr marL="0" indent="0">
              <a:buNone/>
              <a:defRPr sz="12100" b="1"/>
            </a:lvl1pPr>
            <a:lvl2pPr marL="2299030" indent="0">
              <a:buNone/>
              <a:defRPr sz="10100" b="1"/>
            </a:lvl2pPr>
            <a:lvl3pPr marL="4598060" indent="0">
              <a:buNone/>
              <a:defRPr sz="9100" b="1"/>
            </a:lvl3pPr>
            <a:lvl4pPr marL="6897091" indent="0">
              <a:buNone/>
              <a:defRPr sz="8000" b="1"/>
            </a:lvl4pPr>
            <a:lvl5pPr marL="9196121" indent="0">
              <a:buNone/>
              <a:defRPr sz="8000" b="1"/>
            </a:lvl5pPr>
            <a:lvl6pPr marL="11495151" indent="0">
              <a:buNone/>
              <a:defRPr sz="8000" b="1"/>
            </a:lvl6pPr>
            <a:lvl7pPr marL="13794181" indent="0">
              <a:buNone/>
              <a:defRPr sz="8000" b="1"/>
            </a:lvl7pPr>
            <a:lvl8pPr marL="16093211" indent="0">
              <a:buNone/>
              <a:defRPr sz="8000" b="1"/>
            </a:lvl8pPr>
            <a:lvl9pPr marL="18392242" indent="0">
              <a:buNone/>
              <a:defRPr sz="8000" b="1"/>
            </a:lvl9pPr>
          </a:lstStyle>
          <a:p>
            <a:pPr lvl="0"/>
            <a:r>
              <a:rPr lang="en-US" smtClean="0"/>
              <a:t>Click to edit Master text styles</a:t>
            </a:r>
          </a:p>
        </p:txBody>
      </p:sp>
      <p:sp>
        <p:nvSpPr>
          <p:cNvPr id="4" name="Content Placeholder 3"/>
          <p:cNvSpPr>
            <a:spLocks noGrp="1"/>
          </p:cNvSpPr>
          <p:nvPr>
            <p:ph sz="half" idx="2"/>
          </p:nvPr>
        </p:nvSpPr>
        <p:spPr>
          <a:xfrm>
            <a:off x="2011680" y="12759266"/>
            <a:ext cx="17776827" cy="23180890"/>
          </a:xfrm>
        </p:spPr>
        <p:txBody>
          <a:bodyPr/>
          <a:lstStyle>
            <a:lvl1pPr>
              <a:defRPr sz="12100"/>
            </a:lvl1pPr>
            <a:lvl2pPr>
              <a:defRPr sz="10100"/>
            </a:lvl2pPr>
            <a:lvl3pPr>
              <a:defRPr sz="91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8112" y="9005996"/>
            <a:ext cx="17783810" cy="3753270"/>
          </a:xfrm>
        </p:spPr>
        <p:txBody>
          <a:bodyPr anchor="b"/>
          <a:lstStyle>
            <a:lvl1pPr marL="0" indent="0">
              <a:buNone/>
              <a:defRPr sz="12100" b="1"/>
            </a:lvl1pPr>
            <a:lvl2pPr marL="2299030" indent="0">
              <a:buNone/>
              <a:defRPr sz="10100" b="1"/>
            </a:lvl2pPr>
            <a:lvl3pPr marL="4598060" indent="0">
              <a:buNone/>
              <a:defRPr sz="9100" b="1"/>
            </a:lvl3pPr>
            <a:lvl4pPr marL="6897091" indent="0">
              <a:buNone/>
              <a:defRPr sz="8000" b="1"/>
            </a:lvl4pPr>
            <a:lvl5pPr marL="9196121" indent="0">
              <a:buNone/>
              <a:defRPr sz="8000" b="1"/>
            </a:lvl5pPr>
            <a:lvl6pPr marL="11495151" indent="0">
              <a:buNone/>
              <a:defRPr sz="8000" b="1"/>
            </a:lvl6pPr>
            <a:lvl7pPr marL="13794181" indent="0">
              <a:buNone/>
              <a:defRPr sz="8000" b="1"/>
            </a:lvl7pPr>
            <a:lvl8pPr marL="16093211" indent="0">
              <a:buNone/>
              <a:defRPr sz="8000" b="1"/>
            </a:lvl8pPr>
            <a:lvl9pPr marL="18392242" indent="0">
              <a:buNone/>
              <a:defRPr sz="8000" b="1"/>
            </a:lvl9pPr>
          </a:lstStyle>
          <a:p>
            <a:pPr lvl="0"/>
            <a:r>
              <a:rPr lang="en-US" smtClean="0"/>
              <a:t>Click to edit Master text styles</a:t>
            </a:r>
          </a:p>
        </p:txBody>
      </p:sp>
      <p:sp>
        <p:nvSpPr>
          <p:cNvPr id="6" name="Content Placeholder 5"/>
          <p:cNvSpPr>
            <a:spLocks noGrp="1"/>
          </p:cNvSpPr>
          <p:nvPr>
            <p:ph sz="quarter" idx="4"/>
          </p:nvPr>
        </p:nvSpPr>
        <p:spPr>
          <a:xfrm>
            <a:off x="20438112" y="12759266"/>
            <a:ext cx="17783810" cy="23180890"/>
          </a:xfrm>
        </p:spPr>
        <p:txBody>
          <a:bodyPr/>
          <a:lstStyle>
            <a:lvl1pPr>
              <a:defRPr sz="12100"/>
            </a:lvl1pPr>
            <a:lvl2pPr>
              <a:defRPr sz="10100"/>
            </a:lvl2pPr>
            <a:lvl3pPr>
              <a:defRPr sz="91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0C7F08-D8DF-4A3F-9497-7F28D4B9A608}" type="datetimeFigureOut">
              <a:rPr lang="en-US" smtClean="0"/>
              <a:pPr/>
              <a:t>1/24/2012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72D34F-3B39-48B0-A909-DFD29A2A27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0C7F08-D8DF-4A3F-9497-7F28D4B9A608}" type="datetimeFigureOut">
              <a:rPr lang="en-US" smtClean="0"/>
              <a:pPr/>
              <a:t>1/24/2012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72D34F-3B39-48B0-A909-DFD29A2A27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0C7F08-D8DF-4A3F-9497-7F28D4B9A608}" type="datetimeFigureOut">
              <a:rPr lang="en-US" smtClean="0"/>
              <a:pPr/>
              <a:t>1/24/2012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72D34F-3B39-48B0-A909-DFD29A2A27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2" y="1601893"/>
            <a:ext cx="13236577" cy="6817360"/>
          </a:xfrm>
        </p:spPr>
        <p:txBody>
          <a:bodyPr anchor="b"/>
          <a:lstStyle>
            <a:lvl1pPr algn="l">
              <a:defRPr sz="10100" b="1"/>
            </a:lvl1pPr>
          </a:lstStyle>
          <a:p>
            <a:r>
              <a:rPr lang="en-US" smtClean="0"/>
              <a:t>Click to edit Master title style</a:t>
            </a:r>
            <a:endParaRPr lang="en-US"/>
          </a:p>
        </p:txBody>
      </p:sp>
      <p:sp>
        <p:nvSpPr>
          <p:cNvPr id="3" name="Content Placeholder 2"/>
          <p:cNvSpPr>
            <a:spLocks noGrp="1"/>
          </p:cNvSpPr>
          <p:nvPr>
            <p:ph idx="1"/>
          </p:nvPr>
        </p:nvSpPr>
        <p:spPr>
          <a:xfrm>
            <a:off x="15730220" y="1601896"/>
            <a:ext cx="22491700" cy="34338263"/>
          </a:xfrm>
        </p:spPr>
        <p:txBody>
          <a:bodyPr/>
          <a:lstStyle>
            <a:lvl1pPr>
              <a:defRPr sz="16100"/>
            </a:lvl1pPr>
            <a:lvl2pPr>
              <a:defRPr sz="14100"/>
            </a:lvl2pPr>
            <a:lvl3pPr>
              <a:defRPr sz="121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682" y="8419256"/>
            <a:ext cx="13236577" cy="27520903"/>
          </a:xfrm>
        </p:spPr>
        <p:txBody>
          <a:bodyPr/>
          <a:lstStyle>
            <a:lvl1pPr marL="0" indent="0">
              <a:buNone/>
              <a:defRPr sz="7000"/>
            </a:lvl1pPr>
            <a:lvl2pPr marL="2299030" indent="0">
              <a:buNone/>
              <a:defRPr sz="6000"/>
            </a:lvl2pPr>
            <a:lvl3pPr marL="4598060" indent="0">
              <a:buNone/>
              <a:defRPr sz="5000"/>
            </a:lvl3pPr>
            <a:lvl4pPr marL="6897091" indent="0">
              <a:buNone/>
              <a:defRPr sz="4500"/>
            </a:lvl4pPr>
            <a:lvl5pPr marL="9196121" indent="0">
              <a:buNone/>
              <a:defRPr sz="4500"/>
            </a:lvl5pPr>
            <a:lvl6pPr marL="11495151" indent="0">
              <a:buNone/>
              <a:defRPr sz="4500"/>
            </a:lvl6pPr>
            <a:lvl7pPr marL="13794181" indent="0">
              <a:buNone/>
              <a:defRPr sz="4500"/>
            </a:lvl7pPr>
            <a:lvl8pPr marL="16093211" indent="0">
              <a:buNone/>
              <a:defRPr sz="4500"/>
            </a:lvl8pPr>
            <a:lvl9pPr marL="18392242" indent="0">
              <a:buNone/>
              <a:defRPr sz="4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0C7F08-D8DF-4A3F-9497-7F28D4B9A608}"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2D34F-3B39-48B0-A909-DFD29A2A27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8163520"/>
            <a:ext cx="24140160" cy="3324863"/>
          </a:xfrm>
        </p:spPr>
        <p:txBody>
          <a:bodyPr anchor="b"/>
          <a:lstStyle>
            <a:lvl1pPr algn="l">
              <a:defRPr sz="10100" b="1"/>
            </a:lvl1pPr>
          </a:lstStyle>
          <a:p>
            <a:r>
              <a:rPr lang="en-US" smtClean="0"/>
              <a:t>Click to edit Master title style</a:t>
            </a:r>
            <a:endParaRPr lang="en-US"/>
          </a:p>
        </p:txBody>
      </p:sp>
      <p:sp>
        <p:nvSpPr>
          <p:cNvPr id="3" name="Picture Placeholder 2"/>
          <p:cNvSpPr>
            <a:spLocks noGrp="1"/>
          </p:cNvSpPr>
          <p:nvPr>
            <p:ph type="pic" idx="1"/>
          </p:nvPr>
        </p:nvSpPr>
        <p:spPr>
          <a:xfrm>
            <a:off x="7886067" y="3594947"/>
            <a:ext cx="24140160" cy="24140160"/>
          </a:xfrm>
        </p:spPr>
        <p:txBody>
          <a:bodyPr/>
          <a:lstStyle>
            <a:lvl1pPr marL="0" indent="0">
              <a:buNone/>
              <a:defRPr sz="16100"/>
            </a:lvl1pPr>
            <a:lvl2pPr marL="2299030" indent="0">
              <a:buNone/>
              <a:defRPr sz="14100"/>
            </a:lvl2pPr>
            <a:lvl3pPr marL="4598060" indent="0">
              <a:buNone/>
              <a:defRPr sz="12100"/>
            </a:lvl3pPr>
            <a:lvl4pPr marL="6897091" indent="0">
              <a:buNone/>
              <a:defRPr sz="10100"/>
            </a:lvl4pPr>
            <a:lvl5pPr marL="9196121" indent="0">
              <a:buNone/>
              <a:defRPr sz="10100"/>
            </a:lvl5pPr>
            <a:lvl6pPr marL="11495151" indent="0">
              <a:buNone/>
              <a:defRPr sz="10100"/>
            </a:lvl6pPr>
            <a:lvl7pPr marL="13794181" indent="0">
              <a:buNone/>
              <a:defRPr sz="10100"/>
            </a:lvl7pPr>
            <a:lvl8pPr marL="16093211" indent="0">
              <a:buNone/>
              <a:defRPr sz="10100"/>
            </a:lvl8pPr>
            <a:lvl9pPr marL="18392242" indent="0">
              <a:buNone/>
              <a:defRPr sz="10100"/>
            </a:lvl9pPr>
          </a:lstStyle>
          <a:p>
            <a:endParaRPr lang="en-US"/>
          </a:p>
        </p:txBody>
      </p:sp>
      <p:sp>
        <p:nvSpPr>
          <p:cNvPr id="4" name="Text Placeholder 3"/>
          <p:cNvSpPr>
            <a:spLocks noGrp="1"/>
          </p:cNvSpPr>
          <p:nvPr>
            <p:ph type="body" sz="half" idx="2"/>
          </p:nvPr>
        </p:nvSpPr>
        <p:spPr>
          <a:xfrm>
            <a:off x="7886067" y="31488383"/>
            <a:ext cx="24140160" cy="4721857"/>
          </a:xfrm>
        </p:spPr>
        <p:txBody>
          <a:bodyPr/>
          <a:lstStyle>
            <a:lvl1pPr marL="0" indent="0">
              <a:buNone/>
              <a:defRPr sz="7000"/>
            </a:lvl1pPr>
            <a:lvl2pPr marL="2299030" indent="0">
              <a:buNone/>
              <a:defRPr sz="6000"/>
            </a:lvl2pPr>
            <a:lvl3pPr marL="4598060" indent="0">
              <a:buNone/>
              <a:defRPr sz="5000"/>
            </a:lvl3pPr>
            <a:lvl4pPr marL="6897091" indent="0">
              <a:buNone/>
              <a:defRPr sz="4500"/>
            </a:lvl4pPr>
            <a:lvl5pPr marL="9196121" indent="0">
              <a:buNone/>
              <a:defRPr sz="4500"/>
            </a:lvl5pPr>
            <a:lvl6pPr marL="11495151" indent="0">
              <a:buNone/>
              <a:defRPr sz="4500"/>
            </a:lvl6pPr>
            <a:lvl7pPr marL="13794181" indent="0">
              <a:buNone/>
              <a:defRPr sz="4500"/>
            </a:lvl7pPr>
            <a:lvl8pPr marL="16093211" indent="0">
              <a:buNone/>
              <a:defRPr sz="4500"/>
            </a:lvl8pPr>
            <a:lvl9pPr marL="18392242" indent="0">
              <a:buNone/>
              <a:defRPr sz="4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0C7F08-D8DF-4A3F-9497-7F28D4B9A608}"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2D34F-3B39-48B0-A909-DFD29A2A27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1611210"/>
            <a:ext cx="36210240" cy="6705600"/>
          </a:xfrm>
          <a:prstGeom prst="rect">
            <a:avLst/>
          </a:prstGeom>
        </p:spPr>
        <p:txBody>
          <a:bodyPr vert="horz" lIns="459806" tIns="229903" rIns="459806" bIns="22990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11680" y="9387843"/>
            <a:ext cx="36210240" cy="26552316"/>
          </a:xfrm>
          <a:prstGeom prst="rect">
            <a:avLst/>
          </a:prstGeom>
        </p:spPr>
        <p:txBody>
          <a:bodyPr vert="horz" lIns="459806" tIns="229903" rIns="459806" bIns="2299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11680" y="37290589"/>
            <a:ext cx="9387840" cy="2142067"/>
          </a:xfrm>
          <a:prstGeom prst="rect">
            <a:avLst/>
          </a:prstGeom>
        </p:spPr>
        <p:txBody>
          <a:bodyPr vert="horz" lIns="459806" tIns="229903" rIns="459806" bIns="229903" rtlCol="0" anchor="ctr"/>
          <a:lstStyle>
            <a:lvl1pPr algn="l">
              <a:defRPr sz="6000">
                <a:solidFill>
                  <a:schemeClr val="tx1">
                    <a:tint val="75000"/>
                  </a:schemeClr>
                </a:solidFill>
              </a:defRPr>
            </a:lvl1pPr>
          </a:lstStyle>
          <a:p>
            <a:fld id="{ED0C7F08-D8DF-4A3F-9497-7F28D4B9A608}" type="datetimeFigureOut">
              <a:rPr lang="en-US" smtClean="0"/>
              <a:pPr/>
              <a:t>1/24/2012</a:t>
            </a:fld>
            <a:endParaRPr lang="en-US"/>
          </a:p>
        </p:txBody>
      </p:sp>
      <p:sp>
        <p:nvSpPr>
          <p:cNvPr id="5" name="Footer Placeholder 4"/>
          <p:cNvSpPr>
            <a:spLocks noGrp="1"/>
          </p:cNvSpPr>
          <p:nvPr>
            <p:ph type="ftr" sz="quarter" idx="3"/>
          </p:nvPr>
        </p:nvSpPr>
        <p:spPr>
          <a:xfrm>
            <a:off x="13746480" y="37290589"/>
            <a:ext cx="12740640" cy="2142067"/>
          </a:xfrm>
          <a:prstGeom prst="rect">
            <a:avLst/>
          </a:prstGeom>
        </p:spPr>
        <p:txBody>
          <a:bodyPr vert="horz" lIns="459806" tIns="229903" rIns="459806" bIns="229903" rtlCol="0" anchor="ctr"/>
          <a:lstStyle>
            <a:lvl1pPr algn="ctr">
              <a:defRPr sz="6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834080" y="37290589"/>
            <a:ext cx="9387840" cy="2142067"/>
          </a:xfrm>
          <a:prstGeom prst="rect">
            <a:avLst/>
          </a:prstGeom>
        </p:spPr>
        <p:txBody>
          <a:bodyPr vert="horz" lIns="459806" tIns="229903" rIns="459806" bIns="229903" rtlCol="0" anchor="ctr"/>
          <a:lstStyle>
            <a:lvl1pPr algn="r">
              <a:defRPr sz="6000">
                <a:solidFill>
                  <a:schemeClr val="tx1">
                    <a:tint val="75000"/>
                  </a:schemeClr>
                </a:solidFill>
              </a:defRPr>
            </a:lvl1pPr>
          </a:lstStyle>
          <a:p>
            <a:fld id="{9C72D34F-3B39-48B0-A909-DFD29A2A27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98060" rtl="0" eaLnBrk="1" latinLnBrk="0" hangingPunct="1">
        <a:spcBef>
          <a:spcPct val="0"/>
        </a:spcBef>
        <a:buNone/>
        <a:defRPr sz="22100" kern="1200">
          <a:solidFill>
            <a:schemeClr val="tx1"/>
          </a:solidFill>
          <a:latin typeface="+mj-lt"/>
          <a:ea typeface="+mj-ea"/>
          <a:cs typeface="+mj-cs"/>
        </a:defRPr>
      </a:lvl1pPr>
    </p:titleStyle>
    <p:bodyStyle>
      <a:lvl1pPr marL="1724273" indent="-1724273" algn="l" defTabSz="4598060" rtl="0" eaLnBrk="1" latinLnBrk="0" hangingPunct="1">
        <a:spcBef>
          <a:spcPct val="20000"/>
        </a:spcBef>
        <a:buFont typeface="Arial" pitchFamily="34" charset="0"/>
        <a:buChar char="•"/>
        <a:defRPr sz="16100" kern="1200">
          <a:solidFill>
            <a:schemeClr val="tx1"/>
          </a:solidFill>
          <a:latin typeface="+mn-lt"/>
          <a:ea typeface="+mn-ea"/>
          <a:cs typeface="+mn-cs"/>
        </a:defRPr>
      </a:lvl1pPr>
      <a:lvl2pPr marL="3735924" indent="-1436894" algn="l" defTabSz="4598060" rtl="0" eaLnBrk="1" latinLnBrk="0" hangingPunct="1">
        <a:spcBef>
          <a:spcPct val="20000"/>
        </a:spcBef>
        <a:buFont typeface="Arial" pitchFamily="34" charset="0"/>
        <a:buChar char="–"/>
        <a:defRPr sz="14100" kern="1200">
          <a:solidFill>
            <a:schemeClr val="tx1"/>
          </a:solidFill>
          <a:latin typeface="+mn-lt"/>
          <a:ea typeface="+mn-ea"/>
          <a:cs typeface="+mn-cs"/>
        </a:defRPr>
      </a:lvl2pPr>
      <a:lvl3pPr marL="5747576" indent="-1149515" algn="l" defTabSz="4598060" rtl="0" eaLnBrk="1" latinLnBrk="0" hangingPunct="1">
        <a:spcBef>
          <a:spcPct val="20000"/>
        </a:spcBef>
        <a:buFont typeface="Arial" pitchFamily="34" charset="0"/>
        <a:buChar char="•"/>
        <a:defRPr sz="12100" kern="1200">
          <a:solidFill>
            <a:schemeClr val="tx1"/>
          </a:solidFill>
          <a:latin typeface="+mn-lt"/>
          <a:ea typeface="+mn-ea"/>
          <a:cs typeface="+mn-cs"/>
        </a:defRPr>
      </a:lvl3pPr>
      <a:lvl4pPr marL="8046606"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4pPr>
      <a:lvl5pPr marL="10345636"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5pPr>
      <a:lvl6pPr marL="12644666"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6pPr>
      <a:lvl7pPr marL="14943696"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7pPr>
      <a:lvl8pPr marL="17242727"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8pPr>
      <a:lvl9pPr marL="19541757"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9pPr>
    </p:bodyStyle>
    <p:otherStyle>
      <a:defPPr>
        <a:defRPr lang="en-US"/>
      </a:defPPr>
      <a:lvl1pPr marL="0" algn="l" defTabSz="4598060" rtl="0" eaLnBrk="1" latinLnBrk="0" hangingPunct="1">
        <a:defRPr sz="9100" kern="1200">
          <a:solidFill>
            <a:schemeClr val="tx1"/>
          </a:solidFill>
          <a:latin typeface="+mn-lt"/>
          <a:ea typeface="+mn-ea"/>
          <a:cs typeface="+mn-cs"/>
        </a:defRPr>
      </a:lvl1pPr>
      <a:lvl2pPr marL="2299030" algn="l" defTabSz="4598060" rtl="0" eaLnBrk="1" latinLnBrk="0" hangingPunct="1">
        <a:defRPr sz="9100" kern="1200">
          <a:solidFill>
            <a:schemeClr val="tx1"/>
          </a:solidFill>
          <a:latin typeface="+mn-lt"/>
          <a:ea typeface="+mn-ea"/>
          <a:cs typeface="+mn-cs"/>
        </a:defRPr>
      </a:lvl2pPr>
      <a:lvl3pPr marL="4598060" algn="l" defTabSz="4598060" rtl="0" eaLnBrk="1" latinLnBrk="0" hangingPunct="1">
        <a:defRPr sz="9100" kern="1200">
          <a:solidFill>
            <a:schemeClr val="tx1"/>
          </a:solidFill>
          <a:latin typeface="+mn-lt"/>
          <a:ea typeface="+mn-ea"/>
          <a:cs typeface="+mn-cs"/>
        </a:defRPr>
      </a:lvl3pPr>
      <a:lvl4pPr marL="6897091" algn="l" defTabSz="4598060" rtl="0" eaLnBrk="1" latinLnBrk="0" hangingPunct="1">
        <a:defRPr sz="9100" kern="1200">
          <a:solidFill>
            <a:schemeClr val="tx1"/>
          </a:solidFill>
          <a:latin typeface="+mn-lt"/>
          <a:ea typeface="+mn-ea"/>
          <a:cs typeface="+mn-cs"/>
        </a:defRPr>
      </a:lvl4pPr>
      <a:lvl5pPr marL="9196121" algn="l" defTabSz="4598060" rtl="0" eaLnBrk="1" latinLnBrk="0" hangingPunct="1">
        <a:defRPr sz="9100" kern="1200">
          <a:solidFill>
            <a:schemeClr val="tx1"/>
          </a:solidFill>
          <a:latin typeface="+mn-lt"/>
          <a:ea typeface="+mn-ea"/>
          <a:cs typeface="+mn-cs"/>
        </a:defRPr>
      </a:lvl5pPr>
      <a:lvl6pPr marL="11495151" algn="l" defTabSz="4598060" rtl="0" eaLnBrk="1" latinLnBrk="0" hangingPunct="1">
        <a:defRPr sz="9100" kern="1200">
          <a:solidFill>
            <a:schemeClr val="tx1"/>
          </a:solidFill>
          <a:latin typeface="+mn-lt"/>
          <a:ea typeface="+mn-ea"/>
          <a:cs typeface="+mn-cs"/>
        </a:defRPr>
      </a:lvl6pPr>
      <a:lvl7pPr marL="13794181" algn="l" defTabSz="4598060" rtl="0" eaLnBrk="1" latinLnBrk="0" hangingPunct="1">
        <a:defRPr sz="9100" kern="1200">
          <a:solidFill>
            <a:schemeClr val="tx1"/>
          </a:solidFill>
          <a:latin typeface="+mn-lt"/>
          <a:ea typeface="+mn-ea"/>
          <a:cs typeface="+mn-cs"/>
        </a:defRPr>
      </a:lvl7pPr>
      <a:lvl8pPr marL="16093211" algn="l" defTabSz="4598060" rtl="0" eaLnBrk="1" latinLnBrk="0" hangingPunct="1">
        <a:defRPr sz="9100" kern="1200">
          <a:solidFill>
            <a:schemeClr val="tx1"/>
          </a:solidFill>
          <a:latin typeface="+mn-lt"/>
          <a:ea typeface="+mn-ea"/>
          <a:cs typeface="+mn-cs"/>
        </a:defRPr>
      </a:lvl8pPr>
      <a:lvl9pPr marL="18392242" algn="l" defTabSz="4598060"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5.jpeg"/><Relationship Id="rId7" Type="http://schemas.openxmlformats.org/officeDocument/2006/relationships/package" Target="../embeddings/Microsoft_Office_PowerPoint_Presentation4.ppt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package" Target="../embeddings/Microsoft_Office_PowerPoint_Presentation3.pptx"/><Relationship Id="rId5" Type="http://schemas.openxmlformats.org/officeDocument/2006/relationships/package" Target="../embeddings/Microsoft_Office_PowerPoint_Presentation2.pptx"/><Relationship Id="rId4" Type="http://schemas.openxmlformats.org/officeDocument/2006/relationships/package" Target="../embeddings/Microsoft_Office_PowerPoint_Presentation1.pptx"/><Relationship Id="rId9"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03010.JPG"/>
          <p:cNvPicPr>
            <a:picLocks noChangeAspect="1"/>
          </p:cNvPicPr>
          <p:nvPr/>
        </p:nvPicPr>
        <p:blipFill>
          <a:blip r:embed="rId3" cstate="print">
            <a:lum bright="52000" contrast="-50000"/>
          </a:blip>
          <a:stretch>
            <a:fillRect/>
          </a:stretch>
        </p:blipFill>
        <p:spPr>
          <a:xfrm>
            <a:off x="-76200" y="-76200"/>
            <a:ext cx="40233600" cy="40233600"/>
          </a:xfrm>
          <a:prstGeom prst="rect">
            <a:avLst/>
          </a:prstGeom>
        </p:spPr>
      </p:pic>
      <p:sp>
        <p:nvSpPr>
          <p:cNvPr id="1029" name="Rectangle 5"/>
          <p:cNvSpPr>
            <a:spLocks noChangeArrowheads="1"/>
          </p:cNvSpPr>
          <p:nvPr/>
        </p:nvSpPr>
        <p:spPr bwMode="auto">
          <a:xfrm>
            <a:off x="9525000" y="304800"/>
            <a:ext cx="2164080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ea typeface="Times New Roman" pitchFamily="18" charset="0"/>
              </a:rPr>
              <a:t>2011 Product Evaluation and Varietal Differences for </a:t>
            </a:r>
            <a:r>
              <a:rPr kumimoji="0" lang="en-US" sz="4000" b="1" i="0" u="none" strike="noStrike" cap="none" normalizeH="0" baseline="0" dirty="0" err="1" smtClean="0">
                <a:ln>
                  <a:noFill/>
                </a:ln>
                <a:solidFill>
                  <a:schemeClr val="tx1"/>
                </a:solidFill>
                <a:effectLst/>
                <a:ea typeface="Times New Roman" pitchFamily="18" charset="0"/>
              </a:rPr>
              <a:t>Reniform</a:t>
            </a:r>
            <a:r>
              <a:rPr kumimoji="0" lang="en-US" sz="4000" b="1" i="0" u="none" strike="noStrike" cap="none" normalizeH="0" baseline="0" dirty="0" smtClean="0">
                <a:ln>
                  <a:noFill/>
                </a:ln>
                <a:solidFill>
                  <a:schemeClr val="tx1"/>
                </a:solidFill>
                <a:effectLst/>
                <a:ea typeface="Times New Roman" pitchFamily="18" charset="0"/>
              </a:rPr>
              <a:t> Nematode </a:t>
            </a:r>
            <a:endParaRPr kumimoji="0" lang="en-US" sz="40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ea typeface="Times New Roman" pitchFamily="18" charset="0"/>
              </a:rPr>
              <a:t>Suppression in Mississippi Delta </a:t>
            </a:r>
            <a:r>
              <a:rPr kumimoji="0" lang="en-US" sz="4000" b="1" i="0" u="none" strike="noStrike" cap="none" normalizeH="0" baseline="0" dirty="0" err="1" smtClean="0">
                <a:ln>
                  <a:noFill/>
                </a:ln>
                <a:solidFill>
                  <a:schemeClr val="tx1"/>
                </a:solidFill>
                <a:effectLst/>
                <a:ea typeface="Times New Roman" pitchFamily="18" charset="0"/>
              </a:rPr>
              <a:t>Sweetpotato</a:t>
            </a:r>
            <a:r>
              <a:rPr kumimoji="0" lang="en-US" sz="4000" b="1" i="0" u="none" strike="noStrike" cap="none" normalizeH="0" baseline="0" dirty="0" smtClean="0">
                <a:ln>
                  <a:noFill/>
                </a:ln>
                <a:solidFill>
                  <a:schemeClr val="tx1"/>
                </a:solidFill>
                <a:effectLst/>
                <a:ea typeface="Times New Roman" pitchFamily="18" charset="0"/>
              </a:rPr>
              <a:t> Production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ea typeface="Times New Roman" pitchFamily="18" charset="0"/>
              </a:rPr>
              <a:t>Larry Adams and Randy Luttrell</a:t>
            </a:r>
            <a:endParaRPr kumimoji="0" lang="en-US" sz="32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ea typeface="Times New Roman" pitchFamily="18" charset="0"/>
              </a:rPr>
              <a:t>USDA, ARS, SIMRU</a:t>
            </a:r>
            <a:endParaRPr kumimoji="0" lang="en-US" sz="32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ea typeface="Times New Roman" pitchFamily="18" charset="0"/>
              </a:rPr>
              <a:t>Stoneville, MS</a:t>
            </a:r>
            <a:endParaRPr kumimoji="0" lang="en-US" sz="3200" b="0" i="0" u="none" strike="noStrike" cap="none" normalizeH="0" baseline="0" dirty="0" smtClean="0">
              <a:ln>
                <a:noFill/>
              </a:ln>
              <a:solidFill>
                <a:schemeClr val="tx1"/>
              </a:solidFill>
              <a:effectLst/>
            </a:endParaRPr>
          </a:p>
        </p:txBody>
      </p:sp>
      <p:sp>
        <p:nvSpPr>
          <p:cNvPr id="1030" name="Rectangle 6"/>
          <p:cNvSpPr>
            <a:spLocks noChangeArrowheads="1"/>
          </p:cNvSpPr>
          <p:nvPr/>
        </p:nvSpPr>
        <p:spPr bwMode="auto">
          <a:xfrm>
            <a:off x="1905000" y="4038600"/>
            <a:ext cx="36347400" cy="3970318"/>
          </a:xfrm>
          <a:prstGeom prst="rect">
            <a:avLst/>
          </a:prstGeom>
          <a:solidFill>
            <a:schemeClr val="accent3">
              <a:lumMod val="40000"/>
              <a:lumOff val="60000"/>
            </a:schemeClr>
          </a:solidFill>
          <a:ln w="9525">
            <a:solidFill>
              <a:schemeClr val="bg2"/>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sng" strike="noStrike" cap="none" normalizeH="0" baseline="0" dirty="0" smtClean="0">
                <a:ln>
                  <a:noFill/>
                </a:ln>
                <a:solidFill>
                  <a:schemeClr val="tx1"/>
                </a:solidFill>
                <a:effectLst/>
                <a:ea typeface="Times New Roman" pitchFamily="18" charset="0"/>
              </a:rPr>
              <a:t>Introduction</a:t>
            </a:r>
          </a:p>
          <a:p>
            <a:pPr marL="0" marR="0" lvl="0" indent="0" algn="l" defTabSz="914400" rtl="0" eaLnBrk="1" fontAlgn="base" latinLnBrk="0" hangingPunct="1">
              <a:lnSpc>
                <a:spcPct val="100000"/>
              </a:lnSpc>
              <a:spcBef>
                <a:spcPct val="0"/>
              </a:spcBef>
              <a:spcAft>
                <a:spcPct val="0"/>
              </a:spcAft>
              <a:buClrTx/>
              <a:buSzTx/>
              <a:buFontTx/>
              <a:buNone/>
              <a:tabLst/>
            </a:pPr>
            <a:endParaRPr lang="en-US" sz="2800" dirty="0" smtClean="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ea typeface="Times New Roman" pitchFamily="18" charset="0"/>
              </a:rPr>
              <a:t>The </a:t>
            </a:r>
            <a:r>
              <a:rPr kumimoji="0" lang="en-US" sz="2800" b="0" i="0" u="none" strike="noStrike" cap="none" normalizeH="0" baseline="0" dirty="0" err="1" smtClean="0">
                <a:ln>
                  <a:noFill/>
                </a:ln>
                <a:solidFill>
                  <a:schemeClr val="tx1"/>
                </a:solidFill>
                <a:effectLst/>
                <a:ea typeface="Times New Roman" pitchFamily="18" charset="0"/>
              </a:rPr>
              <a:t>reniform</a:t>
            </a:r>
            <a:r>
              <a:rPr kumimoji="0" lang="en-US" sz="2800" b="0" i="0" u="none" strike="noStrike" cap="none" normalizeH="0" baseline="0" dirty="0" smtClean="0">
                <a:ln>
                  <a:noFill/>
                </a:ln>
                <a:solidFill>
                  <a:schemeClr val="tx1"/>
                </a:solidFill>
                <a:effectLst/>
                <a:ea typeface="Times New Roman" pitchFamily="18" charset="0"/>
              </a:rPr>
              <a:t> nematode, </a:t>
            </a:r>
            <a:r>
              <a:rPr kumimoji="0" lang="en-US" sz="2800" b="0" i="1" u="none" strike="noStrike" cap="none" normalizeH="0" baseline="0" dirty="0" err="1" smtClean="0">
                <a:ln>
                  <a:noFill/>
                </a:ln>
                <a:solidFill>
                  <a:schemeClr val="tx1"/>
                </a:solidFill>
                <a:effectLst/>
                <a:ea typeface="Times New Roman" pitchFamily="18" charset="0"/>
              </a:rPr>
              <a:t>Rotylenchulus</a:t>
            </a:r>
            <a:r>
              <a:rPr kumimoji="0" lang="en-US" sz="2800" b="0" i="1" u="none" strike="noStrike" cap="none" normalizeH="0" baseline="0" dirty="0" smtClean="0">
                <a:ln>
                  <a:noFill/>
                </a:ln>
                <a:solidFill>
                  <a:schemeClr val="tx1"/>
                </a:solidFill>
                <a:effectLst/>
                <a:ea typeface="Times New Roman" pitchFamily="18" charset="0"/>
              </a:rPr>
              <a:t> </a:t>
            </a:r>
            <a:r>
              <a:rPr kumimoji="0" lang="en-US" sz="2800" b="0" i="1" u="none" strike="noStrike" cap="none" normalizeH="0" baseline="0" dirty="0" err="1" smtClean="0">
                <a:ln>
                  <a:noFill/>
                </a:ln>
                <a:solidFill>
                  <a:schemeClr val="tx1"/>
                </a:solidFill>
                <a:effectLst/>
                <a:ea typeface="Times New Roman" pitchFamily="18" charset="0"/>
              </a:rPr>
              <a:t>reniformis</a:t>
            </a:r>
            <a:r>
              <a:rPr kumimoji="0" lang="en-US" sz="2800" b="0" i="1" u="none" strike="noStrike" cap="none" normalizeH="0" baseline="0" dirty="0" smtClean="0">
                <a:ln>
                  <a:noFill/>
                </a:ln>
                <a:solidFill>
                  <a:schemeClr val="tx1"/>
                </a:solidFill>
                <a:effectLst/>
                <a:ea typeface="Times New Roman" pitchFamily="18" charset="0"/>
              </a:rPr>
              <a:t>,</a:t>
            </a:r>
            <a:r>
              <a:rPr kumimoji="0" lang="en-US" sz="2800" b="0" i="0" u="none" strike="noStrike" cap="none" normalizeH="0" baseline="0" dirty="0" smtClean="0">
                <a:ln>
                  <a:noFill/>
                </a:ln>
                <a:solidFill>
                  <a:schemeClr val="tx1"/>
                </a:solidFill>
                <a:effectLst/>
                <a:ea typeface="Times New Roman" pitchFamily="18" charset="0"/>
              </a:rPr>
              <a:t> can cause significant losses in </a:t>
            </a:r>
            <a:r>
              <a:rPr kumimoji="0" lang="en-US" sz="2800" b="0" i="0" u="none" strike="noStrike" cap="none" normalizeH="0" baseline="0" dirty="0" err="1" smtClean="0">
                <a:ln>
                  <a:noFill/>
                </a:ln>
                <a:solidFill>
                  <a:schemeClr val="tx1"/>
                </a:solidFill>
                <a:effectLst/>
                <a:ea typeface="Times New Roman" pitchFamily="18" charset="0"/>
              </a:rPr>
              <a:t>sweetpotato</a:t>
            </a:r>
            <a:r>
              <a:rPr kumimoji="0" lang="en-US" sz="2800" b="0" i="0" u="none" strike="noStrike" cap="none" normalizeH="0" baseline="0" dirty="0" smtClean="0">
                <a:ln>
                  <a:noFill/>
                </a:ln>
                <a:solidFill>
                  <a:schemeClr val="tx1"/>
                </a:solidFill>
                <a:effectLst/>
                <a:ea typeface="Times New Roman" pitchFamily="18" charset="0"/>
              </a:rPr>
              <a:t>, </a:t>
            </a:r>
            <a:r>
              <a:rPr kumimoji="0" lang="en-US" sz="2800" b="0" i="1" u="none" strike="noStrike" cap="none" normalizeH="0" baseline="0" dirty="0" smtClean="0">
                <a:ln>
                  <a:noFill/>
                </a:ln>
                <a:solidFill>
                  <a:schemeClr val="tx1"/>
                </a:solidFill>
                <a:effectLst/>
                <a:ea typeface="Times New Roman" pitchFamily="18" charset="0"/>
              </a:rPr>
              <a:t>Ipomoea </a:t>
            </a:r>
            <a:r>
              <a:rPr kumimoji="0" lang="en-US" sz="2800" b="0" i="1" u="none" strike="noStrike" cap="none" normalizeH="0" baseline="0" dirty="0" err="1" smtClean="0">
                <a:ln>
                  <a:noFill/>
                </a:ln>
                <a:solidFill>
                  <a:schemeClr val="tx1"/>
                </a:solidFill>
                <a:effectLst/>
                <a:ea typeface="Times New Roman" pitchFamily="18" charset="0"/>
              </a:rPr>
              <a:t>batatas</a:t>
            </a:r>
            <a:r>
              <a:rPr kumimoji="0" lang="en-US" sz="2800" b="0" i="1" u="none" strike="noStrike" cap="none" normalizeH="0" baseline="0" dirty="0" smtClean="0">
                <a:ln>
                  <a:noFill/>
                </a:ln>
                <a:solidFill>
                  <a:schemeClr val="tx1"/>
                </a:solidFill>
                <a:effectLst/>
                <a:ea typeface="Times New Roman" pitchFamily="18" charset="0"/>
              </a:rPr>
              <a:t>, </a:t>
            </a:r>
            <a:r>
              <a:rPr kumimoji="0" lang="en-US" sz="2800" b="0" i="0" u="none" strike="noStrike" cap="none" normalizeH="0" baseline="0" dirty="0" smtClean="0">
                <a:ln>
                  <a:noFill/>
                </a:ln>
                <a:solidFill>
                  <a:schemeClr val="tx1"/>
                </a:solidFill>
                <a:effectLst/>
                <a:ea typeface="Times New Roman" pitchFamily="18" charset="0"/>
              </a:rPr>
              <a:t>production in the Mississippi Delta. </a:t>
            </a:r>
            <a:r>
              <a:rPr kumimoji="0" lang="en-US" sz="2800" b="0" i="0" u="none" strike="noStrike" cap="none" normalizeH="0" baseline="0" dirty="0" err="1" smtClean="0">
                <a:ln>
                  <a:noFill/>
                </a:ln>
                <a:solidFill>
                  <a:schemeClr val="tx1"/>
                </a:solidFill>
                <a:effectLst/>
                <a:ea typeface="Times New Roman" pitchFamily="18" charset="0"/>
              </a:rPr>
              <a:t>Reniform</a:t>
            </a:r>
            <a:r>
              <a:rPr kumimoji="0" lang="en-US" sz="2800" b="0" i="0" u="none" strike="noStrike" cap="none" normalizeH="0" baseline="0" dirty="0" smtClean="0">
                <a:ln>
                  <a:noFill/>
                </a:ln>
                <a:solidFill>
                  <a:schemeClr val="tx1"/>
                </a:solidFill>
                <a:effectLst/>
                <a:ea typeface="Times New Roman" pitchFamily="18" charset="0"/>
              </a:rPr>
              <a:t> nematode is a microscopic plant parasite that feeds on </a:t>
            </a:r>
            <a:r>
              <a:rPr kumimoji="0" lang="en-US" sz="2800" b="0" i="0" u="none" strike="noStrike" cap="none" normalizeH="0" baseline="0" dirty="0" err="1" smtClean="0">
                <a:ln>
                  <a:noFill/>
                </a:ln>
                <a:solidFill>
                  <a:schemeClr val="tx1"/>
                </a:solidFill>
                <a:effectLst/>
                <a:ea typeface="Times New Roman" pitchFamily="18" charset="0"/>
              </a:rPr>
              <a:t>sweetpotato</a:t>
            </a:r>
            <a:r>
              <a:rPr kumimoji="0" lang="en-US" sz="2800" b="0" i="0" u="none" strike="noStrike" cap="none" normalizeH="0" baseline="0" dirty="0" smtClean="0">
                <a:ln>
                  <a:noFill/>
                </a:ln>
                <a:solidFill>
                  <a:schemeClr val="tx1"/>
                </a:solidFill>
                <a:effectLst/>
                <a:ea typeface="Times New Roman" pitchFamily="18" charset="0"/>
              </a:rPr>
              <a:t> roots causing severe stunting of root growth. Reduction in yield due to the presence of above threshold populations has been documented across historical </a:t>
            </a:r>
            <a:r>
              <a:rPr kumimoji="0" lang="en-US" sz="2800" b="0" i="0" u="none" strike="noStrike" cap="none" normalizeH="0" baseline="0" dirty="0" err="1" smtClean="0">
                <a:ln>
                  <a:noFill/>
                </a:ln>
                <a:solidFill>
                  <a:schemeClr val="tx1"/>
                </a:solidFill>
                <a:effectLst/>
                <a:ea typeface="Times New Roman" pitchFamily="18" charset="0"/>
              </a:rPr>
              <a:t>sweetpotato</a:t>
            </a:r>
            <a:r>
              <a:rPr kumimoji="0" lang="en-US" sz="2800" b="0" i="0" u="none" strike="noStrike" cap="none" normalizeH="0" baseline="0" dirty="0" smtClean="0">
                <a:ln>
                  <a:noFill/>
                </a:ln>
                <a:solidFill>
                  <a:schemeClr val="tx1"/>
                </a:solidFill>
                <a:effectLst/>
                <a:ea typeface="Times New Roman" pitchFamily="18" charset="0"/>
              </a:rPr>
              <a:t> producing areas of the United States. </a:t>
            </a:r>
            <a:r>
              <a:rPr kumimoji="0" lang="en-US" sz="2800" b="0" i="0" u="none" strike="noStrike" cap="none" normalizeH="0" baseline="0" dirty="0" err="1" smtClean="0">
                <a:ln>
                  <a:noFill/>
                </a:ln>
                <a:solidFill>
                  <a:schemeClr val="tx1"/>
                </a:solidFill>
                <a:effectLst/>
                <a:ea typeface="Times New Roman" pitchFamily="18" charset="0"/>
              </a:rPr>
              <a:t>Reniform</a:t>
            </a:r>
            <a:r>
              <a:rPr kumimoji="0" lang="en-US" sz="2800" b="0" i="0" u="none" strike="noStrike" cap="none" normalizeH="0" baseline="0" dirty="0" smtClean="0">
                <a:ln>
                  <a:noFill/>
                </a:ln>
                <a:solidFill>
                  <a:schemeClr val="tx1"/>
                </a:solidFill>
                <a:effectLst/>
                <a:ea typeface="Times New Roman" pitchFamily="18" charset="0"/>
              </a:rPr>
              <a:t> nematodes can cause significant economic loss if managed improperly. Traditionally, high numbers of </a:t>
            </a:r>
            <a:r>
              <a:rPr kumimoji="0" lang="en-US" sz="2800" b="0" i="0" u="none" strike="noStrike" cap="none" normalizeH="0" baseline="0" dirty="0" err="1" smtClean="0">
                <a:ln>
                  <a:noFill/>
                </a:ln>
                <a:solidFill>
                  <a:schemeClr val="tx1"/>
                </a:solidFill>
                <a:effectLst/>
                <a:ea typeface="Times New Roman" pitchFamily="18" charset="0"/>
              </a:rPr>
              <a:t>reniform</a:t>
            </a:r>
            <a:r>
              <a:rPr kumimoji="0" lang="en-US" sz="2800" b="0" i="0" u="none" strike="noStrike" cap="none" normalizeH="0" baseline="0" dirty="0" smtClean="0">
                <a:ln>
                  <a:noFill/>
                </a:ln>
                <a:solidFill>
                  <a:schemeClr val="tx1"/>
                </a:solidFill>
                <a:effectLst/>
                <a:ea typeface="Times New Roman" pitchFamily="18" charset="0"/>
              </a:rPr>
              <a:t> nematodes are encountered in sandy/silt loam delta soils where </a:t>
            </a:r>
            <a:r>
              <a:rPr kumimoji="0" lang="en-US" sz="2800" b="0" i="0" u="none" strike="noStrike" cap="none" normalizeH="0" baseline="0" dirty="0" err="1" smtClean="0">
                <a:ln>
                  <a:noFill/>
                </a:ln>
                <a:solidFill>
                  <a:schemeClr val="tx1"/>
                </a:solidFill>
                <a:effectLst/>
                <a:ea typeface="Times New Roman" pitchFamily="18" charset="0"/>
              </a:rPr>
              <a:t>sweetpotato</a:t>
            </a:r>
            <a:r>
              <a:rPr kumimoji="0" lang="en-US" sz="2800" b="0" i="0" u="none" strike="noStrike" cap="none" normalizeH="0" baseline="0" dirty="0" smtClean="0">
                <a:ln>
                  <a:noFill/>
                </a:ln>
                <a:solidFill>
                  <a:schemeClr val="tx1"/>
                </a:solidFill>
                <a:effectLst/>
                <a:ea typeface="Times New Roman" pitchFamily="18" charset="0"/>
              </a:rPr>
              <a:t> production follows cotton acreage. </a:t>
            </a:r>
            <a:endParaRPr kumimoji="0" 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ea typeface="Times New Roman" pitchFamily="18" charset="0"/>
              </a:rPr>
              <a:t>In 2011 researchers at the USDA, ARS, Southern Insect Management Research Unit (SIMRU) compared five treatments for control of the </a:t>
            </a:r>
            <a:r>
              <a:rPr kumimoji="0" lang="en-US" sz="2800" b="0" i="0" u="none" strike="noStrike" cap="none" normalizeH="0" baseline="0" dirty="0" err="1" smtClean="0">
                <a:ln>
                  <a:noFill/>
                </a:ln>
                <a:solidFill>
                  <a:schemeClr val="tx1"/>
                </a:solidFill>
                <a:effectLst/>
                <a:ea typeface="Times New Roman" pitchFamily="18" charset="0"/>
              </a:rPr>
              <a:t>reniform</a:t>
            </a:r>
            <a:r>
              <a:rPr kumimoji="0" lang="en-US" sz="2800" b="0" i="0" u="none" strike="noStrike" cap="none" normalizeH="0" baseline="0" dirty="0" smtClean="0">
                <a:ln>
                  <a:noFill/>
                </a:ln>
                <a:solidFill>
                  <a:schemeClr val="tx1"/>
                </a:solidFill>
                <a:effectLst/>
                <a:ea typeface="Times New Roman" pitchFamily="18" charset="0"/>
              </a:rPr>
              <a:t> nematode in Mississippi Delta </a:t>
            </a:r>
            <a:r>
              <a:rPr kumimoji="0" lang="en-US" sz="2800" b="0" i="0" u="none" strike="noStrike" cap="none" normalizeH="0" baseline="0" dirty="0" err="1" smtClean="0">
                <a:ln>
                  <a:noFill/>
                </a:ln>
                <a:solidFill>
                  <a:schemeClr val="tx1"/>
                </a:solidFill>
                <a:effectLst/>
                <a:ea typeface="Times New Roman" pitchFamily="18" charset="0"/>
              </a:rPr>
              <a:t>sweetpotato</a:t>
            </a:r>
            <a:r>
              <a:rPr kumimoji="0" lang="en-US" sz="2800" b="0" i="0" u="none" strike="noStrike" cap="none" normalizeH="0" baseline="0" dirty="0" smtClean="0">
                <a:ln>
                  <a:noFill/>
                </a:ln>
                <a:solidFill>
                  <a:schemeClr val="tx1"/>
                </a:solidFill>
                <a:effectLst/>
                <a:ea typeface="Times New Roman" pitchFamily="18" charset="0"/>
              </a:rPr>
              <a:t> fields. In a second study during 2011 SIMRU scientist compared three </a:t>
            </a:r>
            <a:r>
              <a:rPr kumimoji="0" lang="en-US" sz="2800" b="0" i="0" u="none" strike="noStrike" cap="none" normalizeH="0" baseline="0" dirty="0" err="1" smtClean="0">
                <a:ln>
                  <a:noFill/>
                </a:ln>
                <a:solidFill>
                  <a:schemeClr val="tx1"/>
                </a:solidFill>
                <a:effectLst/>
                <a:ea typeface="Times New Roman" pitchFamily="18" charset="0"/>
              </a:rPr>
              <a:t>sweetpotato</a:t>
            </a:r>
            <a:r>
              <a:rPr kumimoji="0" lang="en-US" sz="2800" b="0" i="0" u="none" strike="noStrike" cap="none" normalizeH="0" baseline="0" dirty="0" smtClean="0">
                <a:ln>
                  <a:noFill/>
                </a:ln>
                <a:solidFill>
                  <a:schemeClr val="tx1"/>
                </a:solidFill>
                <a:effectLst/>
                <a:ea typeface="Times New Roman" pitchFamily="18" charset="0"/>
              </a:rPr>
              <a:t> varieties, </a:t>
            </a:r>
            <a:r>
              <a:rPr kumimoji="0" lang="en-US" sz="2800" b="0" i="1" u="none" strike="noStrike" cap="none" normalizeH="0" baseline="0" dirty="0" smtClean="0">
                <a:ln>
                  <a:noFill/>
                </a:ln>
                <a:solidFill>
                  <a:schemeClr val="tx1"/>
                </a:solidFill>
                <a:effectLst/>
                <a:ea typeface="Times New Roman" pitchFamily="18" charset="0"/>
              </a:rPr>
              <a:t>Beauregard 63</a:t>
            </a:r>
            <a:r>
              <a:rPr kumimoji="0" lang="en-US" sz="2800" b="0" i="0" u="none" strike="noStrike" cap="none" normalizeH="0" baseline="0" dirty="0" smtClean="0">
                <a:ln>
                  <a:noFill/>
                </a:ln>
                <a:solidFill>
                  <a:schemeClr val="tx1"/>
                </a:solidFill>
                <a:effectLst/>
                <a:ea typeface="Times New Roman" pitchFamily="18" charset="0"/>
              </a:rPr>
              <a:t>, </a:t>
            </a:r>
            <a:r>
              <a:rPr kumimoji="0" lang="en-US" sz="2800" b="0" i="1" u="none" strike="noStrike" cap="none" normalizeH="0" baseline="0" dirty="0" smtClean="0">
                <a:ln>
                  <a:noFill/>
                </a:ln>
                <a:solidFill>
                  <a:schemeClr val="tx1"/>
                </a:solidFill>
                <a:effectLst/>
                <a:ea typeface="Times New Roman" pitchFamily="18" charset="0"/>
              </a:rPr>
              <a:t>Covington</a:t>
            </a:r>
            <a:r>
              <a:rPr kumimoji="0" lang="en-US" sz="2800" b="0" i="0" u="none" strike="noStrike" cap="none" normalizeH="0" baseline="0" dirty="0" smtClean="0">
                <a:ln>
                  <a:noFill/>
                </a:ln>
                <a:solidFill>
                  <a:schemeClr val="tx1"/>
                </a:solidFill>
                <a:effectLst/>
                <a:ea typeface="Times New Roman" pitchFamily="18" charset="0"/>
              </a:rPr>
              <a:t> and </a:t>
            </a:r>
            <a:r>
              <a:rPr kumimoji="0" lang="en-US" sz="2800" b="0" i="1" u="none" strike="noStrike" cap="none" normalizeH="0" baseline="0" dirty="0" smtClean="0">
                <a:ln>
                  <a:noFill/>
                </a:ln>
                <a:solidFill>
                  <a:schemeClr val="tx1"/>
                </a:solidFill>
                <a:effectLst/>
                <a:ea typeface="Times New Roman" pitchFamily="18" charset="0"/>
              </a:rPr>
              <a:t>Evangeline</a:t>
            </a:r>
            <a:r>
              <a:rPr kumimoji="0" lang="en-US" sz="2800" b="0" i="0" u="none" strike="noStrike" cap="none" normalizeH="0" baseline="0" dirty="0" smtClean="0">
                <a:ln>
                  <a:noFill/>
                </a:ln>
                <a:solidFill>
                  <a:schemeClr val="tx1"/>
                </a:solidFill>
                <a:effectLst/>
                <a:ea typeface="Times New Roman" pitchFamily="18" charset="0"/>
              </a:rPr>
              <a:t>, in an area with a moderately high </a:t>
            </a:r>
            <a:r>
              <a:rPr kumimoji="0" lang="en-US" sz="2800" b="0" i="0" u="none" strike="noStrike" cap="none" normalizeH="0" baseline="0" dirty="0" err="1" smtClean="0">
                <a:ln>
                  <a:noFill/>
                </a:ln>
                <a:solidFill>
                  <a:schemeClr val="tx1"/>
                </a:solidFill>
                <a:effectLst/>
                <a:ea typeface="Times New Roman" pitchFamily="18" charset="0"/>
              </a:rPr>
              <a:t>reniform</a:t>
            </a:r>
            <a:r>
              <a:rPr kumimoji="0" lang="en-US" sz="2800" b="0" i="0" u="none" strike="noStrike" cap="none" normalizeH="0" baseline="0" dirty="0" smtClean="0">
                <a:ln>
                  <a:noFill/>
                </a:ln>
                <a:solidFill>
                  <a:schemeClr val="tx1"/>
                </a:solidFill>
                <a:effectLst/>
                <a:ea typeface="Times New Roman" pitchFamily="18" charset="0"/>
              </a:rPr>
              <a:t> nematode population. </a:t>
            </a:r>
            <a:r>
              <a:rPr kumimoji="0" lang="en-US" sz="2800" b="0" i="0" u="none" strike="noStrike" cap="none" normalizeH="0" baseline="0" dirty="0" err="1" smtClean="0">
                <a:ln>
                  <a:noFill/>
                </a:ln>
                <a:solidFill>
                  <a:schemeClr val="tx1"/>
                </a:solidFill>
                <a:effectLst/>
                <a:ea typeface="Times New Roman" pitchFamily="18" charset="0"/>
              </a:rPr>
              <a:t>Sweetpotato</a:t>
            </a:r>
            <a:r>
              <a:rPr kumimoji="0" lang="en-US" sz="2800" b="0" i="0" u="none" strike="noStrike" cap="none" normalizeH="0" baseline="0" dirty="0" smtClean="0">
                <a:ln>
                  <a:noFill/>
                </a:ln>
                <a:solidFill>
                  <a:schemeClr val="tx1"/>
                </a:solidFill>
                <a:effectLst/>
                <a:ea typeface="Times New Roman" pitchFamily="18" charset="0"/>
              </a:rPr>
              <a:t> plots with and without a </a:t>
            </a:r>
            <a:r>
              <a:rPr kumimoji="0" lang="en-US" sz="2800" b="0" i="0" u="none" strike="noStrike" cap="none" normalizeH="0" baseline="0" dirty="0" err="1" smtClean="0">
                <a:ln>
                  <a:noFill/>
                </a:ln>
                <a:solidFill>
                  <a:schemeClr val="tx1"/>
                </a:solidFill>
                <a:effectLst/>
                <a:ea typeface="Times New Roman" pitchFamily="18" charset="0"/>
              </a:rPr>
              <a:t>nematicide</a:t>
            </a:r>
            <a:r>
              <a:rPr kumimoji="0" lang="en-US" sz="2800" b="0" i="0" u="none" strike="noStrike" cap="none" normalizeH="0" baseline="0" dirty="0" smtClean="0">
                <a:ln>
                  <a:noFill/>
                </a:ln>
                <a:solidFill>
                  <a:schemeClr val="tx1"/>
                </a:solidFill>
                <a:effectLst/>
                <a:ea typeface="Times New Roman" pitchFamily="18" charset="0"/>
              </a:rPr>
              <a:t> and </a:t>
            </a:r>
            <a:r>
              <a:rPr kumimoji="0" lang="en-US" sz="2800" b="0" i="0" u="none" strike="noStrike" cap="none" normalizeH="0" baseline="0" dirty="0" err="1" smtClean="0">
                <a:ln>
                  <a:noFill/>
                </a:ln>
                <a:solidFill>
                  <a:schemeClr val="tx1"/>
                </a:solidFill>
                <a:effectLst/>
                <a:ea typeface="Times New Roman" pitchFamily="18" charset="0"/>
              </a:rPr>
              <a:t>sweetpotato</a:t>
            </a:r>
            <a:r>
              <a:rPr kumimoji="0" lang="en-US" sz="2800" b="0" i="0" u="none" strike="noStrike" cap="none" normalizeH="0" baseline="0" dirty="0" smtClean="0">
                <a:ln>
                  <a:noFill/>
                </a:ln>
                <a:solidFill>
                  <a:schemeClr val="tx1"/>
                </a:solidFill>
                <a:effectLst/>
                <a:ea typeface="Times New Roman" pitchFamily="18" charset="0"/>
              </a:rPr>
              <a:t> plots with and without a soil incorporated insecticide before transplanting of </a:t>
            </a:r>
            <a:r>
              <a:rPr kumimoji="0" lang="en-US" sz="2800" b="0" i="0" u="none" strike="noStrike" cap="none" normalizeH="0" baseline="0" dirty="0" err="1" smtClean="0">
                <a:ln>
                  <a:noFill/>
                </a:ln>
                <a:solidFill>
                  <a:schemeClr val="tx1"/>
                </a:solidFill>
                <a:effectLst/>
                <a:ea typeface="Times New Roman" pitchFamily="18" charset="0"/>
              </a:rPr>
              <a:t>sweetpotato</a:t>
            </a:r>
            <a:r>
              <a:rPr kumimoji="0" lang="en-US" sz="2800" b="0" i="0" u="none" strike="noStrike" cap="none" normalizeH="0" baseline="0" dirty="0" smtClean="0">
                <a:ln>
                  <a:noFill/>
                </a:ln>
                <a:solidFill>
                  <a:schemeClr val="tx1"/>
                </a:solidFill>
                <a:effectLst/>
                <a:ea typeface="Times New Roman" pitchFamily="18" charset="0"/>
              </a:rPr>
              <a:t> slips were evaluated. In both studies soil samples were taken twice during the season to assess </a:t>
            </a:r>
            <a:r>
              <a:rPr kumimoji="0" lang="en-US" sz="2800" b="0" i="0" u="none" strike="noStrike" cap="none" normalizeH="0" baseline="0" dirty="0" err="1" smtClean="0">
                <a:ln>
                  <a:noFill/>
                </a:ln>
                <a:solidFill>
                  <a:schemeClr val="tx1"/>
                </a:solidFill>
                <a:effectLst/>
                <a:ea typeface="Times New Roman" pitchFamily="18" charset="0"/>
              </a:rPr>
              <a:t>reniform</a:t>
            </a:r>
            <a:r>
              <a:rPr kumimoji="0" lang="en-US" sz="2800" b="0" i="0" u="none" strike="noStrike" cap="none" normalizeH="0" baseline="0" dirty="0" smtClean="0">
                <a:ln>
                  <a:noFill/>
                </a:ln>
                <a:solidFill>
                  <a:schemeClr val="tx1"/>
                </a:solidFill>
                <a:effectLst/>
                <a:ea typeface="Times New Roman" pitchFamily="18" charset="0"/>
              </a:rPr>
              <a:t> populations. Yield, quality and insect damage were recorded and analyzed. Significant yield increases were recorded in the </a:t>
            </a:r>
            <a:r>
              <a:rPr kumimoji="0" lang="en-US" sz="2800" b="0" i="1" u="none" strike="noStrike" cap="none" normalizeH="0" baseline="0" dirty="0" smtClean="0">
                <a:ln>
                  <a:noFill/>
                </a:ln>
                <a:solidFill>
                  <a:schemeClr val="tx1"/>
                </a:solidFill>
                <a:effectLst/>
                <a:ea typeface="Times New Roman" pitchFamily="18" charset="0"/>
              </a:rPr>
              <a:t>K-Pam</a:t>
            </a:r>
            <a:r>
              <a:rPr kumimoji="0" lang="en-US" sz="2800" b="0" i="0" u="none" strike="noStrike" cap="none" normalizeH="0" baseline="0" dirty="0" smtClean="0">
                <a:ln>
                  <a:noFill/>
                </a:ln>
                <a:solidFill>
                  <a:schemeClr val="tx1"/>
                </a:solidFill>
                <a:effectLst/>
                <a:ea typeface="Times New Roman" pitchFamily="18" charset="0"/>
              </a:rPr>
              <a:t>, </a:t>
            </a:r>
            <a:r>
              <a:rPr kumimoji="0" lang="en-US" sz="2800" b="0" i="1" u="none" strike="noStrike" cap="none" normalizeH="0" baseline="0" dirty="0" err="1" smtClean="0">
                <a:ln>
                  <a:noFill/>
                </a:ln>
                <a:solidFill>
                  <a:schemeClr val="tx1"/>
                </a:solidFill>
                <a:effectLst/>
                <a:ea typeface="Times New Roman" pitchFamily="18" charset="0"/>
              </a:rPr>
              <a:t>Telone</a:t>
            </a:r>
            <a:r>
              <a:rPr kumimoji="0" lang="en-US" sz="2800" b="0" i="1" u="none" strike="noStrike" cap="none" normalizeH="0" baseline="0" dirty="0" smtClean="0">
                <a:ln>
                  <a:noFill/>
                </a:ln>
                <a:solidFill>
                  <a:schemeClr val="tx1"/>
                </a:solidFill>
                <a:effectLst/>
                <a:ea typeface="Times New Roman" pitchFamily="18" charset="0"/>
              </a:rPr>
              <a:t> II </a:t>
            </a:r>
            <a:r>
              <a:rPr kumimoji="0" lang="en-US" sz="2800" b="0" i="0" u="none" strike="noStrike" cap="none" normalizeH="0" baseline="0" dirty="0" smtClean="0">
                <a:ln>
                  <a:noFill/>
                </a:ln>
                <a:solidFill>
                  <a:schemeClr val="tx1"/>
                </a:solidFill>
                <a:effectLst/>
                <a:ea typeface="Times New Roman" pitchFamily="18" charset="0"/>
              </a:rPr>
              <a:t>and </a:t>
            </a:r>
            <a:r>
              <a:rPr kumimoji="0" lang="en-US" sz="2800" b="0" i="1" u="none" strike="noStrike" cap="none" normalizeH="0" baseline="0" dirty="0" err="1" smtClean="0">
                <a:ln>
                  <a:noFill/>
                </a:ln>
                <a:solidFill>
                  <a:schemeClr val="tx1"/>
                </a:solidFill>
                <a:effectLst/>
                <a:ea typeface="Times New Roman" pitchFamily="18" charset="0"/>
              </a:rPr>
              <a:t>NemOut</a:t>
            </a:r>
            <a:r>
              <a:rPr kumimoji="0" lang="en-US" sz="2800" b="0" i="1" u="none" strike="noStrike" cap="none" normalizeH="0" baseline="0" dirty="0" smtClean="0">
                <a:ln>
                  <a:noFill/>
                </a:ln>
                <a:solidFill>
                  <a:schemeClr val="tx1"/>
                </a:solidFill>
                <a:effectLst/>
                <a:ea typeface="Times New Roman" pitchFamily="18" charset="0"/>
              </a:rPr>
              <a:t> </a:t>
            </a:r>
            <a:r>
              <a:rPr kumimoji="0" lang="en-US" sz="2800" b="0" i="0" u="none" strike="noStrike" cap="none" normalizeH="0" baseline="0" dirty="0" smtClean="0">
                <a:ln>
                  <a:noFill/>
                </a:ln>
                <a:solidFill>
                  <a:schemeClr val="tx1"/>
                </a:solidFill>
                <a:effectLst/>
                <a:ea typeface="Times New Roman" pitchFamily="18" charset="0"/>
              </a:rPr>
              <a:t>.9 lbs/A treatments when compared to the untreated control plots.</a:t>
            </a:r>
            <a:endParaRPr kumimoji="0" lang="en-US" sz="2800" b="0" i="0" u="none" strike="noStrike" cap="none" normalizeH="0" baseline="0" dirty="0" smtClean="0">
              <a:ln>
                <a:noFill/>
              </a:ln>
              <a:solidFill>
                <a:schemeClr val="tx1"/>
              </a:solidFill>
              <a:effectLst/>
            </a:endParaRPr>
          </a:p>
        </p:txBody>
      </p:sp>
      <p:sp>
        <p:nvSpPr>
          <p:cNvPr id="14" name="Rectangle 13"/>
          <p:cNvSpPr/>
          <p:nvPr/>
        </p:nvSpPr>
        <p:spPr>
          <a:xfrm>
            <a:off x="17068800" y="38036718"/>
            <a:ext cx="21183600" cy="1815882"/>
          </a:xfrm>
          <a:prstGeom prst="rect">
            <a:avLst/>
          </a:prstGeom>
          <a:solidFill>
            <a:schemeClr val="accent3">
              <a:lumMod val="40000"/>
              <a:lumOff val="60000"/>
            </a:schemeClr>
          </a:solidFill>
        </p:spPr>
        <p:txBody>
          <a:bodyPr wrap="square">
            <a:spAutoFit/>
          </a:bodyPr>
          <a:lstStyle/>
          <a:p>
            <a:pPr algn="ctr"/>
            <a:r>
              <a:rPr lang="en-US" sz="2800" u="sng" dirty="0" smtClean="0"/>
              <a:t>Acknowledgement</a:t>
            </a:r>
            <a:r>
              <a:rPr lang="en-US" sz="2800" dirty="0" smtClean="0"/>
              <a:t> </a:t>
            </a:r>
          </a:p>
          <a:p>
            <a:pPr algn="ctr"/>
            <a:endParaRPr lang="en-US" sz="2800" dirty="0" smtClean="0"/>
          </a:p>
          <a:p>
            <a:r>
              <a:rPr lang="en-US" sz="2800" dirty="0" smtClean="0"/>
              <a:t>We thank Chris P. Johnson, USDA, ARS, SIMRU, for his assistance in field plot preparation, maintenance and harvest and Debbie Boykin, USDA, ARS, Statistician, for assistance with the statistical analysis of the data in this study.  </a:t>
            </a:r>
            <a:endParaRPr lang="en-US" sz="2800" dirty="0"/>
          </a:p>
        </p:txBody>
      </p:sp>
      <p:graphicFrame>
        <p:nvGraphicFramePr>
          <p:cNvPr id="1026" name="Object 2"/>
          <p:cNvGraphicFramePr>
            <a:graphicFrameLocks noChangeAspect="1"/>
          </p:cNvGraphicFramePr>
          <p:nvPr/>
        </p:nvGraphicFramePr>
        <p:xfrm>
          <a:off x="17068800" y="8686800"/>
          <a:ext cx="10210800" cy="9829800"/>
        </p:xfrm>
        <a:graphic>
          <a:graphicData uri="http://schemas.openxmlformats.org/presentationml/2006/ole">
            <p:oleObj spid="_x0000_s1026" name="Presentation" r:id="rId4" imgW="4570378" imgH="3427409" progId="PowerPoint.Show.12">
              <p:embed/>
            </p:oleObj>
          </a:graphicData>
        </a:graphic>
      </p:graphicFrame>
      <p:graphicFrame>
        <p:nvGraphicFramePr>
          <p:cNvPr id="1027" name="Object 3"/>
          <p:cNvGraphicFramePr>
            <a:graphicFrameLocks noChangeAspect="1"/>
          </p:cNvGraphicFramePr>
          <p:nvPr/>
        </p:nvGraphicFramePr>
        <p:xfrm>
          <a:off x="17068800" y="19202400"/>
          <a:ext cx="10210800" cy="9906000"/>
        </p:xfrm>
        <a:graphic>
          <a:graphicData uri="http://schemas.openxmlformats.org/presentationml/2006/ole">
            <p:oleObj spid="_x0000_s1027" name="Presentation" r:id="rId5" imgW="4570378" imgH="3427409" progId="PowerPoint.Show.12">
              <p:embed/>
            </p:oleObj>
          </a:graphicData>
        </a:graphic>
      </p:graphicFrame>
      <p:graphicFrame>
        <p:nvGraphicFramePr>
          <p:cNvPr id="1028" name="Object 4"/>
          <p:cNvGraphicFramePr>
            <a:graphicFrameLocks noChangeAspect="1"/>
          </p:cNvGraphicFramePr>
          <p:nvPr/>
        </p:nvGraphicFramePr>
        <p:xfrm>
          <a:off x="28041600" y="8610600"/>
          <a:ext cx="10210800" cy="9906000"/>
        </p:xfrm>
        <a:graphic>
          <a:graphicData uri="http://schemas.openxmlformats.org/presentationml/2006/ole">
            <p:oleObj spid="_x0000_s1028" name="Presentation" r:id="rId6" imgW="4570378" imgH="3427409" progId="PowerPoint.Show.12">
              <p:embed/>
            </p:oleObj>
          </a:graphicData>
        </a:graphic>
      </p:graphicFrame>
      <p:graphicFrame>
        <p:nvGraphicFramePr>
          <p:cNvPr id="2" name="Object 5"/>
          <p:cNvGraphicFramePr>
            <a:graphicFrameLocks noChangeAspect="1"/>
          </p:cNvGraphicFramePr>
          <p:nvPr/>
        </p:nvGraphicFramePr>
        <p:xfrm>
          <a:off x="28041600" y="19202400"/>
          <a:ext cx="10209866" cy="9906000"/>
        </p:xfrm>
        <a:graphic>
          <a:graphicData uri="http://schemas.openxmlformats.org/presentationml/2006/ole">
            <p:oleObj spid="_x0000_s1029" name="Presentation" r:id="rId7" imgW="4570378" imgH="3427409" progId="PowerPoint.Show.12">
              <p:embed/>
            </p:oleObj>
          </a:graphicData>
        </a:graphic>
      </p:graphicFrame>
      <p:sp>
        <p:nvSpPr>
          <p:cNvPr id="3" name="Rectangle 6"/>
          <p:cNvSpPr>
            <a:spLocks noChangeArrowheads="1"/>
          </p:cNvSpPr>
          <p:nvPr/>
        </p:nvSpPr>
        <p:spPr bwMode="auto">
          <a:xfrm>
            <a:off x="1828800" y="8610600"/>
            <a:ext cx="14173200" cy="13880723"/>
          </a:xfrm>
          <a:prstGeom prst="rect">
            <a:avLst/>
          </a:prstGeom>
          <a:solidFill>
            <a:schemeClr val="accent3">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ea typeface="Times New Roman" pitchFamily="18" charset="0"/>
              </a:rPr>
              <a:t>2011 Product Evaluation Study</a:t>
            </a:r>
            <a:endParaRPr kumimoji="0" lang="en-US" sz="2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2800" b="1" i="0" u="sng" strike="noStrike" cap="none" normalizeH="0" baseline="0" dirty="0" smtClean="0">
                <a:ln>
                  <a:noFill/>
                </a:ln>
                <a:solidFill>
                  <a:schemeClr val="tx1"/>
                </a:solidFill>
                <a:effectLst/>
                <a:ea typeface="Times New Roman" pitchFamily="18" charset="0"/>
              </a:rPr>
              <a:t>Materials and Methods</a:t>
            </a: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2800" b="1" i="0" u="sng" strike="noStrike" cap="none" normalizeH="0" baseline="0" dirty="0" smtClean="0">
                <a:ln>
                  <a:noFill/>
                </a:ln>
                <a:solidFill>
                  <a:schemeClr val="tx1"/>
                </a:solidFill>
                <a:effectLst/>
                <a:ea typeface="Times New Roman" pitchFamily="18" charset="0"/>
              </a:rPr>
              <a:t>Research Plot Design</a:t>
            </a: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2800" b="1" i="0" u="none" strike="noStrike" cap="none" normalizeH="0" baseline="0" dirty="0" err="1" smtClean="0">
                <a:ln>
                  <a:noFill/>
                </a:ln>
                <a:solidFill>
                  <a:schemeClr val="tx1"/>
                </a:solidFill>
                <a:effectLst/>
                <a:ea typeface="Times New Roman" pitchFamily="18" charset="0"/>
              </a:rPr>
              <a:t>Sweetpotato</a:t>
            </a:r>
            <a:r>
              <a:rPr kumimoji="0" lang="en-US" sz="2800" b="1" i="0" u="none" strike="noStrike" cap="none" normalizeH="0" baseline="0" dirty="0" smtClean="0">
                <a:ln>
                  <a:noFill/>
                </a:ln>
                <a:solidFill>
                  <a:schemeClr val="tx1"/>
                </a:solidFill>
                <a:effectLst/>
                <a:ea typeface="Times New Roman" pitchFamily="18" charset="0"/>
              </a:rPr>
              <a:t> plots were replicated four times with four rows x 25’ (RCB). Spring nematode samples were taken on 4/25/2012. </a:t>
            </a:r>
            <a:r>
              <a:rPr kumimoji="0" lang="en-US" sz="2800" b="1" i="0" u="none" strike="noStrike" cap="none" normalizeH="0" baseline="0" dirty="0" err="1" smtClean="0">
                <a:ln>
                  <a:noFill/>
                </a:ln>
                <a:solidFill>
                  <a:schemeClr val="tx1"/>
                </a:solidFill>
                <a:effectLst/>
                <a:ea typeface="Times New Roman" pitchFamily="18" charset="0"/>
              </a:rPr>
              <a:t>Reniform</a:t>
            </a:r>
            <a:r>
              <a:rPr kumimoji="0" lang="en-US" sz="2800" b="1" i="0" u="none" strike="noStrike" cap="none" normalizeH="0" baseline="0" dirty="0" smtClean="0">
                <a:ln>
                  <a:noFill/>
                </a:ln>
                <a:solidFill>
                  <a:schemeClr val="tx1"/>
                </a:solidFill>
                <a:effectLst/>
                <a:ea typeface="Times New Roman" pitchFamily="18" charset="0"/>
              </a:rPr>
              <a:t> nematode counts were 2800/pint of soil. Recommended herbicides were applied before and after transplanting. </a:t>
            </a:r>
            <a:r>
              <a:rPr kumimoji="0" lang="en-US" sz="2800" b="1" i="1" u="none" strike="noStrike" cap="none" normalizeH="0" baseline="0" dirty="0" smtClean="0">
                <a:ln>
                  <a:noFill/>
                </a:ln>
                <a:solidFill>
                  <a:schemeClr val="tx1"/>
                </a:solidFill>
                <a:effectLst/>
                <a:ea typeface="Times New Roman" pitchFamily="18" charset="0"/>
              </a:rPr>
              <a:t>B63 </a:t>
            </a:r>
            <a:r>
              <a:rPr kumimoji="0" lang="en-US" sz="2800" b="1" i="0" u="none" strike="noStrike" cap="none" normalizeH="0" baseline="0" dirty="0" err="1" smtClean="0">
                <a:ln>
                  <a:noFill/>
                </a:ln>
                <a:solidFill>
                  <a:schemeClr val="tx1"/>
                </a:solidFill>
                <a:effectLst/>
                <a:ea typeface="Times New Roman" pitchFamily="18" charset="0"/>
              </a:rPr>
              <a:t>sweetpotato</a:t>
            </a:r>
            <a:r>
              <a:rPr kumimoji="0" lang="en-US" sz="2800" b="1" i="0" u="none" strike="noStrike" cap="none" normalizeH="0" baseline="0" dirty="0" smtClean="0">
                <a:ln>
                  <a:noFill/>
                </a:ln>
                <a:solidFill>
                  <a:schemeClr val="tx1"/>
                </a:solidFill>
                <a:effectLst/>
                <a:ea typeface="Times New Roman" pitchFamily="18" charset="0"/>
              </a:rPr>
              <a:t> slips were transplanted using a two row </a:t>
            </a:r>
            <a:r>
              <a:rPr kumimoji="0" lang="en-US" sz="2800" b="1" i="0" u="none" strike="noStrike" cap="none" normalizeH="0" baseline="0" dirty="0" err="1" smtClean="0">
                <a:ln>
                  <a:noFill/>
                </a:ln>
                <a:solidFill>
                  <a:schemeClr val="tx1"/>
                </a:solidFill>
                <a:effectLst/>
                <a:ea typeface="Times New Roman" pitchFamily="18" charset="0"/>
              </a:rPr>
              <a:t>transplanter</a:t>
            </a:r>
            <a:r>
              <a:rPr kumimoji="0" lang="en-US" sz="2800" b="1" i="0" u="none" strike="noStrike" cap="none" normalizeH="0" baseline="0" dirty="0" smtClean="0">
                <a:ln>
                  <a:noFill/>
                </a:ln>
                <a:solidFill>
                  <a:schemeClr val="tx1"/>
                </a:solidFill>
                <a:effectLst/>
                <a:ea typeface="Times New Roman" pitchFamily="18" charset="0"/>
              </a:rPr>
              <a:t> at 12” spacing on 40” rows on 6/1/2011. Plots were harvested on 10/3/2011 at 114 days after transplanting. Irrigation was applied as needed to all plots.</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ea typeface="Times New Roman" pitchFamily="18" charset="0"/>
              </a:rPr>
              <a:t> </a:t>
            </a: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2800" b="1" i="0" u="sng" strike="noStrike" cap="none" normalizeH="0" baseline="0" dirty="0" smtClean="0">
                <a:ln>
                  <a:noFill/>
                </a:ln>
                <a:solidFill>
                  <a:schemeClr val="tx1"/>
                </a:solidFill>
                <a:effectLst/>
                <a:ea typeface="Times New Roman" pitchFamily="18" charset="0"/>
              </a:rPr>
              <a:t>Insect Sampling</a:t>
            </a: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ea typeface="Times New Roman" pitchFamily="18" charset="0"/>
              </a:rPr>
              <a:t>Sweep net samples were taken weekly using a 15” net with 25 sweeps in four locations randomly across the field. Insect populations were recorded and treatments applied as needed.</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2800" b="1" i="0" u="sng" strike="noStrike" cap="none" normalizeH="0" baseline="0" dirty="0" err="1" smtClean="0">
                <a:ln>
                  <a:noFill/>
                </a:ln>
                <a:solidFill>
                  <a:schemeClr val="tx1"/>
                </a:solidFill>
                <a:effectLst/>
                <a:ea typeface="Times New Roman" pitchFamily="18" charset="0"/>
              </a:rPr>
              <a:t>Nematicide</a:t>
            </a:r>
            <a:r>
              <a:rPr kumimoji="0" lang="en-US" sz="2800" b="1" i="0" u="sng" strike="noStrike" cap="none" normalizeH="0" baseline="0" dirty="0" smtClean="0">
                <a:ln>
                  <a:noFill/>
                </a:ln>
                <a:solidFill>
                  <a:schemeClr val="tx1"/>
                </a:solidFill>
                <a:effectLst/>
                <a:ea typeface="Times New Roman" pitchFamily="18" charset="0"/>
              </a:rPr>
              <a:t> Treatments Applied in the Product Evaluation Study</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800" b="1" i="1" u="none" strike="noStrike" cap="none" normalizeH="0" baseline="0" dirty="0" smtClean="0">
                <a:ln>
                  <a:noFill/>
                </a:ln>
                <a:solidFill>
                  <a:schemeClr val="tx1"/>
                </a:solidFill>
                <a:effectLst/>
                <a:ea typeface="Times New Roman" pitchFamily="18" charset="0"/>
              </a:rPr>
              <a:t> </a:t>
            </a:r>
            <a:r>
              <a:rPr kumimoji="0" lang="en-US" sz="2800" b="1" u="none" strike="noStrike" cap="none" normalizeH="0" baseline="0" dirty="0" smtClean="0">
                <a:ln>
                  <a:noFill/>
                </a:ln>
                <a:solidFill>
                  <a:schemeClr val="tx1"/>
                </a:solidFill>
                <a:effectLst/>
                <a:ea typeface="Times New Roman" pitchFamily="18" charset="0"/>
              </a:rPr>
              <a:t>Untreated</a:t>
            </a:r>
            <a:endParaRPr kumimoji="0" lang="en-US" sz="2800" b="1" i="0" u="none" strike="noStrike" cap="none" normalizeH="0" baseline="0" dirty="0" smtClean="0">
              <a:ln>
                <a:noFill/>
              </a:ln>
              <a:solidFill>
                <a:schemeClr val="tx1"/>
              </a:solidFill>
              <a:effectLst/>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lang="en-US" sz="2800" b="1" dirty="0" smtClean="0">
                <a:ea typeface="Times New Roman" pitchFamily="18" charset="0"/>
              </a:rPr>
              <a:t> </a:t>
            </a:r>
            <a:r>
              <a:rPr lang="en-US" sz="2800" b="1" i="1" dirty="0" smtClean="0">
                <a:ea typeface="Times New Roman" pitchFamily="18" charset="0"/>
              </a:rPr>
              <a:t>*K-Pam HL @ 8 Gal/A 3 weeks before transplanting</a:t>
            </a: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800" b="1" i="1" u="none" strike="noStrike" cap="none" normalizeH="0" baseline="0" dirty="0" smtClean="0">
                <a:ln>
                  <a:noFill/>
                </a:ln>
                <a:solidFill>
                  <a:schemeClr val="tx1"/>
                </a:solidFill>
                <a:effectLst/>
                <a:ea typeface="Times New Roman" pitchFamily="18" charset="0"/>
              </a:rPr>
              <a:t> *</a:t>
            </a:r>
            <a:r>
              <a:rPr kumimoji="0" lang="en-US" sz="2800" b="1" i="1" u="none" strike="noStrike" cap="none" normalizeH="0" baseline="0" dirty="0" err="1" smtClean="0">
                <a:ln>
                  <a:noFill/>
                </a:ln>
                <a:solidFill>
                  <a:schemeClr val="tx1"/>
                </a:solidFill>
                <a:effectLst/>
                <a:ea typeface="Times New Roman" pitchFamily="18" charset="0"/>
              </a:rPr>
              <a:t>Telone</a:t>
            </a:r>
            <a:r>
              <a:rPr kumimoji="0" lang="en-US" sz="2800" b="1" i="1" u="none" strike="noStrike" cap="none" normalizeH="0" baseline="0" dirty="0" smtClean="0">
                <a:ln>
                  <a:noFill/>
                </a:ln>
                <a:solidFill>
                  <a:schemeClr val="tx1"/>
                </a:solidFill>
                <a:effectLst/>
                <a:ea typeface="Times New Roman" pitchFamily="18" charset="0"/>
              </a:rPr>
              <a:t> II </a:t>
            </a:r>
            <a:r>
              <a:rPr kumimoji="0" lang="en-US" sz="2800" b="1" i="0" u="none" strike="noStrike" cap="none" normalizeH="0" baseline="0" dirty="0" smtClean="0">
                <a:ln>
                  <a:noFill/>
                </a:ln>
                <a:solidFill>
                  <a:schemeClr val="tx1"/>
                </a:solidFill>
                <a:effectLst/>
                <a:ea typeface="Times New Roman" pitchFamily="18" charset="0"/>
              </a:rPr>
              <a:t>@ 6 Gal/A 2 weeks before transplanting</a:t>
            </a: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800" b="1" i="1" u="none" strike="noStrike" cap="none" normalizeH="0" baseline="0" dirty="0" smtClean="0">
                <a:ln>
                  <a:noFill/>
                </a:ln>
                <a:solidFill>
                  <a:schemeClr val="tx1"/>
                </a:solidFill>
                <a:effectLst/>
                <a:ea typeface="Times New Roman" pitchFamily="18" charset="0"/>
              </a:rPr>
              <a:t> *</a:t>
            </a:r>
            <a:r>
              <a:rPr kumimoji="0" lang="en-US" sz="2800" b="1" i="1" u="none" strike="noStrike" cap="none" normalizeH="0" baseline="0" dirty="0" err="1" smtClean="0">
                <a:ln>
                  <a:noFill/>
                </a:ln>
                <a:solidFill>
                  <a:schemeClr val="tx1"/>
                </a:solidFill>
                <a:effectLst/>
                <a:ea typeface="Times New Roman" pitchFamily="18" charset="0"/>
              </a:rPr>
              <a:t>NemOut</a:t>
            </a:r>
            <a:r>
              <a:rPr kumimoji="0" lang="en-US" sz="2800" b="1" i="1" u="none" strike="noStrike" cap="none" normalizeH="0" baseline="0" dirty="0" smtClean="0">
                <a:ln>
                  <a:noFill/>
                </a:ln>
                <a:solidFill>
                  <a:schemeClr val="tx1"/>
                </a:solidFill>
                <a:effectLst/>
                <a:ea typeface="Times New Roman" pitchFamily="18" charset="0"/>
              </a:rPr>
              <a:t> </a:t>
            </a:r>
            <a:r>
              <a:rPr kumimoji="0" lang="en-US" sz="2800" b="1" i="0" u="none" strike="noStrike" cap="none" normalizeH="0" baseline="0" dirty="0" smtClean="0">
                <a:ln>
                  <a:noFill/>
                </a:ln>
                <a:solidFill>
                  <a:schemeClr val="tx1"/>
                </a:solidFill>
                <a:effectLst/>
                <a:ea typeface="Times New Roman" pitchFamily="18" charset="0"/>
              </a:rPr>
              <a:t>@ .6 lbs/A 2 weeks before transplanting </a:t>
            </a: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800" b="1" i="1" u="none" strike="noStrike" cap="none" normalizeH="0" baseline="0" dirty="0" smtClean="0">
                <a:ln>
                  <a:noFill/>
                </a:ln>
                <a:solidFill>
                  <a:schemeClr val="tx1"/>
                </a:solidFill>
                <a:effectLst/>
                <a:ea typeface="Times New Roman" pitchFamily="18" charset="0"/>
              </a:rPr>
              <a:t> *</a:t>
            </a:r>
            <a:r>
              <a:rPr kumimoji="0" lang="en-US" sz="2800" b="1" i="1" u="none" strike="noStrike" cap="none" normalizeH="0" baseline="0" dirty="0" err="1" smtClean="0">
                <a:ln>
                  <a:noFill/>
                </a:ln>
                <a:solidFill>
                  <a:schemeClr val="tx1"/>
                </a:solidFill>
                <a:effectLst/>
                <a:ea typeface="Times New Roman" pitchFamily="18" charset="0"/>
              </a:rPr>
              <a:t>NemOut</a:t>
            </a:r>
            <a:r>
              <a:rPr kumimoji="0" lang="en-US" sz="2800" b="1" i="1" u="none" strike="noStrike" cap="none" normalizeH="0" baseline="0" dirty="0" smtClean="0">
                <a:ln>
                  <a:noFill/>
                </a:ln>
                <a:solidFill>
                  <a:schemeClr val="tx1"/>
                </a:solidFill>
                <a:effectLst/>
                <a:ea typeface="Times New Roman" pitchFamily="18" charset="0"/>
              </a:rPr>
              <a:t> </a:t>
            </a:r>
            <a:r>
              <a:rPr kumimoji="0" lang="en-US" sz="2800" b="1" i="0" u="none" strike="noStrike" cap="none" normalizeH="0" baseline="0" dirty="0" smtClean="0">
                <a:ln>
                  <a:noFill/>
                </a:ln>
                <a:solidFill>
                  <a:schemeClr val="tx1"/>
                </a:solidFill>
                <a:effectLst/>
                <a:ea typeface="Times New Roman" pitchFamily="18" charset="0"/>
              </a:rPr>
              <a:t>@ .9 lbs/A 2 weeks before transplanting </a:t>
            </a: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800" b="1" i="1" u="none" strike="noStrike" cap="none" normalizeH="0" baseline="0" dirty="0" smtClean="0">
                <a:ln>
                  <a:noFill/>
                </a:ln>
                <a:solidFill>
                  <a:schemeClr val="tx1"/>
                </a:solidFill>
                <a:effectLst/>
                <a:ea typeface="Times New Roman" pitchFamily="18" charset="0"/>
              </a:rPr>
              <a:t> </a:t>
            </a:r>
            <a:r>
              <a:rPr kumimoji="0" lang="en-US" sz="2800" b="1" i="1" u="none" strike="noStrike" cap="none" normalizeH="0" baseline="0" dirty="0" err="1" smtClean="0">
                <a:ln>
                  <a:noFill/>
                </a:ln>
                <a:solidFill>
                  <a:schemeClr val="tx1"/>
                </a:solidFill>
                <a:effectLst/>
                <a:ea typeface="Times New Roman" pitchFamily="18" charset="0"/>
              </a:rPr>
              <a:t>Mocap</a:t>
            </a:r>
            <a:r>
              <a:rPr kumimoji="0" lang="en-US" sz="2800" b="1" i="1" u="none" strike="noStrike" cap="none" normalizeH="0" baseline="0" dirty="0" smtClean="0">
                <a:ln>
                  <a:noFill/>
                </a:ln>
                <a:solidFill>
                  <a:schemeClr val="tx1"/>
                </a:solidFill>
                <a:effectLst/>
                <a:ea typeface="Times New Roman" pitchFamily="18" charset="0"/>
              </a:rPr>
              <a:t> 6EC</a:t>
            </a:r>
            <a:r>
              <a:rPr kumimoji="0" lang="en-US" sz="2800" b="1" i="0" u="none" strike="noStrike" cap="none" normalizeH="0" baseline="0" dirty="0" smtClean="0">
                <a:ln>
                  <a:noFill/>
                </a:ln>
                <a:solidFill>
                  <a:schemeClr val="tx1"/>
                </a:solidFill>
                <a:effectLst/>
                <a:ea typeface="Times New Roman" pitchFamily="18" charset="0"/>
              </a:rPr>
              <a:t> @ 1 Gal/A 2 weeks before transplanting  </a:t>
            </a: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US" sz="2800" b="1" i="0" u="sng" strike="noStrike" cap="none" normalizeH="0" baseline="0" dirty="0" smtClean="0">
              <a:ln>
                <a:noFill/>
              </a:ln>
              <a:solidFill>
                <a:schemeClr val="tx1"/>
              </a:solidFill>
              <a:effectLst/>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2800" b="1" i="0" u="sng" strike="noStrike" cap="none" normalizeH="0" baseline="0" dirty="0" smtClean="0">
                <a:ln>
                  <a:noFill/>
                </a:ln>
                <a:solidFill>
                  <a:schemeClr val="tx1"/>
                </a:solidFill>
                <a:effectLst/>
                <a:ea typeface="Times New Roman" pitchFamily="18" charset="0"/>
              </a:rPr>
              <a:t>Insecticide Treatments</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ea typeface="Times New Roman" pitchFamily="18" charset="0"/>
              </a:rPr>
              <a:t>*</a:t>
            </a:r>
            <a:r>
              <a:rPr kumimoji="0" lang="en-US" sz="2800" b="1" i="0" u="none" strike="noStrike" cap="none" normalizeH="0" baseline="0" dirty="0" err="1" smtClean="0">
                <a:ln>
                  <a:noFill/>
                </a:ln>
                <a:solidFill>
                  <a:schemeClr val="tx1"/>
                </a:solidFill>
                <a:effectLst/>
                <a:ea typeface="Times New Roman" pitchFamily="18" charset="0"/>
              </a:rPr>
              <a:t>Nematicide</a:t>
            </a:r>
            <a:r>
              <a:rPr kumimoji="0" lang="en-US" sz="2800" b="1" i="0" u="none" strike="noStrike" cap="none" normalizeH="0" baseline="0" dirty="0" smtClean="0">
                <a:ln>
                  <a:noFill/>
                </a:ln>
                <a:solidFill>
                  <a:schemeClr val="tx1"/>
                </a:solidFill>
                <a:effectLst/>
                <a:ea typeface="Times New Roman" pitchFamily="18" charset="0"/>
              </a:rPr>
              <a:t> treatment plots included </a:t>
            </a:r>
            <a:r>
              <a:rPr kumimoji="0" lang="en-US" sz="2800" b="1" i="1" u="none" strike="noStrike" cap="none" normalizeH="0" baseline="0" dirty="0" err="1" smtClean="0">
                <a:ln>
                  <a:noFill/>
                </a:ln>
                <a:solidFill>
                  <a:schemeClr val="tx1"/>
                </a:solidFill>
                <a:effectLst/>
                <a:ea typeface="Times New Roman" pitchFamily="18" charset="0"/>
              </a:rPr>
              <a:t>Lorsban</a:t>
            </a:r>
            <a:r>
              <a:rPr kumimoji="0" lang="en-US" sz="2800" b="1" i="1" u="none" strike="noStrike" cap="none" normalizeH="0" baseline="0" dirty="0" smtClean="0">
                <a:ln>
                  <a:noFill/>
                </a:ln>
                <a:solidFill>
                  <a:schemeClr val="tx1"/>
                </a:solidFill>
                <a:effectLst/>
                <a:ea typeface="Times New Roman" pitchFamily="18" charset="0"/>
              </a:rPr>
              <a:t> </a:t>
            </a:r>
            <a:r>
              <a:rPr kumimoji="0" lang="en-US" sz="2800" b="1" i="0" u="none" strike="noStrike" cap="none" normalizeH="0" baseline="0" dirty="0" smtClean="0">
                <a:ln>
                  <a:noFill/>
                </a:ln>
                <a:solidFill>
                  <a:schemeClr val="tx1"/>
                </a:solidFill>
                <a:effectLst/>
                <a:ea typeface="Times New Roman" pitchFamily="18" charset="0"/>
              </a:rPr>
              <a:t>@ 64 oz/A (Incorporated).</a:t>
            </a: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ea typeface="Times New Roman" pitchFamily="18" charset="0"/>
              </a:rPr>
              <a:t>A foliar insecticide treatment of </a:t>
            </a:r>
            <a:r>
              <a:rPr kumimoji="0" lang="en-US" sz="2800" b="1" i="1" u="none" strike="noStrike" cap="none" normalizeH="0" baseline="0" dirty="0" smtClean="0">
                <a:ln>
                  <a:noFill/>
                </a:ln>
                <a:solidFill>
                  <a:schemeClr val="tx1"/>
                </a:solidFill>
                <a:effectLst/>
                <a:ea typeface="Times New Roman" pitchFamily="18" charset="0"/>
              </a:rPr>
              <a:t>Intrepid 2F @ 0.156 </a:t>
            </a:r>
            <a:r>
              <a:rPr kumimoji="0" lang="en-US" sz="2800" b="1" i="1" u="none" strike="noStrike" cap="none" normalizeH="0" baseline="0" dirty="0" err="1" smtClean="0">
                <a:ln>
                  <a:noFill/>
                </a:ln>
                <a:solidFill>
                  <a:schemeClr val="tx1"/>
                </a:solidFill>
                <a:effectLst/>
                <a:ea typeface="Times New Roman" pitchFamily="18" charset="0"/>
              </a:rPr>
              <a:t>ai</a:t>
            </a:r>
            <a:r>
              <a:rPr kumimoji="0" lang="en-US" sz="2800" b="1" i="1" u="none" strike="noStrike" cap="none" normalizeH="0" baseline="0" dirty="0" smtClean="0">
                <a:ln>
                  <a:noFill/>
                </a:ln>
                <a:solidFill>
                  <a:schemeClr val="tx1"/>
                </a:solidFill>
                <a:effectLst/>
                <a:ea typeface="Times New Roman" pitchFamily="18" charset="0"/>
              </a:rPr>
              <a:t>/A </a:t>
            </a:r>
            <a:r>
              <a:rPr kumimoji="0" lang="en-US" sz="2800" b="1" i="0" u="none" strike="noStrike" cap="none" normalizeH="0" baseline="0" dirty="0" smtClean="0">
                <a:ln>
                  <a:noFill/>
                </a:ln>
                <a:solidFill>
                  <a:schemeClr val="tx1"/>
                </a:solidFill>
                <a:effectLst/>
                <a:ea typeface="Times New Roman" pitchFamily="18" charset="0"/>
              </a:rPr>
              <a:t>plus </a:t>
            </a:r>
            <a:r>
              <a:rPr kumimoji="0" lang="en-US" sz="2800" b="1" i="1" u="none" strike="noStrike" cap="none" normalizeH="0" baseline="0" dirty="0" smtClean="0">
                <a:ln>
                  <a:noFill/>
                </a:ln>
                <a:solidFill>
                  <a:schemeClr val="tx1"/>
                </a:solidFill>
                <a:effectLst/>
                <a:ea typeface="Times New Roman" pitchFamily="18" charset="0"/>
              </a:rPr>
              <a:t>Capture 2 EC</a:t>
            </a:r>
            <a:r>
              <a:rPr kumimoji="0" lang="en-US" sz="2800" b="1" i="0" u="none" strike="noStrike" cap="none" normalizeH="0" baseline="0" dirty="0" smtClean="0">
                <a:ln>
                  <a:noFill/>
                </a:ln>
                <a:solidFill>
                  <a:schemeClr val="tx1"/>
                </a:solidFill>
                <a:effectLst/>
                <a:ea typeface="Times New Roman" pitchFamily="18" charset="0"/>
              </a:rPr>
              <a:t> @ .03 </a:t>
            </a:r>
            <a:r>
              <a:rPr kumimoji="0" lang="en-US" sz="2800" b="1" i="0" u="none" strike="noStrike" cap="none" normalizeH="0" baseline="0" dirty="0" err="1" smtClean="0">
                <a:ln>
                  <a:noFill/>
                </a:ln>
                <a:solidFill>
                  <a:schemeClr val="tx1"/>
                </a:solidFill>
                <a:effectLst/>
                <a:ea typeface="Times New Roman" pitchFamily="18" charset="0"/>
              </a:rPr>
              <a:t>ai</a:t>
            </a:r>
            <a:r>
              <a:rPr kumimoji="0" lang="en-US" sz="2800" b="1" i="0" u="none" strike="noStrike" cap="none" normalizeH="0" baseline="0" dirty="0" smtClean="0">
                <a:ln>
                  <a:noFill/>
                </a:ln>
                <a:solidFill>
                  <a:schemeClr val="tx1"/>
                </a:solidFill>
                <a:effectLst/>
                <a:ea typeface="Times New Roman" pitchFamily="18" charset="0"/>
              </a:rPr>
              <a:t>/A was applied to all treatment plots on 8/10/2011</a:t>
            </a: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US" sz="2800" b="1" i="0" u="sng" strike="noStrike" cap="none" normalizeH="0" baseline="0" dirty="0" smtClean="0">
              <a:ln>
                <a:noFill/>
              </a:ln>
              <a:solidFill>
                <a:schemeClr val="tx1"/>
              </a:solidFill>
              <a:effectLst/>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2800" b="1" i="0" u="sng" strike="noStrike" cap="none" normalizeH="0" baseline="0" dirty="0" smtClean="0">
                <a:ln>
                  <a:noFill/>
                </a:ln>
                <a:solidFill>
                  <a:schemeClr val="tx1"/>
                </a:solidFill>
                <a:effectLst/>
                <a:ea typeface="Times New Roman" pitchFamily="18" charset="0"/>
              </a:rPr>
              <a:t>Soil Sample Dates</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ea typeface="Times New Roman" pitchFamily="18" charset="0"/>
              </a:rPr>
              <a:t>Mid-Season nematode samples were taken on 7/20/2011 &amp; Pre-Harvest nematode samples were taken on 9/15/2011.</a:t>
            </a:r>
            <a:endParaRPr kumimoji="0" lang="en-US" sz="2800" b="0" i="0" u="none" strike="noStrike" cap="none" normalizeH="0" baseline="0" dirty="0" smtClean="0">
              <a:ln>
                <a:noFill/>
              </a:ln>
              <a:solidFill>
                <a:schemeClr val="tx1"/>
              </a:solidFill>
              <a:effectLst/>
            </a:endParaRPr>
          </a:p>
        </p:txBody>
      </p:sp>
      <p:sp>
        <p:nvSpPr>
          <p:cNvPr id="1032" name="Rectangle 8"/>
          <p:cNvSpPr>
            <a:spLocks noChangeArrowheads="1"/>
          </p:cNvSpPr>
          <p:nvPr/>
        </p:nvSpPr>
        <p:spPr bwMode="auto">
          <a:xfrm>
            <a:off x="1828800" y="23108067"/>
            <a:ext cx="14173200" cy="16896933"/>
          </a:xfrm>
          <a:prstGeom prst="rect">
            <a:avLst/>
          </a:prstGeom>
          <a:solidFill>
            <a:schemeClr val="accent3">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ea typeface="Times New Roman" pitchFamily="18" charset="0"/>
              </a:rPr>
              <a:t>2011 Varietal Differences Study</a:t>
            </a:r>
            <a:endParaRPr kumimoji="0" lang="en-US" sz="2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2800" b="1" i="0" u="sng" strike="noStrike" cap="none" normalizeH="0" baseline="0" dirty="0" smtClean="0">
                <a:ln>
                  <a:noFill/>
                </a:ln>
                <a:solidFill>
                  <a:schemeClr val="tx1"/>
                </a:solidFill>
                <a:effectLst/>
                <a:ea typeface="Times New Roman" pitchFamily="18" charset="0"/>
              </a:rPr>
              <a:t>Materials and Methods</a:t>
            </a: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2800" b="1" i="0" u="sng" strike="noStrike" cap="none" normalizeH="0" baseline="0" dirty="0" smtClean="0">
                <a:ln>
                  <a:noFill/>
                </a:ln>
                <a:solidFill>
                  <a:schemeClr val="tx1"/>
                </a:solidFill>
                <a:effectLst/>
                <a:ea typeface="Times New Roman" pitchFamily="18" charset="0"/>
              </a:rPr>
              <a:t>Research Plot Design</a:t>
            </a: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2800" b="1" i="0" u="none" strike="noStrike" cap="none" normalizeH="0" baseline="0" dirty="0" err="1" smtClean="0">
                <a:ln>
                  <a:noFill/>
                </a:ln>
                <a:solidFill>
                  <a:schemeClr val="tx1"/>
                </a:solidFill>
                <a:effectLst/>
                <a:ea typeface="Times New Roman" pitchFamily="18" charset="0"/>
              </a:rPr>
              <a:t>Sweetpotato</a:t>
            </a:r>
            <a:r>
              <a:rPr kumimoji="0" lang="en-US" sz="2800" b="1" i="0" u="none" strike="noStrike" cap="none" normalizeH="0" baseline="0" dirty="0" smtClean="0">
                <a:ln>
                  <a:noFill/>
                </a:ln>
                <a:solidFill>
                  <a:schemeClr val="tx1"/>
                </a:solidFill>
                <a:effectLst/>
                <a:ea typeface="Times New Roman" pitchFamily="18" charset="0"/>
              </a:rPr>
              <a:t> plots were replicated four times with four rows x 25’ (RCB). Spring nematode samples were taken on 4/25/2012. </a:t>
            </a:r>
            <a:r>
              <a:rPr kumimoji="0" lang="en-US" sz="2800" b="1" i="0" u="none" strike="noStrike" cap="none" normalizeH="0" baseline="0" dirty="0" err="1" smtClean="0">
                <a:ln>
                  <a:noFill/>
                </a:ln>
                <a:solidFill>
                  <a:schemeClr val="tx1"/>
                </a:solidFill>
                <a:effectLst/>
                <a:ea typeface="Times New Roman" pitchFamily="18" charset="0"/>
              </a:rPr>
              <a:t>Reniform</a:t>
            </a:r>
            <a:r>
              <a:rPr kumimoji="0" lang="en-US" sz="2800" b="1" i="0" u="none" strike="noStrike" cap="none" normalizeH="0" baseline="0" dirty="0" smtClean="0">
                <a:ln>
                  <a:noFill/>
                </a:ln>
                <a:solidFill>
                  <a:schemeClr val="tx1"/>
                </a:solidFill>
                <a:effectLst/>
                <a:ea typeface="Times New Roman" pitchFamily="18" charset="0"/>
              </a:rPr>
              <a:t> nematode counts averaged 1800/pint of soil </a:t>
            </a:r>
            <a:r>
              <a:rPr lang="en-US" sz="2800" b="1" dirty="0" smtClean="0">
                <a:ea typeface="Times New Roman" pitchFamily="18" charset="0"/>
              </a:rPr>
              <a:t>(±SEM)</a:t>
            </a:r>
            <a:r>
              <a:rPr kumimoji="0" lang="en-US" sz="2800" b="1" i="0" strike="noStrike" cap="none" normalizeH="0" baseline="0" dirty="0" smtClean="0">
                <a:ln>
                  <a:noFill/>
                </a:ln>
                <a:solidFill>
                  <a:schemeClr val="tx1"/>
                </a:solidFill>
                <a:effectLst/>
                <a:ea typeface="Times New Roman" pitchFamily="18" charset="0"/>
              </a:rPr>
              <a:t>.</a:t>
            </a:r>
            <a:r>
              <a:rPr kumimoji="0" lang="en-US" sz="2800" b="1" i="0" u="none" strike="noStrike" cap="none" normalizeH="0" baseline="0" dirty="0" smtClean="0">
                <a:ln>
                  <a:noFill/>
                </a:ln>
                <a:solidFill>
                  <a:schemeClr val="tx1"/>
                </a:solidFill>
                <a:effectLst/>
                <a:ea typeface="Times New Roman" pitchFamily="18" charset="0"/>
              </a:rPr>
              <a:t> Recommended herbicides were applied before and after transplanting. </a:t>
            </a:r>
            <a:r>
              <a:rPr kumimoji="0" lang="en-US" sz="2800" b="1" i="1" u="none" strike="noStrike" cap="none" normalizeH="0" baseline="0" dirty="0" smtClean="0">
                <a:ln>
                  <a:noFill/>
                </a:ln>
                <a:solidFill>
                  <a:schemeClr val="tx1"/>
                </a:solidFill>
                <a:effectLst/>
                <a:ea typeface="Times New Roman" pitchFamily="18" charset="0"/>
              </a:rPr>
              <a:t>B63,</a:t>
            </a:r>
            <a:r>
              <a:rPr kumimoji="0" lang="en-US" sz="2800" b="1" i="0" u="none" strike="noStrike" cap="none" normalizeH="0" baseline="0" dirty="0" smtClean="0">
                <a:ln>
                  <a:noFill/>
                </a:ln>
                <a:solidFill>
                  <a:schemeClr val="tx1"/>
                </a:solidFill>
                <a:effectLst/>
                <a:ea typeface="Times New Roman" pitchFamily="18" charset="0"/>
              </a:rPr>
              <a:t> </a:t>
            </a:r>
            <a:r>
              <a:rPr kumimoji="0" lang="en-US" sz="2800" b="1" i="1" u="none" strike="noStrike" cap="none" normalizeH="0" baseline="0" dirty="0" smtClean="0">
                <a:ln>
                  <a:noFill/>
                </a:ln>
                <a:solidFill>
                  <a:schemeClr val="tx1"/>
                </a:solidFill>
                <a:effectLst/>
                <a:ea typeface="Times New Roman" pitchFamily="18" charset="0"/>
              </a:rPr>
              <a:t>Covington and Evangeline </a:t>
            </a:r>
            <a:r>
              <a:rPr kumimoji="0" lang="en-US" sz="2800" b="1" i="0" u="none" strike="noStrike" cap="none" normalizeH="0" baseline="0" dirty="0" smtClean="0">
                <a:ln>
                  <a:noFill/>
                </a:ln>
                <a:solidFill>
                  <a:schemeClr val="tx1"/>
                </a:solidFill>
                <a:effectLst/>
                <a:ea typeface="Times New Roman" pitchFamily="18" charset="0"/>
              </a:rPr>
              <a:t>variety </a:t>
            </a:r>
            <a:r>
              <a:rPr kumimoji="0" lang="en-US" sz="2800" b="1" i="0" u="none" strike="noStrike" cap="none" normalizeH="0" baseline="0" dirty="0" err="1" smtClean="0">
                <a:ln>
                  <a:noFill/>
                </a:ln>
                <a:solidFill>
                  <a:schemeClr val="tx1"/>
                </a:solidFill>
                <a:effectLst/>
                <a:ea typeface="Times New Roman" pitchFamily="18" charset="0"/>
              </a:rPr>
              <a:t>sweetpotato</a:t>
            </a:r>
            <a:r>
              <a:rPr kumimoji="0" lang="en-US" sz="2800" b="1" i="0" u="none" strike="noStrike" cap="none" normalizeH="0" baseline="0" dirty="0" smtClean="0">
                <a:ln>
                  <a:noFill/>
                </a:ln>
                <a:solidFill>
                  <a:schemeClr val="tx1"/>
                </a:solidFill>
                <a:effectLst/>
                <a:ea typeface="Times New Roman" pitchFamily="18" charset="0"/>
              </a:rPr>
              <a:t> slips were transplanted using a two row </a:t>
            </a:r>
            <a:r>
              <a:rPr kumimoji="0" lang="en-US" sz="2800" b="1" i="0" u="none" strike="noStrike" cap="none" normalizeH="0" baseline="0" dirty="0" err="1" smtClean="0">
                <a:ln>
                  <a:noFill/>
                </a:ln>
                <a:solidFill>
                  <a:schemeClr val="tx1"/>
                </a:solidFill>
                <a:effectLst/>
                <a:ea typeface="Times New Roman" pitchFamily="18" charset="0"/>
              </a:rPr>
              <a:t>transplanter</a:t>
            </a:r>
            <a:r>
              <a:rPr kumimoji="0" lang="en-US" sz="2800" b="1" i="0" u="none" strike="noStrike" cap="none" normalizeH="0" baseline="0" dirty="0" smtClean="0">
                <a:ln>
                  <a:noFill/>
                </a:ln>
                <a:solidFill>
                  <a:schemeClr val="tx1"/>
                </a:solidFill>
                <a:effectLst/>
                <a:ea typeface="Times New Roman" pitchFamily="18" charset="0"/>
              </a:rPr>
              <a:t> at 12” spacing on 40” rows on 6/2/2011. Plots were harvested on 10/4/2011 at 114 days after transplanting. Irrigation was applied as needed to all plots.</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ea typeface="Times New Roman" pitchFamily="18" charset="0"/>
              </a:rPr>
              <a:t> </a:t>
            </a: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2800" b="1" i="0" u="sng" strike="noStrike" cap="none" normalizeH="0" baseline="0" dirty="0" smtClean="0">
                <a:ln>
                  <a:noFill/>
                </a:ln>
                <a:solidFill>
                  <a:schemeClr val="tx1"/>
                </a:solidFill>
                <a:effectLst/>
                <a:ea typeface="Times New Roman" pitchFamily="18" charset="0"/>
              </a:rPr>
              <a:t>Insect Sampling</a:t>
            </a: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ea typeface="Times New Roman" pitchFamily="18" charset="0"/>
              </a:rPr>
              <a:t>Sweep net samples were taken weekly using a 15” net with 25 sweeps in four locations randomly across the field. Insect populations were recorded and treatments applied as needed.</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2800" b="1" i="0" u="sng" strike="noStrike" cap="none" normalizeH="0" baseline="0" dirty="0" err="1" smtClean="0">
                <a:ln>
                  <a:noFill/>
                </a:ln>
                <a:solidFill>
                  <a:schemeClr val="tx1"/>
                </a:solidFill>
                <a:effectLst/>
                <a:ea typeface="Times New Roman" pitchFamily="18" charset="0"/>
              </a:rPr>
              <a:t>Nematicide</a:t>
            </a:r>
            <a:r>
              <a:rPr kumimoji="0" lang="en-US" sz="2800" b="1" i="0" u="sng" strike="noStrike" cap="none" normalizeH="0" baseline="0" dirty="0" smtClean="0">
                <a:ln>
                  <a:noFill/>
                </a:ln>
                <a:solidFill>
                  <a:schemeClr val="tx1"/>
                </a:solidFill>
                <a:effectLst/>
                <a:ea typeface="Times New Roman" pitchFamily="18" charset="0"/>
              </a:rPr>
              <a:t> Treatments Applied in the Product Evaluation Study </a:t>
            </a: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800" b="1" i="0" u="none" strike="noStrike" cap="none" normalizeH="0" baseline="0" dirty="0" smtClean="0">
                <a:ln>
                  <a:noFill/>
                </a:ln>
                <a:solidFill>
                  <a:schemeClr val="tx1"/>
                </a:solidFill>
                <a:effectLst/>
                <a:ea typeface="Times New Roman" pitchFamily="18" charset="0"/>
              </a:rPr>
              <a:t>Control Treated – </a:t>
            </a:r>
            <a:r>
              <a:rPr kumimoji="0" lang="en-US" sz="2800" b="1" i="1" u="none" strike="noStrike" cap="none" normalizeH="0" baseline="0" dirty="0" smtClean="0">
                <a:ln>
                  <a:noFill/>
                </a:ln>
                <a:solidFill>
                  <a:schemeClr val="tx1"/>
                </a:solidFill>
                <a:effectLst/>
                <a:ea typeface="Times New Roman" pitchFamily="18" charset="0"/>
              </a:rPr>
              <a:t>B63</a:t>
            </a: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800" b="1" i="0" u="none" strike="noStrike" cap="none" normalizeH="0" baseline="0" dirty="0" smtClean="0">
                <a:ln>
                  <a:noFill/>
                </a:ln>
                <a:solidFill>
                  <a:schemeClr val="tx1"/>
                </a:solidFill>
                <a:effectLst/>
                <a:ea typeface="Times New Roman" pitchFamily="18" charset="0"/>
              </a:rPr>
              <a:t>Control Untreated – </a:t>
            </a:r>
            <a:r>
              <a:rPr kumimoji="0" lang="en-US" sz="2800" b="1" i="1" u="none" strike="noStrike" cap="none" normalizeH="0" baseline="0" dirty="0" smtClean="0">
                <a:ln>
                  <a:noFill/>
                </a:ln>
                <a:solidFill>
                  <a:schemeClr val="tx1"/>
                </a:solidFill>
                <a:effectLst/>
                <a:ea typeface="Times New Roman" pitchFamily="18" charset="0"/>
              </a:rPr>
              <a:t>B63</a:t>
            </a: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800" b="1" i="0" u="none" strike="noStrike" cap="none" normalizeH="0" baseline="0" dirty="0" smtClean="0">
                <a:ln>
                  <a:noFill/>
                </a:ln>
                <a:solidFill>
                  <a:schemeClr val="tx1"/>
                </a:solidFill>
                <a:effectLst/>
                <a:ea typeface="Times New Roman" pitchFamily="18" charset="0"/>
              </a:rPr>
              <a:t>Control Treated – </a:t>
            </a:r>
            <a:r>
              <a:rPr kumimoji="0" lang="en-US" sz="2800" b="1" i="1" u="none" strike="noStrike" cap="none" normalizeH="0" baseline="0" dirty="0" smtClean="0">
                <a:ln>
                  <a:noFill/>
                </a:ln>
                <a:solidFill>
                  <a:schemeClr val="tx1"/>
                </a:solidFill>
                <a:effectLst/>
                <a:ea typeface="Times New Roman" pitchFamily="18" charset="0"/>
              </a:rPr>
              <a:t>Covington </a:t>
            </a:r>
            <a:endParaRPr kumimoji="0" lang="en-US" sz="2800" b="0" i="1"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800" b="1" i="0" u="none" strike="noStrike" cap="none" normalizeH="0" baseline="0" dirty="0" smtClean="0">
                <a:ln>
                  <a:noFill/>
                </a:ln>
                <a:solidFill>
                  <a:schemeClr val="tx1"/>
                </a:solidFill>
                <a:effectLst/>
                <a:ea typeface="Times New Roman" pitchFamily="18" charset="0"/>
              </a:rPr>
              <a:t>Control Untreated – </a:t>
            </a:r>
            <a:r>
              <a:rPr kumimoji="0" lang="en-US" sz="2800" b="1" i="1" u="none" strike="noStrike" cap="none" normalizeH="0" baseline="0" dirty="0" smtClean="0">
                <a:ln>
                  <a:noFill/>
                </a:ln>
                <a:solidFill>
                  <a:schemeClr val="tx1"/>
                </a:solidFill>
                <a:effectLst/>
                <a:ea typeface="Times New Roman" pitchFamily="18" charset="0"/>
              </a:rPr>
              <a:t>Covington </a:t>
            </a:r>
            <a:r>
              <a:rPr kumimoji="0" lang="en-US" sz="2800" b="1" i="0" u="none" strike="noStrike" cap="none" normalizeH="0" baseline="0" dirty="0" smtClean="0">
                <a:ln>
                  <a:noFill/>
                </a:ln>
                <a:solidFill>
                  <a:schemeClr val="tx1"/>
                </a:solidFill>
                <a:effectLst/>
                <a:ea typeface="Times New Roman" pitchFamily="18" charset="0"/>
              </a:rPr>
              <a:t> </a:t>
            </a: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800" b="1" i="0" u="none" strike="noStrike" cap="none" normalizeH="0" baseline="0" dirty="0" smtClean="0">
                <a:ln>
                  <a:noFill/>
                </a:ln>
                <a:solidFill>
                  <a:schemeClr val="tx1"/>
                </a:solidFill>
                <a:effectLst/>
                <a:ea typeface="Times New Roman" pitchFamily="18" charset="0"/>
              </a:rPr>
              <a:t>Control Treated – </a:t>
            </a:r>
            <a:r>
              <a:rPr kumimoji="0" lang="en-US" sz="2800" b="1" i="1" u="none" strike="noStrike" cap="none" normalizeH="0" baseline="0" dirty="0" smtClean="0">
                <a:ln>
                  <a:noFill/>
                </a:ln>
                <a:solidFill>
                  <a:schemeClr val="tx1"/>
                </a:solidFill>
                <a:effectLst/>
                <a:ea typeface="Times New Roman" pitchFamily="18" charset="0"/>
              </a:rPr>
              <a:t>Evangeline </a:t>
            </a:r>
            <a:r>
              <a:rPr kumimoji="0" lang="en-US" sz="2800" b="1" i="0" u="none" strike="noStrike" cap="none" normalizeH="0" baseline="0" dirty="0" smtClean="0">
                <a:ln>
                  <a:noFill/>
                </a:ln>
                <a:solidFill>
                  <a:schemeClr val="tx1"/>
                </a:solidFill>
                <a:effectLst/>
                <a:ea typeface="Times New Roman" pitchFamily="18" charset="0"/>
              </a:rPr>
              <a:t>  </a:t>
            </a: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800" b="1" i="0" u="none" strike="noStrike" cap="none" normalizeH="0" baseline="0" dirty="0" smtClean="0">
                <a:ln>
                  <a:noFill/>
                </a:ln>
                <a:solidFill>
                  <a:schemeClr val="tx1"/>
                </a:solidFill>
                <a:effectLst/>
                <a:ea typeface="Times New Roman" pitchFamily="18" charset="0"/>
              </a:rPr>
              <a:t>Control Untreated – </a:t>
            </a:r>
            <a:r>
              <a:rPr kumimoji="0" lang="en-US" sz="2800" b="1" i="1" u="none" strike="noStrike" cap="none" normalizeH="0" baseline="0" dirty="0" smtClean="0">
                <a:ln>
                  <a:noFill/>
                </a:ln>
                <a:solidFill>
                  <a:schemeClr val="tx1"/>
                </a:solidFill>
                <a:effectLst/>
                <a:ea typeface="Times New Roman" pitchFamily="18" charset="0"/>
              </a:rPr>
              <a:t>Evangeline </a:t>
            </a: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800" b="1" i="1" u="none" strike="noStrike" cap="none" normalizeH="0" baseline="0" dirty="0" smtClean="0">
                <a:ln>
                  <a:noFill/>
                </a:ln>
                <a:solidFill>
                  <a:schemeClr val="tx1"/>
                </a:solidFill>
                <a:effectLst/>
                <a:ea typeface="Times New Roman" pitchFamily="18" charset="0"/>
              </a:rPr>
              <a:t>*K-Pam HL</a:t>
            </a:r>
            <a:r>
              <a:rPr kumimoji="0" lang="en-US" sz="2800" b="1" i="0" u="none" strike="noStrike" cap="none" normalizeH="0" baseline="0" dirty="0" smtClean="0">
                <a:ln>
                  <a:noFill/>
                </a:ln>
                <a:solidFill>
                  <a:schemeClr val="tx1"/>
                </a:solidFill>
                <a:effectLst/>
                <a:ea typeface="Times New Roman" pitchFamily="18" charset="0"/>
              </a:rPr>
              <a:t> Treated – </a:t>
            </a:r>
            <a:r>
              <a:rPr kumimoji="0" lang="en-US" sz="2800" b="1" i="1" u="none" strike="noStrike" cap="none" normalizeH="0" baseline="0" dirty="0" smtClean="0">
                <a:ln>
                  <a:noFill/>
                </a:ln>
                <a:solidFill>
                  <a:schemeClr val="tx1"/>
                </a:solidFill>
                <a:effectLst/>
                <a:ea typeface="Times New Roman" pitchFamily="18" charset="0"/>
              </a:rPr>
              <a:t>B63 </a:t>
            </a: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800" b="1" i="1" u="none" strike="noStrike" cap="none" normalizeH="0" baseline="0" dirty="0" smtClean="0">
                <a:ln>
                  <a:noFill/>
                </a:ln>
                <a:solidFill>
                  <a:schemeClr val="tx1"/>
                </a:solidFill>
                <a:effectLst/>
                <a:ea typeface="Times New Roman" pitchFamily="18" charset="0"/>
              </a:rPr>
              <a:t>*K-Pam HL</a:t>
            </a:r>
            <a:r>
              <a:rPr kumimoji="0" lang="en-US" sz="2800" b="1" i="0" u="none" strike="noStrike" cap="none" normalizeH="0" baseline="0" dirty="0" smtClean="0">
                <a:ln>
                  <a:noFill/>
                </a:ln>
                <a:solidFill>
                  <a:schemeClr val="tx1"/>
                </a:solidFill>
                <a:effectLst/>
                <a:ea typeface="Times New Roman" pitchFamily="18" charset="0"/>
              </a:rPr>
              <a:t> Untreated – </a:t>
            </a:r>
            <a:r>
              <a:rPr kumimoji="0" lang="en-US" sz="2800" b="1" i="1" u="none" strike="noStrike" cap="none" normalizeH="0" baseline="0" dirty="0" smtClean="0">
                <a:ln>
                  <a:noFill/>
                </a:ln>
                <a:solidFill>
                  <a:schemeClr val="tx1"/>
                </a:solidFill>
                <a:effectLst/>
                <a:ea typeface="Times New Roman" pitchFamily="18" charset="0"/>
              </a:rPr>
              <a:t>B63</a:t>
            </a: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800" b="1" i="1" u="none" strike="noStrike" cap="none" normalizeH="0" baseline="0" dirty="0" smtClean="0">
                <a:ln>
                  <a:noFill/>
                </a:ln>
                <a:solidFill>
                  <a:schemeClr val="tx1"/>
                </a:solidFill>
                <a:effectLst/>
                <a:ea typeface="Times New Roman" pitchFamily="18" charset="0"/>
              </a:rPr>
              <a:t>*K-Pam HL</a:t>
            </a:r>
            <a:r>
              <a:rPr kumimoji="0" lang="en-US" sz="2800" b="1" i="0" u="none" strike="noStrike" cap="none" normalizeH="0" baseline="0" dirty="0" smtClean="0">
                <a:ln>
                  <a:noFill/>
                </a:ln>
                <a:solidFill>
                  <a:schemeClr val="tx1"/>
                </a:solidFill>
                <a:effectLst/>
                <a:ea typeface="Times New Roman" pitchFamily="18" charset="0"/>
              </a:rPr>
              <a:t> Treated – </a:t>
            </a:r>
            <a:r>
              <a:rPr kumimoji="0" lang="en-US" sz="2800" b="1" i="1" u="none" strike="noStrike" cap="none" normalizeH="0" baseline="0" dirty="0" smtClean="0">
                <a:ln>
                  <a:noFill/>
                </a:ln>
                <a:solidFill>
                  <a:schemeClr val="tx1"/>
                </a:solidFill>
                <a:effectLst/>
                <a:ea typeface="Times New Roman" pitchFamily="18" charset="0"/>
              </a:rPr>
              <a:t>Covington </a:t>
            </a: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800" b="1" i="1" u="none" strike="noStrike" cap="none" normalizeH="0" baseline="0" dirty="0" smtClean="0">
                <a:ln>
                  <a:noFill/>
                </a:ln>
                <a:solidFill>
                  <a:schemeClr val="tx1"/>
                </a:solidFill>
                <a:effectLst/>
                <a:ea typeface="Times New Roman" pitchFamily="18" charset="0"/>
              </a:rPr>
              <a:t>*K-Pam HL</a:t>
            </a:r>
            <a:r>
              <a:rPr kumimoji="0" lang="en-US" sz="2800" b="1" i="0" u="none" strike="noStrike" cap="none" normalizeH="0" baseline="0" dirty="0" smtClean="0">
                <a:ln>
                  <a:noFill/>
                </a:ln>
                <a:solidFill>
                  <a:schemeClr val="tx1"/>
                </a:solidFill>
                <a:effectLst/>
                <a:ea typeface="Times New Roman" pitchFamily="18" charset="0"/>
              </a:rPr>
              <a:t> Untreated – </a:t>
            </a:r>
            <a:r>
              <a:rPr kumimoji="0" lang="en-US" sz="2800" b="1" i="1" u="none" strike="noStrike" cap="none" normalizeH="0" baseline="0" dirty="0" smtClean="0">
                <a:ln>
                  <a:noFill/>
                </a:ln>
                <a:solidFill>
                  <a:schemeClr val="tx1"/>
                </a:solidFill>
                <a:effectLst/>
                <a:ea typeface="Times New Roman" pitchFamily="18" charset="0"/>
              </a:rPr>
              <a:t>Covington </a:t>
            </a: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800" b="1" i="1" u="none" strike="noStrike" cap="none" normalizeH="0" baseline="0" dirty="0" smtClean="0">
                <a:ln>
                  <a:noFill/>
                </a:ln>
                <a:solidFill>
                  <a:schemeClr val="tx1"/>
                </a:solidFill>
                <a:effectLst/>
                <a:ea typeface="Times New Roman" pitchFamily="18" charset="0"/>
              </a:rPr>
              <a:t>*K-Pam HL</a:t>
            </a:r>
            <a:r>
              <a:rPr kumimoji="0" lang="en-US" sz="2800" b="1" i="0" u="none" strike="noStrike" cap="none" normalizeH="0" baseline="0" dirty="0" smtClean="0">
                <a:ln>
                  <a:noFill/>
                </a:ln>
                <a:solidFill>
                  <a:schemeClr val="tx1"/>
                </a:solidFill>
                <a:effectLst/>
                <a:ea typeface="Times New Roman" pitchFamily="18" charset="0"/>
              </a:rPr>
              <a:t> Treated – </a:t>
            </a:r>
            <a:r>
              <a:rPr kumimoji="0" lang="en-US" sz="2800" b="1" i="1" u="none" strike="noStrike" cap="none" normalizeH="0" baseline="0" dirty="0" smtClean="0">
                <a:ln>
                  <a:noFill/>
                </a:ln>
                <a:solidFill>
                  <a:schemeClr val="tx1"/>
                </a:solidFill>
                <a:effectLst/>
                <a:ea typeface="Times New Roman" pitchFamily="18" charset="0"/>
              </a:rPr>
              <a:t>Evangeline </a:t>
            </a: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2800" b="1" i="1" u="none" strike="noStrike" cap="none" normalizeH="0" baseline="0" dirty="0" smtClean="0">
                <a:ln>
                  <a:noFill/>
                </a:ln>
                <a:solidFill>
                  <a:schemeClr val="tx1"/>
                </a:solidFill>
                <a:effectLst/>
                <a:ea typeface="Times New Roman" pitchFamily="18" charset="0"/>
              </a:rPr>
              <a:t>*K-Pam HL</a:t>
            </a:r>
            <a:r>
              <a:rPr kumimoji="0" lang="en-US" sz="2800" b="1" i="0" u="none" strike="noStrike" cap="none" normalizeH="0" baseline="0" dirty="0" smtClean="0">
                <a:ln>
                  <a:noFill/>
                </a:ln>
                <a:solidFill>
                  <a:schemeClr val="tx1"/>
                </a:solidFill>
                <a:effectLst/>
                <a:ea typeface="Times New Roman" pitchFamily="18" charset="0"/>
              </a:rPr>
              <a:t> Untreated</a:t>
            </a: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ea typeface="Times New Roman" pitchFamily="18" charset="0"/>
              </a:rPr>
              <a:t>*</a:t>
            </a:r>
            <a:r>
              <a:rPr kumimoji="0" lang="en-US" sz="2800" b="1" i="1" u="none" strike="noStrike" cap="none" normalizeH="0" baseline="0" dirty="0" smtClean="0">
                <a:ln>
                  <a:noFill/>
                </a:ln>
                <a:solidFill>
                  <a:schemeClr val="tx1"/>
                </a:solidFill>
                <a:effectLst/>
                <a:ea typeface="Times New Roman" pitchFamily="18" charset="0"/>
              </a:rPr>
              <a:t>K-Pam HL </a:t>
            </a:r>
            <a:r>
              <a:rPr kumimoji="0" lang="en-US" sz="2800" b="1" i="0" u="none" strike="noStrike" cap="none" normalizeH="0" baseline="0" dirty="0" smtClean="0">
                <a:ln>
                  <a:noFill/>
                </a:ln>
                <a:solidFill>
                  <a:schemeClr val="tx1"/>
                </a:solidFill>
                <a:effectLst/>
                <a:ea typeface="Times New Roman" pitchFamily="18" charset="0"/>
              </a:rPr>
              <a:t>@ 8 Gal/A applied 3 weeks before transplanting.</a:t>
            </a: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ea typeface="Times New Roman" pitchFamily="18" charset="0"/>
              </a:rPr>
              <a:t>  </a:t>
            </a: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2800" b="1" i="0" u="sng" strike="noStrike" cap="none" normalizeH="0" baseline="0" dirty="0" smtClean="0">
                <a:ln>
                  <a:noFill/>
                </a:ln>
                <a:solidFill>
                  <a:schemeClr val="tx1"/>
                </a:solidFill>
                <a:effectLst/>
                <a:ea typeface="Times New Roman" pitchFamily="18" charset="0"/>
              </a:rPr>
              <a:t>Insecticide Treatments</a:t>
            </a: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ea typeface="Times New Roman" pitchFamily="18" charset="0"/>
              </a:rPr>
              <a:t>The Control &amp; </a:t>
            </a:r>
            <a:r>
              <a:rPr kumimoji="0" lang="en-US" sz="2800" b="1" i="1" u="none" strike="noStrike" cap="none" normalizeH="0" baseline="0" dirty="0" smtClean="0">
                <a:ln>
                  <a:noFill/>
                </a:ln>
                <a:solidFill>
                  <a:schemeClr val="tx1"/>
                </a:solidFill>
                <a:effectLst/>
                <a:ea typeface="Times New Roman" pitchFamily="18" charset="0"/>
              </a:rPr>
              <a:t>K-Pam HL</a:t>
            </a:r>
            <a:r>
              <a:rPr kumimoji="0" lang="en-US" sz="2800" b="1" i="0" u="none" strike="noStrike" cap="none" normalizeH="0" baseline="0" dirty="0" smtClean="0">
                <a:ln>
                  <a:noFill/>
                </a:ln>
                <a:solidFill>
                  <a:schemeClr val="tx1"/>
                </a:solidFill>
                <a:effectLst/>
                <a:ea typeface="Times New Roman" pitchFamily="18" charset="0"/>
              </a:rPr>
              <a:t> treated plots included </a:t>
            </a:r>
            <a:r>
              <a:rPr kumimoji="0" lang="en-US" sz="2800" b="1" i="1" u="none" strike="noStrike" cap="none" normalizeH="0" baseline="0" dirty="0" err="1" smtClean="0">
                <a:ln>
                  <a:noFill/>
                </a:ln>
                <a:solidFill>
                  <a:schemeClr val="tx1"/>
                </a:solidFill>
                <a:effectLst/>
                <a:ea typeface="Times New Roman" pitchFamily="18" charset="0"/>
              </a:rPr>
              <a:t>Lorsban</a:t>
            </a:r>
            <a:r>
              <a:rPr kumimoji="0" lang="en-US" sz="2800" b="1" i="1" u="none" strike="noStrike" cap="none" normalizeH="0" baseline="0" dirty="0" smtClean="0">
                <a:ln>
                  <a:noFill/>
                </a:ln>
                <a:solidFill>
                  <a:schemeClr val="tx1"/>
                </a:solidFill>
                <a:effectLst/>
                <a:ea typeface="Times New Roman" pitchFamily="18" charset="0"/>
              </a:rPr>
              <a:t> </a:t>
            </a:r>
            <a:r>
              <a:rPr kumimoji="0" lang="en-US" sz="2800" b="1" i="0" u="none" strike="noStrike" cap="none" normalizeH="0" baseline="0" dirty="0" smtClean="0">
                <a:ln>
                  <a:noFill/>
                </a:ln>
                <a:solidFill>
                  <a:schemeClr val="tx1"/>
                </a:solidFill>
                <a:effectLst/>
                <a:ea typeface="Times New Roman" pitchFamily="18" charset="0"/>
              </a:rPr>
              <a:t>@ 64 oz/A (Incorporated).</a:t>
            </a: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ea typeface="Times New Roman" pitchFamily="18" charset="0"/>
              </a:rPr>
              <a:t>A foliar insecticide treatment of </a:t>
            </a:r>
            <a:r>
              <a:rPr kumimoji="0" lang="en-US" sz="2800" b="1" i="1" u="none" strike="noStrike" cap="none" normalizeH="0" baseline="0" dirty="0" smtClean="0">
                <a:ln>
                  <a:noFill/>
                </a:ln>
                <a:solidFill>
                  <a:schemeClr val="tx1"/>
                </a:solidFill>
                <a:effectLst/>
                <a:ea typeface="Times New Roman" pitchFamily="18" charset="0"/>
              </a:rPr>
              <a:t>Intrepid 2F @ 0.156 </a:t>
            </a:r>
            <a:r>
              <a:rPr kumimoji="0" lang="en-US" sz="2800" b="1" i="1" u="none" strike="noStrike" cap="none" normalizeH="0" baseline="0" dirty="0" err="1" smtClean="0">
                <a:ln>
                  <a:noFill/>
                </a:ln>
                <a:solidFill>
                  <a:schemeClr val="tx1"/>
                </a:solidFill>
                <a:effectLst/>
                <a:ea typeface="Times New Roman" pitchFamily="18" charset="0"/>
              </a:rPr>
              <a:t>ai</a:t>
            </a:r>
            <a:r>
              <a:rPr kumimoji="0" lang="en-US" sz="2800" b="1" i="1" u="none" strike="noStrike" cap="none" normalizeH="0" baseline="0" dirty="0" smtClean="0">
                <a:ln>
                  <a:noFill/>
                </a:ln>
                <a:solidFill>
                  <a:schemeClr val="tx1"/>
                </a:solidFill>
                <a:effectLst/>
                <a:ea typeface="Times New Roman" pitchFamily="18" charset="0"/>
              </a:rPr>
              <a:t>/A </a:t>
            </a:r>
            <a:r>
              <a:rPr kumimoji="0" lang="en-US" sz="2800" b="1" i="0" u="none" strike="noStrike" cap="none" normalizeH="0" baseline="0" dirty="0" smtClean="0">
                <a:ln>
                  <a:noFill/>
                </a:ln>
                <a:solidFill>
                  <a:schemeClr val="tx1"/>
                </a:solidFill>
                <a:effectLst/>
                <a:ea typeface="Times New Roman" pitchFamily="18" charset="0"/>
              </a:rPr>
              <a:t>plus </a:t>
            </a:r>
            <a:r>
              <a:rPr kumimoji="0" lang="en-US" sz="2800" b="1" i="1" u="none" strike="noStrike" cap="none" normalizeH="0" baseline="0" dirty="0" smtClean="0">
                <a:ln>
                  <a:noFill/>
                </a:ln>
                <a:solidFill>
                  <a:schemeClr val="tx1"/>
                </a:solidFill>
                <a:effectLst/>
                <a:ea typeface="Times New Roman" pitchFamily="18" charset="0"/>
              </a:rPr>
              <a:t>Capture 2 EC</a:t>
            </a:r>
            <a:r>
              <a:rPr kumimoji="0" lang="en-US" sz="2800" b="1" i="0" u="none" strike="noStrike" cap="none" normalizeH="0" baseline="0" dirty="0" smtClean="0">
                <a:ln>
                  <a:noFill/>
                </a:ln>
                <a:solidFill>
                  <a:schemeClr val="tx1"/>
                </a:solidFill>
                <a:effectLst/>
                <a:ea typeface="Times New Roman" pitchFamily="18" charset="0"/>
              </a:rPr>
              <a:t> @ .03 </a:t>
            </a:r>
            <a:r>
              <a:rPr kumimoji="0" lang="en-US" sz="2800" b="1" i="0" u="none" strike="noStrike" cap="none" normalizeH="0" baseline="0" dirty="0" err="1" smtClean="0">
                <a:ln>
                  <a:noFill/>
                </a:ln>
                <a:solidFill>
                  <a:schemeClr val="tx1"/>
                </a:solidFill>
                <a:effectLst/>
                <a:ea typeface="Times New Roman" pitchFamily="18" charset="0"/>
              </a:rPr>
              <a:t>ai</a:t>
            </a:r>
            <a:r>
              <a:rPr kumimoji="0" lang="en-US" sz="2800" b="1" i="0" u="none" strike="noStrike" cap="none" normalizeH="0" baseline="0" dirty="0" smtClean="0">
                <a:ln>
                  <a:noFill/>
                </a:ln>
                <a:solidFill>
                  <a:schemeClr val="tx1"/>
                </a:solidFill>
                <a:effectLst/>
                <a:ea typeface="Times New Roman" pitchFamily="18" charset="0"/>
              </a:rPr>
              <a:t>/A was applied to all treatment plots on 8/10/2011.</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US" sz="2800" b="1" i="0" u="none" strike="noStrike" cap="none" normalizeH="0" baseline="0" dirty="0" smtClean="0">
              <a:ln>
                <a:noFill/>
              </a:ln>
              <a:solidFill>
                <a:schemeClr val="tx1"/>
              </a:solidFill>
              <a:effectLst/>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2800" b="1" i="0" u="sng" strike="noStrike" cap="none" normalizeH="0" baseline="0" dirty="0" smtClean="0">
                <a:ln>
                  <a:noFill/>
                </a:ln>
                <a:solidFill>
                  <a:schemeClr val="tx1"/>
                </a:solidFill>
                <a:effectLst/>
                <a:ea typeface="Times New Roman" pitchFamily="18" charset="0"/>
              </a:rPr>
              <a:t>Soil Sample Dates</a:t>
            </a:r>
            <a:endParaRPr kumimoji="0" lang="en-US"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ea typeface="Times New Roman" pitchFamily="18" charset="0"/>
              </a:rPr>
              <a:t>Mid-Season nematode samples were taken on 7/20/2011 &amp; Pre-Harvest nematode samples were taken on 9/15/2011.  </a:t>
            </a:r>
            <a:endParaRPr kumimoji="0" lang="en-US" sz="2800" b="0" i="0" u="none" strike="noStrike" cap="none" normalizeH="0" baseline="0" dirty="0" smtClean="0">
              <a:ln>
                <a:noFill/>
              </a:ln>
              <a:solidFill>
                <a:schemeClr val="tx1"/>
              </a:solidFill>
              <a:effectLst/>
            </a:endParaRPr>
          </a:p>
        </p:txBody>
      </p:sp>
      <p:sp>
        <p:nvSpPr>
          <p:cNvPr id="5" name="Rectangle 6"/>
          <p:cNvSpPr>
            <a:spLocks noChangeArrowheads="1"/>
          </p:cNvSpPr>
          <p:nvPr/>
        </p:nvSpPr>
        <p:spPr bwMode="auto">
          <a:xfrm>
            <a:off x="17068800" y="29768185"/>
            <a:ext cx="21183600" cy="7417415"/>
          </a:xfrm>
          <a:prstGeom prst="rect">
            <a:avLst/>
          </a:prstGeom>
          <a:solidFill>
            <a:schemeClr val="accent3">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sng" strike="noStrike" cap="none" normalizeH="0" baseline="0" dirty="0" smtClean="0">
                <a:ln>
                  <a:noFill/>
                </a:ln>
                <a:solidFill>
                  <a:schemeClr val="tx1"/>
                </a:solidFill>
                <a:effectLst/>
                <a:ea typeface="Calibri" pitchFamily="34" charset="0"/>
                <a:cs typeface="Times New Roman" pitchFamily="18" charset="0"/>
              </a:rPr>
              <a:t>Summary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ea typeface="Calibri" pitchFamily="34" charset="0"/>
                <a:cs typeface="Times New Roman" pitchFamily="18" charset="0"/>
              </a:rPr>
              <a:t>The mid-season nematode samples in the product evaluation study indicated a decrease in the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reniform</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nematode population in all treatments except </a:t>
            </a:r>
            <a:r>
              <a:rPr kumimoji="0" lang="en-US" sz="2800" b="0" i="1" u="none" strike="noStrike" cap="none" normalizeH="0" baseline="0" dirty="0" err="1" smtClean="0">
                <a:ln>
                  <a:noFill/>
                </a:ln>
                <a:solidFill>
                  <a:schemeClr val="tx1"/>
                </a:solidFill>
                <a:effectLst/>
                <a:ea typeface="Calibri" pitchFamily="34" charset="0"/>
                <a:cs typeface="Times New Roman" pitchFamily="18" charset="0"/>
              </a:rPr>
              <a:t>Mocap</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when compared to the untreated control (Chart 1). The </a:t>
            </a:r>
            <a:r>
              <a:rPr kumimoji="0" lang="en-US" sz="2800" b="0" i="1" u="none" strike="noStrike" cap="none" normalizeH="0" baseline="0" dirty="0" err="1" smtClean="0">
                <a:ln>
                  <a:noFill/>
                </a:ln>
                <a:solidFill>
                  <a:schemeClr val="tx1"/>
                </a:solidFill>
                <a:effectLst/>
                <a:ea typeface="Calibri" pitchFamily="34" charset="0"/>
                <a:cs typeface="Times New Roman" pitchFamily="18" charset="0"/>
              </a:rPr>
              <a:t>Telone</a:t>
            </a:r>
            <a:r>
              <a:rPr kumimoji="0" lang="en-US" sz="2800" b="0" i="1" u="none" strike="noStrike" cap="none" normalizeH="0" baseline="0" dirty="0" smtClean="0">
                <a:ln>
                  <a:noFill/>
                </a:ln>
                <a:solidFill>
                  <a:schemeClr val="tx1"/>
                </a:solidFill>
                <a:effectLst/>
                <a:ea typeface="Calibri" pitchFamily="34" charset="0"/>
                <a:cs typeface="Times New Roman" pitchFamily="18" charset="0"/>
              </a:rPr>
              <a:t> II</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treatment continued to suppress the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reniform</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nematode population in the pre-harvest nematode samples (Chart 1). </a:t>
            </a:r>
            <a:r>
              <a:rPr kumimoji="0" lang="en-US" sz="2800" b="0" i="1" u="none" strike="noStrike" cap="none" normalizeH="0" baseline="0" dirty="0" smtClean="0">
                <a:ln>
                  <a:noFill/>
                </a:ln>
                <a:solidFill>
                  <a:schemeClr val="tx1"/>
                </a:solidFill>
                <a:effectLst/>
                <a:ea typeface="Calibri" pitchFamily="34" charset="0"/>
                <a:cs typeface="Times New Roman" pitchFamily="18" charset="0"/>
              </a:rPr>
              <a:t>K-Pam</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1" u="none" strike="noStrike" cap="none" normalizeH="0" baseline="0" dirty="0" err="1" smtClean="0">
                <a:ln>
                  <a:noFill/>
                </a:ln>
                <a:solidFill>
                  <a:schemeClr val="tx1"/>
                </a:solidFill>
                <a:effectLst/>
                <a:ea typeface="Calibri" pitchFamily="34" charset="0"/>
                <a:cs typeface="Times New Roman" pitchFamily="18" charset="0"/>
              </a:rPr>
              <a:t>Telone</a:t>
            </a:r>
            <a:r>
              <a:rPr kumimoji="0" lang="en-US" sz="2800" b="0" i="1" u="none" strike="noStrike" cap="none" normalizeH="0" baseline="0" dirty="0" smtClean="0">
                <a:ln>
                  <a:noFill/>
                </a:ln>
                <a:solidFill>
                  <a:schemeClr val="tx1"/>
                </a:solidFill>
                <a:effectLst/>
                <a:ea typeface="Calibri" pitchFamily="34" charset="0"/>
                <a:cs typeface="Times New Roman" pitchFamily="18" charset="0"/>
              </a:rPr>
              <a:t> II</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and </a:t>
            </a:r>
            <a:r>
              <a:rPr kumimoji="0" lang="en-US" sz="2800" b="0" i="1" u="none" strike="noStrike" cap="none" normalizeH="0" baseline="0" dirty="0" err="1" smtClean="0">
                <a:ln>
                  <a:noFill/>
                </a:ln>
                <a:solidFill>
                  <a:schemeClr val="tx1"/>
                </a:solidFill>
                <a:effectLst/>
                <a:ea typeface="Calibri" pitchFamily="34" charset="0"/>
                <a:cs typeface="Times New Roman" pitchFamily="18" charset="0"/>
              </a:rPr>
              <a:t>NemOut</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.9 lbs/A treatment yields were significantly higher than the untreated control (Chart 2). All treatments in the varietal differences study showed a response to the </a:t>
            </a:r>
            <a:r>
              <a:rPr kumimoji="0" lang="en-US" sz="2800" b="0" i="1" u="none" strike="noStrike" cap="none" normalizeH="0" baseline="0" dirty="0" smtClean="0">
                <a:ln>
                  <a:noFill/>
                </a:ln>
                <a:solidFill>
                  <a:schemeClr val="tx1"/>
                </a:solidFill>
                <a:effectLst/>
                <a:ea typeface="Calibri" pitchFamily="34" charset="0"/>
                <a:cs typeface="Times New Roman" pitchFamily="18" charset="0"/>
              </a:rPr>
              <a:t>K-Pam</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treatment in the mid-season and pre-harvest nematode samples with the exception of the </a:t>
            </a:r>
            <a:r>
              <a:rPr kumimoji="0" lang="en-US" sz="2800" b="0" i="1" u="none" strike="noStrike" cap="none" normalizeH="0" baseline="0" dirty="0" smtClean="0">
                <a:ln>
                  <a:noFill/>
                </a:ln>
                <a:solidFill>
                  <a:schemeClr val="tx1"/>
                </a:solidFill>
                <a:effectLst/>
                <a:ea typeface="Calibri" pitchFamily="34" charset="0"/>
                <a:cs typeface="Times New Roman" pitchFamily="18" charset="0"/>
              </a:rPr>
              <a:t>K-Pam</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TRT B63 and the Control TRT B63 treatments at mid-season (Chart 3). There was no indication that </a:t>
            </a:r>
            <a:r>
              <a:rPr kumimoji="0" lang="en-US" sz="2800" b="0" i="1" u="none" strike="noStrike" cap="none" normalizeH="0" baseline="0" dirty="0" err="1" smtClean="0">
                <a:ln>
                  <a:noFill/>
                </a:ln>
                <a:solidFill>
                  <a:schemeClr val="tx1"/>
                </a:solidFill>
                <a:effectLst/>
                <a:ea typeface="Calibri" pitchFamily="34" charset="0"/>
                <a:cs typeface="Times New Roman" pitchFamily="18" charset="0"/>
              </a:rPr>
              <a:t>Lorsban</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treatment with or without </a:t>
            </a:r>
            <a:r>
              <a:rPr kumimoji="0" lang="en-US" sz="2800" b="0" i="1" u="none" strike="noStrike" cap="none" normalizeH="0" baseline="0" dirty="0" smtClean="0">
                <a:ln>
                  <a:noFill/>
                </a:ln>
                <a:solidFill>
                  <a:schemeClr val="tx1"/>
                </a:solidFill>
                <a:effectLst/>
                <a:ea typeface="Calibri" pitchFamily="34" charset="0"/>
                <a:cs typeface="Times New Roman" pitchFamily="18" charset="0"/>
              </a:rPr>
              <a:t>K-Pam</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application was contributing to suppression of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reniform</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nematode populations in this study (Chart 3). The </a:t>
            </a:r>
            <a:r>
              <a:rPr kumimoji="0" lang="en-US" sz="2800" b="0" i="1" u="none" strike="noStrike" cap="none" normalizeH="0" baseline="0" dirty="0" smtClean="0">
                <a:ln>
                  <a:noFill/>
                </a:ln>
                <a:solidFill>
                  <a:schemeClr val="tx1"/>
                </a:solidFill>
                <a:effectLst/>
                <a:ea typeface="Calibri" pitchFamily="34" charset="0"/>
                <a:cs typeface="Times New Roman" pitchFamily="18" charset="0"/>
              </a:rPr>
              <a:t>Evangeline</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Control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UnTRT</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and TRT with </a:t>
            </a:r>
            <a:r>
              <a:rPr kumimoji="0" lang="en-US" sz="2800" b="0" i="1" u="none" strike="noStrike" cap="none" normalizeH="0" baseline="0" dirty="0" err="1" smtClean="0">
                <a:ln>
                  <a:noFill/>
                </a:ln>
                <a:solidFill>
                  <a:schemeClr val="tx1"/>
                </a:solidFill>
                <a:effectLst/>
                <a:ea typeface="Calibri" pitchFamily="34" charset="0"/>
                <a:cs typeface="Times New Roman" pitchFamily="18" charset="0"/>
              </a:rPr>
              <a:t>Lorsban</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showed a higher number of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reniform</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nematodes than the </a:t>
            </a:r>
            <a:r>
              <a:rPr kumimoji="0" lang="en-US" sz="2800" b="0" i="1" u="none" strike="noStrike" cap="none" normalizeH="0" baseline="0" dirty="0" smtClean="0">
                <a:ln>
                  <a:noFill/>
                </a:ln>
                <a:solidFill>
                  <a:schemeClr val="tx1"/>
                </a:solidFill>
                <a:effectLst/>
                <a:ea typeface="Calibri" pitchFamily="34" charset="0"/>
                <a:cs typeface="Times New Roman" pitchFamily="18" charset="0"/>
              </a:rPr>
              <a:t>Covington</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and </a:t>
            </a:r>
            <a:r>
              <a:rPr kumimoji="0" lang="en-US" sz="2800" b="0" i="1" u="none" strike="noStrike" cap="none" normalizeH="0" baseline="0" dirty="0" smtClean="0">
                <a:ln>
                  <a:noFill/>
                </a:ln>
                <a:solidFill>
                  <a:schemeClr val="tx1"/>
                </a:solidFill>
                <a:effectLst/>
                <a:ea typeface="Calibri" pitchFamily="34" charset="0"/>
                <a:cs typeface="Times New Roman" pitchFamily="18" charset="0"/>
              </a:rPr>
              <a:t>B63 </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Control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UnTRT</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and TRT with </a:t>
            </a:r>
            <a:r>
              <a:rPr kumimoji="0" lang="en-US" sz="2800" b="0" i="1" u="none" strike="noStrike" cap="none" normalizeH="0" baseline="0" dirty="0" err="1" smtClean="0">
                <a:ln>
                  <a:noFill/>
                </a:ln>
                <a:solidFill>
                  <a:schemeClr val="tx1"/>
                </a:solidFill>
                <a:effectLst/>
                <a:ea typeface="Calibri" pitchFamily="34" charset="0"/>
                <a:cs typeface="Times New Roman" pitchFamily="18" charset="0"/>
              </a:rPr>
              <a:t>Lorsban</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in the mid-season nematode samples (Chart 3). In the pre-harvest nematode samples, all of the </a:t>
            </a:r>
            <a:r>
              <a:rPr kumimoji="0" lang="en-US" sz="2800" b="0" i="1" u="none" strike="noStrike" cap="none" normalizeH="0" baseline="0" dirty="0" smtClean="0">
                <a:ln>
                  <a:noFill/>
                </a:ln>
                <a:solidFill>
                  <a:schemeClr val="tx1"/>
                </a:solidFill>
                <a:effectLst/>
                <a:ea typeface="Calibri" pitchFamily="34" charset="0"/>
                <a:cs typeface="Times New Roman" pitchFamily="18" charset="0"/>
              </a:rPr>
              <a:t>K-Pam</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1" u="none" strike="noStrike" cap="none" normalizeH="0" baseline="0" dirty="0" smtClean="0">
                <a:ln>
                  <a:noFill/>
                </a:ln>
                <a:solidFill>
                  <a:schemeClr val="tx1"/>
                </a:solidFill>
                <a:effectLst/>
                <a:ea typeface="Calibri" pitchFamily="34" charset="0"/>
                <a:cs typeface="Times New Roman" pitchFamily="18" charset="0"/>
              </a:rPr>
              <a:t>Evangeline</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and </a:t>
            </a:r>
            <a:r>
              <a:rPr kumimoji="0" lang="en-US" sz="2800" b="0" i="1" u="none" strike="noStrike" cap="none" normalizeH="0" baseline="0" dirty="0" smtClean="0">
                <a:ln>
                  <a:noFill/>
                </a:ln>
                <a:solidFill>
                  <a:schemeClr val="tx1"/>
                </a:solidFill>
                <a:effectLst/>
                <a:ea typeface="Calibri" pitchFamily="34" charset="0"/>
                <a:cs typeface="Times New Roman" pitchFamily="18" charset="0"/>
              </a:rPr>
              <a:t>K-Pam Covington</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treatments were above or approaching the fall threshold population of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reniform</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nematodes while the </a:t>
            </a:r>
            <a:r>
              <a:rPr kumimoji="0" lang="en-US" sz="2800" b="0" i="1" u="none" strike="noStrike" cap="none" normalizeH="0" baseline="0" dirty="0" smtClean="0">
                <a:ln>
                  <a:noFill/>
                </a:ln>
                <a:solidFill>
                  <a:schemeClr val="tx1"/>
                </a:solidFill>
                <a:effectLst/>
                <a:ea typeface="Calibri" pitchFamily="34" charset="0"/>
                <a:cs typeface="Times New Roman" pitchFamily="18" charset="0"/>
              </a:rPr>
              <a:t>K-Pam</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1" u="none" strike="noStrike" cap="none" normalizeH="0" baseline="0" dirty="0" smtClean="0">
                <a:ln>
                  <a:noFill/>
                </a:ln>
                <a:solidFill>
                  <a:schemeClr val="tx1"/>
                </a:solidFill>
                <a:effectLst/>
                <a:ea typeface="Calibri" pitchFamily="34" charset="0"/>
                <a:cs typeface="Times New Roman" pitchFamily="18" charset="0"/>
              </a:rPr>
              <a:t>B63</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treatments were still below threshold (Chart 3). All varieties in the Control treatments were above the fall threshold number for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reniform</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nematodes in the pre-harvest nematode samples (Chart 3). Yield results from the varietal differences study showed the </a:t>
            </a:r>
            <a:r>
              <a:rPr kumimoji="0" lang="en-US" sz="2800" b="0" i="1" u="none" strike="noStrike" cap="none" normalizeH="0" baseline="0" dirty="0" smtClean="0">
                <a:ln>
                  <a:noFill/>
                </a:ln>
                <a:solidFill>
                  <a:schemeClr val="tx1"/>
                </a:solidFill>
                <a:effectLst/>
                <a:ea typeface="Calibri" pitchFamily="34" charset="0"/>
                <a:cs typeface="Times New Roman" pitchFamily="18" charset="0"/>
              </a:rPr>
              <a:t>K-Pam</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treatments higher than the Control treatments, in all varieties, with the exception of the Control TRT </a:t>
            </a:r>
            <a:r>
              <a:rPr kumimoji="0" lang="en-US" sz="2800" b="0" i="1" u="none" strike="noStrike" cap="none" normalizeH="0" baseline="0" dirty="0" smtClean="0">
                <a:ln>
                  <a:noFill/>
                </a:ln>
                <a:solidFill>
                  <a:schemeClr val="tx1"/>
                </a:solidFill>
                <a:effectLst/>
                <a:ea typeface="Calibri" pitchFamily="34" charset="0"/>
                <a:cs typeface="Times New Roman" pitchFamily="18" charset="0"/>
              </a:rPr>
              <a:t>Evangeline</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treatment (Chart 4). Only the </a:t>
            </a:r>
            <a:r>
              <a:rPr kumimoji="0" lang="en-US" sz="2800" b="0" i="1" u="none" strike="noStrike" cap="none" normalizeH="0" baseline="0" dirty="0" smtClean="0">
                <a:ln>
                  <a:noFill/>
                </a:ln>
                <a:solidFill>
                  <a:schemeClr val="tx1"/>
                </a:solidFill>
                <a:effectLst/>
                <a:ea typeface="Calibri" pitchFamily="34" charset="0"/>
                <a:cs typeface="Times New Roman" pitchFamily="18" charset="0"/>
              </a:rPr>
              <a:t>K-Pam</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TRT </a:t>
            </a:r>
            <a:r>
              <a:rPr kumimoji="0" lang="en-US" sz="2800" b="0" i="1" u="none" strike="noStrike" cap="none" normalizeH="0" baseline="0" dirty="0" smtClean="0">
                <a:ln>
                  <a:noFill/>
                </a:ln>
                <a:solidFill>
                  <a:schemeClr val="tx1"/>
                </a:solidFill>
                <a:effectLst/>
                <a:ea typeface="Calibri" pitchFamily="34" charset="0"/>
                <a:cs typeface="Times New Roman" pitchFamily="18" charset="0"/>
              </a:rPr>
              <a:t>Covington</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treatment yield was significantly different from all other treatments (LSD, P=0.05). </a:t>
            </a:r>
            <a:r>
              <a:rPr kumimoji="0" lang="en-US" sz="2800" b="0" i="1" u="none" strike="noStrike" cap="none" normalizeH="0" baseline="0" dirty="0" smtClean="0">
                <a:ln>
                  <a:noFill/>
                </a:ln>
                <a:solidFill>
                  <a:schemeClr val="tx1"/>
                </a:solidFill>
                <a:effectLst/>
                <a:ea typeface="Calibri" pitchFamily="34" charset="0"/>
                <a:cs typeface="Times New Roman" pitchFamily="18" charset="0"/>
              </a:rPr>
              <a:t>Covington</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and </a:t>
            </a:r>
            <a:r>
              <a:rPr kumimoji="0" lang="en-US" sz="2800" b="0" i="1" u="none" strike="noStrike" cap="none" normalizeH="0" baseline="0" dirty="0" smtClean="0">
                <a:ln>
                  <a:noFill/>
                </a:ln>
                <a:solidFill>
                  <a:schemeClr val="tx1"/>
                </a:solidFill>
                <a:effectLst/>
                <a:ea typeface="Calibri" pitchFamily="34" charset="0"/>
                <a:cs typeface="Times New Roman" pitchFamily="18" charset="0"/>
              </a:rPr>
              <a:t>Evangeline </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varieties yielded more than  </a:t>
            </a:r>
            <a:r>
              <a:rPr kumimoji="0" lang="en-US" sz="2800" b="0" i="1" u="none" strike="noStrike" cap="none" normalizeH="0" baseline="0" dirty="0" smtClean="0">
                <a:ln>
                  <a:noFill/>
                </a:ln>
                <a:solidFill>
                  <a:schemeClr val="tx1"/>
                </a:solidFill>
                <a:effectLst/>
                <a:ea typeface="Calibri" pitchFamily="34" charset="0"/>
                <a:cs typeface="Times New Roman" pitchFamily="18" charset="0"/>
              </a:rPr>
              <a:t>B63</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in both the Control and </a:t>
            </a:r>
            <a:r>
              <a:rPr kumimoji="0" lang="en-US" sz="2800" b="0" i="1" u="none" strike="noStrike" cap="none" normalizeH="0" baseline="0" dirty="0" smtClean="0">
                <a:ln>
                  <a:noFill/>
                </a:ln>
                <a:solidFill>
                  <a:schemeClr val="tx1"/>
                </a:solidFill>
                <a:effectLst/>
                <a:ea typeface="Calibri" pitchFamily="34" charset="0"/>
                <a:cs typeface="Times New Roman" pitchFamily="18" charset="0"/>
              </a:rPr>
              <a:t>K-Pam</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treatments although only the yield of Control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UnTRT</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1" u="none" strike="noStrike" cap="none" normalizeH="0" baseline="0" dirty="0" smtClean="0">
                <a:ln>
                  <a:noFill/>
                </a:ln>
                <a:solidFill>
                  <a:schemeClr val="tx1"/>
                </a:solidFill>
                <a:effectLst/>
                <a:ea typeface="Calibri" pitchFamily="34" charset="0"/>
                <a:cs typeface="Times New Roman" pitchFamily="18" charset="0"/>
              </a:rPr>
              <a:t>Covington</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Control TRT </a:t>
            </a:r>
            <a:r>
              <a:rPr kumimoji="0" lang="en-US" sz="2800" b="0" i="1" u="none" strike="noStrike" cap="none" normalizeH="0" baseline="0" dirty="0" smtClean="0">
                <a:ln>
                  <a:noFill/>
                </a:ln>
                <a:solidFill>
                  <a:schemeClr val="tx1"/>
                </a:solidFill>
                <a:effectLst/>
                <a:ea typeface="Calibri" pitchFamily="34" charset="0"/>
                <a:cs typeface="Times New Roman" pitchFamily="18" charset="0"/>
              </a:rPr>
              <a:t>Evangeline</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1" u="none" strike="noStrike" cap="none" normalizeH="0" baseline="0" dirty="0" smtClean="0">
                <a:ln>
                  <a:noFill/>
                </a:ln>
                <a:solidFill>
                  <a:schemeClr val="tx1"/>
                </a:solidFill>
                <a:effectLst/>
                <a:ea typeface="Calibri" pitchFamily="34" charset="0"/>
                <a:cs typeface="Times New Roman" pitchFamily="18" charset="0"/>
              </a:rPr>
              <a:t>K-Pam</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TRT </a:t>
            </a:r>
            <a:r>
              <a:rPr kumimoji="0" lang="en-US" sz="2800" b="0" i="1" u="none" strike="noStrike" cap="none" normalizeH="0" baseline="0" dirty="0" smtClean="0">
                <a:ln>
                  <a:noFill/>
                </a:ln>
                <a:solidFill>
                  <a:schemeClr val="tx1"/>
                </a:solidFill>
                <a:effectLst/>
                <a:ea typeface="Calibri" pitchFamily="34" charset="0"/>
                <a:cs typeface="Times New Roman" pitchFamily="18" charset="0"/>
              </a:rPr>
              <a:t>Covington</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and </a:t>
            </a:r>
            <a:r>
              <a:rPr kumimoji="0" lang="en-US" sz="2800" b="0" i="1" u="none" strike="noStrike" cap="none" normalizeH="0" baseline="0" dirty="0" smtClean="0">
                <a:ln>
                  <a:noFill/>
                </a:ln>
                <a:solidFill>
                  <a:schemeClr val="tx1"/>
                </a:solidFill>
                <a:effectLst/>
                <a:ea typeface="Calibri" pitchFamily="34" charset="0"/>
                <a:cs typeface="Times New Roman" pitchFamily="18" charset="0"/>
              </a:rPr>
              <a:t>K-Pam</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UnTRT</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800" b="0" i="1" u="none" strike="noStrike" cap="none" normalizeH="0" baseline="0" dirty="0" smtClean="0">
                <a:ln>
                  <a:noFill/>
                </a:ln>
                <a:solidFill>
                  <a:schemeClr val="tx1"/>
                </a:solidFill>
                <a:effectLst/>
                <a:ea typeface="Calibri" pitchFamily="34" charset="0"/>
                <a:cs typeface="Times New Roman" pitchFamily="18" charset="0"/>
              </a:rPr>
              <a:t>Covington</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were significantly different from all other treatments (Chart 4).</a:t>
            </a:r>
            <a:endParaRPr kumimoji="0" lang="en-US" sz="2800" b="0" i="0" u="none" strike="noStrike" cap="none" normalizeH="0" baseline="0" dirty="0" smtClean="0">
              <a:ln>
                <a:noFill/>
              </a:ln>
              <a:solidFill>
                <a:schemeClr val="tx1"/>
              </a:solidFill>
              <a:effectLst/>
            </a:endParaRPr>
          </a:p>
        </p:txBody>
      </p:sp>
      <p:pic>
        <p:nvPicPr>
          <p:cNvPr id="6" name="Picture 6" descr="C:\Documents and Settings\Larry\Desktop\2009\Logos\USDA symbol.wmf"/>
          <p:cNvPicPr>
            <a:picLocks noChangeAspect="1" noChangeArrowheads="1"/>
          </p:cNvPicPr>
          <p:nvPr/>
        </p:nvPicPr>
        <p:blipFill>
          <a:blip r:embed="rId8" cstate="print"/>
          <a:srcRect/>
          <a:stretch>
            <a:fillRect/>
          </a:stretch>
        </p:blipFill>
        <p:spPr bwMode="auto">
          <a:xfrm>
            <a:off x="6400800" y="914400"/>
            <a:ext cx="1866900" cy="1277937"/>
          </a:xfrm>
          <a:prstGeom prst="rect">
            <a:avLst/>
          </a:prstGeom>
          <a:noFill/>
        </p:spPr>
      </p:pic>
      <p:pic>
        <p:nvPicPr>
          <p:cNvPr id="1031" name="Picture 7" descr="C:\Documents and Settings\Larry\Desktop\2009\Logos\ARS logo.wmf"/>
          <p:cNvPicPr>
            <a:picLocks noChangeAspect="1" noChangeArrowheads="1"/>
          </p:cNvPicPr>
          <p:nvPr/>
        </p:nvPicPr>
        <p:blipFill>
          <a:blip r:embed="rId9" cstate="print"/>
          <a:srcRect/>
          <a:stretch>
            <a:fillRect/>
          </a:stretch>
        </p:blipFill>
        <p:spPr bwMode="auto">
          <a:xfrm>
            <a:off x="31775400" y="914400"/>
            <a:ext cx="1981200" cy="1219199"/>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1132</Words>
  <Application>Microsoft Office PowerPoint</Application>
  <PresentationFormat>Custom</PresentationFormat>
  <Paragraphs>69</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Presentation</vt:lpstr>
      <vt:lpstr>Slide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Larry</dc:creator>
  <cp:lastModifiedBy>Larry</cp:lastModifiedBy>
  <cp:revision>28</cp:revision>
  <dcterms:created xsi:type="dcterms:W3CDTF">2012-01-23T14:32:00Z</dcterms:created>
  <dcterms:modified xsi:type="dcterms:W3CDTF">2012-01-24T15:53:04Z</dcterms:modified>
</cp:coreProperties>
</file>