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7" r:id="rId2"/>
    <p:sldId id="265" r:id="rId3"/>
    <p:sldId id="258" r:id="rId4"/>
    <p:sldId id="259" r:id="rId5"/>
    <p:sldId id="263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9E265E-CDEF-4A4B-A9B0-1930F8C5D973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C044D77-5257-4632-B4E3-CAAB9841B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7485-C407-49D2-A9AA-C3ECE097AC02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D410D-7D54-42B1-9821-E1688FC326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7485-C407-49D2-A9AA-C3ECE097AC02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D410D-7D54-42B1-9821-E1688FC326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7485-C407-49D2-A9AA-C3ECE097AC02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D410D-7D54-42B1-9821-E1688FC326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7485-C407-49D2-A9AA-C3ECE097AC02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D410D-7D54-42B1-9821-E1688FC326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7485-C407-49D2-A9AA-C3ECE097AC02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D410D-7D54-42B1-9821-E1688FC326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7485-C407-49D2-A9AA-C3ECE097AC02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D410D-7D54-42B1-9821-E1688FC326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7485-C407-49D2-A9AA-C3ECE097AC02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D410D-7D54-42B1-9821-E1688FC326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7485-C407-49D2-A9AA-C3ECE097AC02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D410D-7D54-42B1-9821-E1688FC326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7485-C407-49D2-A9AA-C3ECE097AC02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D410D-7D54-42B1-9821-E1688FC326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7485-C407-49D2-A9AA-C3ECE097AC02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D410D-7D54-42B1-9821-E1688FC326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7485-C407-49D2-A9AA-C3ECE097AC02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D410D-7D54-42B1-9821-E1688FC326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57485-C407-49D2-A9AA-C3ECE097AC02}" type="datetimeFigureOut">
              <a:rPr lang="en-US" smtClean="0"/>
              <a:pPr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D410D-7D54-42B1-9821-E1688FC326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jpeg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6000" b="1" dirty="0" smtClean="0">
                <a:latin typeface="Comic Sans MS" pitchFamily="66" charset="0"/>
              </a:rPr>
              <a:t>Role of Lead Scientist</a:t>
            </a:r>
          </a:p>
        </p:txBody>
      </p:sp>
      <p:sp>
        <p:nvSpPr>
          <p:cNvPr id="6148" name="TextBox 8"/>
          <p:cNvSpPr txBox="1">
            <a:spLocks noChangeArrowheads="1"/>
          </p:cNvSpPr>
          <p:nvPr/>
        </p:nvSpPr>
        <p:spPr bwMode="auto">
          <a:xfrm>
            <a:off x="3048000" y="3429000"/>
            <a:ext cx="24561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latin typeface="Monotype Corsiva" pitchFamily="66" charset="0"/>
              </a:rPr>
              <a:t>Will </a:t>
            </a:r>
            <a:r>
              <a:rPr lang="en-US" sz="2000" b="1" dirty="0" smtClean="0">
                <a:latin typeface="Monotype Corsiva" pitchFamily="66" charset="0"/>
              </a:rPr>
              <a:t>Blackburn, Director</a:t>
            </a:r>
            <a:endParaRPr lang="en-US" sz="2000" b="1" dirty="0">
              <a:latin typeface="Monotype Corsiva" pitchFamily="66" charset="0"/>
            </a:endParaRPr>
          </a:p>
          <a:p>
            <a:pPr algn="ctr"/>
            <a:r>
              <a:rPr lang="en-US" sz="2000" b="1" dirty="0" smtClean="0">
                <a:latin typeface="Monotype Corsiva" pitchFamily="66" charset="0"/>
              </a:rPr>
              <a:t>Northern Plains Area</a:t>
            </a:r>
            <a:endParaRPr lang="en-US" sz="2000" b="1" dirty="0">
              <a:latin typeface="Monotype Corsiva" pitchFamily="66" charset="0"/>
            </a:endParaRPr>
          </a:p>
        </p:txBody>
      </p:sp>
      <p:pic>
        <p:nvPicPr>
          <p:cNvPr id="4098" name="Picture 2" descr="C:\Documents and Settings\willblackburn\Local Settings\Temporary Internet Files\Content.IE5\6TCFAPSX\MCj0287501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114800"/>
            <a:ext cx="1650749" cy="2480650"/>
          </a:xfrm>
          <a:prstGeom prst="rect">
            <a:avLst/>
          </a:prstGeom>
          <a:noFill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4267200"/>
            <a:ext cx="2057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1"/>
            <a:ext cx="8382000" cy="5410200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50000"/>
                </a:schemeClr>
              </a:buClr>
              <a:buNone/>
            </a:pPr>
            <a:r>
              <a:rPr lang="en-US" b="1" dirty="0" smtClean="0">
                <a:latin typeface="Comic Sans MS" pitchFamily="66" charset="0"/>
              </a:rPr>
              <a:t>Lead Scientist is the Team Lead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000" b="1" dirty="0" smtClean="0">
                <a:latin typeface="Comic Sans MS" pitchFamily="66" charset="0"/>
              </a:rPr>
              <a:t>Committed to solving the problems that prompted the project,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000" b="1" dirty="0" smtClean="0">
                <a:latin typeface="Comic Sans MS" pitchFamily="66" charset="0"/>
              </a:rPr>
              <a:t>Good at working with individuals and groups,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000" b="1" dirty="0" smtClean="0">
                <a:latin typeface="Comic Sans MS" pitchFamily="66" charset="0"/>
              </a:rPr>
              <a:t>Full-fledged team member,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000" b="1" dirty="0" smtClean="0">
                <a:latin typeface="Comic Sans MS" pitchFamily="66" charset="0"/>
              </a:rPr>
              <a:t>Leads the development and implementation of the project plan,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000" b="1" dirty="0" smtClean="0">
                <a:latin typeface="Comic Sans MS" pitchFamily="66" charset="0"/>
              </a:rPr>
              <a:t>Manages the team:</a:t>
            </a:r>
          </a:p>
          <a:p>
            <a:pPr lvl="1">
              <a:buClr>
                <a:schemeClr val="accent2"/>
              </a:buClr>
              <a:buFont typeface="Wingdings 2" pitchFamily="18" charset="2"/>
              <a:buChar char="P"/>
            </a:pPr>
            <a:r>
              <a:rPr lang="en-US" sz="2000" dirty="0" smtClean="0">
                <a:latin typeface="Comic Sans MS" pitchFamily="66" charset="0"/>
              </a:rPr>
              <a:t>Calls &amp; facilitates meetings,</a:t>
            </a:r>
          </a:p>
          <a:p>
            <a:pPr lvl="1">
              <a:buClr>
                <a:schemeClr val="accent2"/>
              </a:buClr>
              <a:buFont typeface="Wingdings 2" pitchFamily="18" charset="2"/>
              <a:buChar char="P"/>
            </a:pPr>
            <a:r>
              <a:rPr lang="en-US" sz="2000" dirty="0" smtClean="0">
                <a:latin typeface="Comic Sans MS" pitchFamily="66" charset="0"/>
              </a:rPr>
              <a:t>Handles or assigning administrative details,</a:t>
            </a:r>
          </a:p>
          <a:p>
            <a:pPr lvl="1">
              <a:buClr>
                <a:schemeClr val="accent2"/>
              </a:buClr>
              <a:buFont typeface="Wingdings 2" pitchFamily="18" charset="2"/>
              <a:buChar char="P"/>
            </a:pPr>
            <a:r>
              <a:rPr lang="en-US" sz="2000" dirty="0" smtClean="0">
                <a:latin typeface="Comic Sans MS" pitchFamily="66" charset="0"/>
              </a:rPr>
              <a:t>Orchestrates team activities,</a:t>
            </a:r>
          </a:p>
          <a:p>
            <a:pPr lvl="1">
              <a:buClr>
                <a:schemeClr val="accent2"/>
              </a:buClr>
              <a:buFont typeface="Wingdings 2" pitchFamily="18" charset="2"/>
              <a:buChar char="P"/>
            </a:pPr>
            <a:r>
              <a:rPr lang="en-US" sz="2000" dirty="0" smtClean="0">
                <a:latin typeface="Comic Sans MS" pitchFamily="66" charset="0"/>
              </a:rPr>
              <a:t>Oversees preparations for reports and presentations,</a:t>
            </a:r>
          </a:p>
          <a:p>
            <a:pPr lvl="1">
              <a:buClr>
                <a:schemeClr val="accent2"/>
              </a:buClr>
              <a:buFont typeface="Wingdings 2" pitchFamily="18" charset="2"/>
              <a:buChar char="P"/>
            </a:pPr>
            <a:r>
              <a:rPr lang="en-US" sz="2000" dirty="0" smtClean="0">
                <a:latin typeface="Comic Sans MS" pitchFamily="66" charset="0"/>
              </a:rPr>
              <a:t>Official keeper of the team records, including copies of     correspondence, records of meetings and presentations, etc.,</a:t>
            </a:r>
          </a:p>
          <a:p>
            <a:pPr lvl="1">
              <a:buClr>
                <a:schemeClr val="accent2"/>
              </a:buClr>
              <a:buFont typeface="Wingdings 2" pitchFamily="18" charset="2"/>
              <a:buChar char="P"/>
            </a:pPr>
            <a:r>
              <a:rPr lang="en-US" sz="2000" dirty="0" smtClean="0">
                <a:latin typeface="Comic Sans MS" pitchFamily="66" charset="0"/>
              </a:rPr>
              <a:t>The contact point for communication between the team and the rest of the organization.</a:t>
            </a:r>
          </a:p>
          <a:p>
            <a:pPr>
              <a:buClr>
                <a:schemeClr val="accent2">
                  <a:lumMod val="50000"/>
                </a:schemeClr>
              </a:buClr>
              <a:buNone/>
            </a:pPr>
            <a:endParaRPr lang="en-US" dirty="0"/>
          </a:p>
        </p:txBody>
      </p:sp>
      <p:pic>
        <p:nvPicPr>
          <p:cNvPr id="4" name="Picture 10" descr="BD19903_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5722938"/>
            <a:ext cx="1219200" cy="113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295400" y="5638800"/>
            <a:ext cx="62600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A</a:t>
            </a:r>
            <a:r>
              <a:rPr lang="en-US" sz="1200" dirty="0" smtClean="0">
                <a:latin typeface="Comic Sans MS" pitchFamily="66" charset="0"/>
              </a:rPr>
              <a:t>dditional information see P&amp;P 100.2-ARS Organization Structure and Title Changes</a:t>
            </a:r>
            <a:endParaRPr lang="en-US" sz="1200" dirty="0">
              <a:latin typeface="Comic Sans MS" pitchFamily="66" charset="0"/>
            </a:endParaRPr>
          </a:p>
        </p:txBody>
      </p:sp>
      <p:pic>
        <p:nvPicPr>
          <p:cNvPr id="16" name="Picture 4" descr="pe01561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5442184"/>
            <a:ext cx="2133600" cy="14158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28600" y="685800"/>
            <a:ext cx="89154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4000" dirty="0">
                <a:latin typeface="Comic Sans MS" pitchFamily="66" charset="0"/>
              </a:rPr>
              <a:t>A </a:t>
            </a:r>
            <a:r>
              <a:rPr lang="en-US" sz="4000" dirty="0" smtClean="0">
                <a:latin typeface="Comic Sans MS" pitchFamily="66" charset="0"/>
              </a:rPr>
              <a:t>TEAM is </a:t>
            </a:r>
            <a:r>
              <a:rPr lang="en-US" sz="4000" dirty="0">
                <a:latin typeface="Comic Sans MS" pitchFamily="66" charset="0"/>
              </a:rPr>
              <a:t>a group of people who are necessary to accomplish a task that requires the continuous integration of the expertise distributed among </a:t>
            </a:r>
            <a:r>
              <a:rPr lang="en-US" sz="4000" dirty="0" smtClean="0">
                <a:latin typeface="Comic Sans MS" pitchFamily="66" charset="0"/>
              </a:rPr>
              <a:t>them</a:t>
            </a:r>
            <a:endParaRPr lang="en-US" sz="4000" dirty="0">
              <a:latin typeface="Comic Sans MS" pitchFamily="66" charset="0"/>
            </a:endParaRPr>
          </a:p>
        </p:txBody>
      </p:sp>
      <p:pic>
        <p:nvPicPr>
          <p:cNvPr id="2055" name="Picture 7" descr="C:\Documents and Settings\willblackburn\Local Settings\Temporary Internet Files\Content.IE5\YB6C2ZWZ\MPj0439356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191000"/>
            <a:ext cx="2057400" cy="2057400"/>
          </a:xfrm>
          <a:prstGeom prst="rect">
            <a:avLst/>
          </a:prstGeom>
          <a:noFill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4343400"/>
            <a:ext cx="2986996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33400" y="762000"/>
            <a:ext cx="8001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An ISSUE DRIVEN TEAM is a group of </a:t>
            </a:r>
            <a: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</a:t>
            </a: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eople </a:t>
            </a:r>
            <a: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</a:t>
            </a: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oming together </a:t>
            </a:r>
            <a: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</a:t>
            </a: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round </a:t>
            </a:r>
            <a: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</a:t>
            </a: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ome </a:t>
            </a:r>
            <a: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u</a:t>
            </a: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nexploited opportunity </a:t>
            </a: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52400" y="3962400"/>
          <a:ext cx="2895600" cy="2895600"/>
        </p:xfrm>
        <a:graphic>
          <a:graphicData uri="http://schemas.openxmlformats.org/presentationml/2006/ole">
            <p:oleObj spid="_x0000_s1026" name="Photo Editor Photo" r:id="rId3" imgW="1219370" imgH="1219370" progId="">
              <p:embed/>
            </p:oleObj>
          </a:graphicData>
        </a:graphic>
      </p:graphicFrame>
      <p:pic>
        <p:nvPicPr>
          <p:cNvPr id="5125" name="Picture 5" descr="j0198724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4800600"/>
            <a:ext cx="684213" cy="881013"/>
          </a:xfrm>
          <a:prstGeom prst="rect">
            <a:avLst/>
          </a:prstGeom>
          <a:noFill/>
        </p:spPr>
      </p:pic>
      <p:pic>
        <p:nvPicPr>
          <p:cNvPr id="7" name="Picture 4" descr="C:\Documents and Settings\willblackburn\Local Settings\Temporary Internet Files\Content.IE5\TM4HD4BY\MPj04330570000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4419600"/>
            <a:ext cx="2438400" cy="19553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j00788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313246"/>
            <a:ext cx="5943600" cy="554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458200" cy="1981200"/>
          </a:xfrm>
        </p:spPr>
        <p:txBody>
          <a:bodyPr>
            <a:noAutofit/>
          </a:bodyPr>
          <a:lstStyle/>
          <a:p>
            <a:pPr eaLnBrk="1" hangingPunct="1"/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Teamwork is the Fuel </a:t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That Allows Common People </a:t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to Attain Uncommon Results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164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Photo Editor Photo</vt:lpstr>
      <vt:lpstr>Role of Lead Scientist</vt:lpstr>
      <vt:lpstr>Slide 2</vt:lpstr>
      <vt:lpstr>Slide 3</vt:lpstr>
      <vt:lpstr>Slide 4</vt:lpstr>
      <vt:lpstr>Teamwork is the Fuel  That Allows Common People  to Attain Uncommon Results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willblackburn</dc:creator>
  <cp:lastModifiedBy>willblackburn</cp:lastModifiedBy>
  <cp:revision>28</cp:revision>
  <dcterms:created xsi:type="dcterms:W3CDTF">2009-08-20T15:07:18Z</dcterms:created>
  <dcterms:modified xsi:type="dcterms:W3CDTF">2009-08-20T21:56:15Z</dcterms:modified>
</cp:coreProperties>
</file>