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486" r:id="rId2"/>
    <p:sldId id="504" r:id="rId3"/>
    <p:sldId id="507" r:id="rId4"/>
    <p:sldId id="497" r:id="rId5"/>
    <p:sldId id="494" r:id="rId6"/>
    <p:sldId id="500" r:id="rId7"/>
    <p:sldId id="505" r:id="rId8"/>
    <p:sldId id="501" r:id="rId9"/>
    <p:sldId id="506" r:id="rId10"/>
    <p:sldId id="498" r:id="rId11"/>
    <p:sldId id="503" r:id="rId12"/>
    <p:sldId id="502" r:id="rId13"/>
    <p:sldId id="499" r:id="rId14"/>
    <p:sldId id="49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9966"/>
    <a:srgbClr val="669900"/>
    <a:srgbClr val="CCFF99"/>
    <a:srgbClr val="FFFF00"/>
    <a:srgbClr val="993300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387" autoAdjust="0"/>
    <p:restoredTop sz="94581" autoAdjust="0"/>
  </p:normalViewPr>
  <p:slideViewPr>
    <p:cSldViewPr>
      <p:cViewPr>
        <p:scale>
          <a:sx n="90" d="100"/>
          <a:sy n="90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4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4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4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75D1299-6914-47E8-8D68-45F1613AFBFB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7"/>
          <p:cNvSpPr>
            <a:spLocks noChangeArrowheads="1"/>
          </p:cNvSpPr>
          <p:nvPr/>
        </p:nvSpPr>
        <p:spPr bwMode="auto">
          <a:xfrm>
            <a:off x="1905000" y="3733800"/>
            <a:ext cx="5486400" cy="76200"/>
          </a:xfrm>
          <a:prstGeom prst="rect">
            <a:avLst/>
          </a:prstGeom>
          <a:gradFill rotWithShape="1">
            <a:gsLst>
              <a:gs pos="0">
                <a:srgbClr val="197F34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D4625-DD6E-4DED-8688-2584F0BFC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1A905A-E0E4-4D23-8F53-40BB512B0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086600" cy="1093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12700" dist="25400" dir="2700000" algn="tl" rotWithShape="0">
                    <a:prstClr val="black">
                      <a:alpha val="62000"/>
                    </a:prstClr>
                  </a:outerShdw>
                </a:effectLst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effectLst>
                  <a:outerShdw blurRad="12700" dist="25400" dir="2700000" algn="tl" rotWithShape="0">
                    <a:prstClr val="black">
                      <a:alpha val="62000"/>
                    </a:prstClr>
                  </a:outerShdw>
                </a:effectLst>
              </a:defRPr>
            </a:lvl2pPr>
            <a:lvl3pPr>
              <a:defRPr>
                <a:effectLst>
                  <a:outerShdw blurRad="12700" dist="25400" dir="2700000" algn="tl" rotWithShape="0">
                    <a:prstClr val="black">
                      <a:alpha val="62000"/>
                    </a:prstClr>
                  </a:outerShdw>
                </a:effectLst>
              </a:defRPr>
            </a:lvl3pPr>
            <a:lvl4pPr>
              <a:defRPr>
                <a:effectLst>
                  <a:outerShdw blurRad="12700" dist="25400" dir="2700000" algn="tl" rotWithShape="0">
                    <a:prstClr val="black">
                      <a:alpha val="62000"/>
                    </a:prstClr>
                  </a:outerShdw>
                </a:effectLst>
              </a:defRPr>
            </a:lvl4pPr>
            <a:lvl5pPr>
              <a:defRPr>
                <a:effectLst>
                  <a:outerShdw blurRad="12700" dist="25400" dir="2700000" algn="tl" rotWithShape="0">
                    <a:prstClr val="black">
                      <a:alpha val="62000"/>
                    </a:prst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77"/>
          <p:cNvSpPr>
            <a:spLocks noChangeArrowheads="1"/>
          </p:cNvSpPr>
          <p:nvPr/>
        </p:nvSpPr>
        <p:spPr bwMode="auto">
          <a:xfrm>
            <a:off x="4648200" y="1447800"/>
            <a:ext cx="3505200" cy="76200"/>
          </a:xfrm>
          <a:prstGeom prst="rect">
            <a:avLst/>
          </a:prstGeom>
          <a:gradFill rotWithShape="1">
            <a:gsLst>
              <a:gs pos="0">
                <a:srgbClr val="197F34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4648200" y="1447800"/>
            <a:ext cx="3505200" cy="76200"/>
          </a:xfrm>
          <a:prstGeom prst="rect">
            <a:avLst/>
          </a:prstGeom>
          <a:gradFill rotWithShape="1">
            <a:gsLst>
              <a:gs pos="0">
                <a:srgbClr val="197F34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7"/>
          <p:cNvSpPr>
            <a:spLocks noChangeArrowheads="1"/>
          </p:cNvSpPr>
          <p:nvPr/>
        </p:nvSpPr>
        <p:spPr bwMode="auto">
          <a:xfrm>
            <a:off x="4648200" y="1447800"/>
            <a:ext cx="3505200" cy="76200"/>
          </a:xfrm>
          <a:prstGeom prst="rect">
            <a:avLst/>
          </a:prstGeom>
          <a:gradFill rotWithShape="1">
            <a:gsLst>
              <a:gs pos="0">
                <a:srgbClr val="197F34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452" name="Freeform 4"/>
          <p:cNvSpPr>
            <a:spLocks/>
          </p:cNvSpPr>
          <p:nvPr/>
        </p:nvSpPr>
        <p:spPr bwMode="hidden">
          <a:xfrm>
            <a:off x="3175" y="5715000"/>
            <a:ext cx="9140825" cy="1143000"/>
          </a:xfrm>
          <a:custGeom>
            <a:avLst/>
            <a:gdLst/>
            <a:ahLst/>
            <a:cxnLst>
              <a:cxn ang="0">
                <a:pos x="5740" y="4316"/>
              </a:cxn>
              <a:cxn ang="0">
                <a:pos x="0" y="4316"/>
              </a:cxn>
              <a:cxn ang="0">
                <a:pos x="0" y="0"/>
              </a:cxn>
              <a:cxn ang="0">
                <a:pos x="5740" y="0"/>
              </a:cxn>
              <a:cxn ang="0">
                <a:pos x="5740" y="4316"/>
              </a:cxn>
              <a:cxn ang="0">
                <a:pos x="5740" y="4316"/>
              </a:cxn>
            </a:cxnLst>
            <a:rect l="0" t="0" r="r" b="b"/>
            <a:pathLst>
              <a:path w="5740" h="4316">
                <a:moveTo>
                  <a:pt x="5740" y="4316"/>
                </a:moveTo>
                <a:lnTo>
                  <a:pt x="0" y="4316"/>
                </a:lnTo>
                <a:lnTo>
                  <a:pt x="0" y="0"/>
                </a:lnTo>
                <a:lnTo>
                  <a:pt x="5740" y="0"/>
                </a:lnTo>
                <a:lnTo>
                  <a:pt x="5740" y="4316"/>
                </a:lnTo>
                <a:lnTo>
                  <a:pt x="5740" y="431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5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708660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5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2" name="Picture 7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2800" y="6340475"/>
            <a:ext cx="1169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90600" y="6042882"/>
            <a:ext cx="6324600" cy="81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 rotWithShape="0">
              <a:prstClr val="black">
                <a:alpha val="31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>
              <a:lumMod val="75000"/>
            </a:schemeClr>
          </a:solidFill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accent1">
              <a:lumMod val="75000"/>
            </a:schemeClr>
          </a:solidFill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>
              <a:lumMod val="75000"/>
            </a:schemeClr>
          </a:solidFill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>
              <a:lumMod val="75000"/>
            </a:schemeClr>
          </a:solidFill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>
              <a:lumMod val="75000"/>
            </a:schemeClr>
          </a:solidFill>
          <a:effectLst>
            <a:outerShdw blurRad="38100" dist="25400" dir="2700000" algn="tl" rotWithShape="0">
              <a:prstClr val="black">
                <a:alpha val="62000"/>
              </a:prst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4EE4B69-1C93-44E0-B5C5-0B5263A44499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066800"/>
            <a:ext cx="7772400" cy="1444625"/>
          </a:xfrm>
        </p:spPr>
        <p:txBody>
          <a:bodyPr>
            <a:normAutofit fontScale="90000"/>
          </a:bodyPr>
          <a:lstStyle/>
          <a:p>
            <a:r>
              <a:rPr lang="en-US" sz="4400"/>
              <a:t>Landraces</a:t>
            </a:r>
            <a:r>
              <a:rPr lang="en-US" sz="3600"/>
              <a:t>: </a:t>
            </a:r>
            <a:br>
              <a:rPr lang="en-US" sz="3600"/>
            </a:br>
            <a:r>
              <a:rPr lang="en-US" sz="3600"/>
              <a:t>Infra-specific Diversity </a:t>
            </a:r>
            <a:br>
              <a:rPr lang="en-US" sz="3600"/>
            </a:br>
            <a:r>
              <a:rPr lang="en-US" sz="3600"/>
              <a:t>&amp; </a:t>
            </a:r>
            <a:br>
              <a:rPr lang="en-US" sz="3600"/>
            </a:br>
            <a:r>
              <a:rPr lang="en-US" sz="3600"/>
              <a:t>Adaptive Divergence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14800"/>
            <a:ext cx="72390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accent1"/>
                </a:solidFill>
              </a:rPr>
              <a:t>Of an </a:t>
            </a:r>
            <a:endParaRPr lang="en-US" sz="25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US" sz="25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accent1"/>
                </a:solidFill>
              </a:rPr>
              <a:t>Endangered Evolutionary </a:t>
            </a:r>
            <a:r>
              <a:rPr lang="en-US" sz="2500" dirty="0" smtClean="0">
                <a:solidFill>
                  <a:schemeClr val="accent1"/>
                </a:solidFill>
              </a:rPr>
              <a:t>Link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chemeClr val="accent1"/>
                </a:solidFill>
              </a:rPr>
              <a:t>[2]</a:t>
            </a:r>
            <a:endParaRPr lang="en-US" sz="2500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Wheat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0"/>
            <a:ext cx="865188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33FC2A8-E31E-4BB4-BF9A-B58428699DA2}" type="slidenum">
              <a:rPr lang="en-US"/>
              <a:pPr/>
              <a:t>10</a:t>
            </a:fld>
            <a:endParaRPr lang="en-US"/>
          </a:p>
        </p:txBody>
      </p:sp>
      <p:pic>
        <p:nvPicPr>
          <p:cNvPr id="364548" name="Picture 4" descr="Weiz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1638"/>
            <a:ext cx="6096000" cy="3662362"/>
          </a:xfrm>
          <a:prstGeom prst="rect">
            <a:avLst/>
          </a:prstGeom>
          <a:noFill/>
        </p:spPr>
      </p:pic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1889125" y="5522913"/>
            <a:ext cx="556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AA x BB           =        AABB       x   DD   = AABBDD</a:t>
            </a:r>
          </a:p>
        </p:txBody>
      </p:sp>
      <p:pic>
        <p:nvPicPr>
          <p:cNvPr id="364550" name="Picture 6" descr="FrenchBag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1500">
            <a:off x="3114675" y="733425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7" name="Picture 5" descr="c_peace_ro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304892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Man (woman) was “forced” to discover agriculture!!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6" name="Picture 8" descr="1172CofDiv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6000" y="914400"/>
            <a:ext cx="6629400" cy="4972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2" name="Rectangle 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2900"/>
              <a:t>The history of cultivated wheat and that of human civilization have been closely interwoven!</a:t>
            </a:r>
          </a:p>
        </p:txBody>
      </p:sp>
      <p:pic>
        <p:nvPicPr>
          <p:cNvPr id="142343" name="Picture 7" descr="IraniBrea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00019" y="1600200"/>
            <a:ext cx="3238762" cy="2189163"/>
          </a:xfrm>
          <a:noFill/>
          <a:ln/>
        </p:spPr>
      </p:pic>
      <p:pic>
        <p:nvPicPr>
          <p:cNvPr id="142345" name="Picture 9" descr="ceraunav_forno_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371600"/>
            <a:ext cx="2362200" cy="2027238"/>
          </a:xfrm>
          <a:noFill/>
          <a:ln/>
        </p:spPr>
      </p:pic>
      <p:pic>
        <p:nvPicPr>
          <p:cNvPr id="142347" name="Picture 11" descr="ek_knet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300669" y="3941763"/>
            <a:ext cx="3037462" cy="2189162"/>
          </a:xfrm>
          <a:noFill/>
          <a:ln/>
        </p:spPr>
      </p:pic>
      <p:pic>
        <p:nvPicPr>
          <p:cNvPr id="142349" name="Picture 13" descr="bro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5124450"/>
            <a:ext cx="2636838" cy="1733550"/>
          </a:xfrm>
          <a:noFill/>
          <a:ln/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4068-E02E-448A-BBCF-DEAC8FCD21F5}" type="slidenum">
              <a:rPr lang="en-US"/>
              <a:pPr/>
              <a:t>13</a:t>
            </a:fld>
            <a:endParaRPr lang="en-US"/>
          </a:p>
        </p:txBody>
      </p:sp>
      <p:pic>
        <p:nvPicPr>
          <p:cNvPr id="142352" name="Picture 16" descr="BreadMakingAfgh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667000"/>
            <a:ext cx="4052888" cy="270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.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pic>
        <p:nvPicPr>
          <p:cNvPr id="350212" name="Picture 4" descr="Bread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"/>
            <a:ext cx="2413000" cy="2068513"/>
          </a:xfrm>
          <a:prstGeom prst="rect">
            <a:avLst/>
          </a:prstGeom>
          <a:noFill/>
        </p:spPr>
      </p:pic>
      <p:pic>
        <p:nvPicPr>
          <p:cNvPr id="350213" name="Picture 5" descr="Bread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33663"/>
            <a:ext cx="3089275" cy="2222500"/>
          </a:xfrm>
          <a:prstGeom prst="rect">
            <a:avLst/>
          </a:prstGeom>
          <a:noFill/>
        </p:spPr>
      </p:pic>
      <p:pic>
        <p:nvPicPr>
          <p:cNvPr id="350214" name="Picture 6" descr="Wheat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" y="4606925"/>
            <a:ext cx="6362700" cy="1412875"/>
          </a:xfrm>
          <a:prstGeom prst="rect">
            <a:avLst/>
          </a:prstGeom>
          <a:noFill/>
        </p:spPr>
      </p:pic>
      <p:pic>
        <p:nvPicPr>
          <p:cNvPr id="350215" name="Picture 7" descr="NGA012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0750" y="190500"/>
            <a:ext cx="1701800" cy="3632200"/>
          </a:xfrm>
          <a:prstGeom prst="rect">
            <a:avLst/>
          </a:prstGeom>
          <a:noFill/>
        </p:spPr>
      </p:pic>
      <p:pic>
        <p:nvPicPr>
          <p:cNvPr id="350216" name="Picture 8" descr="NGA031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0150" y="190500"/>
            <a:ext cx="2019300" cy="3994150"/>
          </a:xfrm>
          <a:prstGeom prst="rect">
            <a:avLst/>
          </a:prstGeom>
          <a:noFill/>
        </p:spPr>
      </p:pic>
      <p:pic>
        <p:nvPicPr>
          <p:cNvPr id="350217" name="Picture 9" descr="NGA031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0875" y="1036638"/>
            <a:ext cx="3089275" cy="2316162"/>
          </a:xfrm>
          <a:prstGeom prst="rect">
            <a:avLst/>
          </a:prstGeom>
          <a:noFill/>
        </p:spPr>
      </p:pic>
      <p:pic>
        <p:nvPicPr>
          <p:cNvPr id="350218" name="Picture 10" descr="Bread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D9C8DA"/>
              </a:clrFrom>
              <a:clrTo>
                <a:srgbClr val="D9C8DA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>
            <a:off x="6324600" y="3421063"/>
            <a:ext cx="1797050" cy="26119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D132D3-C67E-4D71-8A14-82F6FEED210C}" type="slidenum">
              <a:rPr lang="en-US"/>
              <a:pPr/>
              <a:t>2</a:t>
            </a:fld>
            <a:endParaRPr lang="en-US"/>
          </a:p>
        </p:txBody>
      </p:sp>
      <p:pic>
        <p:nvPicPr>
          <p:cNvPr id="261124" name="Picture 4" descr="HunterGathere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57400"/>
            <a:ext cx="579336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Why abandon a “comfortable” way of life??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Wheat Domestication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52600"/>
            <a:ext cx="19335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Very Special Wheat</a:t>
            </a:r>
          </a:p>
        </p:txBody>
      </p:sp>
      <p:pic>
        <p:nvPicPr>
          <p:cNvPr id="380933" name="Picture 5" descr="Scan1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2590800"/>
            <a:ext cx="5181600" cy="3454400"/>
          </a:xfrm>
          <a:noFill/>
          <a:ln/>
        </p:spPr>
      </p:pic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FBADD81-165F-43C9-ACD2-245F16901DE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Farm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2087563"/>
            <a:ext cx="2717800" cy="3949700"/>
          </a:xfrm>
          <a:prstGeom prst="rect">
            <a:avLst/>
          </a:prstGeom>
          <a:noFill/>
        </p:spPr>
      </p:pic>
      <p:pic>
        <p:nvPicPr>
          <p:cNvPr id="4107" name="Picture 11" descr="Wheat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3450" y="1187450"/>
            <a:ext cx="1098550" cy="2863850"/>
          </a:xfrm>
          <a:prstGeom prst="rect">
            <a:avLst/>
          </a:prstGeom>
          <a:noFill/>
        </p:spPr>
      </p:pic>
      <p:sp>
        <p:nvSpPr>
          <p:cNvPr id="132101" name="Text Box 1029"/>
          <p:cNvSpPr txBox="1">
            <a:spLocks noChangeArrowheads="1"/>
          </p:cNvSpPr>
          <p:nvPr/>
        </p:nvSpPr>
        <p:spPr bwMode="auto">
          <a:xfrm>
            <a:off x="727075" y="295275"/>
            <a:ext cx="765492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Thanks to those farmer who, over the centuries and out of curiosity, or probably neglect, managed to give wild emmer wheat a chance to persist and flourish.</a:t>
            </a:r>
          </a:p>
        </p:txBody>
      </p:sp>
      <p:pic>
        <p:nvPicPr>
          <p:cNvPr id="132102" name="Picture 1030" descr="Emme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5413" y="3730625"/>
            <a:ext cx="2757487" cy="2068513"/>
          </a:xfrm>
          <a:prstGeom prst="rect">
            <a:avLst/>
          </a:prstGeom>
          <a:noFill/>
        </p:spPr>
      </p:pic>
      <p:pic>
        <p:nvPicPr>
          <p:cNvPr id="132103" name="Picture 1031" descr="Emm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225" y="1482725"/>
            <a:ext cx="3105150" cy="2568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990600" y="304800"/>
            <a:ext cx="6708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Classification of cultivated wheats and closely related wild species </a:t>
            </a:r>
          </a:p>
          <a:p>
            <a:r>
              <a:rPr lang="en-US" sz="1600" b="1"/>
              <a:t>(Feldman, 1995)</a:t>
            </a:r>
          </a:p>
        </p:txBody>
      </p:sp>
      <p:sp>
        <p:nvSpPr>
          <p:cNvPr id="336901" name="Line 5"/>
          <p:cNvSpPr>
            <a:spLocks noChangeShapeType="1"/>
          </p:cNvSpPr>
          <p:nvPr/>
        </p:nvSpPr>
        <p:spPr bwMode="auto">
          <a:xfrm>
            <a:off x="381000" y="8382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8150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Species                           Genomes        Wild                            Cultivated</a:t>
            </a:r>
          </a:p>
          <a:p>
            <a:r>
              <a:rPr lang="en-US" sz="1600" b="1"/>
              <a:t>                                                              Hulled                Hulled             Free Threshing</a:t>
            </a:r>
          </a:p>
        </p:txBody>
      </p:sp>
      <p:sp>
        <p:nvSpPr>
          <p:cNvPr id="336903" name="Line 7"/>
          <p:cNvSpPr>
            <a:spLocks noChangeShapeType="1"/>
          </p:cNvSpPr>
          <p:nvPr/>
        </p:nvSpPr>
        <p:spPr bwMode="auto">
          <a:xfrm>
            <a:off x="381000" y="14478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533400" y="1524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Diploid (2n=14)</a:t>
            </a:r>
          </a:p>
        </p:txBody>
      </p:sp>
      <p:sp>
        <p:nvSpPr>
          <p:cNvPr id="336905" name="Text Box 9"/>
          <p:cNvSpPr txBox="1">
            <a:spLocks noChangeArrowheads="1"/>
          </p:cNvSpPr>
          <p:nvPr/>
        </p:nvSpPr>
        <p:spPr bwMode="auto">
          <a:xfrm>
            <a:off x="762000" y="1905000"/>
            <a:ext cx="80978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Aegilops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speltoides</a:t>
            </a:r>
            <a:r>
              <a:rPr lang="en-US" sz="1600" dirty="0">
                <a:solidFill>
                  <a:srgbClr val="FF0000"/>
                </a:solidFill>
              </a:rPr>
              <a:t>             S(G)              All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Ae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  <a:r>
              <a:rPr lang="en-US" sz="1600" dirty="0" err="1">
                <a:solidFill>
                  <a:srgbClr val="FF0000"/>
                </a:solidFill>
              </a:rPr>
              <a:t>bicornis</a:t>
            </a:r>
            <a:r>
              <a:rPr lang="en-US" sz="1600" dirty="0">
                <a:solidFill>
                  <a:srgbClr val="FF0000"/>
                </a:solidFill>
              </a:rPr>
              <a:t>                         </a:t>
            </a:r>
            <a:r>
              <a:rPr lang="en-US" sz="1600" dirty="0" err="1">
                <a:solidFill>
                  <a:srgbClr val="FF0000"/>
                </a:solidFill>
              </a:rPr>
              <a:t>Sb</a:t>
            </a:r>
            <a:r>
              <a:rPr lang="en-US" sz="1600" dirty="0">
                <a:solidFill>
                  <a:srgbClr val="FF0000"/>
                </a:solidFill>
              </a:rPr>
              <a:t>                 All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Ae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  <a:r>
              <a:rPr lang="en-US" sz="1600" dirty="0" err="1">
                <a:solidFill>
                  <a:srgbClr val="FF0000"/>
                </a:solidFill>
              </a:rPr>
              <a:t>longissima</a:t>
            </a:r>
            <a:r>
              <a:rPr lang="en-US" sz="1600" dirty="0">
                <a:solidFill>
                  <a:srgbClr val="FF0000"/>
                </a:solidFill>
              </a:rPr>
              <a:t>                      </a:t>
            </a:r>
            <a:r>
              <a:rPr lang="en-US" sz="1600" dirty="0" err="1">
                <a:solidFill>
                  <a:srgbClr val="FF0000"/>
                </a:solidFill>
              </a:rPr>
              <a:t>Sl</a:t>
            </a:r>
            <a:r>
              <a:rPr lang="en-US" sz="1600" dirty="0">
                <a:solidFill>
                  <a:srgbClr val="FF0000"/>
                </a:solidFill>
              </a:rPr>
              <a:t>                  All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Ae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  <a:r>
              <a:rPr lang="en-US" sz="1600" dirty="0" err="1">
                <a:solidFill>
                  <a:srgbClr val="FF0000"/>
                </a:solidFill>
              </a:rPr>
              <a:t>searsii</a:t>
            </a:r>
            <a:r>
              <a:rPr lang="en-US" sz="1600" dirty="0">
                <a:solidFill>
                  <a:srgbClr val="FF0000"/>
                </a:solidFill>
              </a:rPr>
              <a:t>                             Ss                All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Ae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  <a:r>
              <a:rPr lang="en-US" sz="1600" dirty="0" err="1">
                <a:solidFill>
                  <a:srgbClr val="FF0000"/>
                </a:solidFill>
              </a:rPr>
              <a:t>squarossa</a:t>
            </a:r>
            <a:r>
              <a:rPr lang="en-US" sz="1600" dirty="0">
                <a:solidFill>
                  <a:srgbClr val="FF0000"/>
                </a:solidFill>
              </a:rPr>
              <a:t>                       D                  All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T. </a:t>
            </a:r>
            <a:r>
              <a:rPr lang="en-US" sz="1600" dirty="0" err="1">
                <a:solidFill>
                  <a:srgbClr val="FF0000"/>
                </a:solidFill>
              </a:rPr>
              <a:t>urartu</a:t>
            </a:r>
            <a:r>
              <a:rPr lang="en-US" sz="1600" dirty="0">
                <a:solidFill>
                  <a:srgbClr val="FF0000"/>
                </a:solidFill>
              </a:rPr>
              <a:t>                                A                  All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T. </a:t>
            </a:r>
            <a:r>
              <a:rPr lang="en-US" sz="1600" dirty="0" err="1">
                <a:solidFill>
                  <a:srgbClr val="FF0000"/>
                </a:solidFill>
              </a:rPr>
              <a:t>monococcum</a:t>
            </a:r>
            <a:r>
              <a:rPr lang="en-US" sz="1600" dirty="0">
                <a:solidFill>
                  <a:srgbClr val="FF0000"/>
                </a:solidFill>
              </a:rPr>
              <a:t>                    A           </a:t>
            </a:r>
            <a:r>
              <a:rPr lang="en-US" sz="1600" dirty="0" err="1">
                <a:solidFill>
                  <a:srgbClr val="FF0000"/>
                </a:solidFill>
              </a:rPr>
              <a:t>var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boeoticum</a:t>
            </a:r>
            <a:r>
              <a:rPr lang="en-US" sz="1600" dirty="0">
                <a:solidFill>
                  <a:srgbClr val="FF0000"/>
                </a:solidFill>
              </a:rPr>
              <a:t>    </a:t>
            </a:r>
            <a:r>
              <a:rPr lang="en-US" sz="1600" dirty="0" err="1">
                <a:solidFill>
                  <a:srgbClr val="FF0000"/>
                </a:solidFill>
              </a:rPr>
              <a:t>var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monococcum</a:t>
            </a:r>
            <a:r>
              <a:rPr lang="en-US" sz="1600" dirty="0">
                <a:solidFill>
                  <a:srgbClr val="FF0000"/>
                </a:solidFill>
              </a:rPr>
              <a:t>     </a:t>
            </a:r>
            <a:r>
              <a:rPr lang="en-US" sz="1600" dirty="0" err="1">
                <a:solidFill>
                  <a:srgbClr val="FF0000"/>
                </a:solidFill>
              </a:rPr>
              <a:t>var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sinskajae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                                                           (wild einkorn)      (cult. einkorn)</a:t>
            </a:r>
            <a:r>
              <a:rPr lang="en-US" sz="1600" dirty="0"/>
              <a:t>     </a:t>
            </a:r>
          </a:p>
        </p:txBody>
      </p: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533400" y="3962400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Tetraploid</a:t>
            </a:r>
            <a:r>
              <a:rPr lang="en-US" b="1" dirty="0">
                <a:solidFill>
                  <a:srgbClr val="C00000"/>
                </a:solidFill>
              </a:rPr>
              <a:t> (2n=28)</a:t>
            </a:r>
          </a:p>
        </p:txBody>
      </p:sp>
      <p:sp>
        <p:nvSpPr>
          <p:cNvPr id="336907" name="Text Box 11"/>
          <p:cNvSpPr txBox="1">
            <a:spLocks noChangeArrowheads="1"/>
          </p:cNvSpPr>
          <p:nvPr/>
        </p:nvSpPr>
        <p:spPr bwMode="auto">
          <a:xfrm>
            <a:off x="527050" y="4343400"/>
            <a:ext cx="8616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T </a:t>
            </a:r>
            <a:r>
              <a:rPr lang="en-US" sz="1600" dirty="0" err="1">
                <a:solidFill>
                  <a:srgbClr val="C00000"/>
                </a:solidFill>
              </a:rPr>
              <a:t>timopheevi</a:t>
            </a:r>
            <a:r>
              <a:rPr lang="en-US" sz="1600" b="1" dirty="0">
                <a:solidFill>
                  <a:srgbClr val="C00000"/>
                </a:solidFill>
              </a:rPr>
              <a:t>                      </a:t>
            </a:r>
            <a:r>
              <a:rPr lang="en-US" sz="1600" dirty="0">
                <a:solidFill>
                  <a:srgbClr val="C00000"/>
                </a:solidFill>
              </a:rPr>
              <a:t>AG                </a:t>
            </a:r>
            <a:r>
              <a:rPr lang="en-US" sz="1600" dirty="0" err="1">
                <a:solidFill>
                  <a:srgbClr val="C00000"/>
                </a:solidFill>
              </a:rPr>
              <a:t>var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araraticum</a:t>
            </a:r>
            <a:r>
              <a:rPr lang="en-US" sz="1600" dirty="0">
                <a:solidFill>
                  <a:srgbClr val="C00000"/>
                </a:solidFill>
              </a:rPr>
              <a:t>    </a:t>
            </a:r>
            <a:r>
              <a:rPr lang="en-US" sz="1600" dirty="0" err="1">
                <a:solidFill>
                  <a:srgbClr val="C00000"/>
                </a:solidFill>
              </a:rPr>
              <a:t>var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timopheevi</a:t>
            </a:r>
            <a:r>
              <a:rPr lang="en-US" sz="1600" dirty="0">
                <a:solidFill>
                  <a:srgbClr val="C00000"/>
                </a:solidFill>
              </a:rPr>
              <a:t>      </a:t>
            </a:r>
            <a:r>
              <a:rPr lang="en-US" sz="1600" dirty="0" err="1">
                <a:solidFill>
                  <a:srgbClr val="C00000"/>
                </a:solidFill>
              </a:rPr>
              <a:t>var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militinae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T </a:t>
            </a:r>
            <a:r>
              <a:rPr lang="en-US" sz="1600" dirty="0" err="1">
                <a:solidFill>
                  <a:srgbClr val="C00000"/>
                </a:solidFill>
              </a:rPr>
              <a:t>turgidum</a:t>
            </a:r>
            <a:r>
              <a:rPr lang="en-US" sz="1600" dirty="0">
                <a:solidFill>
                  <a:srgbClr val="C00000"/>
                </a:solidFill>
              </a:rPr>
              <a:t>                          AB                </a:t>
            </a:r>
            <a:r>
              <a:rPr lang="en-US" sz="1600" b="1" dirty="0" err="1">
                <a:solidFill>
                  <a:srgbClr val="C00000"/>
                </a:solidFill>
              </a:rPr>
              <a:t>var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dicoccoides</a:t>
            </a:r>
            <a:r>
              <a:rPr lang="en-US" sz="1600" dirty="0">
                <a:solidFill>
                  <a:srgbClr val="C00000"/>
                </a:solidFill>
              </a:rPr>
              <a:t>   </a:t>
            </a:r>
            <a:r>
              <a:rPr lang="en-US" sz="1600" dirty="0" err="1">
                <a:solidFill>
                  <a:srgbClr val="C00000"/>
                </a:solidFill>
              </a:rPr>
              <a:t>var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dicoccum</a:t>
            </a:r>
            <a:r>
              <a:rPr lang="en-US" sz="1600" dirty="0">
                <a:solidFill>
                  <a:srgbClr val="C00000"/>
                </a:solidFill>
              </a:rPr>
              <a:t>     </a:t>
            </a:r>
            <a:r>
              <a:rPr lang="en-US" sz="1600" dirty="0" err="1">
                <a:solidFill>
                  <a:srgbClr val="C00000"/>
                </a:solidFill>
              </a:rPr>
              <a:t>var</a:t>
            </a:r>
            <a:r>
              <a:rPr lang="en-US" sz="1600" dirty="0">
                <a:solidFill>
                  <a:srgbClr val="C00000"/>
                </a:solidFill>
              </a:rPr>
              <a:t> durum</a:t>
            </a:r>
          </a:p>
          <a:p>
            <a:r>
              <a:rPr lang="en-US" sz="1600" dirty="0">
                <a:solidFill>
                  <a:srgbClr val="C00000"/>
                </a:solidFill>
              </a:rPr>
              <a:t>                                                                 (wild emmer)      (cult emmer)        </a:t>
            </a:r>
            <a:r>
              <a:rPr lang="en-US" sz="1600" dirty="0" err="1">
                <a:solidFill>
                  <a:srgbClr val="C00000"/>
                </a:solidFill>
              </a:rPr>
              <a:t>var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polonicum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                                                                                                                        </a:t>
            </a:r>
            <a:r>
              <a:rPr lang="en-US" sz="1600" dirty="0" err="1">
                <a:solidFill>
                  <a:srgbClr val="C00000"/>
                </a:solidFill>
              </a:rPr>
              <a:t>var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carthlicum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                                                                                                                         </a:t>
            </a:r>
            <a:r>
              <a:rPr lang="en-US" sz="1600" dirty="0" err="1">
                <a:solidFill>
                  <a:srgbClr val="C00000"/>
                </a:solidFill>
              </a:rPr>
              <a:t>var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turanicum</a:t>
            </a:r>
            <a:r>
              <a:rPr lang="en-US" sz="1600" dirty="0">
                <a:solidFill>
                  <a:srgbClr val="C00000"/>
                </a:solidFill>
              </a:rPr>
              <a:t>     </a:t>
            </a:r>
          </a:p>
        </p:txBody>
      </p:sp>
      <p:sp>
        <p:nvSpPr>
          <p:cNvPr id="336908" name="Text Box 12"/>
          <p:cNvSpPr txBox="1">
            <a:spLocks noChangeArrowheads="1"/>
          </p:cNvSpPr>
          <p:nvPr/>
        </p:nvSpPr>
        <p:spPr bwMode="auto">
          <a:xfrm>
            <a:off x="533400" y="5181600"/>
            <a:ext cx="214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Hexaploid (2n=42</a:t>
            </a:r>
            <a:r>
              <a:rPr lang="en-US" b="1"/>
              <a:t>)</a:t>
            </a:r>
          </a:p>
        </p:txBody>
      </p:sp>
      <p:sp>
        <p:nvSpPr>
          <p:cNvPr id="336909" name="Text Box 13"/>
          <p:cNvSpPr txBox="1">
            <a:spLocks noChangeArrowheads="1"/>
          </p:cNvSpPr>
          <p:nvPr/>
        </p:nvSpPr>
        <p:spPr bwMode="auto">
          <a:xfrm>
            <a:off x="762000" y="5638800"/>
            <a:ext cx="8316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T </a:t>
            </a:r>
            <a:r>
              <a:rPr lang="en-US" sz="1600" b="1" dirty="0" err="1">
                <a:solidFill>
                  <a:srgbClr val="008000"/>
                </a:solidFill>
              </a:rPr>
              <a:t>aestivum</a:t>
            </a:r>
            <a:r>
              <a:rPr lang="en-US" sz="1600" b="1" dirty="0">
                <a:solidFill>
                  <a:srgbClr val="008000"/>
                </a:solidFill>
              </a:rPr>
              <a:t>                 </a:t>
            </a:r>
            <a:r>
              <a:rPr lang="en-US" sz="16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>
                <a:solidFill>
                  <a:srgbClr val="008000"/>
                </a:solidFill>
              </a:rPr>
              <a:t>ABD                              </a:t>
            </a:r>
            <a:r>
              <a:rPr lang="en-US" sz="1400" b="1" dirty="0" smtClean="0">
                <a:solidFill>
                  <a:srgbClr val="008000"/>
                </a:solidFill>
              </a:rPr>
              <a:t>                    </a:t>
            </a:r>
            <a:r>
              <a:rPr lang="en-US" sz="1400" b="1" dirty="0" err="1">
                <a:solidFill>
                  <a:srgbClr val="008000"/>
                </a:solidFill>
              </a:rPr>
              <a:t>var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err="1">
                <a:solidFill>
                  <a:srgbClr val="008000"/>
                </a:solidFill>
              </a:rPr>
              <a:t>spelta</a:t>
            </a:r>
            <a:r>
              <a:rPr lang="en-US" sz="1400" b="1" dirty="0">
                <a:solidFill>
                  <a:srgbClr val="008000"/>
                </a:solidFill>
              </a:rPr>
              <a:t>          </a:t>
            </a:r>
            <a:r>
              <a:rPr lang="en-US" sz="1400" b="1" dirty="0" smtClean="0">
                <a:solidFill>
                  <a:srgbClr val="008000"/>
                </a:solidFill>
              </a:rPr>
              <a:t>  </a:t>
            </a:r>
            <a:r>
              <a:rPr lang="en-US" sz="1400" b="1" dirty="0" err="1" smtClean="0">
                <a:solidFill>
                  <a:srgbClr val="008000"/>
                </a:solidFill>
              </a:rPr>
              <a:t>var</a:t>
            </a:r>
            <a:r>
              <a:rPr lang="en-US" sz="1400" b="1" dirty="0" smtClean="0">
                <a:solidFill>
                  <a:srgbClr val="008000"/>
                </a:solidFill>
              </a:rPr>
              <a:t> </a:t>
            </a:r>
            <a:r>
              <a:rPr lang="en-US" sz="1400" b="1" dirty="0" err="1">
                <a:solidFill>
                  <a:srgbClr val="008000"/>
                </a:solidFill>
              </a:rPr>
              <a:t>aestivum</a:t>
            </a:r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                                                                                          </a:t>
            </a:r>
            <a:r>
              <a:rPr lang="en-US" sz="1400" b="1" dirty="0" smtClean="0">
                <a:solidFill>
                  <a:srgbClr val="008000"/>
                </a:solidFill>
              </a:rPr>
              <a:t>            </a:t>
            </a:r>
            <a:r>
              <a:rPr lang="en-US" sz="1400" b="1" dirty="0" err="1">
                <a:solidFill>
                  <a:srgbClr val="008000"/>
                </a:solidFill>
              </a:rPr>
              <a:t>var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err="1">
                <a:solidFill>
                  <a:srgbClr val="008000"/>
                </a:solidFill>
              </a:rPr>
              <a:t>macha</a:t>
            </a:r>
            <a:r>
              <a:rPr lang="en-US" sz="1400" b="1" dirty="0">
                <a:solidFill>
                  <a:srgbClr val="008000"/>
                </a:solidFill>
              </a:rPr>
              <a:t>            </a:t>
            </a:r>
            <a:r>
              <a:rPr lang="en-US" sz="1400" b="1" dirty="0" err="1">
                <a:solidFill>
                  <a:srgbClr val="008000"/>
                </a:solidFill>
              </a:rPr>
              <a:t>var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err="1">
                <a:solidFill>
                  <a:srgbClr val="008000"/>
                </a:solidFill>
              </a:rPr>
              <a:t>compactum</a:t>
            </a:r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                                                                                             </a:t>
            </a:r>
            <a:r>
              <a:rPr lang="en-US" sz="1400" b="1" dirty="0" smtClean="0">
                <a:solidFill>
                  <a:srgbClr val="008000"/>
                </a:solidFill>
              </a:rPr>
              <a:t>       </a:t>
            </a:r>
            <a:r>
              <a:rPr lang="en-US" sz="1400" b="1" dirty="0" err="1">
                <a:solidFill>
                  <a:srgbClr val="008000"/>
                </a:solidFill>
              </a:rPr>
              <a:t>var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err="1">
                <a:solidFill>
                  <a:srgbClr val="008000"/>
                </a:solidFill>
              </a:rPr>
              <a:t>vavilovii</a:t>
            </a:r>
            <a:r>
              <a:rPr lang="en-US" sz="1400" b="1" dirty="0">
                <a:solidFill>
                  <a:srgbClr val="008000"/>
                </a:solidFill>
              </a:rPr>
              <a:t>          </a:t>
            </a:r>
            <a:r>
              <a:rPr lang="en-US" sz="1400" b="1" dirty="0" err="1">
                <a:solidFill>
                  <a:srgbClr val="008000"/>
                </a:solidFill>
              </a:rPr>
              <a:t>var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err="1">
                <a:solidFill>
                  <a:srgbClr val="008000"/>
                </a:solidFill>
              </a:rPr>
              <a:t>spharococcum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6" name="Picture 8" descr="Kamutwh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57200"/>
            <a:ext cx="1972827" cy="3429000"/>
          </a:xfrm>
          <a:prstGeom prst="rect">
            <a:avLst/>
          </a:prstGeom>
          <a:noFill/>
        </p:spPr>
      </p:pic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457200" y="30480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200" dirty="0" smtClean="0">
                <a:solidFill>
                  <a:schemeClr val="tx2"/>
                </a:solidFill>
                <a:latin typeface="Times New Roman" pitchFamily="18" charset="0"/>
              </a:rPr>
              <a:t>Domestication syndrome</a:t>
            </a:r>
            <a:endParaRPr lang="en-US" sz="4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990600" y="1981200"/>
            <a:ext cx="6400800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Selection towards erect type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Synchronous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tillering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Uniform ripening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High fertility (more seeds/spikelet)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Reduction of awns,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glume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thickness, and more grain investment (HI).</a:t>
            </a:r>
          </a:p>
        </p:txBody>
      </p:sp>
      <p:pic>
        <p:nvPicPr>
          <p:cNvPr id="6" name="Picture 5" descr="Scan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4953000"/>
            <a:ext cx="1524000" cy="1016000"/>
          </a:xfrm>
          <a:prstGeom prst="rect">
            <a:avLst/>
          </a:prstGeom>
          <a:noFill/>
          <a:ln/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6934994" y="4648200"/>
            <a:ext cx="1675606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V="1">
            <a:off x="2438400" y="5486400"/>
            <a:ext cx="5334000" cy="76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3D7A-FB34-4F7A-85C0-DF5A5A4D3953}" type="slidenum">
              <a:rPr lang="en-US"/>
              <a:pPr/>
              <a:t>8</a:t>
            </a:fld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Four Thousand Years!!</a:t>
            </a:r>
            <a:br>
              <a:rPr lang="en-US" sz="3800" dirty="0"/>
            </a:br>
            <a:r>
              <a:rPr lang="en-US" sz="3800" dirty="0"/>
              <a:t>From </a:t>
            </a:r>
            <a:r>
              <a:rPr lang="en-US" sz="3800" i="1" dirty="0"/>
              <a:t>T. </a:t>
            </a:r>
            <a:r>
              <a:rPr lang="en-US" sz="3800" i="1" dirty="0" err="1" smtClean="0"/>
              <a:t>monococcum</a:t>
            </a:r>
            <a:r>
              <a:rPr lang="en-US" sz="3800" i="1" dirty="0" smtClean="0"/>
              <a:t> </a:t>
            </a:r>
            <a:r>
              <a:rPr lang="en-US" sz="3800" dirty="0" smtClean="0"/>
              <a:t>to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T.aestivum</a:t>
            </a:r>
            <a:endParaRPr lang="en-US" sz="3800" i="1" dirty="0"/>
          </a:p>
        </p:txBody>
      </p:sp>
      <p:pic>
        <p:nvPicPr>
          <p:cNvPr id="103441" name="Picture 17" descr="different wheat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676400"/>
            <a:ext cx="5691438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DB581F2-B8C0-448A-A3F1-6F43E1DF2BAB}" type="slidenum">
              <a:rPr lang="en-US"/>
              <a:pPr/>
              <a:t>9</a:t>
            </a:fld>
            <a:endParaRPr lang="en-US"/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900">
                <a:solidFill>
                  <a:schemeClr val="tx2"/>
                </a:solidFill>
                <a:latin typeface="Times New Roman" pitchFamily="18" charset="0"/>
              </a:rPr>
              <a:t>Contributions to the D genome</a:t>
            </a:r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Multiple contributions of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Ae. tauschii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Ae. tauschii &amp; Ae. strangulata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subspecies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sz="2800" i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Chromosome 2D played a critical role in the evolution of free threshing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 T. aestivum.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q             Q [L5A]  &amp; Tg               tg [S2D]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Q by itself is NOT enough to cause free-threshing habit.</a:t>
            </a:r>
          </a:p>
        </p:txBody>
      </p:sp>
      <p:sp>
        <p:nvSpPr>
          <p:cNvPr id="367622" name="AutoShape 6"/>
          <p:cNvSpPr>
            <a:spLocks noChangeArrowheads="1"/>
          </p:cNvSpPr>
          <p:nvPr/>
        </p:nvSpPr>
        <p:spPr bwMode="auto">
          <a:xfrm flipV="1">
            <a:off x="5105400" y="4343400"/>
            <a:ext cx="976313" cy="152400"/>
          </a:xfrm>
          <a:prstGeom prst="rightArrow">
            <a:avLst>
              <a:gd name="adj1" fmla="val 50000"/>
              <a:gd name="adj2" fmla="val 1601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3" name="AutoShape 7"/>
          <p:cNvSpPr>
            <a:spLocks noChangeArrowheads="1"/>
          </p:cNvSpPr>
          <p:nvPr/>
        </p:nvSpPr>
        <p:spPr bwMode="auto">
          <a:xfrm flipV="1">
            <a:off x="1981200" y="4343400"/>
            <a:ext cx="976313" cy="152400"/>
          </a:xfrm>
          <a:prstGeom prst="rightArrow">
            <a:avLst>
              <a:gd name="adj1" fmla="val 50000"/>
              <a:gd name="adj2" fmla="val 1601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7624" name="Picture 8" descr="Aegilop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086600" y="381000"/>
            <a:ext cx="18684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DA-ARS06_Whit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Lab-Intro-P2</Template>
  <TotalTime>3077</TotalTime>
  <Words>333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USDA-ARS06_White</vt:lpstr>
      <vt:lpstr>Landraces:  Infra-specific Diversity  &amp;  Adaptive Divergence</vt:lpstr>
      <vt:lpstr>Why abandon a “comfortable” way of life??</vt:lpstr>
      <vt:lpstr>Wheat Domestication</vt:lpstr>
      <vt:lpstr>A Very Special Wheat</vt:lpstr>
      <vt:lpstr>Slide 5</vt:lpstr>
      <vt:lpstr>Slide 6</vt:lpstr>
      <vt:lpstr>Slide 7</vt:lpstr>
      <vt:lpstr>Four Thousand Years!! From T. monococcum to T.aestivum</vt:lpstr>
      <vt:lpstr>Slide 9</vt:lpstr>
      <vt:lpstr>Slide 10</vt:lpstr>
      <vt:lpstr>Man (woman) was “forced” to discover agriculture!!</vt:lpstr>
      <vt:lpstr>Slide 12</vt:lpstr>
      <vt:lpstr>The history of cultivated wheat and that of human civilization have been closely interwoven!</vt:lpstr>
      <vt:lpstr>                     .</vt:lpstr>
    </vt:vector>
  </TitlesOfParts>
  <Company>usda-ars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 monococcum  to  T. aestivum</dc:title>
  <dc:creator>Preferred Customer</dc:creator>
  <cp:lastModifiedBy>abdullah.jaradat</cp:lastModifiedBy>
  <cp:revision>267</cp:revision>
  <dcterms:created xsi:type="dcterms:W3CDTF">2003-01-29T18:51:38Z</dcterms:created>
  <dcterms:modified xsi:type="dcterms:W3CDTF">2011-07-29T11:15:13Z</dcterms:modified>
</cp:coreProperties>
</file>