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7"/>
  </p:notesMasterIdLst>
  <p:sldIdLst>
    <p:sldId id="256" r:id="rId2"/>
    <p:sldId id="257" r:id="rId3"/>
    <p:sldId id="277" r:id="rId4"/>
    <p:sldId id="301" r:id="rId5"/>
    <p:sldId id="314" r:id="rId6"/>
    <p:sldId id="272" r:id="rId7"/>
    <p:sldId id="312" r:id="rId8"/>
    <p:sldId id="320" r:id="rId9"/>
    <p:sldId id="267" r:id="rId10"/>
    <p:sldId id="264" r:id="rId11"/>
    <p:sldId id="281" r:id="rId12"/>
    <p:sldId id="316" r:id="rId13"/>
    <p:sldId id="288" r:id="rId14"/>
    <p:sldId id="315" r:id="rId15"/>
    <p:sldId id="278" r:id="rId16"/>
    <p:sldId id="319" r:id="rId17"/>
    <p:sldId id="318" r:id="rId18"/>
    <p:sldId id="284" r:id="rId19"/>
    <p:sldId id="282" r:id="rId20"/>
    <p:sldId id="309" r:id="rId21"/>
    <p:sldId id="258" r:id="rId22"/>
    <p:sldId id="306" r:id="rId23"/>
    <p:sldId id="293" r:id="rId24"/>
    <p:sldId id="321" r:id="rId25"/>
    <p:sldId id="32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8C3E3F2C-548F-F143-B604-2E988D54FFCD}">
          <p14:sldIdLst>
            <p14:sldId id="256"/>
            <p14:sldId id="257"/>
            <p14:sldId id="272"/>
            <p14:sldId id="273"/>
          </p14:sldIdLst>
        </p14:section>
        <p14:section name="GBS next generation DNA sequencing" id="{2D33BD9D-E745-D64E-8051-F99319BA91CB}">
          <p14:sldIdLst>
            <p14:sldId id="276"/>
            <p14:sldId id="271"/>
            <p14:sldId id="270"/>
          </p14:sldIdLst>
        </p14:section>
        <p14:section name="Diversity" id="{61DF0DF2-7C4D-F346-9438-E607FF652F05}">
          <p14:sldIdLst>
            <p14:sldId id="266"/>
            <p14:sldId id="262"/>
            <p14:sldId id="265"/>
            <p14:sldId id="267"/>
            <p14:sldId id="268"/>
            <p14:sldId id="269"/>
          </p14:sldIdLst>
        </p14:section>
        <p14:section name="NAM" id="{66973305-50C5-7C45-8034-202C6E49E430}">
          <p14:sldIdLst>
            <p14:sldId id="260"/>
            <p14:sldId id="264"/>
          </p14:sldIdLst>
        </p14:section>
        <p14:section name="Cyberinfrastructure" id="{5A4331FA-BAAE-4847-A5EE-0CA48D6D8C01}">
          <p14:sldIdLst>
            <p14:sldId id="274"/>
            <p14:sldId id="275"/>
            <p14:sldId id="261"/>
            <p14:sldId id="263"/>
          </p14:sldIdLst>
        </p14:section>
        <p14:section name="Wheat Genome Sequence" id="{30665BE8-0EBC-0644-AD29-37F0AA7A9DBE}">
          <p14:sldIdLst>
            <p14:sldId id="259"/>
          </p14:sldIdLst>
        </p14:section>
        <p14:section name="G8 Open Data" id="{303AC075-80C3-7A4A-B429-5E5BFAC3CAE9}">
          <p14:sldIdLst>
            <p14:sldId id="258"/>
          </p14:sldIdLst>
        </p14:section>
        <p14:section name="Conclusions" id="{3FF9B34E-DB93-6A40-89D3-B56B6F33BA1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60D"/>
    <a:srgbClr val="000066"/>
    <a:srgbClr val="4E3BDD"/>
    <a:srgbClr val="43B59C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24570" autoAdjust="0"/>
    <p:restoredTop sz="83531" autoAdjust="0"/>
  </p:normalViewPr>
  <p:slideViewPr>
    <p:cSldViewPr snapToGrid="0" snapToObjects="1">
      <p:cViewPr>
        <p:scale>
          <a:sx n="70" d="100"/>
          <a:sy n="70" d="100"/>
        </p:scale>
        <p:origin x="-168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1219" y="101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dbuckler:EdField:Trips:Colorado2012:TablesForTal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dbuckler:EdField:Trips:Colorado2012:TablesForTal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dbuckler:Library:Mail%20Downloads:Federal_wo_units41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olbar:Users:chia:Desktop:maize-resequencing-update.0728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olbar:Users:chia:Desktop:maize-resequencing-update.0728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FAOSTAT!$C$2:$C$10</c:f>
              <c:strCache>
                <c:ptCount val="9"/>
                <c:pt idx="0">
                  <c:v>Barley</c:v>
                </c:pt>
                <c:pt idx="1">
                  <c:v>Maize</c:v>
                </c:pt>
                <c:pt idx="2">
                  <c:v>Millet</c:v>
                </c:pt>
                <c:pt idx="3">
                  <c:v>Oats</c:v>
                </c:pt>
                <c:pt idx="4">
                  <c:v>Rice</c:v>
                </c:pt>
                <c:pt idx="5">
                  <c:v>Rye</c:v>
                </c:pt>
                <c:pt idx="6">
                  <c:v>Sorghum</c:v>
                </c:pt>
                <c:pt idx="7">
                  <c:v>Triticale</c:v>
                </c:pt>
                <c:pt idx="8">
                  <c:v>Wheat</c:v>
                </c:pt>
              </c:strCache>
            </c:strRef>
          </c:cat>
          <c:val>
            <c:numRef>
              <c:f>FAOSTAT!$D$2:$D$10</c:f>
              <c:numCache>
                <c:formatCode>#,##0.00</c:formatCode>
                <c:ptCount val="9"/>
                <c:pt idx="0">
                  <c:v>123544728.5</c:v>
                </c:pt>
                <c:pt idx="1">
                  <c:v>840308214.30000007</c:v>
                </c:pt>
                <c:pt idx="2">
                  <c:v>31582864.889999997</c:v>
                </c:pt>
                <c:pt idx="3">
                  <c:v>19622517</c:v>
                </c:pt>
                <c:pt idx="4">
                  <c:v>696324394.30000007</c:v>
                </c:pt>
                <c:pt idx="5">
                  <c:v>12373639.499999993</c:v>
                </c:pt>
                <c:pt idx="6">
                  <c:v>55721587.960000001</c:v>
                </c:pt>
                <c:pt idx="7">
                  <c:v>13347784</c:v>
                </c:pt>
                <c:pt idx="8">
                  <c:v>653654525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600" b="1" i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FAOSTAT!$G$2:$G$10</c:f>
              <c:strCache>
                <c:ptCount val="9"/>
                <c:pt idx="0">
                  <c:v>Barley</c:v>
                </c:pt>
                <c:pt idx="1">
                  <c:v>Maize</c:v>
                </c:pt>
                <c:pt idx="2">
                  <c:v>Millet</c:v>
                </c:pt>
                <c:pt idx="3">
                  <c:v>Oats</c:v>
                </c:pt>
                <c:pt idx="4">
                  <c:v>Rice</c:v>
                </c:pt>
                <c:pt idx="5">
                  <c:v>Rye</c:v>
                </c:pt>
                <c:pt idx="6">
                  <c:v>Sorghum</c:v>
                </c:pt>
                <c:pt idx="8">
                  <c:v>Wheat</c:v>
                </c:pt>
              </c:strCache>
            </c:strRef>
          </c:cat>
          <c:val>
            <c:numRef>
              <c:f>FAOSTAT!$H$2:$H$10</c:f>
              <c:numCache>
                <c:formatCode>#,##0.00</c:formatCode>
                <c:ptCount val="9"/>
                <c:pt idx="0">
                  <c:v>3924870</c:v>
                </c:pt>
                <c:pt idx="1">
                  <c:v>316165000</c:v>
                </c:pt>
                <c:pt idx="2">
                  <c:v>261610</c:v>
                </c:pt>
                <c:pt idx="3">
                  <c:v>1178470.0000000002</c:v>
                </c:pt>
                <c:pt idx="4">
                  <c:v>11027000</c:v>
                </c:pt>
                <c:pt idx="5">
                  <c:v>188760</c:v>
                </c:pt>
                <c:pt idx="6">
                  <c:v>8779280</c:v>
                </c:pt>
                <c:pt idx="8">
                  <c:v>60062400.000000007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4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001959219331448"/>
          <c:y val="4.6116220100414114E-2"/>
          <c:w val="0.669338681721388"/>
          <c:h val="0.72073359988879904"/>
        </c:manualLayout>
      </c:layout>
      <c:scatterChart>
        <c:scatterStyle val="lineMarker"/>
        <c:ser>
          <c:idx val="0"/>
          <c:order val="0"/>
          <c:tx>
            <c:v>Open pollinated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Federal_wo_units4116!$C$2:$C$145</c:f>
              <c:numCache>
                <c:formatCode>General</c:formatCode>
                <c:ptCount val="144"/>
                <c:pt idx="0">
                  <c:v>1866</c:v>
                </c:pt>
                <c:pt idx="1">
                  <c:v>1867</c:v>
                </c:pt>
                <c:pt idx="2">
                  <c:v>1868</c:v>
                </c:pt>
                <c:pt idx="3">
                  <c:v>1869</c:v>
                </c:pt>
                <c:pt idx="4">
                  <c:v>1870</c:v>
                </c:pt>
                <c:pt idx="5">
                  <c:v>1871</c:v>
                </c:pt>
                <c:pt idx="6">
                  <c:v>1872</c:v>
                </c:pt>
                <c:pt idx="7">
                  <c:v>1873</c:v>
                </c:pt>
                <c:pt idx="8">
                  <c:v>1874</c:v>
                </c:pt>
                <c:pt idx="9">
                  <c:v>1875</c:v>
                </c:pt>
                <c:pt idx="10">
                  <c:v>1876</c:v>
                </c:pt>
                <c:pt idx="11">
                  <c:v>1877</c:v>
                </c:pt>
                <c:pt idx="12">
                  <c:v>1878</c:v>
                </c:pt>
                <c:pt idx="13">
                  <c:v>1879</c:v>
                </c:pt>
                <c:pt idx="14">
                  <c:v>1880</c:v>
                </c:pt>
                <c:pt idx="15">
                  <c:v>1881</c:v>
                </c:pt>
                <c:pt idx="16">
                  <c:v>1882</c:v>
                </c:pt>
                <c:pt idx="17">
                  <c:v>1883</c:v>
                </c:pt>
                <c:pt idx="18">
                  <c:v>1884</c:v>
                </c:pt>
                <c:pt idx="19">
                  <c:v>1885</c:v>
                </c:pt>
                <c:pt idx="20">
                  <c:v>1886</c:v>
                </c:pt>
                <c:pt idx="21">
                  <c:v>1887</c:v>
                </c:pt>
                <c:pt idx="22">
                  <c:v>1888</c:v>
                </c:pt>
                <c:pt idx="23">
                  <c:v>1889</c:v>
                </c:pt>
                <c:pt idx="24">
                  <c:v>1890</c:v>
                </c:pt>
                <c:pt idx="25">
                  <c:v>1891</c:v>
                </c:pt>
                <c:pt idx="26">
                  <c:v>1892</c:v>
                </c:pt>
                <c:pt idx="27">
                  <c:v>1893</c:v>
                </c:pt>
                <c:pt idx="28">
                  <c:v>1894</c:v>
                </c:pt>
                <c:pt idx="29">
                  <c:v>1895</c:v>
                </c:pt>
                <c:pt idx="30">
                  <c:v>1896</c:v>
                </c:pt>
                <c:pt idx="31">
                  <c:v>1897</c:v>
                </c:pt>
                <c:pt idx="32">
                  <c:v>1898</c:v>
                </c:pt>
                <c:pt idx="33">
                  <c:v>1899</c:v>
                </c:pt>
                <c:pt idx="34">
                  <c:v>1900</c:v>
                </c:pt>
                <c:pt idx="35">
                  <c:v>1901</c:v>
                </c:pt>
                <c:pt idx="36">
                  <c:v>1902</c:v>
                </c:pt>
                <c:pt idx="37">
                  <c:v>1903</c:v>
                </c:pt>
                <c:pt idx="38">
                  <c:v>1904</c:v>
                </c:pt>
                <c:pt idx="39">
                  <c:v>1905</c:v>
                </c:pt>
                <c:pt idx="40">
                  <c:v>1906</c:v>
                </c:pt>
                <c:pt idx="41">
                  <c:v>1907</c:v>
                </c:pt>
                <c:pt idx="42">
                  <c:v>1908</c:v>
                </c:pt>
                <c:pt idx="43">
                  <c:v>1909</c:v>
                </c:pt>
                <c:pt idx="44">
                  <c:v>1910</c:v>
                </c:pt>
                <c:pt idx="45">
                  <c:v>1911</c:v>
                </c:pt>
                <c:pt idx="46">
                  <c:v>1912</c:v>
                </c:pt>
                <c:pt idx="47">
                  <c:v>1913</c:v>
                </c:pt>
                <c:pt idx="48">
                  <c:v>1914</c:v>
                </c:pt>
                <c:pt idx="49">
                  <c:v>1915</c:v>
                </c:pt>
                <c:pt idx="50">
                  <c:v>1916</c:v>
                </c:pt>
                <c:pt idx="51">
                  <c:v>1917</c:v>
                </c:pt>
                <c:pt idx="52">
                  <c:v>1918</c:v>
                </c:pt>
                <c:pt idx="53">
                  <c:v>1919</c:v>
                </c:pt>
                <c:pt idx="54">
                  <c:v>1920</c:v>
                </c:pt>
                <c:pt idx="55">
                  <c:v>1921</c:v>
                </c:pt>
                <c:pt idx="56">
                  <c:v>1922</c:v>
                </c:pt>
                <c:pt idx="57">
                  <c:v>1923</c:v>
                </c:pt>
                <c:pt idx="58">
                  <c:v>1924</c:v>
                </c:pt>
                <c:pt idx="59">
                  <c:v>1925</c:v>
                </c:pt>
                <c:pt idx="60">
                  <c:v>1926</c:v>
                </c:pt>
                <c:pt idx="61">
                  <c:v>1927</c:v>
                </c:pt>
                <c:pt idx="62">
                  <c:v>1928</c:v>
                </c:pt>
                <c:pt idx="63">
                  <c:v>1929</c:v>
                </c:pt>
                <c:pt idx="64">
                  <c:v>1930</c:v>
                </c:pt>
                <c:pt idx="65">
                  <c:v>1931</c:v>
                </c:pt>
                <c:pt idx="66">
                  <c:v>1932</c:v>
                </c:pt>
                <c:pt idx="67">
                  <c:v>1933</c:v>
                </c:pt>
                <c:pt idx="68">
                  <c:v>1934</c:v>
                </c:pt>
                <c:pt idx="69">
                  <c:v>1935</c:v>
                </c:pt>
                <c:pt idx="70">
                  <c:v>1936</c:v>
                </c:pt>
                <c:pt idx="71">
                  <c:v>1937</c:v>
                </c:pt>
                <c:pt idx="72">
                  <c:v>1938</c:v>
                </c:pt>
                <c:pt idx="73">
                  <c:v>1939</c:v>
                </c:pt>
                <c:pt idx="74">
                  <c:v>1940</c:v>
                </c:pt>
                <c:pt idx="75">
                  <c:v>1941</c:v>
                </c:pt>
                <c:pt idx="76">
                  <c:v>1942</c:v>
                </c:pt>
                <c:pt idx="77">
                  <c:v>1943</c:v>
                </c:pt>
                <c:pt idx="78">
                  <c:v>1944</c:v>
                </c:pt>
                <c:pt idx="79">
                  <c:v>1945</c:v>
                </c:pt>
                <c:pt idx="80">
                  <c:v>1946</c:v>
                </c:pt>
                <c:pt idx="81">
                  <c:v>1947</c:v>
                </c:pt>
                <c:pt idx="82">
                  <c:v>1948</c:v>
                </c:pt>
                <c:pt idx="83">
                  <c:v>1949</c:v>
                </c:pt>
                <c:pt idx="84">
                  <c:v>1950</c:v>
                </c:pt>
                <c:pt idx="85">
                  <c:v>1951</c:v>
                </c:pt>
                <c:pt idx="86">
                  <c:v>1952</c:v>
                </c:pt>
                <c:pt idx="87">
                  <c:v>1953</c:v>
                </c:pt>
                <c:pt idx="88">
                  <c:v>1954</c:v>
                </c:pt>
                <c:pt idx="89">
                  <c:v>1955</c:v>
                </c:pt>
                <c:pt idx="90">
                  <c:v>1956</c:v>
                </c:pt>
                <c:pt idx="91">
                  <c:v>1957</c:v>
                </c:pt>
                <c:pt idx="92">
                  <c:v>1958</c:v>
                </c:pt>
                <c:pt idx="93">
                  <c:v>1959</c:v>
                </c:pt>
                <c:pt idx="94">
                  <c:v>1960</c:v>
                </c:pt>
                <c:pt idx="95">
                  <c:v>1961</c:v>
                </c:pt>
                <c:pt idx="96">
                  <c:v>1962</c:v>
                </c:pt>
                <c:pt idx="97">
                  <c:v>1963</c:v>
                </c:pt>
                <c:pt idx="98">
                  <c:v>1964</c:v>
                </c:pt>
                <c:pt idx="99">
                  <c:v>1965</c:v>
                </c:pt>
                <c:pt idx="100">
                  <c:v>1966</c:v>
                </c:pt>
                <c:pt idx="101">
                  <c:v>1967</c:v>
                </c:pt>
                <c:pt idx="102">
                  <c:v>1968</c:v>
                </c:pt>
                <c:pt idx="103">
                  <c:v>1969</c:v>
                </c:pt>
                <c:pt idx="104">
                  <c:v>1970</c:v>
                </c:pt>
                <c:pt idx="105">
                  <c:v>1971</c:v>
                </c:pt>
                <c:pt idx="106">
                  <c:v>1972</c:v>
                </c:pt>
                <c:pt idx="107">
                  <c:v>1973</c:v>
                </c:pt>
                <c:pt idx="108">
                  <c:v>1974</c:v>
                </c:pt>
                <c:pt idx="109">
                  <c:v>1975</c:v>
                </c:pt>
                <c:pt idx="110">
                  <c:v>1976</c:v>
                </c:pt>
                <c:pt idx="111">
                  <c:v>1977</c:v>
                </c:pt>
                <c:pt idx="112">
                  <c:v>1978</c:v>
                </c:pt>
                <c:pt idx="113">
                  <c:v>1979</c:v>
                </c:pt>
                <c:pt idx="114">
                  <c:v>1980</c:v>
                </c:pt>
                <c:pt idx="115">
                  <c:v>1981</c:v>
                </c:pt>
                <c:pt idx="116">
                  <c:v>1982</c:v>
                </c:pt>
                <c:pt idx="117">
                  <c:v>1983</c:v>
                </c:pt>
                <c:pt idx="118">
                  <c:v>1984</c:v>
                </c:pt>
                <c:pt idx="119">
                  <c:v>1985</c:v>
                </c:pt>
                <c:pt idx="120">
                  <c:v>1986</c:v>
                </c:pt>
                <c:pt idx="121">
                  <c:v>1987</c:v>
                </c:pt>
                <c:pt idx="122">
                  <c:v>1988</c:v>
                </c:pt>
                <c:pt idx="123">
                  <c:v>1989</c:v>
                </c:pt>
                <c:pt idx="124">
                  <c:v>1990</c:v>
                </c:pt>
                <c:pt idx="125">
                  <c:v>1991</c:v>
                </c:pt>
                <c:pt idx="126">
                  <c:v>1992</c:v>
                </c:pt>
                <c:pt idx="127">
                  <c:v>1993</c:v>
                </c:pt>
                <c:pt idx="128">
                  <c:v>1994</c:v>
                </c:pt>
                <c:pt idx="129">
                  <c:v>1995</c:v>
                </c:pt>
                <c:pt idx="130">
                  <c:v>1996</c:v>
                </c:pt>
                <c:pt idx="131">
                  <c:v>1997</c:v>
                </c:pt>
                <c:pt idx="132">
                  <c:v>1998</c:v>
                </c:pt>
                <c:pt idx="133">
                  <c:v>1999</c:v>
                </c:pt>
                <c:pt idx="134">
                  <c:v>2000</c:v>
                </c:pt>
                <c:pt idx="135">
                  <c:v>2001</c:v>
                </c:pt>
                <c:pt idx="136">
                  <c:v>2002</c:v>
                </c:pt>
                <c:pt idx="137">
                  <c:v>2003</c:v>
                </c:pt>
                <c:pt idx="138">
                  <c:v>2004</c:v>
                </c:pt>
                <c:pt idx="139">
                  <c:v>2005</c:v>
                </c:pt>
                <c:pt idx="140">
                  <c:v>2006</c:v>
                </c:pt>
                <c:pt idx="141">
                  <c:v>2007</c:v>
                </c:pt>
                <c:pt idx="142">
                  <c:v>2008</c:v>
                </c:pt>
                <c:pt idx="143">
                  <c:v>2009</c:v>
                </c:pt>
              </c:numCache>
            </c:numRef>
          </c:xVal>
          <c:yVal>
            <c:numRef>
              <c:f>Federal_wo_units4116!$H$2:$H$64</c:f>
              <c:numCache>
                <c:formatCode>General</c:formatCode>
                <c:ptCount val="63"/>
                <c:pt idx="0">
                  <c:v>24.3</c:v>
                </c:pt>
                <c:pt idx="1">
                  <c:v>24.7</c:v>
                </c:pt>
                <c:pt idx="2">
                  <c:v>26.2</c:v>
                </c:pt>
                <c:pt idx="3">
                  <c:v>21.8</c:v>
                </c:pt>
                <c:pt idx="4">
                  <c:v>29.3</c:v>
                </c:pt>
                <c:pt idx="5">
                  <c:v>27.2</c:v>
                </c:pt>
                <c:pt idx="6">
                  <c:v>29.4</c:v>
                </c:pt>
                <c:pt idx="7">
                  <c:v>22.9</c:v>
                </c:pt>
                <c:pt idx="8">
                  <c:v>22.2</c:v>
                </c:pt>
                <c:pt idx="9">
                  <c:v>27.7</c:v>
                </c:pt>
                <c:pt idx="10">
                  <c:v>26.7</c:v>
                </c:pt>
                <c:pt idx="11">
                  <c:v>25.8</c:v>
                </c:pt>
                <c:pt idx="12">
                  <c:v>26.2</c:v>
                </c:pt>
                <c:pt idx="13">
                  <c:v>28.2</c:v>
                </c:pt>
                <c:pt idx="14">
                  <c:v>27.3</c:v>
                </c:pt>
                <c:pt idx="15">
                  <c:v>19.8</c:v>
                </c:pt>
                <c:pt idx="16">
                  <c:v>26.5</c:v>
                </c:pt>
                <c:pt idx="17">
                  <c:v>24.2</c:v>
                </c:pt>
                <c:pt idx="18">
                  <c:v>28.3</c:v>
                </c:pt>
                <c:pt idx="19">
                  <c:v>28.6</c:v>
                </c:pt>
                <c:pt idx="20">
                  <c:v>24.1</c:v>
                </c:pt>
                <c:pt idx="21">
                  <c:v>21.9</c:v>
                </c:pt>
                <c:pt idx="22">
                  <c:v>29.1</c:v>
                </c:pt>
                <c:pt idx="23">
                  <c:v>29.5</c:v>
                </c:pt>
                <c:pt idx="24">
                  <c:v>22.1</c:v>
                </c:pt>
                <c:pt idx="25">
                  <c:v>29.6</c:v>
                </c:pt>
                <c:pt idx="26">
                  <c:v>24.7</c:v>
                </c:pt>
                <c:pt idx="27">
                  <c:v>23.8</c:v>
                </c:pt>
                <c:pt idx="28">
                  <c:v>20.2</c:v>
                </c:pt>
                <c:pt idx="29">
                  <c:v>28</c:v>
                </c:pt>
                <c:pt idx="30">
                  <c:v>30</c:v>
                </c:pt>
                <c:pt idx="31">
                  <c:v>25.4</c:v>
                </c:pt>
                <c:pt idx="32">
                  <c:v>26.8</c:v>
                </c:pt>
                <c:pt idx="33">
                  <c:v>28</c:v>
                </c:pt>
                <c:pt idx="34">
                  <c:v>28.1</c:v>
                </c:pt>
                <c:pt idx="35">
                  <c:v>18.2</c:v>
                </c:pt>
                <c:pt idx="36">
                  <c:v>28.5</c:v>
                </c:pt>
                <c:pt idx="37">
                  <c:v>26.9</c:v>
                </c:pt>
                <c:pt idx="38">
                  <c:v>28.2</c:v>
                </c:pt>
                <c:pt idx="39">
                  <c:v>30.9</c:v>
                </c:pt>
                <c:pt idx="40">
                  <c:v>31.7</c:v>
                </c:pt>
                <c:pt idx="41">
                  <c:v>27.2</c:v>
                </c:pt>
                <c:pt idx="42">
                  <c:v>26.9</c:v>
                </c:pt>
                <c:pt idx="43">
                  <c:v>26.1</c:v>
                </c:pt>
                <c:pt idx="44">
                  <c:v>27.9</c:v>
                </c:pt>
                <c:pt idx="45">
                  <c:v>24.4</c:v>
                </c:pt>
                <c:pt idx="46">
                  <c:v>29.1</c:v>
                </c:pt>
                <c:pt idx="47">
                  <c:v>22.7</c:v>
                </c:pt>
                <c:pt idx="48">
                  <c:v>25.8</c:v>
                </c:pt>
                <c:pt idx="49">
                  <c:v>28.1</c:v>
                </c:pt>
                <c:pt idx="50">
                  <c:v>24.1</c:v>
                </c:pt>
                <c:pt idx="51">
                  <c:v>26.2</c:v>
                </c:pt>
                <c:pt idx="52">
                  <c:v>23.9</c:v>
                </c:pt>
                <c:pt idx="53">
                  <c:v>26.8</c:v>
                </c:pt>
                <c:pt idx="54">
                  <c:v>29.9</c:v>
                </c:pt>
                <c:pt idx="55">
                  <c:v>27.8</c:v>
                </c:pt>
                <c:pt idx="56">
                  <c:v>26.3</c:v>
                </c:pt>
                <c:pt idx="57">
                  <c:v>27.8</c:v>
                </c:pt>
                <c:pt idx="58">
                  <c:v>22.1</c:v>
                </c:pt>
                <c:pt idx="59">
                  <c:v>27.4</c:v>
                </c:pt>
                <c:pt idx="60">
                  <c:v>25.7</c:v>
                </c:pt>
                <c:pt idx="61">
                  <c:v>26.4</c:v>
                </c:pt>
                <c:pt idx="62">
                  <c:v>26.3</c:v>
                </c:pt>
              </c:numCache>
            </c:numRef>
          </c:yVal>
        </c:ser>
        <c:ser>
          <c:idx val="1"/>
          <c:order val="1"/>
          <c:tx>
            <c:strRef>
              <c:f>Federal_wo_units4116!$P$3</c:f>
              <c:strCache>
                <c:ptCount val="1"/>
                <c:pt idx="0">
                  <c:v>double cross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Federal_wo_units4116!$C$2:$C$145</c:f>
              <c:numCache>
                <c:formatCode>General</c:formatCode>
                <c:ptCount val="144"/>
                <c:pt idx="0">
                  <c:v>1866</c:v>
                </c:pt>
                <c:pt idx="1">
                  <c:v>1867</c:v>
                </c:pt>
                <c:pt idx="2">
                  <c:v>1868</c:v>
                </c:pt>
                <c:pt idx="3">
                  <c:v>1869</c:v>
                </c:pt>
                <c:pt idx="4">
                  <c:v>1870</c:v>
                </c:pt>
                <c:pt idx="5">
                  <c:v>1871</c:v>
                </c:pt>
                <c:pt idx="6">
                  <c:v>1872</c:v>
                </c:pt>
                <c:pt idx="7">
                  <c:v>1873</c:v>
                </c:pt>
                <c:pt idx="8">
                  <c:v>1874</c:v>
                </c:pt>
                <c:pt idx="9">
                  <c:v>1875</c:v>
                </c:pt>
                <c:pt idx="10">
                  <c:v>1876</c:v>
                </c:pt>
                <c:pt idx="11">
                  <c:v>1877</c:v>
                </c:pt>
                <c:pt idx="12">
                  <c:v>1878</c:v>
                </c:pt>
                <c:pt idx="13">
                  <c:v>1879</c:v>
                </c:pt>
                <c:pt idx="14">
                  <c:v>1880</c:v>
                </c:pt>
                <c:pt idx="15">
                  <c:v>1881</c:v>
                </c:pt>
                <c:pt idx="16">
                  <c:v>1882</c:v>
                </c:pt>
                <c:pt idx="17">
                  <c:v>1883</c:v>
                </c:pt>
                <c:pt idx="18">
                  <c:v>1884</c:v>
                </c:pt>
                <c:pt idx="19">
                  <c:v>1885</c:v>
                </c:pt>
                <c:pt idx="20">
                  <c:v>1886</c:v>
                </c:pt>
                <c:pt idx="21">
                  <c:v>1887</c:v>
                </c:pt>
                <c:pt idx="22">
                  <c:v>1888</c:v>
                </c:pt>
                <c:pt idx="23">
                  <c:v>1889</c:v>
                </c:pt>
                <c:pt idx="24">
                  <c:v>1890</c:v>
                </c:pt>
                <c:pt idx="25">
                  <c:v>1891</c:v>
                </c:pt>
                <c:pt idx="26">
                  <c:v>1892</c:v>
                </c:pt>
                <c:pt idx="27">
                  <c:v>1893</c:v>
                </c:pt>
                <c:pt idx="28">
                  <c:v>1894</c:v>
                </c:pt>
                <c:pt idx="29">
                  <c:v>1895</c:v>
                </c:pt>
                <c:pt idx="30">
                  <c:v>1896</c:v>
                </c:pt>
                <c:pt idx="31">
                  <c:v>1897</c:v>
                </c:pt>
                <c:pt idx="32">
                  <c:v>1898</c:v>
                </c:pt>
                <c:pt idx="33">
                  <c:v>1899</c:v>
                </c:pt>
                <c:pt idx="34">
                  <c:v>1900</c:v>
                </c:pt>
                <c:pt idx="35">
                  <c:v>1901</c:v>
                </c:pt>
                <c:pt idx="36">
                  <c:v>1902</c:v>
                </c:pt>
                <c:pt idx="37">
                  <c:v>1903</c:v>
                </c:pt>
                <c:pt idx="38">
                  <c:v>1904</c:v>
                </c:pt>
                <c:pt idx="39">
                  <c:v>1905</c:v>
                </c:pt>
                <c:pt idx="40">
                  <c:v>1906</c:v>
                </c:pt>
                <c:pt idx="41">
                  <c:v>1907</c:v>
                </c:pt>
                <c:pt idx="42">
                  <c:v>1908</c:v>
                </c:pt>
                <c:pt idx="43">
                  <c:v>1909</c:v>
                </c:pt>
                <c:pt idx="44">
                  <c:v>1910</c:v>
                </c:pt>
                <c:pt idx="45">
                  <c:v>1911</c:v>
                </c:pt>
                <c:pt idx="46">
                  <c:v>1912</c:v>
                </c:pt>
                <c:pt idx="47">
                  <c:v>1913</c:v>
                </c:pt>
                <c:pt idx="48">
                  <c:v>1914</c:v>
                </c:pt>
                <c:pt idx="49">
                  <c:v>1915</c:v>
                </c:pt>
                <c:pt idx="50">
                  <c:v>1916</c:v>
                </c:pt>
                <c:pt idx="51">
                  <c:v>1917</c:v>
                </c:pt>
                <c:pt idx="52">
                  <c:v>1918</c:v>
                </c:pt>
                <c:pt idx="53">
                  <c:v>1919</c:v>
                </c:pt>
                <c:pt idx="54">
                  <c:v>1920</c:v>
                </c:pt>
                <c:pt idx="55">
                  <c:v>1921</c:v>
                </c:pt>
                <c:pt idx="56">
                  <c:v>1922</c:v>
                </c:pt>
                <c:pt idx="57">
                  <c:v>1923</c:v>
                </c:pt>
                <c:pt idx="58">
                  <c:v>1924</c:v>
                </c:pt>
                <c:pt idx="59">
                  <c:v>1925</c:v>
                </c:pt>
                <c:pt idx="60">
                  <c:v>1926</c:v>
                </c:pt>
                <c:pt idx="61">
                  <c:v>1927</c:v>
                </c:pt>
                <c:pt idx="62">
                  <c:v>1928</c:v>
                </c:pt>
                <c:pt idx="63">
                  <c:v>1929</c:v>
                </c:pt>
                <c:pt idx="64">
                  <c:v>1930</c:v>
                </c:pt>
                <c:pt idx="65">
                  <c:v>1931</c:v>
                </c:pt>
                <c:pt idx="66">
                  <c:v>1932</c:v>
                </c:pt>
                <c:pt idx="67">
                  <c:v>1933</c:v>
                </c:pt>
                <c:pt idx="68">
                  <c:v>1934</c:v>
                </c:pt>
                <c:pt idx="69">
                  <c:v>1935</c:v>
                </c:pt>
                <c:pt idx="70">
                  <c:v>1936</c:v>
                </c:pt>
                <c:pt idx="71">
                  <c:v>1937</c:v>
                </c:pt>
                <c:pt idx="72">
                  <c:v>1938</c:v>
                </c:pt>
                <c:pt idx="73">
                  <c:v>1939</c:v>
                </c:pt>
                <c:pt idx="74">
                  <c:v>1940</c:v>
                </c:pt>
                <c:pt idx="75">
                  <c:v>1941</c:v>
                </c:pt>
                <c:pt idx="76">
                  <c:v>1942</c:v>
                </c:pt>
                <c:pt idx="77">
                  <c:v>1943</c:v>
                </c:pt>
                <c:pt idx="78">
                  <c:v>1944</c:v>
                </c:pt>
                <c:pt idx="79">
                  <c:v>1945</c:v>
                </c:pt>
                <c:pt idx="80">
                  <c:v>1946</c:v>
                </c:pt>
                <c:pt idx="81">
                  <c:v>1947</c:v>
                </c:pt>
                <c:pt idx="82">
                  <c:v>1948</c:v>
                </c:pt>
                <c:pt idx="83">
                  <c:v>1949</c:v>
                </c:pt>
                <c:pt idx="84">
                  <c:v>1950</c:v>
                </c:pt>
                <c:pt idx="85">
                  <c:v>1951</c:v>
                </c:pt>
                <c:pt idx="86">
                  <c:v>1952</c:v>
                </c:pt>
                <c:pt idx="87">
                  <c:v>1953</c:v>
                </c:pt>
                <c:pt idx="88">
                  <c:v>1954</c:v>
                </c:pt>
                <c:pt idx="89">
                  <c:v>1955</c:v>
                </c:pt>
                <c:pt idx="90">
                  <c:v>1956</c:v>
                </c:pt>
                <c:pt idx="91">
                  <c:v>1957</c:v>
                </c:pt>
                <c:pt idx="92">
                  <c:v>1958</c:v>
                </c:pt>
                <c:pt idx="93">
                  <c:v>1959</c:v>
                </c:pt>
                <c:pt idx="94">
                  <c:v>1960</c:v>
                </c:pt>
                <c:pt idx="95">
                  <c:v>1961</c:v>
                </c:pt>
                <c:pt idx="96">
                  <c:v>1962</c:v>
                </c:pt>
                <c:pt idx="97">
                  <c:v>1963</c:v>
                </c:pt>
                <c:pt idx="98">
                  <c:v>1964</c:v>
                </c:pt>
                <c:pt idx="99">
                  <c:v>1965</c:v>
                </c:pt>
                <c:pt idx="100">
                  <c:v>1966</c:v>
                </c:pt>
                <c:pt idx="101">
                  <c:v>1967</c:v>
                </c:pt>
                <c:pt idx="102">
                  <c:v>1968</c:v>
                </c:pt>
                <c:pt idx="103">
                  <c:v>1969</c:v>
                </c:pt>
                <c:pt idx="104">
                  <c:v>1970</c:v>
                </c:pt>
                <c:pt idx="105">
                  <c:v>1971</c:v>
                </c:pt>
                <c:pt idx="106">
                  <c:v>1972</c:v>
                </c:pt>
                <c:pt idx="107">
                  <c:v>1973</c:v>
                </c:pt>
                <c:pt idx="108">
                  <c:v>1974</c:v>
                </c:pt>
                <c:pt idx="109">
                  <c:v>1975</c:v>
                </c:pt>
                <c:pt idx="110">
                  <c:v>1976</c:v>
                </c:pt>
                <c:pt idx="111">
                  <c:v>1977</c:v>
                </c:pt>
                <c:pt idx="112">
                  <c:v>1978</c:v>
                </c:pt>
                <c:pt idx="113">
                  <c:v>1979</c:v>
                </c:pt>
                <c:pt idx="114">
                  <c:v>1980</c:v>
                </c:pt>
                <c:pt idx="115">
                  <c:v>1981</c:v>
                </c:pt>
                <c:pt idx="116">
                  <c:v>1982</c:v>
                </c:pt>
                <c:pt idx="117">
                  <c:v>1983</c:v>
                </c:pt>
                <c:pt idx="118">
                  <c:v>1984</c:v>
                </c:pt>
                <c:pt idx="119">
                  <c:v>1985</c:v>
                </c:pt>
                <c:pt idx="120">
                  <c:v>1986</c:v>
                </c:pt>
                <c:pt idx="121">
                  <c:v>1987</c:v>
                </c:pt>
                <c:pt idx="122">
                  <c:v>1988</c:v>
                </c:pt>
                <c:pt idx="123">
                  <c:v>1989</c:v>
                </c:pt>
                <c:pt idx="124">
                  <c:v>1990</c:v>
                </c:pt>
                <c:pt idx="125">
                  <c:v>1991</c:v>
                </c:pt>
                <c:pt idx="126">
                  <c:v>1992</c:v>
                </c:pt>
                <c:pt idx="127">
                  <c:v>1993</c:v>
                </c:pt>
                <c:pt idx="128">
                  <c:v>1994</c:v>
                </c:pt>
                <c:pt idx="129">
                  <c:v>1995</c:v>
                </c:pt>
                <c:pt idx="130">
                  <c:v>1996</c:v>
                </c:pt>
                <c:pt idx="131">
                  <c:v>1997</c:v>
                </c:pt>
                <c:pt idx="132">
                  <c:v>1998</c:v>
                </c:pt>
                <c:pt idx="133">
                  <c:v>1999</c:v>
                </c:pt>
                <c:pt idx="134">
                  <c:v>2000</c:v>
                </c:pt>
                <c:pt idx="135">
                  <c:v>2001</c:v>
                </c:pt>
                <c:pt idx="136">
                  <c:v>2002</c:v>
                </c:pt>
                <c:pt idx="137">
                  <c:v>2003</c:v>
                </c:pt>
                <c:pt idx="138">
                  <c:v>2004</c:v>
                </c:pt>
                <c:pt idx="139">
                  <c:v>2005</c:v>
                </c:pt>
                <c:pt idx="140">
                  <c:v>2006</c:v>
                </c:pt>
                <c:pt idx="141">
                  <c:v>2007</c:v>
                </c:pt>
                <c:pt idx="142">
                  <c:v>2008</c:v>
                </c:pt>
                <c:pt idx="143">
                  <c:v>2009</c:v>
                </c:pt>
              </c:numCache>
            </c:numRef>
          </c:xVal>
          <c:yVal>
            <c:numRef>
              <c:f>Federal_wo_units4116!$L$2:$L$145</c:f>
              <c:numCache>
                <c:formatCode>General</c:formatCode>
                <c:ptCount val="144"/>
                <c:pt idx="63">
                  <c:v>25.7</c:v>
                </c:pt>
                <c:pt idx="64">
                  <c:v>20.5</c:v>
                </c:pt>
                <c:pt idx="65">
                  <c:v>24.5</c:v>
                </c:pt>
                <c:pt idx="66">
                  <c:v>26.5</c:v>
                </c:pt>
                <c:pt idx="67">
                  <c:v>22.8</c:v>
                </c:pt>
                <c:pt idx="68">
                  <c:v>18.7</c:v>
                </c:pt>
                <c:pt idx="69">
                  <c:v>24.2</c:v>
                </c:pt>
                <c:pt idx="70">
                  <c:v>18.600000000000001</c:v>
                </c:pt>
                <c:pt idx="71">
                  <c:v>28.9</c:v>
                </c:pt>
                <c:pt idx="72">
                  <c:v>27.8</c:v>
                </c:pt>
                <c:pt idx="73">
                  <c:v>29.9</c:v>
                </c:pt>
                <c:pt idx="74">
                  <c:v>28.9</c:v>
                </c:pt>
                <c:pt idx="75">
                  <c:v>31.2</c:v>
                </c:pt>
                <c:pt idx="76">
                  <c:v>35.4</c:v>
                </c:pt>
                <c:pt idx="77">
                  <c:v>32.6</c:v>
                </c:pt>
                <c:pt idx="78">
                  <c:v>33</c:v>
                </c:pt>
                <c:pt idx="79">
                  <c:v>33.1</c:v>
                </c:pt>
                <c:pt idx="80">
                  <c:v>37.200000000000003</c:v>
                </c:pt>
                <c:pt idx="81">
                  <c:v>28.6</c:v>
                </c:pt>
                <c:pt idx="82">
                  <c:v>43</c:v>
                </c:pt>
                <c:pt idx="83">
                  <c:v>38.200000000000003</c:v>
                </c:pt>
                <c:pt idx="84">
                  <c:v>38.200000000000003</c:v>
                </c:pt>
                <c:pt idx="85">
                  <c:v>36.9</c:v>
                </c:pt>
                <c:pt idx="86">
                  <c:v>41.8</c:v>
                </c:pt>
                <c:pt idx="87">
                  <c:v>40.700000000000003</c:v>
                </c:pt>
                <c:pt idx="88">
                  <c:v>39.4</c:v>
                </c:pt>
                <c:pt idx="89">
                  <c:v>42</c:v>
                </c:pt>
                <c:pt idx="90">
                  <c:v>47.4</c:v>
                </c:pt>
                <c:pt idx="91">
                  <c:v>48.3</c:v>
                </c:pt>
                <c:pt idx="92">
                  <c:v>52.8</c:v>
                </c:pt>
                <c:pt idx="93">
                  <c:v>53.1</c:v>
                </c:pt>
                <c:pt idx="94">
                  <c:v>54.7</c:v>
                </c:pt>
                <c:pt idx="95">
                  <c:v>62.4</c:v>
                </c:pt>
                <c:pt idx="96">
                  <c:v>64.7</c:v>
                </c:pt>
              </c:numCache>
            </c:numRef>
          </c:yVal>
        </c:ser>
        <c:ser>
          <c:idx val="2"/>
          <c:order val="2"/>
          <c:tx>
            <c:strRef>
              <c:f>Federal_wo_units4116!$P$4</c:f>
              <c:strCache>
                <c:ptCount val="1"/>
                <c:pt idx="0">
                  <c:v>single cross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</c:marker>
          <c:xVal>
            <c:numRef>
              <c:f>Federal_wo_units4116!$C$2:$C$145</c:f>
              <c:numCache>
                <c:formatCode>General</c:formatCode>
                <c:ptCount val="144"/>
                <c:pt idx="0">
                  <c:v>1866</c:v>
                </c:pt>
                <c:pt idx="1">
                  <c:v>1867</c:v>
                </c:pt>
                <c:pt idx="2">
                  <c:v>1868</c:v>
                </c:pt>
                <c:pt idx="3">
                  <c:v>1869</c:v>
                </c:pt>
                <c:pt idx="4">
                  <c:v>1870</c:v>
                </c:pt>
                <c:pt idx="5">
                  <c:v>1871</c:v>
                </c:pt>
                <c:pt idx="6">
                  <c:v>1872</c:v>
                </c:pt>
                <c:pt idx="7">
                  <c:v>1873</c:v>
                </c:pt>
                <c:pt idx="8">
                  <c:v>1874</c:v>
                </c:pt>
                <c:pt idx="9">
                  <c:v>1875</c:v>
                </c:pt>
                <c:pt idx="10">
                  <c:v>1876</c:v>
                </c:pt>
                <c:pt idx="11">
                  <c:v>1877</c:v>
                </c:pt>
                <c:pt idx="12">
                  <c:v>1878</c:v>
                </c:pt>
                <c:pt idx="13">
                  <c:v>1879</c:v>
                </c:pt>
                <c:pt idx="14">
                  <c:v>1880</c:v>
                </c:pt>
                <c:pt idx="15">
                  <c:v>1881</c:v>
                </c:pt>
                <c:pt idx="16">
                  <c:v>1882</c:v>
                </c:pt>
                <c:pt idx="17">
                  <c:v>1883</c:v>
                </c:pt>
                <c:pt idx="18">
                  <c:v>1884</c:v>
                </c:pt>
                <c:pt idx="19">
                  <c:v>1885</c:v>
                </c:pt>
                <c:pt idx="20">
                  <c:v>1886</c:v>
                </c:pt>
                <c:pt idx="21">
                  <c:v>1887</c:v>
                </c:pt>
                <c:pt idx="22">
                  <c:v>1888</c:v>
                </c:pt>
                <c:pt idx="23">
                  <c:v>1889</c:v>
                </c:pt>
                <c:pt idx="24">
                  <c:v>1890</c:v>
                </c:pt>
                <c:pt idx="25">
                  <c:v>1891</c:v>
                </c:pt>
                <c:pt idx="26">
                  <c:v>1892</c:v>
                </c:pt>
                <c:pt idx="27">
                  <c:v>1893</c:v>
                </c:pt>
                <c:pt idx="28">
                  <c:v>1894</c:v>
                </c:pt>
                <c:pt idx="29">
                  <c:v>1895</c:v>
                </c:pt>
                <c:pt idx="30">
                  <c:v>1896</c:v>
                </c:pt>
                <c:pt idx="31">
                  <c:v>1897</c:v>
                </c:pt>
                <c:pt idx="32">
                  <c:v>1898</c:v>
                </c:pt>
                <c:pt idx="33">
                  <c:v>1899</c:v>
                </c:pt>
                <c:pt idx="34">
                  <c:v>1900</c:v>
                </c:pt>
                <c:pt idx="35">
                  <c:v>1901</c:v>
                </c:pt>
                <c:pt idx="36">
                  <c:v>1902</c:v>
                </c:pt>
                <c:pt idx="37">
                  <c:v>1903</c:v>
                </c:pt>
                <c:pt idx="38">
                  <c:v>1904</c:v>
                </c:pt>
                <c:pt idx="39">
                  <c:v>1905</c:v>
                </c:pt>
                <c:pt idx="40">
                  <c:v>1906</c:v>
                </c:pt>
                <c:pt idx="41">
                  <c:v>1907</c:v>
                </c:pt>
                <c:pt idx="42">
                  <c:v>1908</c:v>
                </c:pt>
                <c:pt idx="43">
                  <c:v>1909</c:v>
                </c:pt>
                <c:pt idx="44">
                  <c:v>1910</c:v>
                </c:pt>
                <c:pt idx="45">
                  <c:v>1911</c:v>
                </c:pt>
                <c:pt idx="46">
                  <c:v>1912</c:v>
                </c:pt>
                <c:pt idx="47">
                  <c:v>1913</c:v>
                </c:pt>
                <c:pt idx="48">
                  <c:v>1914</c:v>
                </c:pt>
                <c:pt idx="49">
                  <c:v>1915</c:v>
                </c:pt>
                <c:pt idx="50">
                  <c:v>1916</c:v>
                </c:pt>
                <c:pt idx="51">
                  <c:v>1917</c:v>
                </c:pt>
                <c:pt idx="52">
                  <c:v>1918</c:v>
                </c:pt>
                <c:pt idx="53">
                  <c:v>1919</c:v>
                </c:pt>
                <c:pt idx="54">
                  <c:v>1920</c:v>
                </c:pt>
                <c:pt idx="55">
                  <c:v>1921</c:v>
                </c:pt>
                <c:pt idx="56">
                  <c:v>1922</c:v>
                </c:pt>
                <c:pt idx="57">
                  <c:v>1923</c:v>
                </c:pt>
                <c:pt idx="58">
                  <c:v>1924</c:v>
                </c:pt>
                <c:pt idx="59">
                  <c:v>1925</c:v>
                </c:pt>
                <c:pt idx="60">
                  <c:v>1926</c:v>
                </c:pt>
                <c:pt idx="61">
                  <c:v>1927</c:v>
                </c:pt>
                <c:pt idx="62">
                  <c:v>1928</c:v>
                </c:pt>
                <c:pt idx="63">
                  <c:v>1929</c:v>
                </c:pt>
                <c:pt idx="64">
                  <c:v>1930</c:v>
                </c:pt>
                <c:pt idx="65">
                  <c:v>1931</c:v>
                </c:pt>
                <c:pt idx="66">
                  <c:v>1932</c:v>
                </c:pt>
                <c:pt idx="67">
                  <c:v>1933</c:v>
                </c:pt>
                <c:pt idx="68">
                  <c:v>1934</c:v>
                </c:pt>
                <c:pt idx="69">
                  <c:v>1935</c:v>
                </c:pt>
                <c:pt idx="70">
                  <c:v>1936</c:v>
                </c:pt>
                <c:pt idx="71">
                  <c:v>1937</c:v>
                </c:pt>
                <c:pt idx="72">
                  <c:v>1938</c:v>
                </c:pt>
                <c:pt idx="73">
                  <c:v>1939</c:v>
                </c:pt>
                <c:pt idx="74">
                  <c:v>1940</c:v>
                </c:pt>
                <c:pt idx="75">
                  <c:v>1941</c:v>
                </c:pt>
                <c:pt idx="76">
                  <c:v>1942</c:v>
                </c:pt>
                <c:pt idx="77">
                  <c:v>1943</c:v>
                </c:pt>
                <c:pt idx="78">
                  <c:v>1944</c:v>
                </c:pt>
                <c:pt idx="79">
                  <c:v>1945</c:v>
                </c:pt>
                <c:pt idx="80">
                  <c:v>1946</c:v>
                </c:pt>
                <c:pt idx="81">
                  <c:v>1947</c:v>
                </c:pt>
                <c:pt idx="82">
                  <c:v>1948</c:v>
                </c:pt>
                <c:pt idx="83">
                  <c:v>1949</c:v>
                </c:pt>
                <c:pt idx="84">
                  <c:v>1950</c:v>
                </c:pt>
                <c:pt idx="85">
                  <c:v>1951</c:v>
                </c:pt>
                <c:pt idx="86">
                  <c:v>1952</c:v>
                </c:pt>
                <c:pt idx="87">
                  <c:v>1953</c:v>
                </c:pt>
                <c:pt idx="88">
                  <c:v>1954</c:v>
                </c:pt>
                <c:pt idx="89">
                  <c:v>1955</c:v>
                </c:pt>
                <c:pt idx="90">
                  <c:v>1956</c:v>
                </c:pt>
                <c:pt idx="91">
                  <c:v>1957</c:v>
                </c:pt>
                <c:pt idx="92">
                  <c:v>1958</c:v>
                </c:pt>
                <c:pt idx="93">
                  <c:v>1959</c:v>
                </c:pt>
                <c:pt idx="94">
                  <c:v>1960</c:v>
                </c:pt>
                <c:pt idx="95">
                  <c:v>1961</c:v>
                </c:pt>
                <c:pt idx="96">
                  <c:v>1962</c:v>
                </c:pt>
                <c:pt idx="97">
                  <c:v>1963</c:v>
                </c:pt>
                <c:pt idx="98">
                  <c:v>1964</c:v>
                </c:pt>
                <c:pt idx="99">
                  <c:v>1965</c:v>
                </c:pt>
                <c:pt idx="100">
                  <c:v>1966</c:v>
                </c:pt>
                <c:pt idx="101">
                  <c:v>1967</c:v>
                </c:pt>
                <c:pt idx="102">
                  <c:v>1968</c:v>
                </c:pt>
                <c:pt idx="103">
                  <c:v>1969</c:v>
                </c:pt>
                <c:pt idx="104">
                  <c:v>1970</c:v>
                </c:pt>
                <c:pt idx="105">
                  <c:v>1971</c:v>
                </c:pt>
                <c:pt idx="106">
                  <c:v>1972</c:v>
                </c:pt>
                <c:pt idx="107">
                  <c:v>1973</c:v>
                </c:pt>
                <c:pt idx="108">
                  <c:v>1974</c:v>
                </c:pt>
                <c:pt idx="109">
                  <c:v>1975</c:v>
                </c:pt>
                <c:pt idx="110">
                  <c:v>1976</c:v>
                </c:pt>
                <c:pt idx="111">
                  <c:v>1977</c:v>
                </c:pt>
                <c:pt idx="112">
                  <c:v>1978</c:v>
                </c:pt>
                <c:pt idx="113">
                  <c:v>1979</c:v>
                </c:pt>
                <c:pt idx="114">
                  <c:v>1980</c:v>
                </c:pt>
                <c:pt idx="115">
                  <c:v>1981</c:v>
                </c:pt>
                <c:pt idx="116">
                  <c:v>1982</c:v>
                </c:pt>
                <c:pt idx="117">
                  <c:v>1983</c:v>
                </c:pt>
                <c:pt idx="118">
                  <c:v>1984</c:v>
                </c:pt>
                <c:pt idx="119">
                  <c:v>1985</c:v>
                </c:pt>
                <c:pt idx="120">
                  <c:v>1986</c:v>
                </c:pt>
                <c:pt idx="121">
                  <c:v>1987</c:v>
                </c:pt>
                <c:pt idx="122">
                  <c:v>1988</c:v>
                </c:pt>
                <c:pt idx="123">
                  <c:v>1989</c:v>
                </c:pt>
                <c:pt idx="124">
                  <c:v>1990</c:v>
                </c:pt>
                <c:pt idx="125">
                  <c:v>1991</c:v>
                </c:pt>
                <c:pt idx="126">
                  <c:v>1992</c:v>
                </c:pt>
                <c:pt idx="127">
                  <c:v>1993</c:v>
                </c:pt>
                <c:pt idx="128">
                  <c:v>1994</c:v>
                </c:pt>
                <c:pt idx="129">
                  <c:v>1995</c:v>
                </c:pt>
                <c:pt idx="130">
                  <c:v>1996</c:v>
                </c:pt>
                <c:pt idx="131">
                  <c:v>1997</c:v>
                </c:pt>
                <c:pt idx="132">
                  <c:v>1998</c:v>
                </c:pt>
                <c:pt idx="133">
                  <c:v>1999</c:v>
                </c:pt>
                <c:pt idx="134">
                  <c:v>2000</c:v>
                </c:pt>
                <c:pt idx="135">
                  <c:v>2001</c:v>
                </c:pt>
                <c:pt idx="136">
                  <c:v>2002</c:v>
                </c:pt>
                <c:pt idx="137">
                  <c:v>2003</c:v>
                </c:pt>
                <c:pt idx="138">
                  <c:v>2004</c:v>
                </c:pt>
                <c:pt idx="139">
                  <c:v>2005</c:v>
                </c:pt>
                <c:pt idx="140">
                  <c:v>2006</c:v>
                </c:pt>
                <c:pt idx="141">
                  <c:v>2007</c:v>
                </c:pt>
                <c:pt idx="142">
                  <c:v>2008</c:v>
                </c:pt>
                <c:pt idx="143">
                  <c:v>2009</c:v>
                </c:pt>
              </c:numCache>
            </c:numRef>
          </c:xVal>
          <c:yVal>
            <c:numRef>
              <c:f>Federal_wo_units4116!$M$2:$M$145</c:f>
              <c:numCache>
                <c:formatCode>General</c:formatCode>
                <c:ptCount val="144"/>
                <c:pt idx="97">
                  <c:v>67.900000000000006</c:v>
                </c:pt>
                <c:pt idx="98">
                  <c:v>62.9</c:v>
                </c:pt>
                <c:pt idx="99">
                  <c:v>74.099999999999994</c:v>
                </c:pt>
                <c:pt idx="100">
                  <c:v>73.099999999999994</c:v>
                </c:pt>
                <c:pt idx="101">
                  <c:v>80.099999999999994</c:v>
                </c:pt>
                <c:pt idx="102">
                  <c:v>79.5</c:v>
                </c:pt>
                <c:pt idx="103">
                  <c:v>85.9</c:v>
                </c:pt>
                <c:pt idx="104">
                  <c:v>72.400000000000006</c:v>
                </c:pt>
                <c:pt idx="105">
                  <c:v>88.1</c:v>
                </c:pt>
                <c:pt idx="106">
                  <c:v>97</c:v>
                </c:pt>
                <c:pt idx="107">
                  <c:v>91.3</c:v>
                </c:pt>
                <c:pt idx="108">
                  <c:v>71.900000000000006</c:v>
                </c:pt>
                <c:pt idx="109">
                  <c:v>86.4</c:v>
                </c:pt>
                <c:pt idx="110">
                  <c:v>88</c:v>
                </c:pt>
                <c:pt idx="111">
                  <c:v>90.8</c:v>
                </c:pt>
                <c:pt idx="112">
                  <c:v>101</c:v>
                </c:pt>
                <c:pt idx="113">
                  <c:v>109.5</c:v>
                </c:pt>
                <c:pt idx="114">
                  <c:v>91</c:v>
                </c:pt>
                <c:pt idx="115">
                  <c:v>108.9</c:v>
                </c:pt>
                <c:pt idx="116">
                  <c:v>113.2</c:v>
                </c:pt>
                <c:pt idx="117">
                  <c:v>81.099999999999994</c:v>
                </c:pt>
                <c:pt idx="118">
                  <c:v>106.7</c:v>
                </c:pt>
                <c:pt idx="119">
                  <c:v>118</c:v>
                </c:pt>
                <c:pt idx="120">
                  <c:v>119.4</c:v>
                </c:pt>
                <c:pt idx="121">
                  <c:v>119.8</c:v>
                </c:pt>
                <c:pt idx="122">
                  <c:v>84.6</c:v>
                </c:pt>
                <c:pt idx="123">
                  <c:v>116.3</c:v>
                </c:pt>
                <c:pt idx="124">
                  <c:v>118.5</c:v>
                </c:pt>
                <c:pt idx="125">
                  <c:v>108.6</c:v>
                </c:pt>
                <c:pt idx="126">
                  <c:v>131.5</c:v>
                </c:pt>
                <c:pt idx="127">
                  <c:v>100.7</c:v>
                </c:pt>
                <c:pt idx="128">
                  <c:v>138.6</c:v>
                </c:pt>
              </c:numCache>
            </c:numRef>
          </c:yVal>
        </c:ser>
        <c:ser>
          <c:idx val="3"/>
          <c:order val="3"/>
          <c:tx>
            <c:strRef>
              <c:f>Federal_wo_units4116!$P$5</c:f>
              <c:strCache>
                <c:ptCount val="1"/>
                <c:pt idx="0">
                  <c:v>modern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Federal_wo_units4116!$C$2:$C$145</c:f>
              <c:numCache>
                <c:formatCode>General</c:formatCode>
                <c:ptCount val="144"/>
                <c:pt idx="0">
                  <c:v>1866</c:v>
                </c:pt>
                <c:pt idx="1">
                  <c:v>1867</c:v>
                </c:pt>
                <c:pt idx="2">
                  <c:v>1868</c:v>
                </c:pt>
                <c:pt idx="3">
                  <c:v>1869</c:v>
                </c:pt>
                <c:pt idx="4">
                  <c:v>1870</c:v>
                </c:pt>
                <c:pt idx="5">
                  <c:v>1871</c:v>
                </c:pt>
                <c:pt idx="6">
                  <c:v>1872</c:v>
                </c:pt>
                <c:pt idx="7">
                  <c:v>1873</c:v>
                </c:pt>
                <c:pt idx="8">
                  <c:v>1874</c:v>
                </c:pt>
                <c:pt idx="9">
                  <c:v>1875</c:v>
                </c:pt>
                <c:pt idx="10">
                  <c:v>1876</c:v>
                </c:pt>
                <c:pt idx="11">
                  <c:v>1877</c:v>
                </c:pt>
                <c:pt idx="12">
                  <c:v>1878</c:v>
                </c:pt>
                <c:pt idx="13">
                  <c:v>1879</c:v>
                </c:pt>
                <c:pt idx="14">
                  <c:v>1880</c:v>
                </c:pt>
                <c:pt idx="15">
                  <c:v>1881</c:v>
                </c:pt>
                <c:pt idx="16">
                  <c:v>1882</c:v>
                </c:pt>
                <c:pt idx="17">
                  <c:v>1883</c:v>
                </c:pt>
                <c:pt idx="18">
                  <c:v>1884</c:v>
                </c:pt>
                <c:pt idx="19">
                  <c:v>1885</c:v>
                </c:pt>
                <c:pt idx="20">
                  <c:v>1886</c:v>
                </c:pt>
                <c:pt idx="21">
                  <c:v>1887</c:v>
                </c:pt>
                <c:pt idx="22">
                  <c:v>1888</c:v>
                </c:pt>
                <c:pt idx="23">
                  <c:v>1889</c:v>
                </c:pt>
                <c:pt idx="24">
                  <c:v>1890</c:v>
                </c:pt>
                <c:pt idx="25">
                  <c:v>1891</c:v>
                </c:pt>
                <c:pt idx="26">
                  <c:v>1892</c:v>
                </c:pt>
                <c:pt idx="27">
                  <c:v>1893</c:v>
                </c:pt>
                <c:pt idx="28">
                  <c:v>1894</c:v>
                </c:pt>
                <c:pt idx="29">
                  <c:v>1895</c:v>
                </c:pt>
                <c:pt idx="30">
                  <c:v>1896</c:v>
                </c:pt>
                <c:pt idx="31">
                  <c:v>1897</c:v>
                </c:pt>
                <c:pt idx="32">
                  <c:v>1898</c:v>
                </c:pt>
                <c:pt idx="33">
                  <c:v>1899</c:v>
                </c:pt>
                <c:pt idx="34">
                  <c:v>1900</c:v>
                </c:pt>
                <c:pt idx="35">
                  <c:v>1901</c:v>
                </c:pt>
                <c:pt idx="36">
                  <c:v>1902</c:v>
                </c:pt>
                <c:pt idx="37">
                  <c:v>1903</c:v>
                </c:pt>
                <c:pt idx="38">
                  <c:v>1904</c:v>
                </c:pt>
                <c:pt idx="39">
                  <c:v>1905</c:v>
                </c:pt>
                <c:pt idx="40">
                  <c:v>1906</c:v>
                </c:pt>
                <c:pt idx="41">
                  <c:v>1907</c:v>
                </c:pt>
                <c:pt idx="42">
                  <c:v>1908</c:v>
                </c:pt>
                <c:pt idx="43">
                  <c:v>1909</c:v>
                </c:pt>
                <c:pt idx="44">
                  <c:v>1910</c:v>
                </c:pt>
                <c:pt idx="45">
                  <c:v>1911</c:v>
                </c:pt>
                <c:pt idx="46">
                  <c:v>1912</c:v>
                </c:pt>
                <c:pt idx="47">
                  <c:v>1913</c:v>
                </c:pt>
                <c:pt idx="48">
                  <c:v>1914</c:v>
                </c:pt>
                <c:pt idx="49">
                  <c:v>1915</c:v>
                </c:pt>
                <c:pt idx="50">
                  <c:v>1916</c:v>
                </c:pt>
                <c:pt idx="51">
                  <c:v>1917</c:v>
                </c:pt>
                <c:pt idx="52">
                  <c:v>1918</c:v>
                </c:pt>
                <c:pt idx="53">
                  <c:v>1919</c:v>
                </c:pt>
                <c:pt idx="54">
                  <c:v>1920</c:v>
                </c:pt>
                <c:pt idx="55">
                  <c:v>1921</c:v>
                </c:pt>
                <c:pt idx="56">
                  <c:v>1922</c:v>
                </c:pt>
                <c:pt idx="57">
                  <c:v>1923</c:v>
                </c:pt>
                <c:pt idx="58">
                  <c:v>1924</c:v>
                </c:pt>
                <c:pt idx="59">
                  <c:v>1925</c:v>
                </c:pt>
                <c:pt idx="60">
                  <c:v>1926</c:v>
                </c:pt>
                <c:pt idx="61">
                  <c:v>1927</c:v>
                </c:pt>
                <c:pt idx="62">
                  <c:v>1928</c:v>
                </c:pt>
                <c:pt idx="63">
                  <c:v>1929</c:v>
                </c:pt>
                <c:pt idx="64">
                  <c:v>1930</c:v>
                </c:pt>
                <c:pt idx="65">
                  <c:v>1931</c:v>
                </c:pt>
                <c:pt idx="66">
                  <c:v>1932</c:v>
                </c:pt>
                <c:pt idx="67">
                  <c:v>1933</c:v>
                </c:pt>
                <c:pt idx="68">
                  <c:v>1934</c:v>
                </c:pt>
                <c:pt idx="69">
                  <c:v>1935</c:v>
                </c:pt>
                <c:pt idx="70">
                  <c:v>1936</c:v>
                </c:pt>
                <c:pt idx="71">
                  <c:v>1937</c:v>
                </c:pt>
                <c:pt idx="72">
                  <c:v>1938</c:v>
                </c:pt>
                <c:pt idx="73">
                  <c:v>1939</c:v>
                </c:pt>
                <c:pt idx="74">
                  <c:v>1940</c:v>
                </c:pt>
                <c:pt idx="75">
                  <c:v>1941</c:v>
                </c:pt>
                <c:pt idx="76">
                  <c:v>1942</c:v>
                </c:pt>
                <c:pt idx="77">
                  <c:v>1943</c:v>
                </c:pt>
                <c:pt idx="78">
                  <c:v>1944</c:v>
                </c:pt>
                <c:pt idx="79">
                  <c:v>1945</c:v>
                </c:pt>
                <c:pt idx="80">
                  <c:v>1946</c:v>
                </c:pt>
                <c:pt idx="81">
                  <c:v>1947</c:v>
                </c:pt>
                <c:pt idx="82">
                  <c:v>1948</c:v>
                </c:pt>
                <c:pt idx="83">
                  <c:v>1949</c:v>
                </c:pt>
                <c:pt idx="84">
                  <c:v>1950</c:v>
                </c:pt>
                <c:pt idx="85">
                  <c:v>1951</c:v>
                </c:pt>
                <c:pt idx="86">
                  <c:v>1952</c:v>
                </c:pt>
                <c:pt idx="87">
                  <c:v>1953</c:v>
                </c:pt>
                <c:pt idx="88">
                  <c:v>1954</c:v>
                </c:pt>
                <c:pt idx="89">
                  <c:v>1955</c:v>
                </c:pt>
                <c:pt idx="90">
                  <c:v>1956</c:v>
                </c:pt>
                <c:pt idx="91">
                  <c:v>1957</c:v>
                </c:pt>
                <c:pt idx="92">
                  <c:v>1958</c:v>
                </c:pt>
                <c:pt idx="93">
                  <c:v>1959</c:v>
                </c:pt>
                <c:pt idx="94">
                  <c:v>1960</c:v>
                </c:pt>
                <c:pt idx="95">
                  <c:v>1961</c:v>
                </c:pt>
                <c:pt idx="96">
                  <c:v>1962</c:v>
                </c:pt>
                <c:pt idx="97">
                  <c:v>1963</c:v>
                </c:pt>
                <c:pt idx="98">
                  <c:v>1964</c:v>
                </c:pt>
                <c:pt idx="99">
                  <c:v>1965</c:v>
                </c:pt>
                <c:pt idx="100">
                  <c:v>1966</c:v>
                </c:pt>
                <c:pt idx="101">
                  <c:v>1967</c:v>
                </c:pt>
                <c:pt idx="102">
                  <c:v>1968</c:v>
                </c:pt>
                <c:pt idx="103">
                  <c:v>1969</c:v>
                </c:pt>
                <c:pt idx="104">
                  <c:v>1970</c:v>
                </c:pt>
                <c:pt idx="105">
                  <c:v>1971</c:v>
                </c:pt>
                <c:pt idx="106">
                  <c:v>1972</c:v>
                </c:pt>
                <c:pt idx="107">
                  <c:v>1973</c:v>
                </c:pt>
                <c:pt idx="108">
                  <c:v>1974</c:v>
                </c:pt>
                <c:pt idx="109">
                  <c:v>1975</c:v>
                </c:pt>
                <c:pt idx="110">
                  <c:v>1976</c:v>
                </c:pt>
                <c:pt idx="111">
                  <c:v>1977</c:v>
                </c:pt>
                <c:pt idx="112">
                  <c:v>1978</c:v>
                </c:pt>
                <c:pt idx="113">
                  <c:v>1979</c:v>
                </c:pt>
                <c:pt idx="114">
                  <c:v>1980</c:v>
                </c:pt>
                <c:pt idx="115">
                  <c:v>1981</c:v>
                </c:pt>
                <c:pt idx="116">
                  <c:v>1982</c:v>
                </c:pt>
                <c:pt idx="117">
                  <c:v>1983</c:v>
                </c:pt>
                <c:pt idx="118">
                  <c:v>1984</c:v>
                </c:pt>
                <c:pt idx="119">
                  <c:v>1985</c:v>
                </c:pt>
                <c:pt idx="120">
                  <c:v>1986</c:v>
                </c:pt>
                <c:pt idx="121">
                  <c:v>1987</c:v>
                </c:pt>
                <c:pt idx="122">
                  <c:v>1988</c:v>
                </c:pt>
                <c:pt idx="123">
                  <c:v>1989</c:v>
                </c:pt>
                <c:pt idx="124">
                  <c:v>1990</c:v>
                </c:pt>
                <c:pt idx="125">
                  <c:v>1991</c:v>
                </c:pt>
                <c:pt idx="126">
                  <c:v>1992</c:v>
                </c:pt>
                <c:pt idx="127">
                  <c:v>1993</c:v>
                </c:pt>
                <c:pt idx="128">
                  <c:v>1994</c:v>
                </c:pt>
                <c:pt idx="129">
                  <c:v>1995</c:v>
                </c:pt>
                <c:pt idx="130">
                  <c:v>1996</c:v>
                </c:pt>
                <c:pt idx="131">
                  <c:v>1997</c:v>
                </c:pt>
                <c:pt idx="132">
                  <c:v>1998</c:v>
                </c:pt>
                <c:pt idx="133">
                  <c:v>1999</c:v>
                </c:pt>
                <c:pt idx="134">
                  <c:v>2000</c:v>
                </c:pt>
                <c:pt idx="135">
                  <c:v>2001</c:v>
                </c:pt>
                <c:pt idx="136">
                  <c:v>2002</c:v>
                </c:pt>
                <c:pt idx="137">
                  <c:v>2003</c:v>
                </c:pt>
                <c:pt idx="138">
                  <c:v>2004</c:v>
                </c:pt>
                <c:pt idx="139">
                  <c:v>2005</c:v>
                </c:pt>
                <c:pt idx="140">
                  <c:v>2006</c:v>
                </c:pt>
                <c:pt idx="141">
                  <c:v>2007</c:v>
                </c:pt>
                <c:pt idx="142">
                  <c:v>2008</c:v>
                </c:pt>
                <c:pt idx="143">
                  <c:v>2009</c:v>
                </c:pt>
              </c:numCache>
            </c:numRef>
          </c:xVal>
          <c:yVal>
            <c:numRef>
              <c:f>Federal_wo_units4116!$N$2:$N$145</c:f>
              <c:numCache>
                <c:formatCode>General</c:formatCode>
                <c:ptCount val="144"/>
                <c:pt idx="129">
                  <c:v>113.5</c:v>
                </c:pt>
                <c:pt idx="130">
                  <c:v>127.1</c:v>
                </c:pt>
                <c:pt idx="131">
                  <c:v>126.7</c:v>
                </c:pt>
                <c:pt idx="132">
                  <c:v>134.4</c:v>
                </c:pt>
                <c:pt idx="133">
                  <c:v>133.80000000000001</c:v>
                </c:pt>
                <c:pt idx="134">
                  <c:v>136.9</c:v>
                </c:pt>
                <c:pt idx="135">
                  <c:v>138.19999999999999</c:v>
                </c:pt>
                <c:pt idx="136">
                  <c:v>129.30000000000001</c:v>
                </c:pt>
                <c:pt idx="137">
                  <c:v>142.19999999999999</c:v>
                </c:pt>
                <c:pt idx="138">
                  <c:v>160.30000000000001</c:v>
                </c:pt>
                <c:pt idx="139">
                  <c:v>147.9</c:v>
                </c:pt>
                <c:pt idx="140">
                  <c:v>149.1</c:v>
                </c:pt>
                <c:pt idx="141">
                  <c:v>150.69999999999999</c:v>
                </c:pt>
                <c:pt idx="142">
                  <c:v>153.9</c:v>
                </c:pt>
                <c:pt idx="143">
                  <c:v>165.2</c:v>
                </c:pt>
              </c:numCache>
            </c:numRef>
          </c:yVal>
        </c:ser>
        <c:axId val="57506432"/>
        <c:axId val="57512704"/>
      </c:scatterChart>
      <c:valAx>
        <c:axId val="57506432"/>
        <c:scaling>
          <c:orientation val="minMax"/>
          <c:max val="2010"/>
          <c:min val="186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57512704"/>
        <c:crosses val="autoZero"/>
        <c:crossBetween val="midCat"/>
        <c:majorUnit val="20"/>
      </c:valAx>
      <c:valAx>
        <c:axId val="57512704"/>
        <c:scaling>
          <c:orientation val="minMax"/>
          <c:max val="18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corn yield (bu/ac)</a:t>
                </a:r>
              </a:p>
            </c:rich>
          </c:tx>
          <c:layout/>
        </c:title>
        <c:numFmt formatCode="General" sourceLinked="1"/>
        <c:tickLblPos val="nextTo"/>
        <c:crossAx val="57506432"/>
        <c:crosses val="autoZero"/>
        <c:crossBetween val="midCat"/>
      </c:valAx>
      <c:spPr>
        <a:solidFill>
          <a:schemeClr val="bg1"/>
        </a:solidFill>
      </c:spPr>
    </c:plotArea>
    <c:legend>
      <c:legendPos val="l"/>
      <c:layout>
        <c:manualLayout>
          <c:xMode val="edge"/>
          <c:yMode val="edge"/>
          <c:x val="0.169866201279814"/>
          <c:y val="0.13164307540736336"/>
          <c:w val="0.22200125507871687"/>
          <c:h val="0.3535271434179230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600" b="1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clustered"/>
        <c:gapWidth val="20"/>
        <c:axId val="57749888"/>
        <c:axId val="57751424"/>
      </c:barChart>
      <c:catAx>
        <c:axId val="57749888"/>
        <c:scaling>
          <c:orientation val="minMax"/>
        </c:scaling>
        <c:axPos val="l"/>
        <c:tickLblPos val="nextTo"/>
        <c:crossAx val="57751424"/>
        <c:crosses val="autoZero"/>
        <c:auto val="1"/>
        <c:lblAlgn val="ctr"/>
        <c:lblOffset val="100"/>
      </c:catAx>
      <c:valAx>
        <c:axId val="57751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Sequence Reads (Gbp)</a:t>
                </a:r>
              </a:p>
            </c:rich>
          </c:tx>
          <c:layout/>
        </c:title>
        <c:numFmt formatCode="General" sourceLinked="1"/>
        <c:tickLblPos val="nextTo"/>
        <c:crossAx val="57749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3C679D"/>
            </a:solidFill>
          </c:spPr>
          <c:cat>
            <c:strRef>
              <c:f>'By Class'!$A$18:$A$22</c:f>
              <c:strCache>
                <c:ptCount val="5"/>
                <c:pt idx="0">
                  <c:v>Improved Lines</c:v>
                </c:pt>
                <c:pt idx="1">
                  <c:v>Landraces</c:v>
                </c:pt>
                <c:pt idx="2">
                  <c:v>Parviglumis</c:v>
                </c:pt>
                <c:pt idx="3">
                  <c:v>Mexicana</c:v>
                </c:pt>
                <c:pt idx="4">
                  <c:v>Tripsacum</c:v>
                </c:pt>
              </c:strCache>
            </c:strRef>
          </c:cat>
          <c:val>
            <c:numRef>
              <c:f>'By Class'!$C$18:$C$22</c:f>
              <c:numCache>
                <c:formatCode>General</c:formatCode>
                <c:ptCount val="5"/>
                <c:pt idx="0">
                  <c:v>572.39421399999799</c:v>
                </c:pt>
                <c:pt idx="1">
                  <c:v>253.01194700000067</c:v>
                </c:pt>
                <c:pt idx="2">
                  <c:v>132.50512700000004</c:v>
                </c:pt>
                <c:pt idx="3">
                  <c:v>21.322067000000001</c:v>
                </c:pt>
                <c:pt idx="4">
                  <c:v>25.999936999999989</c:v>
                </c:pt>
              </c:numCache>
            </c:numRef>
          </c:val>
        </c:ser>
        <c:gapWidth val="20"/>
        <c:axId val="63001728"/>
        <c:axId val="63003264"/>
      </c:barChart>
      <c:catAx>
        <c:axId val="63001728"/>
        <c:scaling>
          <c:orientation val="minMax"/>
        </c:scaling>
        <c:delete val="1"/>
        <c:axPos val="l"/>
        <c:tickLblPos val="none"/>
        <c:crossAx val="63003264"/>
        <c:crosses val="autoZero"/>
        <c:auto val="1"/>
        <c:lblAlgn val="ctr"/>
        <c:lblOffset val="100"/>
      </c:catAx>
      <c:valAx>
        <c:axId val="63003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Sequence Reads (Gbp)</a:t>
                </a:r>
              </a:p>
            </c:rich>
          </c:tx>
          <c:layout/>
        </c:title>
        <c:numFmt formatCode="General" sourceLinked="1"/>
        <c:tickLblPos val="nextTo"/>
        <c:crossAx val="63001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solidFill>
            <a:srgbClr val="CCE1ED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84D1C-51A0-9049-98EF-EEFE236E8381}" type="doc">
      <dgm:prSet loTypeId="urn:microsoft.com/office/officeart/2005/8/layout/vProcess5" loCatId="" qsTypeId="urn:microsoft.com/office/officeart/2005/8/quickstyle/simple4" qsCatId="simple" csTypeId="urn:microsoft.com/office/officeart/2005/8/colors/colorful2" csCatId="colorful" phldr="1"/>
      <dgm:spPr/>
    </dgm:pt>
    <dgm:pt modelId="{400CE9A2-FF17-3347-BBA0-C1A4D7254E6B}">
      <dgm:prSet phldrT="[Text]" custT="1"/>
      <dgm:spPr/>
      <dgm:t>
        <a:bodyPr/>
        <a:lstStyle/>
        <a:p>
          <a:r>
            <a:rPr lang="en-US" sz="2800" b="0" dirty="0" smtClean="0"/>
            <a:t>Evaluate Natural Variation</a:t>
          </a:r>
          <a:endParaRPr lang="en-US" sz="2800" b="0" dirty="0"/>
        </a:p>
      </dgm:t>
    </dgm:pt>
    <dgm:pt modelId="{A4875DEF-3E85-D743-A505-F1A3C89C491F}" type="parTrans" cxnId="{E2D872DA-26D1-C948-BC3E-98F88428A48E}">
      <dgm:prSet/>
      <dgm:spPr/>
      <dgm:t>
        <a:bodyPr/>
        <a:lstStyle/>
        <a:p>
          <a:endParaRPr lang="en-US" sz="2400"/>
        </a:p>
      </dgm:t>
    </dgm:pt>
    <dgm:pt modelId="{8416C3E7-B27B-5648-B74B-63FF2673B80A}" type="sibTrans" cxnId="{E2D872DA-26D1-C948-BC3E-98F88428A48E}">
      <dgm:prSet custT="1"/>
      <dgm:spPr/>
      <dgm:t>
        <a:bodyPr/>
        <a:lstStyle/>
        <a:p>
          <a:endParaRPr lang="en-US" sz="2400"/>
        </a:p>
      </dgm:t>
    </dgm:pt>
    <dgm:pt modelId="{C9CBA6A5-89A4-614F-9FC7-7F5CB18267E0}">
      <dgm:prSet phldrT="[Text]" custT="1"/>
      <dgm:spPr/>
      <dgm:t>
        <a:bodyPr/>
        <a:lstStyle/>
        <a:p>
          <a:r>
            <a:rPr lang="en-US" sz="2800" b="0" dirty="0" smtClean="0"/>
            <a:t>Mathematically Model Genotype to Phenotype</a:t>
          </a:r>
          <a:endParaRPr lang="en-US" sz="2800" b="0" dirty="0"/>
        </a:p>
      </dgm:t>
    </dgm:pt>
    <dgm:pt modelId="{17B2CFA7-267F-0E41-8457-01104C914C89}" type="parTrans" cxnId="{4BD95187-8BBE-994D-A4D8-BBE770C75BA7}">
      <dgm:prSet/>
      <dgm:spPr/>
      <dgm:t>
        <a:bodyPr/>
        <a:lstStyle/>
        <a:p>
          <a:endParaRPr lang="en-US" sz="2400"/>
        </a:p>
      </dgm:t>
    </dgm:pt>
    <dgm:pt modelId="{C45D044A-4203-6849-975C-EBD799897B77}" type="sibTrans" cxnId="{4BD95187-8BBE-994D-A4D8-BBE770C75BA7}">
      <dgm:prSet custT="1"/>
      <dgm:spPr/>
      <dgm:t>
        <a:bodyPr/>
        <a:lstStyle/>
        <a:p>
          <a:endParaRPr lang="en-US" sz="2400"/>
        </a:p>
      </dgm:t>
    </dgm:pt>
    <dgm:pt modelId="{51F5A6FD-79C4-984E-8968-CE408046A154}">
      <dgm:prSet phldrT="[Text]" custT="1"/>
      <dgm:spPr/>
      <dgm:t>
        <a:bodyPr/>
        <a:lstStyle/>
        <a:p>
          <a:r>
            <a:rPr lang="en-US" sz="2800" b="0" dirty="0" smtClean="0"/>
            <a:t>Predict Phenotype</a:t>
          </a:r>
          <a:endParaRPr lang="en-US" sz="2800" b="0" dirty="0"/>
        </a:p>
      </dgm:t>
    </dgm:pt>
    <dgm:pt modelId="{B69C985A-D611-0F4E-95A1-AFDE63574973}" type="parTrans" cxnId="{AE3AF660-F034-A142-BC71-E9C02BD583C7}">
      <dgm:prSet/>
      <dgm:spPr/>
      <dgm:t>
        <a:bodyPr/>
        <a:lstStyle/>
        <a:p>
          <a:endParaRPr lang="en-US" sz="2400"/>
        </a:p>
      </dgm:t>
    </dgm:pt>
    <dgm:pt modelId="{842B5807-A86A-A84A-89E9-FFB71E373B43}" type="sibTrans" cxnId="{AE3AF660-F034-A142-BC71-E9C02BD583C7}">
      <dgm:prSet custT="1"/>
      <dgm:spPr/>
      <dgm:t>
        <a:bodyPr/>
        <a:lstStyle/>
        <a:p>
          <a:endParaRPr lang="en-US" sz="2400"/>
        </a:p>
      </dgm:t>
    </dgm:pt>
    <dgm:pt modelId="{19C022C0-FD94-9A45-97CF-7DB3786F41EE}">
      <dgm:prSet phldrT="[Text]" custT="1"/>
      <dgm:spPr/>
      <dgm:t>
        <a:bodyPr/>
        <a:lstStyle/>
        <a:p>
          <a:r>
            <a:rPr lang="en-US" sz="2800" b="0" dirty="0" smtClean="0"/>
            <a:t>Facilitates Rapid Breeding Progress</a:t>
          </a:r>
          <a:endParaRPr lang="en-US" sz="2800" b="0" dirty="0"/>
        </a:p>
      </dgm:t>
    </dgm:pt>
    <dgm:pt modelId="{CD185B75-90CA-B04C-947D-8D596571F296}" type="parTrans" cxnId="{7BECE664-5166-6049-81AB-EC2355D3C400}">
      <dgm:prSet/>
      <dgm:spPr/>
      <dgm:t>
        <a:bodyPr/>
        <a:lstStyle/>
        <a:p>
          <a:endParaRPr lang="en-US" sz="2400"/>
        </a:p>
      </dgm:t>
    </dgm:pt>
    <dgm:pt modelId="{3CCC0D2B-EDA3-AC42-AFA3-9DD9C84F43F3}" type="sibTrans" cxnId="{7BECE664-5166-6049-81AB-EC2355D3C400}">
      <dgm:prSet/>
      <dgm:spPr/>
      <dgm:t>
        <a:bodyPr/>
        <a:lstStyle/>
        <a:p>
          <a:endParaRPr lang="en-US" sz="2400"/>
        </a:p>
      </dgm:t>
    </dgm:pt>
    <dgm:pt modelId="{74126216-CFB9-9E4B-84E1-AF0936A3E32B}" type="pres">
      <dgm:prSet presAssocID="{15084D1C-51A0-9049-98EF-EEFE236E8381}" presName="outerComposite" presStyleCnt="0">
        <dgm:presLayoutVars>
          <dgm:chMax val="5"/>
          <dgm:dir/>
          <dgm:resizeHandles val="exact"/>
        </dgm:presLayoutVars>
      </dgm:prSet>
      <dgm:spPr/>
    </dgm:pt>
    <dgm:pt modelId="{6ABFBA28-5A1B-194F-9800-E2064DEB48CA}" type="pres">
      <dgm:prSet presAssocID="{15084D1C-51A0-9049-98EF-EEFE236E8381}" presName="dummyMaxCanvas" presStyleCnt="0">
        <dgm:presLayoutVars/>
      </dgm:prSet>
      <dgm:spPr/>
    </dgm:pt>
    <dgm:pt modelId="{9F24234B-3026-9049-84A5-8E1B98B7B735}" type="pres">
      <dgm:prSet presAssocID="{15084D1C-51A0-9049-98EF-EEFE236E838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CA4CC-90D4-214E-BF1B-771B8A24F3EA}" type="pres">
      <dgm:prSet presAssocID="{15084D1C-51A0-9049-98EF-EEFE236E838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B4674-4FD7-0D4F-88E2-2337002ACEE2}" type="pres">
      <dgm:prSet presAssocID="{15084D1C-51A0-9049-98EF-EEFE236E838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737E9-151D-8340-8686-54B4A4C9C8BB}" type="pres">
      <dgm:prSet presAssocID="{15084D1C-51A0-9049-98EF-EEFE236E838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0CBDC-327B-F845-BBC1-ED7621EE6C8F}" type="pres">
      <dgm:prSet presAssocID="{15084D1C-51A0-9049-98EF-EEFE236E838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BCA44-D81A-C64C-B3EC-D4CB91A633E2}" type="pres">
      <dgm:prSet presAssocID="{15084D1C-51A0-9049-98EF-EEFE236E838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BFBEA-FDAA-7A48-90C5-AB3FC560421F}" type="pres">
      <dgm:prSet presAssocID="{15084D1C-51A0-9049-98EF-EEFE236E838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095EB-CFB4-0943-AAB1-0E7005F6CD1E}" type="pres">
      <dgm:prSet presAssocID="{15084D1C-51A0-9049-98EF-EEFE236E838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B8FA2-188A-0E4F-8C29-EC6F71C80E24}" type="pres">
      <dgm:prSet presAssocID="{15084D1C-51A0-9049-98EF-EEFE236E838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DBD2F-8BF2-D749-8792-5346775701AD}" type="pres">
      <dgm:prSet presAssocID="{15084D1C-51A0-9049-98EF-EEFE236E838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618AC-DC9B-504F-888E-1B123B4FB8EA}" type="pres">
      <dgm:prSet presAssocID="{15084D1C-51A0-9049-98EF-EEFE236E838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CE664-5166-6049-81AB-EC2355D3C400}" srcId="{15084D1C-51A0-9049-98EF-EEFE236E8381}" destId="{19C022C0-FD94-9A45-97CF-7DB3786F41EE}" srcOrd="3" destOrd="0" parTransId="{CD185B75-90CA-B04C-947D-8D596571F296}" sibTransId="{3CCC0D2B-EDA3-AC42-AFA3-9DD9C84F43F3}"/>
    <dgm:cxn modelId="{E2D872DA-26D1-C948-BC3E-98F88428A48E}" srcId="{15084D1C-51A0-9049-98EF-EEFE236E8381}" destId="{400CE9A2-FF17-3347-BBA0-C1A4D7254E6B}" srcOrd="0" destOrd="0" parTransId="{A4875DEF-3E85-D743-A505-F1A3C89C491F}" sibTransId="{8416C3E7-B27B-5648-B74B-63FF2673B80A}"/>
    <dgm:cxn modelId="{6C2B6F03-7444-4948-8A33-F56E25A74BF8}" type="presOf" srcId="{15084D1C-51A0-9049-98EF-EEFE236E8381}" destId="{74126216-CFB9-9E4B-84E1-AF0936A3E32B}" srcOrd="0" destOrd="0" presId="urn:microsoft.com/office/officeart/2005/8/layout/vProcess5"/>
    <dgm:cxn modelId="{BD740A07-D65F-884D-BADE-9A616BED7573}" type="presOf" srcId="{C9CBA6A5-89A4-614F-9FC7-7F5CB18267E0}" destId="{747CA4CC-90D4-214E-BF1B-771B8A24F3EA}" srcOrd="0" destOrd="0" presId="urn:microsoft.com/office/officeart/2005/8/layout/vProcess5"/>
    <dgm:cxn modelId="{79E84DB8-9D73-5845-A4BB-7C8D4BB1F056}" type="presOf" srcId="{51F5A6FD-79C4-984E-8968-CE408046A154}" destId="{5CFB4674-4FD7-0D4F-88E2-2337002ACEE2}" srcOrd="0" destOrd="0" presId="urn:microsoft.com/office/officeart/2005/8/layout/vProcess5"/>
    <dgm:cxn modelId="{5F5F9B22-A25F-C646-8058-5455D7A26404}" type="presOf" srcId="{400CE9A2-FF17-3347-BBA0-C1A4D7254E6B}" destId="{9F24234B-3026-9049-84A5-8E1B98B7B735}" srcOrd="0" destOrd="0" presId="urn:microsoft.com/office/officeart/2005/8/layout/vProcess5"/>
    <dgm:cxn modelId="{C1F5A6D2-B112-F040-BBD9-0359202CF03D}" type="presOf" srcId="{51F5A6FD-79C4-984E-8968-CE408046A154}" destId="{D5CDBD2F-8BF2-D749-8792-5346775701AD}" srcOrd="1" destOrd="0" presId="urn:microsoft.com/office/officeart/2005/8/layout/vProcess5"/>
    <dgm:cxn modelId="{10DD23C2-E41B-6E46-984E-56418AF83D83}" type="presOf" srcId="{19C022C0-FD94-9A45-97CF-7DB3786F41EE}" destId="{3CD618AC-DC9B-504F-888E-1B123B4FB8EA}" srcOrd="1" destOrd="0" presId="urn:microsoft.com/office/officeart/2005/8/layout/vProcess5"/>
    <dgm:cxn modelId="{557727BE-5C74-8A4E-BE4B-01C68312EE31}" type="presOf" srcId="{19C022C0-FD94-9A45-97CF-7DB3786F41EE}" destId="{5ED737E9-151D-8340-8686-54B4A4C9C8BB}" srcOrd="0" destOrd="0" presId="urn:microsoft.com/office/officeart/2005/8/layout/vProcess5"/>
    <dgm:cxn modelId="{4BD95187-8BBE-994D-A4D8-BBE770C75BA7}" srcId="{15084D1C-51A0-9049-98EF-EEFE236E8381}" destId="{C9CBA6A5-89A4-614F-9FC7-7F5CB18267E0}" srcOrd="1" destOrd="0" parTransId="{17B2CFA7-267F-0E41-8457-01104C914C89}" sibTransId="{C45D044A-4203-6849-975C-EBD799897B77}"/>
    <dgm:cxn modelId="{EBFE3B53-9E88-034E-80C2-0FFEA62311CC}" type="presOf" srcId="{C45D044A-4203-6849-975C-EBD799897B77}" destId="{B6FBCA44-D81A-C64C-B3EC-D4CB91A633E2}" srcOrd="0" destOrd="0" presId="urn:microsoft.com/office/officeart/2005/8/layout/vProcess5"/>
    <dgm:cxn modelId="{AE3AF660-F034-A142-BC71-E9C02BD583C7}" srcId="{15084D1C-51A0-9049-98EF-EEFE236E8381}" destId="{51F5A6FD-79C4-984E-8968-CE408046A154}" srcOrd="2" destOrd="0" parTransId="{B69C985A-D611-0F4E-95A1-AFDE63574973}" sibTransId="{842B5807-A86A-A84A-89E9-FFB71E373B43}"/>
    <dgm:cxn modelId="{BE6C0E9F-F6AD-4A4D-8BA9-AD20AECD1832}" type="presOf" srcId="{842B5807-A86A-A84A-89E9-FFB71E373B43}" destId="{67CBFBEA-FDAA-7A48-90C5-AB3FC560421F}" srcOrd="0" destOrd="0" presId="urn:microsoft.com/office/officeart/2005/8/layout/vProcess5"/>
    <dgm:cxn modelId="{A260E023-DA18-CD49-B604-2AA30F4D4E1A}" type="presOf" srcId="{8416C3E7-B27B-5648-B74B-63FF2673B80A}" destId="{8B70CBDC-327B-F845-BBC1-ED7621EE6C8F}" srcOrd="0" destOrd="0" presId="urn:microsoft.com/office/officeart/2005/8/layout/vProcess5"/>
    <dgm:cxn modelId="{795407D0-C7F1-B246-A181-FF78C137454A}" type="presOf" srcId="{C9CBA6A5-89A4-614F-9FC7-7F5CB18267E0}" destId="{7F4B8FA2-188A-0E4F-8C29-EC6F71C80E24}" srcOrd="1" destOrd="0" presId="urn:microsoft.com/office/officeart/2005/8/layout/vProcess5"/>
    <dgm:cxn modelId="{CBB532A5-5C38-264A-AD52-2D0AD5533802}" type="presOf" srcId="{400CE9A2-FF17-3347-BBA0-C1A4D7254E6B}" destId="{92E095EB-CFB4-0943-AAB1-0E7005F6CD1E}" srcOrd="1" destOrd="0" presId="urn:microsoft.com/office/officeart/2005/8/layout/vProcess5"/>
    <dgm:cxn modelId="{661EC8BE-4429-FA4F-94EF-B60BFFF40B20}" type="presParOf" srcId="{74126216-CFB9-9E4B-84E1-AF0936A3E32B}" destId="{6ABFBA28-5A1B-194F-9800-E2064DEB48CA}" srcOrd="0" destOrd="0" presId="urn:microsoft.com/office/officeart/2005/8/layout/vProcess5"/>
    <dgm:cxn modelId="{368C06C8-1CDD-A841-B683-899BBE4399A1}" type="presParOf" srcId="{74126216-CFB9-9E4B-84E1-AF0936A3E32B}" destId="{9F24234B-3026-9049-84A5-8E1B98B7B735}" srcOrd="1" destOrd="0" presId="urn:microsoft.com/office/officeart/2005/8/layout/vProcess5"/>
    <dgm:cxn modelId="{E1A4690C-2290-C74B-95F8-720EF90537BF}" type="presParOf" srcId="{74126216-CFB9-9E4B-84E1-AF0936A3E32B}" destId="{747CA4CC-90D4-214E-BF1B-771B8A24F3EA}" srcOrd="2" destOrd="0" presId="urn:microsoft.com/office/officeart/2005/8/layout/vProcess5"/>
    <dgm:cxn modelId="{49C628B2-216A-9042-969A-72B53EBDDF48}" type="presParOf" srcId="{74126216-CFB9-9E4B-84E1-AF0936A3E32B}" destId="{5CFB4674-4FD7-0D4F-88E2-2337002ACEE2}" srcOrd="3" destOrd="0" presId="urn:microsoft.com/office/officeart/2005/8/layout/vProcess5"/>
    <dgm:cxn modelId="{C5153A2B-CBD2-BB42-A46A-D8608CABD42A}" type="presParOf" srcId="{74126216-CFB9-9E4B-84E1-AF0936A3E32B}" destId="{5ED737E9-151D-8340-8686-54B4A4C9C8BB}" srcOrd="4" destOrd="0" presId="urn:microsoft.com/office/officeart/2005/8/layout/vProcess5"/>
    <dgm:cxn modelId="{8FA07A48-D094-F445-91C3-DC932FDB15F4}" type="presParOf" srcId="{74126216-CFB9-9E4B-84E1-AF0936A3E32B}" destId="{8B70CBDC-327B-F845-BBC1-ED7621EE6C8F}" srcOrd="5" destOrd="0" presId="urn:microsoft.com/office/officeart/2005/8/layout/vProcess5"/>
    <dgm:cxn modelId="{621C1692-08A7-0345-86B1-DEB9CC26B796}" type="presParOf" srcId="{74126216-CFB9-9E4B-84E1-AF0936A3E32B}" destId="{B6FBCA44-D81A-C64C-B3EC-D4CB91A633E2}" srcOrd="6" destOrd="0" presId="urn:microsoft.com/office/officeart/2005/8/layout/vProcess5"/>
    <dgm:cxn modelId="{1DA7BEFE-4CBF-7744-BA85-83A20B13CA30}" type="presParOf" srcId="{74126216-CFB9-9E4B-84E1-AF0936A3E32B}" destId="{67CBFBEA-FDAA-7A48-90C5-AB3FC560421F}" srcOrd="7" destOrd="0" presId="urn:microsoft.com/office/officeart/2005/8/layout/vProcess5"/>
    <dgm:cxn modelId="{0F391ABE-3700-5C49-BCBF-30F1DB7CD1C6}" type="presParOf" srcId="{74126216-CFB9-9E4B-84E1-AF0936A3E32B}" destId="{92E095EB-CFB4-0943-AAB1-0E7005F6CD1E}" srcOrd="8" destOrd="0" presId="urn:microsoft.com/office/officeart/2005/8/layout/vProcess5"/>
    <dgm:cxn modelId="{60C98E5C-B9A9-3448-B6B6-121C51654047}" type="presParOf" srcId="{74126216-CFB9-9E4B-84E1-AF0936A3E32B}" destId="{7F4B8FA2-188A-0E4F-8C29-EC6F71C80E24}" srcOrd="9" destOrd="0" presId="urn:microsoft.com/office/officeart/2005/8/layout/vProcess5"/>
    <dgm:cxn modelId="{B9410E45-4161-9547-91E7-EE0172D7F989}" type="presParOf" srcId="{74126216-CFB9-9E4B-84E1-AF0936A3E32B}" destId="{D5CDBD2F-8BF2-D749-8792-5346775701AD}" srcOrd="10" destOrd="0" presId="urn:microsoft.com/office/officeart/2005/8/layout/vProcess5"/>
    <dgm:cxn modelId="{820E8423-2698-6447-8AFF-959CAB4DB9B1}" type="presParOf" srcId="{74126216-CFB9-9E4B-84E1-AF0936A3E32B}" destId="{3CD618AC-DC9B-504F-888E-1B123B4FB8E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24234B-3026-9049-84A5-8E1B98B7B735}">
      <dsp:nvSpPr>
        <dsp:cNvPr id="0" name=""/>
        <dsp:cNvSpPr/>
      </dsp:nvSpPr>
      <dsp:spPr>
        <a:xfrm>
          <a:off x="0" y="0"/>
          <a:ext cx="7193280" cy="7859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sx="101000" sy="101000" algn="ctr" rotWithShape="0">
            <a:srgbClr val="000000">
              <a:alpha val="50000"/>
            </a:srgbClr>
          </a:outerShdw>
          <a:reflection blurRad="12700" stA="20000" endPos="35000" dist="635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Evaluate Natural Variation</a:t>
          </a:r>
          <a:endParaRPr lang="en-US" sz="2800" b="0" kern="1200" dirty="0"/>
        </a:p>
      </dsp:txBody>
      <dsp:txXfrm>
        <a:off x="0" y="0"/>
        <a:ext cx="6324802" cy="785952"/>
      </dsp:txXfrm>
    </dsp:sp>
    <dsp:sp modelId="{747CA4CC-90D4-214E-BF1B-771B8A24F3EA}">
      <dsp:nvSpPr>
        <dsp:cNvPr id="0" name=""/>
        <dsp:cNvSpPr/>
      </dsp:nvSpPr>
      <dsp:spPr>
        <a:xfrm>
          <a:off x="602437" y="928853"/>
          <a:ext cx="7193280" cy="785952"/>
        </a:xfrm>
        <a:prstGeom prst="roundRect">
          <a:avLst>
            <a:gd name="adj" fmla="val 10000"/>
          </a:avLst>
        </a:prstGeom>
        <a:solidFill>
          <a:schemeClr val="accent2">
            <a:hueOff val="-1412419"/>
            <a:satOff val="0"/>
            <a:lumOff val="0"/>
            <a:alphaOff val="0"/>
          </a:schemeClr>
        </a:solidFill>
        <a:ln>
          <a:noFill/>
        </a:ln>
        <a:effectLst>
          <a:outerShdw blurRad="76200" sx="101000" sy="101000" algn="ctr" rotWithShape="0">
            <a:srgbClr val="000000">
              <a:alpha val="50000"/>
            </a:srgbClr>
          </a:outerShdw>
          <a:reflection blurRad="12700" stA="20000" endPos="35000" dist="635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Mathematically Model Genotype to Phenotype</a:t>
          </a:r>
          <a:endParaRPr lang="en-US" sz="2800" b="0" kern="1200" dirty="0"/>
        </a:p>
      </dsp:txBody>
      <dsp:txXfrm>
        <a:off x="602437" y="928853"/>
        <a:ext cx="6079973" cy="785952"/>
      </dsp:txXfrm>
    </dsp:sp>
    <dsp:sp modelId="{5CFB4674-4FD7-0D4F-88E2-2337002ACEE2}">
      <dsp:nvSpPr>
        <dsp:cNvPr id="0" name=""/>
        <dsp:cNvSpPr/>
      </dsp:nvSpPr>
      <dsp:spPr>
        <a:xfrm>
          <a:off x="1195882" y="1857706"/>
          <a:ext cx="7193280" cy="785952"/>
        </a:xfrm>
        <a:prstGeom prst="roundRect">
          <a:avLst>
            <a:gd name="adj" fmla="val 10000"/>
          </a:avLst>
        </a:prstGeom>
        <a:solidFill>
          <a:schemeClr val="accent2">
            <a:hueOff val="-2824837"/>
            <a:satOff val="0"/>
            <a:lumOff val="0"/>
            <a:alphaOff val="0"/>
          </a:schemeClr>
        </a:solidFill>
        <a:ln>
          <a:noFill/>
        </a:ln>
        <a:effectLst>
          <a:outerShdw blurRad="76200" sx="101000" sy="101000" algn="ctr" rotWithShape="0">
            <a:srgbClr val="000000">
              <a:alpha val="50000"/>
            </a:srgbClr>
          </a:outerShdw>
          <a:reflection blurRad="12700" stA="20000" endPos="35000" dist="635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Predict Phenotype</a:t>
          </a:r>
          <a:endParaRPr lang="en-US" sz="2800" b="0" kern="1200" dirty="0"/>
        </a:p>
      </dsp:txBody>
      <dsp:txXfrm>
        <a:off x="1195882" y="1857706"/>
        <a:ext cx="6088965" cy="785952"/>
      </dsp:txXfrm>
    </dsp:sp>
    <dsp:sp modelId="{5ED737E9-151D-8340-8686-54B4A4C9C8BB}">
      <dsp:nvSpPr>
        <dsp:cNvPr id="0" name=""/>
        <dsp:cNvSpPr/>
      </dsp:nvSpPr>
      <dsp:spPr>
        <a:xfrm>
          <a:off x="1798319" y="2786559"/>
          <a:ext cx="7193280" cy="785952"/>
        </a:xfrm>
        <a:prstGeom prst="roundRect">
          <a:avLst>
            <a:gd name="adj" fmla="val 10000"/>
          </a:avLst>
        </a:prstGeom>
        <a:solidFill>
          <a:schemeClr val="accent2">
            <a:hueOff val="-4237256"/>
            <a:satOff val="0"/>
            <a:lumOff val="0"/>
            <a:alphaOff val="0"/>
          </a:schemeClr>
        </a:solidFill>
        <a:ln>
          <a:noFill/>
        </a:ln>
        <a:effectLst>
          <a:outerShdw blurRad="76200" sx="101000" sy="101000" algn="ctr" rotWithShape="0">
            <a:srgbClr val="000000">
              <a:alpha val="50000"/>
            </a:srgbClr>
          </a:outerShdw>
          <a:reflection blurRad="12700" stA="20000" endPos="35000" dist="635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Facilitates Rapid Breeding Progress</a:t>
          </a:r>
          <a:endParaRPr lang="en-US" sz="2800" b="0" kern="1200" dirty="0"/>
        </a:p>
      </dsp:txBody>
      <dsp:txXfrm>
        <a:off x="1798319" y="2786559"/>
        <a:ext cx="6079973" cy="785952"/>
      </dsp:txXfrm>
    </dsp:sp>
    <dsp:sp modelId="{8B70CBDC-327B-F845-BBC1-ED7621EE6C8F}">
      <dsp:nvSpPr>
        <dsp:cNvPr id="0" name=""/>
        <dsp:cNvSpPr/>
      </dsp:nvSpPr>
      <dsp:spPr>
        <a:xfrm>
          <a:off x="6682410" y="601968"/>
          <a:ext cx="510869" cy="510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82410" y="601968"/>
        <a:ext cx="510869" cy="510869"/>
      </dsp:txXfrm>
    </dsp:sp>
    <dsp:sp modelId="{B6FBCA44-D81A-C64C-B3EC-D4CB91A633E2}">
      <dsp:nvSpPr>
        <dsp:cNvPr id="0" name=""/>
        <dsp:cNvSpPr/>
      </dsp:nvSpPr>
      <dsp:spPr>
        <a:xfrm>
          <a:off x="7284847" y="1530821"/>
          <a:ext cx="510869" cy="510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790896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790896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284847" y="1530821"/>
        <a:ext cx="510869" cy="510869"/>
      </dsp:txXfrm>
    </dsp:sp>
    <dsp:sp modelId="{67CBFBEA-FDAA-7A48-90C5-AB3FC560421F}">
      <dsp:nvSpPr>
        <dsp:cNvPr id="0" name=""/>
        <dsp:cNvSpPr/>
      </dsp:nvSpPr>
      <dsp:spPr>
        <a:xfrm>
          <a:off x="7878293" y="2459674"/>
          <a:ext cx="510869" cy="510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581792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3581792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878293" y="2459674"/>
        <a:ext cx="510869" cy="510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BAB12-936D-9F43-9142-4007E9F80A4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83A01-AECE-2848-98E4-C447C226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70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3A01-AECE-2848-98E4-C447C226BD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5467-36A3-479F-B453-F3A91E7FA3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3A01-AECE-2848-98E4-C447C226BD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5467-36A3-479F-B453-F3A91E7FA3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 30-40 genes control each aspect of the leaf Each gene has a small effect.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5467-36A3-479F-B453-F3A91E7FA3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5467-36A3-479F-B453-F3A91E7FA3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3A01-AECE-2848-98E4-C447C226BD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3A01-AECE-2848-98E4-C447C226BD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IWGPG coordination (NSF, DOE, NIFA, ARS coordination EU partners)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GRIN-Global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iPlant</a:t>
            </a:r>
            <a:r>
              <a:rPr lang="en-US" dirty="0" smtClean="0"/>
              <a:t>, XSEDE (National Science Foundation, ARS)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Knowledgebase (Department of Energy, ARS)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100% open access system sequence data, </a:t>
            </a:r>
            <a:r>
              <a:rPr lang="en-US" dirty="0" err="1" smtClean="0"/>
              <a:t>germplasm</a:t>
            </a:r>
            <a:r>
              <a:rPr lang="en-US" dirty="0" smtClean="0"/>
              <a:t> and genetic resources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Build on existing systems and expertise, e.g. </a:t>
            </a:r>
            <a:r>
              <a:rPr lang="en-US" dirty="0" err="1" smtClean="0"/>
              <a:t>Panzea</a:t>
            </a:r>
            <a:r>
              <a:rPr lang="en-US" dirty="0" smtClean="0"/>
              <a:t>, </a:t>
            </a:r>
            <a:r>
              <a:rPr lang="en-US" dirty="0" err="1" smtClean="0"/>
              <a:t>Gramene</a:t>
            </a:r>
            <a:r>
              <a:rPr lang="en-US" dirty="0" smtClean="0"/>
              <a:t>, </a:t>
            </a:r>
            <a:r>
              <a:rPr lang="en-US" dirty="0" err="1" smtClean="0"/>
              <a:t>MaizeGDB</a:t>
            </a:r>
            <a:r>
              <a:rPr lang="en-US" dirty="0" smtClean="0"/>
              <a:t>, </a:t>
            </a:r>
            <a:r>
              <a:rPr lang="en-US" dirty="0" err="1" smtClean="0"/>
              <a:t>Ensembl</a:t>
            </a:r>
            <a:r>
              <a:rPr lang="en-US" dirty="0" smtClean="0"/>
              <a:t> (European Bioinformatics Institute)</a:t>
            </a:r>
          </a:p>
          <a:p>
            <a:r>
              <a:rPr lang="en-US" dirty="0" smtClean="0"/>
              <a:t>Switch to maize diversity image</a:t>
            </a:r>
          </a:p>
          <a:p>
            <a:endParaRPr lang="en-US" dirty="0" smtClean="0"/>
          </a:p>
          <a:p>
            <a:r>
              <a:rPr lang="en-US" dirty="0" smtClean="0"/>
              <a:t>Genotype to phenotype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Genetic</a:t>
            </a:r>
            <a:r>
              <a:rPr lang="en-US" baseline="0" dirty="0" smtClean="0"/>
              <a:t> and genomic toolbox</a:t>
            </a:r>
          </a:p>
          <a:p>
            <a:r>
              <a:rPr lang="en-US" dirty="0" smtClean="0"/>
              <a:t>Sustainable</a:t>
            </a:r>
          </a:p>
          <a:p>
            <a:r>
              <a:rPr lang="en-US" dirty="0" smtClean="0"/>
              <a:t>Global integration</a:t>
            </a:r>
          </a:p>
          <a:p>
            <a:r>
              <a:rPr lang="en-US" dirty="0" smtClean="0"/>
              <a:t>Authoritative</a:t>
            </a:r>
          </a:p>
          <a:p>
            <a:pPr lvl="1"/>
            <a:r>
              <a:rPr lang="en-US" dirty="0" smtClean="0"/>
              <a:t>Expert curators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Customers &amp; Stakeholders</a:t>
            </a:r>
          </a:p>
          <a:p>
            <a:endParaRPr lang="en-US" dirty="0" smtClean="0"/>
          </a:p>
          <a:p>
            <a:r>
              <a:rPr lang="en-US" dirty="0" smtClean="0"/>
              <a:t>International stakeholders</a:t>
            </a:r>
          </a:p>
          <a:p>
            <a:r>
              <a:rPr lang="en-US" dirty="0" smtClean="0"/>
              <a:t>USDA database system</a:t>
            </a:r>
          </a:p>
          <a:p>
            <a:r>
              <a:rPr lang="en-US" dirty="0" smtClean="0"/>
              <a:t>Examples (SoyBase, LIS)</a:t>
            </a:r>
          </a:p>
          <a:p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Access HPC: iPlant, XSEDE (National Science Foundation), Knowledgebase (Department of Energy)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IWGPG coordination (NSF, DOE, NIFA, ARS coordination EU partners)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100% open access system sequence data, germplasm and genetic resources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Build on existing systems and expertise, e.g. Panzea, Gramene, MaizeGDB, Ensembl (European Bioinformatics Institute)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7D276-9E1D-4B92-B80F-EE125BA74F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iPlant layer cake of resources and services. 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Bottom-&gt;Up: Hardware-&gt;low-services/middleware-&gt;APIs</a:t>
            </a:r>
          </a:p>
          <a:p>
            <a:pPr eaLnBrk="1" hangingPunct="1">
              <a:spcBef>
                <a:spcPts val="425"/>
              </a:spcBef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DIFFERENT DATASETS!  One</a:t>
            </a:r>
            <a:r>
              <a:rPr lang="en-US" baseline="0" dirty="0" smtClean="0"/>
              <a:t> is cooperator location (names/emails of people we send notifications and things like that to) the other is site usage from logs!  We are tied in!</a:t>
            </a:r>
          </a:p>
          <a:p>
            <a:endParaRPr lang="en-US" baseline="0" dirty="0" smtClean="0"/>
          </a:p>
          <a:p>
            <a:r>
              <a:rPr lang="en-US" sz="1400" b="1" dirty="0" smtClean="0">
                <a:solidFill>
                  <a:srgbClr val="FFFF00"/>
                </a:solidFill>
              </a:rPr>
              <a:t>ARS Crop Database System Supports Global Public and Private Trait Development And Research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Greater than 500,000 user visits per year.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Gramene usage by country 20% US, 2% Korea, 10% Europe (</a:t>
            </a:r>
            <a:r>
              <a:rPr lang="en-US" dirty="0" err="1" smtClean="0">
                <a:solidFill>
                  <a:schemeClr val="bg1"/>
                </a:solidFill>
              </a:rPr>
              <a:t>parner</a:t>
            </a:r>
            <a:r>
              <a:rPr lang="en-US" dirty="0" smtClean="0">
                <a:solidFill>
                  <a:schemeClr val="bg1"/>
                </a:solidFill>
              </a:rPr>
              <a:t> with EBI Ensemble Plants)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Single researchers, collaborative projects, other databases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Private industry: Monsanto, Syngenta, Dow, Dupont/Pioneer, Bayer Crop Science, Orion Genomics, Roche, Ceres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31DFD-060F-C741-BCC7-DE12BE5777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960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3A01-AECE-2848-98E4-C447C226BD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3A01-AECE-2848-98E4-C447C226BD1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7D0EF0-E20B-8049-82E2-6F0A34381D06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22</a:t>
            </a:fld>
            <a:endParaRPr lang="en-US" sz="1200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>
                <a:latin typeface="Times New Roman" charset="0"/>
              </a:rPr>
              <a:t>Shows the locations where CIMMYT maize researchers are based.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Randy T. Clark et al. (2011). Three-Dimensional Root Phenotyping with a Novel Imaging and Software Platform. </a:t>
            </a:r>
            <a:r>
              <a:rPr lang="en-US" i="1" dirty="0" smtClean="0">
                <a:solidFill>
                  <a:schemeClr val="bg1"/>
                </a:solidFill>
              </a:rPr>
              <a:t>Plant Physiology 156, 455-465.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Add a </a:t>
            </a:r>
            <a:r>
              <a:rPr lang="en-US" dirty="0" err="1" smtClean="0"/>
              <a:t>cornFACE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3A01-AECE-2848-98E4-C447C226BD1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Our</a:t>
            </a:r>
            <a:r>
              <a:rPr lang="en-US" sz="1200" baseline="0" dirty="0" smtClean="0">
                <a:effectLst/>
              </a:rPr>
              <a:t> challenge in agriculture is to a</a:t>
            </a:r>
            <a:r>
              <a:rPr lang="en-US" sz="1200" dirty="0" smtClean="0">
                <a:effectLst/>
              </a:rPr>
              <a:t>ccelerate crop breeding for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/>
            </a:endParaRPr>
          </a:p>
          <a:p>
            <a:r>
              <a:rPr lang="en-US" dirty="0" smtClean="0"/>
              <a:t>Administration, Secretary, Under Secretary priorities</a:t>
            </a:r>
          </a:p>
          <a:p>
            <a:endParaRPr lang="en-US" dirty="0" smtClean="0"/>
          </a:p>
          <a:p>
            <a:r>
              <a:rPr lang="en-US" dirty="0" smtClean="0"/>
              <a:t>Focus on today on maize as one example of how ARS,</a:t>
            </a:r>
            <a:r>
              <a:rPr lang="en-US" baseline="0" dirty="0" smtClean="0"/>
              <a:t> university</a:t>
            </a:r>
          </a:p>
          <a:p>
            <a:endParaRPr lang="en-US" baseline="0" dirty="0" smtClean="0"/>
          </a:p>
          <a:p>
            <a:r>
              <a:rPr lang="en-US" dirty="0" smtClean="0"/>
              <a:t>Cooperation &amp; coordination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3A01-AECE-2848-98E4-C447C226BD1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3A01-AECE-2848-98E4-C447C226BD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3A01-AECE-2848-98E4-C447C226BD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3A01-AECE-2848-98E4-C447C226BD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5467-36A3-479F-B453-F3A91E7FA3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5467-36A3-479F-B453-F3A91E7FA3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3A01-AECE-2848-98E4-C447C226BD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3A01-AECE-2848-98E4-C447C226BD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9C4CF5-0662-4911-9923-76F951A97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5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5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2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.png"/><Relationship Id="rId4" Type="http://schemas.openxmlformats.org/officeDocument/2006/relationships/image" Target="../media/image5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79463" y="244902"/>
            <a:ext cx="7583488" cy="2068287"/>
          </a:xfrm>
          <a:solidFill>
            <a:srgbClr val="F7760D"/>
          </a:solidFill>
        </p:spPr>
        <p:txBody>
          <a:bodyPr/>
          <a:lstStyle/>
          <a:p>
            <a:r>
              <a:rPr lang="en-US" sz="4000" b="0" dirty="0" smtClean="0">
                <a:effectLst/>
              </a:rPr>
              <a:t>Next-Generation Genetic and Genomic Information for World Food Security</a:t>
            </a:r>
            <a:endParaRPr lang="en-US" sz="4000" b="0" dirty="0">
              <a:effectLst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79463" y="2787481"/>
            <a:ext cx="7583487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Jack K. </a:t>
            </a:r>
            <a:r>
              <a:rPr lang="en-US" dirty="0" err="1" smtClean="0">
                <a:effectLst/>
              </a:rPr>
              <a:t>Okamuro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National Program Leader for Plant Biology, </a:t>
            </a:r>
          </a:p>
          <a:p>
            <a:r>
              <a:rPr lang="en-US" dirty="0" smtClean="0">
                <a:effectLst/>
              </a:rPr>
              <a:t>Crop </a:t>
            </a:r>
            <a:r>
              <a:rPr lang="en-US" dirty="0" err="1" smtClean="0">
                <a:effectLst/>
              </a:rPr>
              <a:t>Productoin</a:t>
            </a:r>
            <a:r>
              <a:rPr lang="en-US" dirty="0" smtClean="0">
                <a:effectLst/>
              </a:rPr>
              <a:t> &amp; Protection, USDA-ARS</a:t>
            </a:r>
          </a:p>
        </p:txBody>
      </p:sp>
      <p:pic>
        <p:nvPicPr>
          <p:cNvPr id="4" name="Picture 3" descr="ars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48913" y="4718943"/>
            <a:ext cx="4245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ARS Administrator’s Council Meeting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December 5,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Beltsville,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83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7760D"/>
          </a:solidFill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0" dirty="0" smtClean="0">
                <a:effectLst/>
              </a:rPr>
              <a:t>Map, analyze, model target traits</a:t>
            </a:r>
            <a:endParaRPr lang="en-US" sz="3600" b="0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915400" cy="2819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Nested Association Mapping (NAM)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Crossed and sequenced 25 </a:t>
            </a:r>
            <a:r>
              <a:rPr lang="en-US" dirty="0"/>
              <a:t>diverse </a:t>
            </a:r>
            <a:r>
              <a:rPr lang="en-US" dirty="0" smtClean="0"/>
              <a:t>maize lines to capture a substantial portion of world’s breeding diversity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Derived 5000 inbred lines from the crosses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/>
              <a:t>G</a:t>
            </a:r>
            <a:r>
              <a:rPr lang="en-US" dirty="0" smtClean="0"/>
              <a:t>rew millions of plants, multiple locations/seasons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Largest genetic dissection system ever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2938" y="3962400"/>
            <a:ext cx="7751762" cy="2819400"/>
            <a:chOff x="144" y="2208"/>
            <a:chExt cx="5493" cy="1776"/>
          </a:xfrm>
        </p:grpSpPr>
        <p:sp>
          <p:nvSpPr>
            <p:cNvPr id="349189" name="Oval 5"/>
            <p:cNvSpPr>
              <a:spLocks noChangeArrowheads="1"/>
            </p:cNvSpPr>
            <p:nvPr/>
          </p:nvSpPr>
          <p:spPr bwMode="auto">
            <a:xfrm>
              <a:off x="3744" y="2208"/>
              <a:ext cx="598" cy="43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Tx303</a:t>
              </a:r>
            </a:p>
          </p:txBody>
        </p:sp>
        <p:sp>
          <p:nvSpPr>
            <p:cNvPr id="349190" name="Oval 6"/>
            <p:cNvSpPr>
              <a:spLocks noChangeArrowheads="1"/>
            </p:cNvSpPr>
            <p:nvPr/>
          </p:nvSpPr>
          <p:spPr bwMode="auto">
            <a:xfrm>
              <a:off x="144" y="2640"/>
              <a:ext cx="597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Mo18W</a:t>
              </a:r>
            </a:p>
          </p:txBody>
        </p:sp>
        <p:sp>
          <p:nvSpPr>
            <p:cNvPr id="349191" name="Oval 7"/>
            <p:cNvSpPr>
              <a:spLocks noChangeArrowheads="1"/>
            </p:cNvSpPr>
            <p:nvPr/>
          </p:nvSpPr>
          <p:spPr bwMode="auto">
            <a:xfrm>
              <a:off x="2112" y="3072"/>
              <a:ext cx="598" cy="43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MS71</a:t>
              </a:r>
            </a:p>
          </p:txBody>
        </p:sp>
        <p:sp>
          <p:nvSpPr>
            <p:cNvPr id="349192" name="Oval 8"/>
            <p:cNvSpPr>
              <a:spLocks noChangeArrowheads="1"/>
            </p:cNvSpPr>
            <p:nvPr/>
          </p:nvSpPr>
          <p:spPr bwMode="auto">
            <a:xfrm>
              <a:off x="2907" y="3072"/>
              <a:ext cx="597" cy="43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Hp301</a:t>
              </a:r>
            </a:p>
          </p:txBody>
        </p:sp>
        <p:sp>
          <p:nvSpPr>
            <p:cNvPr id="349193" name="Oval 9"/>
            <p:cNvSpPr>
              <a:spLocks noChangeArrowheads="1"/>
            </p:cNvSpPr>
            <p:nvPr/>
          </p:nvSpPr>
          <p:spPr bwMode="auto">
            <a:xfrm>
              <a:off x="4272" y="3552"/>
              <a:ext cx="597" cy="43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CML333</a:t>
              </a:r>
            </a:p>
          </p:txBody>
        </p:sp>
        <p:sp>
          <p:nvSpPr>
            <p:cNvPr id="349194" name="Oval 10"/>
            <p:cNvSpPr>
              <a:spLocks noChangeArrowheads="1"/>
            </p:cNvSpPr>
            <p:nvPr/>
          </p:nvSpPr>
          <p:spPr bwMode="auto">
            <a:xfrm>
              <a:off x="3408" y="3552"/>
              <a:ext cx="598" cy="43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CML247</a:t>
              </a:r>
            </a:p>
          </p:txBody>
        </p:sp>
        <p:sp>
          <p:nvSpPr>
            <p:cNvPr id="349195" name="Oval 11"/>
            <p:cNvSpPr>
              <a:spLocks noChangeArrowheads="1"/>
            </p:cNvSpPr>
            <p:nvPr/>
          </p:nvSpPr>
          <p:spPr bwMode="auto">
            <a:xfrm>
              <a:off x="1344" y="2208"/>
              <a:ext cx="597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P39</a:t>
              </a:r>
            </a:p>
          </p:txBody>
        </p:sp>
        <p:sp>
          <p:nvSpPr>
            <p:cNvPr id="349196" name="Oval 12"/>
            <p:cNvSpPr>
              <a:spLocks noChangeArrowheads="1"/>
            </p:cNvSpPr>
            <p:nvPr/>
          </p:nvSpPr>
          <p:spPr bwMode="auto">
            <a:xfrm>
              <a:off x="1728" y="3552"/>
              <a:ext cx="597" cy="43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CML228</a:t>
              </a:r>
            </a:p>
          </p:txBody>
        </p:sp>
        <p:sp>
          <p:nvSpPr>
            <p:cNvPr id="349197" name="Oval 13"/>
            <p:cNvSpPr>
              <a:spLocks noChangeArrowheads="1"/>
            </p:cNvSpPr>
            <p:nvPr/>
          </p:nvSpPr>
          <p:spPr bwMode="auto">
            <a:xfrm>
              <a:off x="912" y="2640"/>
              <a:ext cx="598" cy="43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Ki11</a:t>
              </a:r>
            </a:p>
          </p:txBody>
        </p:sp>
        <p:sp>
          <p:nvSpPr>
            <p:cNvPr id="349198" name="Oval 14"/>
            <p:cNvSpPr>
              <a:spLocks noChangeArrowheads="1"/>
            </p:cNvSpPr>
            <p:nvPr/>
          </p:nvSpPr>
          <p:spPr bwMode="auto">
            <a:xfrm>
              <a:off x="2160" y="2208"/>
              <a:ext cx="597" cy="43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M37W</a:t>
              </a:r>
            </a:p>
          </p:txBody>
        </p:sp>
        <p:sp>
          <p:nvSpPr>
            <p:cNvPr id="349199" name="Oval 15"/>
            <p:cNvSpPr>
              <a:spLocks noChangeArrowheads="1"/>
            </p:cNvSpPr>
            <p:nvPr/>
          </p:nvSpPr>
          <p:spPr bwMode="auto">
            <a:xfrm>
              <a:off x="528" y="3072"/>
              <a:ext cx="597" cy="432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CML103</a:t>
              </a:r>
            </a:p>
          </p:txBody>
        </p:sp>
        <p:sp>
          <p:nvSpPr>
            <p:cNvPr id="349200" name="Oval 16"/>
            <p:cNvSpPr>
              <a:spLocks noChangeArrowheads="1"/>
            </p:cNvSpPr>
            <p:nvPr/>
          </p:nvSpPr>
          <p:spPr bwMode="auto">
            <a:xfrm>
              <a:off x="1728" y="2640"/>
              <a:ext cx="598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NC350</a:t>
              </a:r>
            </a:p>
          </p:txBody>
        </p:sp>
        <p:sp>
          <p:nvSpPr>
            <p:cNvPr id="349201" name="Oval 17"/>
            <p:cNvSpPr>
              <a:spLocks noChangeArrowheads="1"/>
            </p:cNvSpPr>
            <p:nvPr/>
          </p:nvSpPr>
          <p:spPr bwMode="auto">
            <a:xfrm>
              <a:off x="1344" y="3072"/>
              <a:ext cx="597" cy="43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Oh43</a:t>
              </a:r>
            </a:p>
          </p:txBody>
        </p:sp>
        <p:sp>
          <p:nvSpPr>
            <p:cNvPr id="349202" name="Oval 18"/>
            <p:cNvSpPr>
              <a:spLocks noChangeArrowheads="1"/>
            </p:cNvSpPr>
            <p:nvPr/>
          </p:nvSpPr>
          <p:spPr bwMode="auto">
            <a:xfrm>
              <a:off x="2496" y="2640"/>
              <a:ext cx="598" cy="43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Ky21</a:t>
              </a:r>
            </a:p>
          </p:txBody>
        </p:sp>
        <p:sp>
          <p:nvSpPr>
            <p:cNvPr id="349203" name="Oval 19"/>
            <p:cNvSpPr>
              <a:spLocks noChangeArrowheads="1"/>
            </p:cNvSpPr>
            <p:nvPr/>
          </p:nvSpPr>
          <p:spPr bwMode="auto">
            <a:xfrm>
              <a:off x="240" y="3552"/>
              <a:ext cx="597" cy="432"/>
            </a:xfrm>
            <a:prstGeom prst="ellipse">
              <a:avLst/>
            </a:prstGeom>
            <a:solidFill>
              <a:srgbClr val="719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CML52</a:t>
              </a:r>
            </a:p>
          </p:txBody>
        </p:sp>
        <p:sp>
          <p:nvSpPr>
            <p:cNvPr id="349204" name="Oval 20"/>
            <p:cNvSpPr>
              <a:spLocks noChangeArrowheads="1"/>
            </p:cNvSpPr>
            <p:nvPr/>
          </p:nvSpPr>
          <p:spPr bwMode="auto">
            <a:xfrm>
              <a:off x="3312" y="2640"/>
              <a:ext cx="597" cy="43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Oh7B</a:t>
              </a:r>
            </a:p>
          </p:txBody>
        </p:sp>
        <p:sp>
          <p:nvSpPr>
            <p:cNvPr id="349205" name="Oval 21"/>
            <p:cNvSpPr>
              <a:spLocks noChangeArrowheads="1"/>
            </p:cNvSpPr>
            <p:nvPr/>
          </p:nvSpPr>
          <p:spPr bwMode="auto">
            <a:xfrm>
              <a:off x="3744" y="3072"/>
              <a:ext cx="598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M162W</a:t>
              </a:r>
            </a:p>
          </p:txBody>
        </p:sp>
        <p:sp>
          <p:nvSpPr>
            <p:cNvPr id="349206" name="Oval 22"/>
            <p:cNvSpPr>
              <a:spLocks noChangeArrowheads="1"/>
            </p:cNvSpPr>
            <p:nvPr/>
          </p:nvSpPr>
          <p:spPr bwMode="auto">
            <a:xfrm>
              <a:off x="5040" y="3552"/>
              <a:ext cx="597" cy="432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CML69</a:t>
              </a:r>
            </a:p>
          </p:txBody>
        </p:sp>
        <p:sp>
          <p:nvSpPr>
            <p:cNvPr id="349207" name="Oval 23"/>
            <p:cNvSpPr>
              <a:spLocks noChangeArrowheads="1"/>
            </p:cNvSpPr>
            <p:nvPr/>
          </p:nvSpPr>
          <p:spPr bwMode="auto">
            <a:xfrm>
              <a:off x="4656" y="3072"/>
              <a:ext cx="597" cy="43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Tzi8</a:t>
              </a:r>
            </a:p>
          </p:txBody>
        </p:sp>
        <p:sp>
          <p:nvSpPr>
            <p:cNvPr id="349208" name="Oval 24"/>
            <p:cNvSpPr>
              <a:spLocks noChangeArrowheads="1"/>
            </p:cNvSpPr>
            <p:nvPr/>
          </p:nvSpPr>
          <p:spPr bwMode="auto">
            <a:xfrm>
              <a:off x="4176" y="2640"/>
              <a:ext cx="598" cy="4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Ki3</a:t>
              </a:r>
            </a:p>
          </p:txBody>
        </p:sp>
        <p:sp>
          <p:nvSpPr>
            <p:cNvPr id="349209" name="Oval 25"/>
            <p:cNvSpPr>
              <a:spLocks noChangeArrowheads="1"/>
            </p:cNvSpPr>
            <p:nvPr/>
          </p:nvSpPr>
          <p:spPr bwMode="auto">
            <a:xfrm>
              <a:off x="432" y="2208"/>
              <a:ext cx="598" cy="43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NC358</a:t>
              </a:r>
            </a:p>
          </p:txBody>
        </p:sp>
        <p:sp>
          <p:nvSpPr>
            <p:cNvPr id="349210" name="Oval 26"/>
            <p:cNvSpPr>
              <a:spLocks noChangeArrowheads="1"/>
            </p:cNvSpPr>
            <p:nvPr/>
          </p:nvSpPr>
          <p:spPr bwMode="auto">
            <a:xfrm>
              <a:off x="1008" y="3552"/>
              <a:ext cx="598" cy="43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CML322</a:t>
              </a:r>
            </a:p>
          </p:txBody>
        </p:sp>
        <p:sp>
          <p:nvSpPr>
            <p:cNvPr id="349211" name="Oval 27"/>
            <p:cNvSpPr>
              <a:spLocks noChangeArrowheads="1"/>
            </p:cNvSpPr>
            <p:nvPr/>
          </p:nvSpPr>
          <p:spPr bwMode="auto">
            <a:xfrm>
              <a:off x="2544" y="3552"/>
              <a:ext cx="598" cy="43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CML277</a:t>
              </a:r>
            </a:p>
          </p:txBody>
        </p:sp>
        <p:sp>
          <p:nvSpPr>
            <p:cNvPr id="349212" name="Oval 28"/>
            <p:cNvSpPr>
              <a:spLocks noChangeArrowheads="1"/>
            </p:cNvSpPr>
            <p:nvPr/>
          </p:nvSpPr>
          <p:spPr bwMode="auto">
            <a:xfrm>
              <a:off x="2928" y="2208"/>
              <a:ext cx="598" cy="43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IL14H</a:t>
              </a:r>
            </a:p>
          </p:txBody>
        </p:sp>
        <p:sp>
          <p:nvSpPr>
            <p:cNvPr id="349213" name="Oval 29"/>
            <p:cNvSpPr>
              <a:spLocks noChangeArrowheads="1"/>
            </p:cNvSpPr>
            <p:nvPr/>
          </p:nvSpPr>
          <p:spPr bwMode="auto">
            <a:xfrm>
              <a:off x="4656" y="2208"/>
              <a:ext cx="598" cy="4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B97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39738" y="4114800"/>
            <a:ext cx="8061325" cy="2590800"/>
            <a:chOff x="408" y="2496"/>
            <a:chExt cx="5712" cy="1632"/>
          </a:xfrm>
        </p:grpSpPr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408" y="2496"/>
              <a:ext cx="2448" cy="1632"/>
              <a:chOff x="744" y="2496"/>
              <a:chExt cx="2448" cy="1632"/>
            </a:xfrm>
          </p:grpSpPr>
          <p:sp>
            <p:nvSpPr>
              <p:cNvPr id="349216" name="Oval 32"/>
              <p:cNvSpPr>
                <a:spLocks noChangeArrowheads="1"/>
              </p:cNvSpPr>
              <p:nvPr/>
            </p:nvSpPr>
            <p:spPr bwMode="auto">
              <a:xfrm>
                <a:off x="2136" y="2496"/>
                <a:ext cx="672" cy="432"/>
              </a:xfrm>
              <a:prstGeom prst="ellipse">
                <a:avLst/>
              </a:prstGeom>
              <a:solidFill>
                <a:srgbClr val="719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/>
                  <a:t>CML52</a:t>
                </a:r>
              </a:p>
            </p:txBody>
          </p:sp>
          <p:sp>
            <p:nvSpPr>
              <p:cNvPr id="349217" name="Oval 33"/>
              <p:cNvSpPr>
                <a:spLocks noChangeArrowheads="1"/>
              </p:cNvSpPr>
              <p:nvPr/>
            </p:nvSpPr>
            <p:spPr bwMode="auto">
              <a:xfrm>
                <a:off x="1176" y="2496"/>
                <a:ext cx="672" cy="43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/>
                  <a:t>B73</a:t>
                </a:r>
              </a:p>
            </p:txBody>
          </p:sp>
          <p:sp>
            <p:nvSpPr>
              <p:cNvPr id="349218" name="Oval 34"/>
              <p:cNvSpPr>
                <a:spLocks noChangeArrowheads="1"/>
              </p:cNvSpPr>
              <p:nvPr/>
            </p:nvSpPr>
            <p:spPr bwMode="auto">
              <a:xfrm>
                <a:off x="1656" y="3024"/>
                <a:ext cx="672" cy="432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193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/>
                  <a:t>F1</a:t>
                </a:r>
              </a:p>
            </p:txBody>
          </p: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744" y="3686"/>
                <a:ext cx="2448" cy="442"/>
                <a:chOff x="648" y="3686"/>
                <a:chExt cx="2448" cy="442"/>
              </a:xfrm>
            </p:grpSpPr>
            <p:sp>
              <p:nvSpPr>
                <p:cNvPr id="349220" name="Oval 36" descr="Light horizontal"/>
                <p:cNvSpPr>
                  <a:spLocks noChangeArrowheads="1"/>
                </p:cNvSpPr>
                <p:nvPr/>
              </p:nvSpPr>
              <p:spPr bwMode="auto">
                <a:xfrm>
                  <a:off x="1176" y="3840"/>
                  <a:ext cx="480" cy="288"/>
                </a:xfrm>
                <a:prstGeom prst="ellipse">
                  <a:avLst/>
                </a:prstGeom>
                <a:pattFill prst="ltHorz">
                  <a:fgClr>
                    <a:srgbClr val="7193FF"/>
                  </a:fgClr>
                  <a:bgClr>
                    <a:srgbClr val="FF6600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/>
                    <a:t>RIL</a:t>
                  </a:r>
                  <a:r>
                    <a:rPr lang="en-US" sz="1800" baseline="-25000"/>
                    <a:t>2</a:t>
                  </a:r>
                </a:p>
              </p:txBody>
            </p:sp>
            <p:sp>
              <p:nvSpPr>
                <p:cNvPr id="349221" name="Oval 37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040" y="3840"/>
                  <a:ext cx="480" cy="288"/>
                </a:xfrm>
                <a:prstGeom prst="ellipse">
                  <a:avLst/>
                </a:prstGeom>
                <a:pattFill prst="wdUpDiag">
                  <a:fgClr>
                    <a:srgbClr val="7193FF"/>
                  </a:fgClr>
                  <a:bgClr>
                    <a:srgbClr val="FF6600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/>
                    <a:t>RIL</a:t>
                  </a:r>
                  <a:r>
                    <a:rPr lang="en-US" sz="1800" baseline="-25000"/>
                    <a:t>199</a:t>
                  </a:r>
                </a:p>
              </p:txBody>
            </p:sp>
            <p:sp>
              <p:nvSpPr>
                <p:cNvPr id="349222" name="Oval 38" descr="Wide downward diagonal"/>
                <p:cNvSpPr>
                  <a:spLocks noChangeArrowheads="1"/>
                </p:cNvSpPr>
                <p:nvPr/>
              </p:nvSpPr>
              <p:spPr bwMode="auto">
                <a:xfrm>
                  <a:off x="2616" y="3840"/>
                  <a:ext cx="480" cy="288"/>
                </a:xfrm>
                <a:prstGeom prst="ellipse">
                  <a:avLst/>
                </a:prstGeom>
                <a:pattFill prst="wdDnDiag">
                  <a:fgClr>
                    <a:srgbClr val="7193FF"/>
                  </a:fgClr>
                  <a:bgClr>
                    <a:srgbClr val="FF6600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/>
                    <a:t>RIL</a:t>
                  </a:r>
                  <a:r>
                    <a:rPr lang="en-US" sz="1800" baseline="-25000"/>
                    <a:t>200</a:t>
                  </a:r>
                </a:p>
              </p:txBody>
            </p:sp>
            <p:sp>
              <p:nvSpPr>
                <p:cNvPr id="349223" name="Oval 39" descr="Dark vertical"/>
                <p:cNvSpPr>
                  <a:spLocks noChangeArrowheads="1"/>
                </p:cNvSpPr>
                <p:nvPr/>
              </p:nvSpPr>
              <p:spPr bwMode="auto">
                <a:xfrm>
                  <a:off x="648" y="3840"/>
                  <a:ext cx="480" cy="288"/>
                </a:xfrm>
                <a:prstGeom prst="ellipse">
                  <a:avLst/>
                </a:prstGeom>
                <a:pattFill prst="dkVert">
                  <a:fgClr>
                    <a:srgbClr val="7193FF"/>
                  </a:fgClr>
                  <a:bgClr>
                    <a:srgbClr val="FF6600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/>
                    <a:t>RIL</a:t>
                  </a:r>
                  <a:r>
                    <a:rPr lang="en-US" sz="1800" baseline="-25000"/>
                    <a:t>1</a:t>
                  </a:r>
                </a:p>
              </p:txBody>
            </p:sp>
            <p:sp>
              <p:nvSpPr>
                <p:cNvPr id="34922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637" y="3686"/>
                  <a:ext cx="43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…</a:t>
                  </a:r>
                </a:p>
              </p:txBody>
            </p:sp>
          </p:grpSp>
          <p:sp>
            <p:nvSpPr>
              <p:cNvPr id="349225" name="Line 41"/>
              <p:cNvSpPr>
                <a:spLocks noChangeShapeType="1"/>
              </p:cNvSpPr>
              <p:nvPr/>
            </p:nvSpPr>
            <p:spPr bwMode="auto">
              <a:xfrm>
                <a:off x="1656" y="29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26" name="Line 42"/>
              <p:cNvSpPr>
                <a:spLocks noChangeShapeType="1"/>
              </p:cNvSpPr>
              <p:nvPr/>
            </p:nvSpPr>
            <p:spPr bwMode="auto">
              <a:xfrm flipH="1">
                <a:off x="2280" y="29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27" name="Line 43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816" cy="3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28" name="Line 44"/>
              <p:cNvSpPr>
                <a:spLocks noChangeShapeType="1"/>
              </p:cNvSpPr>
              <p:nvPr/>
            </p:nvSpPr>
            <p:spPr bwMode="auto">
              <a:xfrm flipH="1">
                <a:off x="1176" y="3504"/>
                <a:ext cx="816" cy="3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29" name="Line 45"/>
              <p:cNvSpPr>
                <a:spLocks noChangeShapeType="1"/>
              </p:cNvSpPr>
              <p:nvPr/>
            </p:nvSpPr>
            <p:spPr bwMode="auto">
              <a:xfrm flipH="1">
                <a:off x="1560" y="3504"/>
                <a:ext cx="432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30" name="Line 46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432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31" name="Text Box 47"/>
              <p:cNvSpPr txBox="1">
                <a:spLocks noChangeArrowheads="1"/>
              </p:cNvSpPr>
              <p:nvPr/>
            </p:nvSpPr>
            <p:spPr bwMode="auto">
              <a:xfrm>
                <a:off x="1032" y="3360"/>
                <a:ext cx="40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ym typeface="Symbol" pitchFamily="18" charset="2"/>
                  </a:rPr>
                  <a:t></a:t>
                </a:r>
              </a:p>
            </p:txBody>
          </p:sp>
        </p:grp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3672" y="2496"/>
              <a:ext cx="2448" cy="1632"/>
              <a:chOff x="3912" y="2496"/>
              <a:chExt cx="2448" cy="1632"/>
            </a:xfrm>
          </p:grpSpPr>
          <p:sp>
            <p:nvSpPr>
              <p:cNvPr id="349233" name="Oval 49"/>
              <p:cNvSpPr>
                <a:spLocks noChangeArrowheads="1"/>
              </p:cNvSpPr>
              <p:nvPr/>
            </p:nvSpPr>
            <p:spPr bwMode="auto">
              <a:xfrm>
                <a:off x="4344" y="2496"/>
                <a:ext cx="672" cy="43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B73</a:t>
                </a:r>
              </a:p>
            </p:txBody>
          </p:sp>
          <p:sp>
            <p:nvSpPr>
              <p:cNvPr id="349234" name="Oval 50"/>
              <p:cNvSpPr>
                <a:spLocks noChangeArrowheads="1"/>
              </p:cNvSpPr>
              <p:nvPr/>
            </p:nvSpPr>
            <p:spPr bwMode="auto">
              <a:xfrm>
                <a:off x="4824" y="3024"/>
                <a:ext cx="672" cy="432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/>
                  <a:t>F1</a:t>
                </a:r>
              </a:p>
            </p:txBody>
          </p:sp>
          <p:sp>
            <p:nvSpPr>
              <p:cNvPr id="349235" name="Oval 51" descr="Dark horizontal"/>
              <p:cNvSpPr>
                <a:spLocks noChangeArrowheads="1"/>
              </p:cNvSpPr>
              <p:nvPr/>
            </p:nvSpPr>
            <p:spPr bwMode="auto">
              <a:xfrm>
                <a:off x="4440" y="3840"/>
                <a:ext cx="480" cy="288"/>
              </a:xfrm>
              <a:prstGeom prst="ellipse">
                <a:avLst/>
              </a:prstGeom>
              <a:pattFill prst="dkHorz">
                <a:fgClr>
                  <a:srgbClr val="FFFF66"/>
                </a:fgClr>
                <a:bgClr>
                  <a:srgbClr val="FF66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/>
                  <a:t>RIL</a:t>
                </a:r>
                <a:r>
                  <a:rPr lang="en-US" sz="1800" baseline="-25000"/>
                  <a:t>2</a:t>
                </a:r>
              </a:p>
            </p:txBody>
          </p:sp>
          <p:sp>
            <p:nvSpPr>
              <p:cNvPr id="349236" name="Oval 52" descr="Wide upward diagonal"/>
              <p:cNvSpPr>
                <a:spLocks noChangeArrowheads="1"/>
              </p:cNvSpPr>
              <p:nvPr/>
            </p:nvSpPr>
            <p:spPr bwMode="auto">
              <a:xfrm>
                <a:off x="5304" y="3840"/>
                <a:ext cx="480" cy="288"/>
              </a:xfrm>
              <a:prstGeom prst="ellipse">
                <a:avLst/>
              </a:prstGeom>
              <a:pattFill prst="wdUpDiag">
                <a:fgClr>
                  <a:srgbClr val="FFFF66"/>
                </a:fgClr>
                <a:bgClr>
                  <a:srgbClr val="FF66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/>
                  <a:t>RIL</a:t>
                </a:r>
                <a:r>
                  <a:rPr lang="en-US" sz="1800" baseline="-25000"/>
                  <a:t>199</a:t>
                </a:r>
              </a:p>
            </p:txBody>
          </p:sp>
          <p:sp>
            <p:nvSpPr>
              <p:cNvPr id="349237" name="Oval 53" descr="Wide downward diagonal"/>
              <p:cNvSpPr>
                <a:spLocks noChangeArrowheads="1"/>
              </p:cNvSpPr>
              <p:nvPr/>
            </p:nvSpPr>
            <p:spPr bwMode="auto">
              <a:xfrm>
                <a:off x="5880" y="3840"/>
                <a:ext cx="480" cy="288"/>
              </a:xfrm>
              <a:prstGeom prst="ellipse">
                <a:avLst/>
              </a:prstGeom>
              <a:pattFill prst="wdDnDiag">
                <a:fgClr>
                  <a:srgbClr val="FFFF66"/>
                </a:fgClr>
                <a:bgClr>
                  <a:srgbClr val="FF66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/>
                  <a:t>RIL</a:t>
                </a:r>
                <a:r>
                  <a:rPr lang="en-US" sz="1800" baseline="-25000"/>
                  <a:t>200</a:t>
                </a:r>
              </a:p>
            </p:txBody>
          </p:sp>
          <p:sp>
            <p:nvSpPr>
              <p:cNvPr id="349238" name="Oval 54" descr="Dark vertical"/>
              <p:cNvSpPr>
                <a:spLocks noChangeArrowheads="1"/>
              </p:cNvSpPr>
              <p:nvPr/>
            </p:nvSpPr>
            <p:spPr bwMode="auto">
              <a:xfrm>
                <a:off x="3912" y="3840"/>
                <a:ext cx="480" cy="288"/>
              </a:xfrm>
              <a:prstGeom prst="ellipse">
                <a:avLst/>
              </a:prstGeom>
              <a:pattFill prst="dkVert">
                <a:fgClr>
                  <a:srgbClr val="FFFF66"/>
                </a:fgClr>
                <a:bgClr>
                  <a:srgbClr val="FF66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/>
                  <a:t>RIL</a:t>
                </a:r>
                <a:r>
                  <a:rPr lang="en-US" sz="1800" baseline="-25000"/>
                  <a:t>1</a:t>
                </a:r>
              </a:p>
            </p:txBody>
          </p:sp>
          <p:sp>
            <p:nvSpPr>
              <p:cNvPr id="349239" name="Text Box 55"/>
              <p:cNvSpPr txBox="1">
                <a:spLocks noChangeArrowheads="1"/>
              </p:cNvSpPr>
              <p:nvPr/>
            </p:nvSpPr>
            <p:spPr bwMode="auto">
              <a:xfrm>
                <a:off x="4901" y="3686"/>
                <a:ext cx="4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/>
                  <a:t>…</a:t>
                </a:r>
              </a:p>
            </p:txBody>
          </p:sp>
          <p:sp>
            <p:nvSpPr>
              <p:cNvPr id="349240" name="Line 56"/>
              <p:cNvSpPr>
                <a:spLocks noChangeShapeType="1"/>
              </p:cNvSpPr>
              <p:nvPr/>
            </p:nvSpPr>
            <p:spPr bwMode="auto">
              <a:xfrm>
                <a:off x="4824" y="29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41" name="Line 57"/>
              <p:cNvSpPr>
                <a:spLocks noChangeShapeType="1"/>
              </p:cNvSpPr>
              <p:nvPr/>
            </p:nvSpPr>
            <p:spPr bwMode="auto">
              <a:xfrm flipH="1">
                <a:off x="5448" y="29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42" name="Line 58"/>
              <p:cNvSpPr>
                <a:spLocks noChangeShapeType="1"/>
              </p:cNvSpPr>
              <p:nvPr/>
            </p:nvSpPr>
            <p:spPr bwMode="auto">
              <a:xfrm>
                <a:off x="5160" y="3504"/>
                <a:ext cx="816" cy="3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43" name="Line 59"/>
              <p:cNvSpPr>
                <a:spLocks noChangeShapeType="1"/>
              </p:cNvSpPr>
              <p:nvPr/>
            </p:nvSpPr>
            <p:spPr bwMode="auto">
              <a:xfrm flipH="1">
                <a:off x="4344" y="3504"/>
                <a:ext cx="816" cy="3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44" name="Line 60"/>
              <p:cNvSpPr>
                <a:spLocks noChangeShapeType="1"/>
              </p:cNvSpPr>
              <p:nvPr/>
            </p:nvSpPr>
            <p:spPr bwMode="auto">
              <a:xfrm flipH="1">
                <a:off x="4728" y="3504"/>
                <a:ext cx="432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45" name="Line 61"/>
              <p:cNvSpPr>
                <a:spLocks noChangeShapeType="1"/>
              </p:cNvSpPr>
              <p:nvPr/>
            </p:nvSpPr>
            <p:spPr bwMode="auto">
              <a:xfrm>
                <a:off x="5160" y="3504"/>
                <a:ext cx="432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46" name="Text Box 62"/>
              <p:cNvSpPr txBox="1">
                <a:spLocks noChangeArrowheads="1"/>
              </p:cNvSpPr>
              <p:nvPr/>
            </p:nvSpPr>
            <p:spPr bwMode="auto">
              <a:xfrm>
                <a:off x="4200" y="3360"/>
                <a:ext cx="40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ym typeface="Symbol" pitchFamily="18" charset="2"/>
                  </a:rPr>
                  <a:t></a:t>
                </a:r>
              </a:p>
            </p:txBody>
          </p:sp>
          <p:sp>
            <p:nvSpPr>
              <p:cNvPr id="349247" name="Oval 63"/>
              <p:cNvSpPr>
                <a:spLocks noChangeArrowheads="1"/>
              </p:cNvSpPr>
              <p:nvPr/>
            </p:nvSpPr>
            <p:spPr bwMode="auto">
              <a:xfrm>
                <a:off x="5379" y="2496"/>
                <a:ext cx="597" cy="432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/>
                  <a:t>P39</a:t>
                </a:r>
              </a:p>
            </p:txBody>
          </p:sp>
        </p:grpSp>
      </p:grpSp>
      <p:sp>
        <p:nvSpPr>
          <p:cNvPr id="64" name="Text Box 127"/>
          <p:cNvSpPr txBox="1">
            <a:spLocks noChangeArrowheads="1"/>
          </p:cNvSpPr>
          <p:nvPr/>
        </p:nvSpPr>
        <p:spPr bwMode="auto">
          <a:xfrm rot="16200000">
            <a:off x="6124545" y="3838545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McMullen et al 2009 Science</a:t>
            </a:r>
            <a:endParaRPr lang="en-US" sz="2000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" y="6571018"/>
            <a:ext cx="2037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Modified from Ed Buckler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58937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5283"/>
    </mc:Choice>
    <mc:Fallback>
      <p:transition spd="slow" advTm="25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647"/>
            <a:ext cx="9144000" cy="1401522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sz="4000" b="0" dirty="0" smtClean="0">
                <a:effectLst/>
              </a:rPr>
              <a:t>Trait models</a:t>
            </a:r>
            <a:endParaRPr lang="en-US" sz="4000" b="0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358" y="2446873"/>
            <a:ext cx="3157270" cy="2290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21347" y="5144769"/>
            <a:ext cx="4248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NAM data enables researchers to predict traits based on genotype.</a:t>
            </a:r>
          </a:p>
          <a:p>
            <a:pPr marL="465138" indent="-465138"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Develop new models that incorporate weighted loci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rs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361667"/>
            <a:ext cx="3784877" cy="32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54100" y="4930993"/>
            <a:ext cx="5265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12h</a:t>
            </a:r>
            <a:endParaRPr lang="en-US" sz="1200" dirty="0"/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2157687" y="3595922"/>
            <a:ext cx="415432" cy="1938683"/>
          </a:xfrm>
          <a:prstGeom prst="leftBrace">
            <a:avLst>
              <a:gd name="adj1" fmla="val 54310"/>
              <a:gd name="adj2" fmla="val 50000"/>
            </a:avLst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8732" y="4542575"/>
            <a:ext cx="149601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Significant  QTL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8732" y="4930993"/>
            <a:ext cx="52667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24h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78101" y="4930993"/>
            <a:ext cx="6181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36h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66585" y="3267462"/>
            <a:ext cx="1375147" cy="18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Increase Flowering Time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73060" y="4246210"/>
            <a:ext cx="238961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Decrease Flowering Time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564205" y="3683444"/>
            <a:ext cx="170271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Number of Alleles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6400" y="577596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Flowering is controlled by more than 50 genes, each with small effects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0980" y="1600200"/>
            <a:ext cx="931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Genotype-based trait prediction NAM based models enable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30" y="2710194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05100"/>
            <a:ext cx="4267200" cy="38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12522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Determine the genetic basis for complex traits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Example: Altered leaf morphology allowed increased planting density. Newer hybrids have upright leaves (</a:t>
            </a:r>
            <a:r>
              <a:rPr lang="en-US" sz="2400" dirty="0" err="1" smtClean="0">
                <a:solidFill>
                  <a:schemeClr val="bg1"/>
                </a:solidFill>
              </a:rPr>
              <a:t>Duvick</a:t>
            </a:r>
            <a:r>
              <a:rPr lang="en-US" sz="2400" dirty="0" smtClean="0">
                <a:solidFill>
                  <a:schemeClr val="bg1"/>
                </a:solidFill>
              </a:rPr>
              <a:t> 2005)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ars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3447"/>
            <a:ext cx="9067802" cy="1143000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b="0" dirty="0" smtClean="0">
                <a:effectLst/>
              </a:rPr>
              <a:t>Applications</a:t>
            </a:r>
            <a:endParaRPr lang="en-US" b="0" dirty="0">
              <a:effectLst/>
            </a:endParaRPr>
          </a:p>
        </p:txBody>
      </p:sp>
    </p:spTree>
  </p:cSld>
  <p:clrMapOvr>
    <a:masterClrMapping/>
  </p:clrMapOvr>
  <p:transition advTm="3350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rs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5719"/>
            <a:ext cx="9144000" cy="769441"/>
          </a:xfrm>
          <a:prstGeom prst="rect">
            <a:avLst/>
          </a:prstGeom>
          <a:solidFill>
            <a:srgbClr val="F7760D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Trait models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" y="158712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Upper Leaf 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en-US" sz="1800" dirty="0" smtClean="0">
                <a:solidFill>
                  <a:schemeClr val="bg1"/>
                </a:solidFill>
              </a:rPr>
              <a:t>ngle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4760" y="158266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Leaf Length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2760" y="156149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Leaf Width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0060" y="425264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93% of significant alleles display &lt;18mm effect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090" y="4173317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96% of significant alleles display &lt;2.5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°</a:t>
            </a:r>
            <a:r>
              <a:rPr lang="en-US" sz="1200" dirty="0" smtClean="0">
                <a:solidFill>
                  <a:schemeClr val="bg1"/>
                </a:solidFill>
              </a:rPr>
              <a:t> effect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510" y="420184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95% of significant </a:t>
            </a:r>
            <a:r>
              <a:rPr lang="en-US" sz="1200" dirty="0" err="1" smtClean="0">
                <a:solidFill>
                  <a:schemeClr val="bg1"/>
                </a:solidFill>
              </a:rPr>
              <a:t>alleles:display</a:t>
            </a:r>
            <a:r>
              <a:rPr lang="en-US" sz="1200" dirty="0" smtClean="0">
                <a:solidFill>
                  <a:schemeClr val="bg1"/>
                </a:solidFill>
              </a:rPr>
              <a:t> &lt;3mm effect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Group 69"/>
          <p:cNvGrpSpPr/>
          <p:nvPr/>
        </p:nvGrpSpPr>
        <p:grpSpPr>
          <a:xfrm>
            <a:off x="3337560" y="1926933"/>
            <a:ext cx="2782076" cy="2362200"/>
            <a:chOff x="2895600" y="1981200"/>
            <a:chExt cx="2782076" cy="2362200"/>
          </a:xfrm>
        </p:grpSpPr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1981200"/>
              <a:ext cx="2695575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" name="Right Brace 67"/>
            <p:cNvSpPr/>
            <p:nvPr/>
          </p:nvSpPr>
          <p:spPr>
            <a:xfrm rot="16200000">
              <a:off x="4749681" y="1997935"/>
              <a:ext cx="101838" cy="1066800"/>
            </a:xfrm>
            <a:prstGeom prst="rightBrac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16692" y="2009320"/>
              <a:ext cx="19609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Significant alleles</a:t>
              </a:r>
              <a:endParaRPr lang="en-US" sz="1600" dirty="0"/>
            </a:p>
          </p:txBody>
        </p:sp>
      </p:grpSp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0760" y="1876371"/>
            <a:ext cx="2667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Right Brace 71"/>
          <p:cNvSpPr/>
          <p:nvPr/>
        </p:nvSpPr>
        <p:spPr>
          <a:xfrm rot="16200000">
            <a:off x="7795260" y="1609671"/>
            <a:ext cx="152400" cy="1295400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880084" y="188891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Significant alleles</a:t>
            </a:r>
            <a:endParaRPr lang="en-US" sz="1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" y="1952571"/>
            <a:ext cx="3048000" cy="224866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7" name="Right Brace 26"/>
          <p:cNvSpPr/>
          <p:nvPr/>
        </p:nvSpPr>
        <p:spPr>
          <a:xfrm rot="16200000">
            <a:off x="2118360" y="1762071"/>
            <a:ext cx="152400" cy="1524000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10177" y="2104971"/>
            <a:ext cx="1976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Significant alleles</a:t>
            </a:r>
            <a:endParaRPr lang="en-US" sz="1600" dirty="0"/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3283585" y="4719343"/>
            <a:ext cx="2743200" cy="2031142"/>
            <a:chOff x="4495800" y="762000"/>
            <a:chExt cx="4029075" cy="2505075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5800" y="762000"/>
              <a:ext cx="4029075" cy="25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TextBox 32"/>
            <p:cNvSpPr txBox="1"/>
            <p:nvPr/>
          </p:nvSpPr>
          <p:spPr>
            <a:xfrm>
              <a:off x="5240553" y="810559"/>
              <a:ext cx="1758289" cy="43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R</a:t>
              </a:r>
              <a:r>
                <a:rPr lang="en-US" sz="2000" b="1" i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=0.84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3327" y="4697730"/>
            <a:ext cx="2834640" cy="209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6758327" y="472948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R</a:t>
            </a:r>
            <a:r>
              <a:rPr lang="en-US" sz="20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=0.81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316033" y="4587080"/>
            <a:ext cx="2743200" cy="2027589"/>
            <a:chOff x="5512879" y="3962400"/>
            <a:chExt cx="3505200" cy="2590800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12879" y="3962400"/>
              <a:ext cx="3505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TextBox 38"/>
            <p:cNvSpPr txBox="1"/>
            <p:nvPr/>
          </p:nvSpPr>
          <p:spPr>
            <a:xfrm>
              <a:off x="6320301" y="4093971"/>
              <a:ext cx="13716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R</a:t>
              </a:r>
              <a:r>
                <a:rPr lang="en-US" sz="2000" b="1" i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=0.78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0" y="838200"/>
            <a:ext cx="9067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Models accurately predict complex traits if the right relatives are measured. Focus on high value traits.</a:t>
            </a:r>
          </a:p>
          <a:p>
            <a:endParaRPr lang="en-US" sz="2400" dirty="0"/>
          </a:p>
        </p:txBody>
      </p:sp>
      <p:grpSp>
        <p:nvGrpSpPr>
          <p:cNvPr id="3" name="Group 23"/>
          <p:cNvGrpSpPr/>
          <p:nvPr/>
        </p:nvGrpSpPr>
        <p:grpSpPr>
          <a:xfrm>
            <a:off x="1905000" y="2580388"/>
            <a:ext cx="3429000" cy="307777"/>
            <a:chOff x="762000" y="5791200"/>
            <a:chExt cx="3429000" cy="307777"/>
          </a:xfrm>
        </p:grpSpPr>
        <p:sp>
          <p:nvSpPr>
            <p:cNvPr id="76" name="Rectangle 75"/>
            <p:cNvSpPr/>
            <p:nvPr/>
          </p:nvSpPr>
          <p:spPr bwMode="auto">
            <a:xfrm>
              <a:off x="762000" y="5882534"/>
              <a:ext cx="152400" cy="1524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90600" y="5791200"/>
              <a:ext cx="320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Pos alleles</a:t>
              </a:r>
              <a:endParaRPr lang="en-US" sz="1400" b="1" dirty="0"/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1920240" y="3337560"/>
            <a:ext cx="3505200" cy="307777"/>
            <a:chOff x="762000" y="6096000"/>
            <a:chExt cx="3505200" cy="307777"/>
          </a:xfrm>
        </p:grpSpPr>
        <p:sp>
          <p:nvSpPr>
            <p:cNvPr id="78" name="Rectangle 77"/>
            <p:cNvSpPr/>
            <p:nvPr/>
          </p:nvSpPr>
          <p:spPr bwMode="auto">
            <a:xfrm>
              <a:off x="762000" y="6164368"/>
              <a:ext cx="152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90600" y="6096000"/>
              <a:ext cx="327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Neg</a:t>
              </a:r>
              <a:r>
                <a:rPr lang="en-US" sz="1400" b="1" dirty="0" smtClean="0"/>
                <a:t> alleles</a:t>
              </a:r>
              <a:endParaRPr lang="en-US" sz="1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rs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500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sz="4000" b="0" dirty="0" smtClean="0">
                <a:effectLst/>
              </a:rPr>
              <a:t>Hybrid vigor</a:t>
            </a:r>
            <a:endParaRPr lang="en-US" sz="4000" b="0" dirty="0"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00600" y="7010400"/>
            <a:ext cx="4038600" cy="1295400"/>
          </a:xfrm>
        </p:spPr>
        <p:txBody>
          <a:bodyPr/>
          <a:lstStyle/>
          <a:p>
            <a:r>
              <a:rPr lang="en-US" b="1" dirty="0" smtClean="0"/>
              <a:t>Practical use began in 1920s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" y="2857500"/>
            <a:ext cx="3657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2700" y="2914653"/>
            <a:ext cx="1371600" cy="1067558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9829800" y="6442505"/>
            <a:ext cx="434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Competing models of hybrid vigor are almost 70 years old</a:t>
            </a: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4850" y="6286500"/>
            <a:ext cx="3314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Jun Cao and Patrick S. </a:t>
            </a:r>
            <a:r>
              <a:rPr lang="en-US" sz="1000" dirty="0" smtClean="0">
                <a:solidFill>
                  <a:schemeClr val="bg1"/>
                </a:solidFill>
              </a:rPr>
              <a:t>Schnable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4812" y="5524500"/>
            <a:ext cx="99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Hybrid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2250" y="2914650"/>
            <a:ext cx="99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Hybrid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010400"/>
            <a:ext cx="4116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University of Nebraska-Lincoln, 2004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438650" y="2457120"/>
            <a:ext cx="3649237" cy="4233290"/>
            <a:chOff x="238826" y="1334201"/>
            <a:chExt cx="4460747" cy="517468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75356" t="5052" r="7593" b="4533"/>
            <a:stretch/>
          </p:blipFill>
          <p:spPr bwMode="auto">
            <a:xfrm>
              <a:off x="914400" y="1524000"/>
              <a:ext cx="2971800" cy="4515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 rot="16200000">
              <a:off x="-1485710" y="3607513"/>
              <a:ext cx="4013401" cy="564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Index of Hybrid Vigor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314852" y="3521090"/>
              <a:ext cx="18466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/>
                  </a:solidFill>
                </a:rPr>
                <a:t> 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742762" y="3450240"/>
              <a:ext cx="4871652" cy="639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Index of </a:t>
              </a:r>
              <a:r>
                <a:rPr lang="en-US" sz="2400" dirty="0" smtClean="0">
                  <a:solidFill>
                    <a:schemeClr val="bg1"/>
                  </a:solidFill>
                </a:rPr>
                <a:t>Recombination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6019800"/>
              <a:ext cx="2890618" cy="489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Genomic Position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08498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</a:rPr>
              <a:t>Bad mutations occur all the time</a:t>
            </a:r>
          </a:p>
          <a:p>
            <a:pPr marL="228600" indent="-22860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</a:rPr>
              <a:t>Genomic mixing (recombination) is necessary to remove these</a:t>
            </a:r>
          </a:p>
          <a:p>
            <a:pPr marL="228600" indent="-22860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</a:rPr>
              <a:t>Regions with low recombination benefit from being in a hybrid state (i.e. cover for each other)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10176544"/>
      </p:ext>
    </p:extLst>
  </p:cSld>
  <p:clrMapOvr>
    <a:masterClrMapping/>
  </p:clrMapOvr>
  <p:transition advTm="3027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"/>
            <a:ext cx="9144000" cy="1143000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b="0" dirty="0" smtClean="0">
                <a:effectLst/>
              </a:rPr>
              <a:t>Conclusions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8" y="1318840"/>
            <a:ext cx="8011885" cy="4786086"/>
          </a:xfrm>
        </p:spPr>
        <p:txBody>
          <a:bodyPr>
            <a:noAutofit/>
          </a:bodyPr>
          <a:lstStyle/>
          <a:p>
            <a:pPr lvl="0">
              <a:buFont typeface="Courier New" pitchFamily="49" charset="0"/>
              <a:buChar char="o"/>
            </a:pPr>
            <a:r>
              <a:rPr lang="en-US" sz="2000" dirty="0" smtClean="0">
                <a:effectLst/>
              </a:rPr>
              <a:t>Trait variation is predictable</a:t>
            </a:r>
          </a:p>
          <a:p>
            <a:pPr lvl="0">
              <a:buFont typeface="Courier New" pitchFamily="49" charset="0"/>
              <a:buChar char="o"/>
            </a:pPr>
            <a:r>
              <a:rPr lang="en-US" sz="2000" dirty="0" smtClean="0">
                <a:effectLst/>
              </a:rPr>
              <a:t>Common adaptive alleles selected by breeders are rare variants in wild populations; e</a:t>
            </a:r>
          </a:p>
          <a:p>
            <a:pPr lvl="0">
              <a:buFont typeface="Courier New" pitchFamily="49" charset="0"/>
              <a:buChar char="o"/>
            </a:pPr>
            <a:r>
              <a:rPr lang="en-US" sz="2000" dirty="0" smtClean="0">
                <a:effectLst/>
              </a:rPr>
              <a:t>Environment determines the frequency and fitness of polymorphisms. 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effectLst/>
              </a:rPr>
              <a:t>High impact of the adoption of genomic technologies for crop improvement</a:t>
            </a:r>
          </a:p>
        </p:txBody>
      </p:sp>
      <p:pic>
        <p:nvPicPr>
          <p:cNvPr id="4" name="Picture 3" descr="ars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7620"/>
            <a:ext cx="9144000" cy="1143000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b="0" dirty="0" smtClean="0">
                <a:effectLst/>
                <a:latin typeface="+mn-lt"/>
              </a:rPr>
              <a:t>One team of many</a:t>
            </a:r>
            <a:endParaRPr lang="en-US" b="0" dirty="0">
              <a:effectLst/>
              <a:latin typeface="+mn-lt"/>
            </a:endParaRPr>
          </a:p>
        </p:txBody>
      </p:sp>
      <p:pic>
        <p:nvPicPr>
          <p:cNvPr id="17411" name="Picture 11" descr="DSCN1159"/>
          <p:cNvPicPr>
            <a:picLocks noChangeAspect="1" noChangeArrowheads="1"/>
          </p:cNvPicPr>
          <p:nvPr/>
        </p:nvPicPr>
        <p:blipFill>
          <a:blip r:embed="rId2" cstate="print"/>
          <a:srcRect l="5859" t="11719" r="5859" b="23438"/>
          <a:stretch>
            <a:fillRect/>
          </a:stretch>
        </p:blipFill>
        <p:spPr bwMode="auto">
          <a:xfrm>
            <a:off x="6019800" y="4267200"/>
            <a:ext cx="2573338" cy="1417638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7412" name="Picture 28" descr="http://www.theodora.com/maps/new5/usa_col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05025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teosinte.wisc.edu/images/JD_Photo.jpg"/>
          <p:cNvPicPr>
            <a:picLocks noChangeAspect="1" noChangeArrowheads="1"/>
          </p:cNvPicPr>
          <p:nvPr/>
        </p:nvPicPr>
        <p:blipFill>
          <a:blip r:embed="rId4" cstate="print"/>
          <a:srcRect l="17143" t="10001" r="8571" b="30000"/>
          <a:stretch>
            <a:fillRect/>
          </a:stretch>
        </p:blipFill>
        <p:spPr bwMode="auto">
          <a:xfrm>
            <a:off x="2743200" y="2028825"/>
            <a:ext cx="7921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2" descr="http://cbsu.tc.cornell.edu/staff/qisun/qisun.jpg"/>
          <p:cNvPicPr>
            <a:picLocks noChangeAspect="1" noChangeArrowheads="1"/>
          </p:cNvPicPr>
          <p:nvPr/>
        </p:nvPicPr>
        <p:blipFill>
          <a:blip r:embed="rId5" cstate="print"/>
          <a:srcRect l="30698" r="36279" b="41905"/>
          <a:stretch>
            <a:fillRect/>
          </a:stretch>
        </p:blipFill>
        <p:spPr bwMode="auto">
          <a:xfrm>
            <a:off x="4741863" y="1676400"/>
            <a:ext cx="70326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6" name="Straight Connector 19"/>
          <p:cNvCxnSpPr>
            <a:cxnSpLocks noChangeShapeType="1"/>
          </p:cNvCxnSpPr>
          <p:nvPr/>
        </p:nvCxnSpPr>
        <p:spPr bwMode="auto">
          <a:xfrm>
            <a:off x="3505200" y="2943225"/>
            <a:ext cx="304800" cy="228600"/>
          </a:xfrm>
          <a:prstGeom prst="line">
            <a:avLst/>
          </a:prstGeom>
          <a:noFill/>
          <a:ln w="15875" algn="ctr">
            <a:solidFill>
              <a:srgbClr val="33CC33"/>
            </a:solidFill>
            <a:round/>
            <a:headEnd/>
            <a:tailEnd type="oval" w="med" len="med"/>
          </a:ln>
        </p:spPr>
      </p:cxnSp>
      <p:cxnSp>
        <p:nvCxnSpPr>
          <p:cNvPr id="17417" name="Straight Connector 24"/>
          <p:cNvCxnSpPr>
            <a:cxnSpLocks noChangeShapeType="1"/>
          </p:cNvCxnSpPr>
          <p:nvPr/>
        </p:nvCxnSpPr>
        <p:spPr bwMode="auto">
          <a:xfrm>
            <a:off x="3162300" y="3743325"/>
            <a:ext cx="381000" cy="76200"/>
          </a:xfrm>
          <a:prstGeom prst="line">
            <a:avLst/>
          </a:prstGeom>
          <a:noFill/>
          <a:ln w="15875" algn="ctr">
            <a:solidFill>
              <a:srgbClr val="33CC33"/>
            </a:solidFill>
            <a:round/>
            <a:headEnd/>
            <a:tailEnd type="oval" w="med" len="med"/>
          </a:ln>
        </p:spPr>
      </p:cxnSp>
      <p:cxnSp>
        <p:nvCxnSpPr>
          <p:cNvPr id="17418" name="Straight Connector 26"/>
          <p:cNvCxnSpPr>
            <a:cxnSpLocks noChangeShapeType="1"/>
          </p:cNvCxnSpPr>
          <p:nvPr/>
        </p:nvCxnSpPr>
        <p:spPr bwMode="auto">
          <a:xfrm rot="5400000" flipH="1" flipV="1">
            <a:off x="3352800" y="3933825"/>
            <a:ext cx="304800" cy="76200"/>
          </a:xfrm>
          <a:prstGeom prst="line">
            <a:avLst/>
          </a:prstGeom>
          <a:noFill/>
          <a:ln w="15875" algn="ctr">
            <a:solidFill>
              <a:srgbClr val="33CC33"/>
            </a:solidFill>
            <a:round/>
            <a:headEnd/>
            <a:tailEnd type="oval" w="med" len="med"/>
          </a:ln>
        </p:spPr>
      </p:cxnSp>
      <p:cxnSp>
        <p:nvCxnSpPr>
          <p:cNvPr id="17419" name="Straight Connector 29"/>
          <p:cNvCxnSpPr>
            <a:cxnSpLocks noChangeShapeType="1"/>
          </p:cNvCxnSpPr>
          <p:nvPr/>
        </p:nvCxnSpPr>
        <p:spPr bwMode="auto">
          <a:xfrm>
            <a:off x="4705350" y="2895600"/>
            <a:ext cx="304800" cy="258763"/>
          </a:xfrm>
          <a:prstGeom prst="line">
            <a:avLst/>
          </a:prstGeom>
          <a:noFill/>
          <a:ln w="15875" algn="ctr">
            <a:solidFill>
              <a:srgbClr val="33CC33"/>
            </a:solidFill>
            <a:round/>
            <a:headEnd/>
            <a:tailEnd type="oval" w="med" len="med"/>
          </a:ln>
        </p:spPr>
      </p:cxnSp>
      <p:cxnSp>
        <p:nvCxnSpPr>
          <p:cNvPr id="17420" name="Straight Connector 31"/>
          <p:cNvCxnSpPr>
            <a:cxnSpLocks noChangeShapeType="1"/>
          </p:cNvCxnSpPr>
          <p:nvPr/>
        </p:nvCxnSpPr>
        <p:spPr bwMode="auto">
          <a:xfrm rot="5400000">
            <a:off x="4766469" y="2826544"/>
            <a:ext cx="571500" cy="84138"/>
          </a:xfrm>
          <a:prstGeom prst="line">
            <a:avLst/>
          </a:prstGeom>
          <a:noFill/>
          <a:ln w="15875" algn="ctr">
            <a:solidFill>
              <a:srgbClr val="33CC33"/>
            </a:solidFill>
            <a:round/>
            <a:headEnd/>
            <a:tailEnd type="oval" w="med" len="med"/>
          </a:ln>
        </p:spPr>
      </p:cxnSp>
      <p:cxnSp>
        <p:nvCxnSpPr>
          <p:cNvPr id="17421" name="Straight Connector 33"/>
          <p:cNvCxnSpPr>
            <a:cxnSpLocks noChangeShapeType="1"/>
          </p:cNvCxnSpPr>
          <p:nvPr/>
        </p:nvCxnSpPr>
        <p:spPr bwMode="auto">
          <a:xfrm rot="5400000">
            <a:off x="5129212" y="2478088"/>
            <a:ext cx="557213" cy="795338"/>
          </a:xfrm>
          <a:prstGeom prst="line">
            <a:avLst/>
          </a:prstGeom>
          <a:noFill/>
          <a:ln w="15875" algn="ctr">
            <a:solidFill>
              <a:srgbClr val="33CC33"/>
            </a:solidFill>
            <a:round/>
            <a:headEnd/>
            <a:tailEnd type="oval" w="med" len="med"/>
          </a:ln>
        </p:spPr>
      </p:cxnSp>
      <p:cxnSp>
        <p:nvCxnSpPr>
          <p:cNvPr id="17422" name="Straight Connector 35"/>
          <p:cNvCxnSpPr>
            <a:cxnSpLocks noChangeShapeType="1"/>
            <a:stCxn id="2056" idx="1"/>
          </p:cNvCxnSpPr>
          <p:nvPr/>
        </p:nvCxnSpPr>
        <p:spPr bwMode="auto">
          <a:xfrm rot="10800000">
            <a:off x="5362578" y="3295650"/>
            <a:ext cx="123822" cy="247650"/>
          </a:xfrm>
          <a:prstGeom prst="line">
            <a:avLst/>
          </a:prstGeom>
          <a:noFill/>
          <a:ln w="15875" algn="ctr">
            <a:solidFill>
              <a:srgbClr val="33CC33"/>
            </a:solidFill>
            <a:round/>
            <a:headEnd/>
            <a:tailEnd type="oval" w="med" len="med"/>
          </a:ln>
        </p:spPr>
      </p:cxnSp>
      <p:cxnSp>
        <p:nvCxnSpPr>
          <p:cNvPr id="17423" name="Straight Connector 39"/>
          <p:cNvCxnSpPr>
            <a:cxnSpLocks noChangeShapeType="1"/>
          </p:cNvCxnSpPr>
          <p:nvPr/>
        </p:nvCxnSpPr>
        <p:spPr bwMode="auto">
          <a:xfrm rot="10800000">
            <a:off x="5029200" y="4086225"/>
            <a:ext cx="228600" cy="533400"/>
          </a:xfrm>
          <a:prstGeom prst="line">
            <a:avLst/>
          </a:prstGeom>
          <a:noFill/>
          <a:ln w="15875" algn="ctr">
            <a:solidFill>
              <a:srgbClr val="33CC33"/>
            </a:solidFill>
            <a:round/>
            <a:headEnd/>
            <a:tailEnd type="oval" w="med" len="med"/>
          </a:ln>
        </p:spPr>
      </p:cxnSp>
      <p:pic>
        <p:nvPicPr>
          <p:cNvPr id="17424" name="Picture 2" descr="Jim Holland, Research Geneticist (USDA) and Assistant Professor of CropScience"/>
          <p:cNvPicPr>
            <a:picLocks noChangeAspect="1" noChangeArrowheads="1"/>
          </p:cNvPicPr>
          <p:nvPr/>
        </p:nvPicPr>
        <p:blipFill>
          <a:blip r:embed="rId6" cstate="print"/>
          <a:srcRect l="14285" r="14285"/>
          <a:stretch>
            <a:fillRect/>
          </a:stretch>
        </p:blipFill>
        <p:spPr bwMode="auto">
          <a:xfrm>
            <a:off x="5257800" y="4162425"/>
            <a:ext cx="685800" cy="91440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7426" name="Picture 10" descr="Planting Day Crew"/>
          <p:cNvPicPr>
            <a:picLocks noChangeAspect="1" noChangeArrowheads="1"/>
          </p:cNvPicPr>
          <p:nvPr/>
        </p:nvPicPr>
        <p:blipFill>
          <a:blip r:embed="rId7" cstate="print"/>
          <a:srcRect t="5000" r="5000" b="7500"/>
          <a:stretch>
            <a:fillRect/>
          </a:stretch>
        </p:blipFill>
        <p:spPr bwMode="auto">
          <a:xfrm>
            <a:off x="6172200" y="1295400"/>
            <a:ext cx="2571750" cy="157956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7427" name="Text Box 263"/>
          <p:cNvSpPr txBox="1">
            <a:spLocks noChangeArrowheads="1"/>
          </p:cNvSpPr>
          <p:nvPr/>
        </p:nvSpPr>
        <p:spPr bwMode="auto">
          <a:xfrm>
            <a:off x="3257549" y="5486400"/>
            <a:ext cx="175259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>
                <a:cs typeface="Calibri" pitchFamily="34" charset="0"/>
              </a:rPr>
              <a:t>www.panzea.org</a:t>
            </a:r>
          </a:p>
        </p:txBody>
      </p:sp>
      <p:pic>
        <p:nvPicPr>
          <p:cNvPr id="17428" name="Picture 16" descr="http://www.plantgroup.org/uf/L_faculty051508346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0300" y="3286125"/>
            <a:ext cx="762000" cy="91916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7429" name="Picture 18" descr="Sherry Flint-Garc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7975" y="4152900"/>
            <a:ext cx="714375" cy="95250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743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676400"/>
            <a:ext cx="609600" cy="91440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cxnSp>
        <p:nvCxnSpPr>
          <p:cNvPr id="32" name="Straight Connector 26"/>
          <p:cNvCxnSpPr>
            <a:cxnSpLocks noChangeShapeType="1"/>
          </p:cNvCxnSpPr>
          <p:nvPr/>
        </p:nvCxnSpPr>
        <p:spPr bwMode="auto">
          <a:xfrm rot="5400000">
            <a:off x="600075" y="3209925"/>
            <a:ext cx="457200" cy="228600"/>
          </a:xfrm>
          <a:prstGeom prst="line">
            <a:avLst/>
          </a:prstGeom>
          <a:noFill/>
          <a:ln w="15875" algn="ctr">
            <a:solidFill>
              <a:srgbClr val="33CC33"/>
            </a:solidFill>
            <a:round/>
            <a:headEnd/>
            <a:tailEnd type="oval" w="med" len="med"/>
          </a:ln>
        </p:spPr>
      </p:cxnSp>
      <p:pic>
        <p:nvPicPr>
          <p:cNvPr id="2054" name="Picture 6" descr="rossibara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2057400"/>
            <a:ext cx="802189" cy="1066800"/>
          </a:xfrm>
          <a:prstGeom prst="rect">
            <a:avLst/>
          </a:prstGeom>
          <a:noFill/>
        </p:spPr>
      </p:pic>
      <p:pic>
        <p:nvPicPr>
          <p:cNvPr id="2056" name="Picture 8" descr="http://www.cshl.edu/images/stories/news_features/PI_photos/War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3124200"/>
            <a:ext cx="633307" cy="838200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</p:pic>
      <p:pic>
        <p:nvPicPr>
          <p:cNvPr id="2058" name="Picture 10" descr="http://www.ars.usda.gov/images/docs/9853_10047/bradbury_photo.jpg"/>
          <p:cNvPicPr>
            <a:picLocks noChangeAspect="1" noChangeArrowheads="1"/>
          </p:cNvPicPr>
          <p:nvPr/>
        </p:nvPicPr>
        <p:blipFill>
          <a:blip r:embed="rId13" cstate="print"/>
          <a:srcRect l="9574" t="8000" r="9574"/>
          <a:stretch>
            <a:fillRect/>
          </a:stretch>
        </p:blipFill>
        <p:spPr bwMode="auto">
          <a:xfrm>
            <a:off x="4019550" y="1952625"/>
            <a:ext cx="692423" cy="9429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28" name="Picture 24" descr="C:\Documents and Settings\flint-garcias\Desktop\NAM5.jpg"/>
          <p:cNvPicPr>
            <a:picLocks noChangeAspect="1" noChangeArrowheads="1"/>
          </p:cNvPicPr>
          <p:nvPr/>
        </p:nvPicPr>
        <p:blipFill>
          <a:blip r:embed="rId14" cstate="print"/>
          <a:srcRect b="8340"/>
          <a:stretch>
            <a:fillRect/>
          </a:stretch>
        </p:blipFill>
        <p:spPr bwMode="auto">
          <a:xfrm>
            <a:off x="439057" y="4325257"/>
            <a:ext cx="2232025" cy="1531937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9" name="Picture 28" descr="arslogo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91402" y="6164360"/>
            <a:ext cx="1676400" cy="585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3889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21"/>
            <a:ext cx="9144000" cy="1062879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sz="4000" b="0" dirty="0" smtClean="0">
                <a:effectLst/>
              </a:rPr>
              <a:t>Important challenge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2407920"/>
            <a:ext cx="7970520" cy="4739640"/>
          </a:xfrm>
        </p:spPr>
        <p:txBody>
          <a:bodyPr>
            <a:normAutofit fontScale="47500" lnSpcReduction="20000"/>
          </a:bodyPr>
          <a:lstStyle/>
          <a:p>
            <a:pPr marL="228600" indent="-2286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4200" dirty="0" smtClean="0">
                <a:effectLst/>
              </a:rPr>
              <a:t>IWGPG NPGI Workshop, PAG Saturday, 12 January 2013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4200" dirty="0" smtClean="0">
                <a:solidFill>
                  <a:srgbClr val="FFFF00"/>
                </a:solidFill>
                <a:effectLst/>
              </a:rPr>
              <a:t>What tools and resources are needed that are not currently available?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4200" dirty="0" smtClean="0">
                <a:solidFill>
                  <a:srgbClr val="FFFF00"/>
                </a:solidFill>
                <a:effectLst/>
              </a:rPr>
              <a:t>What tools and resources are needed that will enable translation of basic research for agriculture? For basic research in plant genomics? 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4200" dirty="0" smtClean="0">
                <a:solidFill>
                  <a:srgbClr val="FFFF00"/>
                </a:solidFill>
                <a:effectLst/>
              </a:rPr>
              <a:t>What information and resource repository needs are not currently being met?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4200" dirty="0" smtClean="0">
                <a:solidFill>
                  <a:srgbClr val="FFFF00"/>
                </a:solidFill>
                <a:effectLst/>
              </a:rPr>
              <a:t>What opportunities do you see for leveraging investments through international coordination?</a:t>
            </a:r>
          </a:p>
          <a:p>
            <a:pPr marL="228600" lvl="1" indent="-228600">
              <a:lnSpc>
                <a:spcPct val="12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4200" dirty="0" smtClean="0">
                <a:effectLst/>
              </a:rPr>
              <a:t>ARS Big Data Workshop, February 2013</a:t>
            </a:r>
          </a:p>
          <a:p>
            <a:pPr marL="228600" lvl="1" indent="-228600">
              <a:lnSpc>
                <a:spcPct val="12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4200" dirty="0" smtClean="0">
                <a:effectLst/>
              </a:rPr>
              <a:t>G8 Open Data Research Collaboration Platform Workshop, April 2013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4" name="Picture 3" descr="ars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0646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How to accelerate and expand the adoption of next generation genomic technologies for crop improvement?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Target developing economy countries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rs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9483" y="6173971"/>
            <a:ext cx="1676400" cy="585788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2832802" y="1887135"/>
            <a:ext cx="6248927" cy="4154672"/>
            <a:chOff x="74362" y="1978575"/>
            <a:chExt cx="6248927" cy="4154672"/>
          </a:xfrm>
        </p:grpSpPr>
        <p:grpSp>
          <p:nvGrpSpPr>
            <p:cNvPr id="16" name="Group 15"/>
            <p:cNvGrpSpPr/>
            <p:nvPr/>
          </p:nvGrpSpPr>
          <p:grpSpPr>
            <a:xfrm>
              <a:off x="3236662" y="1978575"/>
              <a:ext cx="2209800" cy="864193"/>
              <a:chOff x="276225" y="1595735"/>
              <a:chExt cx="2209800" cy="864193"/>
            </a:xfrm>
          </p:grpSpPr>
          <p:pic>
            <p:nvPicPr>
              <p:cNvPr id="736263" name="Picture 7" descr="Soybean3-k5267-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7971" b="47061"/>
              <a:stretch>
                <a:fillRect/>
              </a:stretch>
            </p:blipFill>
            <p:spPr bwMode="auto">
              <a:xfrm>
                <a:off x="276225" y="1600200"/>
                <a:ext cx="2209800" cy="85972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276225" y="1595735"/>
                <a:ext cx="2074607" cy="461665"/>
              </a:xfrm>
              <a:prstGeom prst="rect">
                <a:avLst/>
              </a:prstGeom>
              <a:noFill/>
              <a:effectLst>
                <a:outerShdw blurRad="254000" dist="254000" dir="2700000" algn="tl" rotWithShape="0">
                  <a:prstClr val="black">
                    <a:alpha val="75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GRIN-Global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4" name="Picture 23" descr="Screen shot 2010-09-09 at 4.28.54 P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861" y="1989909"/>
              <a:ext cx="2743200" cy="63935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r="85000"/>
            <a:stretch>
              <a:fillRect/>
            </a:stretch>
          </p:blipFill>
          <p:spPr bwMode="auto">
            <a:xfrm>
              <a:off x="146531" y="3536790"/>
              <a:ext cx="2743200" cy="80238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</p:pic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74362" y="2783303"/>
              <a:ext cx="2827564" cy="607052"/>
              <a:chOff x="-3464560" y="4648630"/>
              <a:chExt cx="3958590" cy="70823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3346450" y="4657046"/>
                <a:ext cx="3840480" cy="699814"/>
              </a:xfrm>
              <a:prstGeom prst="rect">
                <a:avLst/>
              </a:prstGeom>
              <a:solidFill>
                <a:srgbClr val="4E3B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2769" name="Picture 1" descr="C:\Users\jack.okamuro\Pictures\topimage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50067"/>
              <a:stretch>
                <a:fillRect/>
              </a:stretch>
            </p:blipFill>
            <p:spPr bwMode="auto">
              <a:xfrm>
                <a:off x="-1461770" y="4718006"/>
                <a:ext cx="1902460" cy="571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-3464560" y="4648630"/>
                <a:ext cx="2107756" cy="61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err="1" smtClean="0">
                    <a:solidFill>
                      <a:srgbClr val="000066"/>
                    </a:solidFill>
                  </a:rPr>
                  <a:t>panzea</a:t>
                </a:r>
                <a:endParaRPr lang="en-US" sz="2800" b="1" i="1" dirty="0">
                  <a:solidFill>
                    <a:srgbClr val="000066"/>
                  </a:solidFill>
                </a:endParaRPr>
              </a:p>
            </p:txBody>
          </p:sp>
        </p:grpSp>
        <p:pic>
          <p:nvPicPr>
            <p:cNvPr id="10752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t="9565"/>
            <a:stretch>
              <a:fillRect/>
            </a:stretch>
          </p:blipFill>
          <p:spPr bwMode="auto">
            <a:xfrm>
              <a:off x="144402" y="4435365"/>
              <a:ext cx="2743200" cy="71323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3" name="Picture -1021" descr="C:\Users\Jack.Okamuro\Pictures\plex_logo.jpg"/>
            <p:cNvPicPr>
              <a:picLocks noChangeAspect="1" noChangeArrowheads="1"/>
            </p:cNvPicPr>
            <p:nvPr/>
          </p:nvPicPr>
          <p:blipFill>
            <a:blip r:embed="rId9" cstate="print"/>
            <a:srcRect l="6250" t="14333" r="65000" b="15622"/>
            <a:stretch>
              <a:fillRect/>
            </a:stretch>
          </p:blipFill>
          <p:spPr bwMode="auto">
            <a:xfrm>
              <a:off x="3211257" y="4695403"/>
              <a:ext cx="2743200" cy="889696"/>
            </a:xfrm>
            <a:prstGeom prst="rect">
              <a:avLst/>
            </a:prstGeom>
            <a:noFill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t="9562" r="5443"/>
            <a:stretch>
              <a:fillRect/>
            </a:stretch>
          </p:blipFill>
          <p:spPr bwMode="auto">
            <a:xfrm>
              <a:off x="110534" y="5298433"/>
              <a:ext cx="2743200" cy="83481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13098" y="3809958"/>
              <a:ext cx="2743200" cy="7294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3214329" y="3005987"/>
              <a:ext cx="3108960" cy="669017"/>
              <a:chOff x="0" y="2895600"/>
              <a:chExt cx="6019800" cy="12954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2895600"/>
                <a:ext cx="6019800" cy="1295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t="11446" r="35297"/>
              <a:stretch>
                <a:fillRect/>
              </a:stretch>
            </p:blipFill>
            <p:spPr bwMode="auto">
              <a:xfrm>
                <a:off x="166688" y="3124200"/>
                <a:ext cx="5700712" cy="700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4230511" y="3476978"/>
                <a:ext cx="17526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63838" t="4109" b="50000"/>
              <a:stretch>
                <a:fillRect/>
              </a:stretch>
            </p:blipFill>
            <p:spPr bwMode="auto">
              <a:xfrm>
                <a:off x="1249180" y="3445240"/>
                <a:ext cx="3186113" cy="362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8457" y="1221374"/>
            <a:ext cx="8800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ARS provides open access system for global crop information system crop </a:t>
            </a:r>
            <a:r>
              <a:rPr lang="en-US" sz="2000" dirty="0" err="1" smtClean="0">
                <a:solidFill>
                  <a:schemeClr val="bg1"/>
                </a:solidFill>
              </a:rPr>
              <a:t>researc</a:t>
            </a:r>
            <a:endParaRPr lang="en-US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0" y="89647"/>
            <a:ext cx="9144000" cy="1143000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b="0" dirty="0" smtClean="0">
                <a:effectLst/>
              </a:rPr>
              <a:t>Globalize open data access</a:t>
            </a:r>
            <a:endParaRPr lang="en-US" b="0" dirty="0">
              <a:effectLst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762" y="1935794"/>
            <a:ext cx="251543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Collaborators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ASPB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CIMMYt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Cold Spring Harbor Lab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Cornell University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Ensembl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European </a:t>
            </a:r>
            <a:r>
              <a:rPr lang="en-US" sz="1400" dirty="0" err="1" smtClean="0">
                <a:solidFill>
                  <a:schemeClr val="bg1"/>
                </a:solidFill>
              </a:rPr>
              <a:t>Bioinf</a:t>
            </a:r>
            <a:r>
              <a:rPr lang="en-US" sz="1400" dirty="0" smtClean="0">
                <a:solidFill>
                  <a:schemeClr val="bg1"/>
                </a:solidFill>
              </a:rPr>
              <a:t> Inst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Genome Institute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iPlant</a:t>
            </a:r>
            <a:r>
              <a:rPr lang="en-US" sz="1400" dirty="0" smtClean="0">
                <a:solidFill>
                  <a:schemeClr val="bg1"/>
                </a:solidFill>
              </a:rPr>
              <a:t> Collaborative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ICRISAT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IRRI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JCVI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KEGG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Knowledgebase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MIPS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Monsanto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Oryzabase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err="1" smtClean="0">
                <a:solidFill>
                  <a:schemeClr val="bg1"/>
                </a:solidFill>
              </a:rPr>
              <a:t>Phytozome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Plant Ontology Consortium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PLAZA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Syngenta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TAIR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56821" y="6180460"/>
            <a:ext cx="645170" cy="638473"/>
            <a:chOff x="0" y="0"/>
            <a:chExt cx="578" cy="571"/>
          </a:xfrm>
        </p:grpSpPr>
        <p:sp>
          <p:nvSpPr>
            <p:cNvPr id="15373" name="Oval 1"/>
            <p:cNvSpPr>
              <a:spLocks/>
            </p:cNvSpPr>
            <p:nvPr/>
          </p:nvSpPr>
          <p:spPr bwMode="auto">
            <a:xfrm>
              <a:off x="167" y="192"/>
              <a:ext cx="225" cy="220"/>
            </a:xfrm>
            <a:prstGeom prst="ellipse">
              <a:avLst/>
            </a:prstGeom>
            <a:solidFill>
              <a:schemeClr val="accent1"/>
            </a:solidFill>
            <a:ln w="12600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8" cy="5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244" y="6390308"/>
            <a:ext cx="1658689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6"/>
          <p:cNvSpPr>
            <a:spLocks/>
          </p:cNvSpPr>
          <p:nvPr/>
        </p:nvSpPr>
        <p:spPr bwMode="auto">
          <a:xfrm>
            <a:off x="6936135" y="1343745"/>
            <a:ext cx="804707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End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Users</a:t>
            </a:r>
          </a:p>
        </p:txBody>
      </p:sp>
      <p:sp>
        <p:nvSpPr>
          <p:cNvPr id="15366" name="Rectangle 7"/>
          <p:cNvSpPr>
            <a:spLocks/>
          </p:cNvSpPr>
          <p:nvPr/>
        </p:nvSpPr>
        <p:spPr bwMode="auto">
          <a:xfrm>
            <a:off x="6936135" y="2936421"/>
            <a:ext cx="1987724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Computational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Users</a:t>
            </a:r>
          </a:p>
        </p:txBody>
      </p:sp>
      <p:sp>
        <p:nvSpPr>
          <p:cNvPr id="15368" name="Rectangle 9"/>
          <p:cNvSpPr>
            <a:spLocks/>
          </p:cNvSpPr>
          <p:nvPr/>
        </p:nvSpPr>
        <p:spPr bwMode="auto">
          <a:xfrm>
            <a:off x="5643563" y="3811530"/>
            <a:ext cx="556243" cy="33855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dirty="0" err="1">
                <a:latin typeface="Arial" pitchFamily="34" charset="0"/>
                <a:ea typeface="MS PGothic" pitchFamily="34" charset="-128"/>
                <a:sym typeface="Arial" pitchFamily="34" charset="0"/>
              </a:rPr>
              <a:t>TeraGrid</a:t>
            </a:r>
            <a:endParaRPr lang="en-US" sz="1100" dirty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r>
              <a:rPr lang="en-US" sz="1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XSEDE</a:t>
            </a:r>
          </a:p>
        </p:txBody>
      </p:sp>
      <p:sp>
        <p:nvSpPr>
          <p:cNvPr id="15369" name="Rectangle 10"/>
          <p:cNvSpPr>
            <a:spLocks/>
          </p:cNvSpPr>
          <p:nvPr/>
        </p:nvSpPr>
        <p:spPr bwMode="auto">
          <a:xfrm>
            <a:off x="6936135" y="4499116"/>
            <a:ext cx="1473160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Multi-level </a:t>
            </a:r>
          </a:p>
          <a:p>
            <a:r>
              <a:rPr lang="en-US" sz="2400" dirty="0">
                <a:solidFill>
                  <a:srgbClr val="008000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User</a:t>
            </a:r>
          </a:p>
          <a:p>
            <a:r>
              <a:rPr lang="en-US" sz="2400" dirty="0">
                <a:solidFill>
                  <a:srgbClr val="008000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Access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681" y="1061186"/>
            <a:ext cx="6162600" cy="5607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9699" dir="2700000" algn="ctr" rotWithShape="0">
              <a:schemeClr val="bg2">
                <a:alpha val="64998"/>
              </a:scheme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985419" y="5880660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Eric Lyons</a:t>
            </a:r>
            <a:endParaRPr lang="en-US" dirty="0"/>
          </a:p>
        </p:txBody>
      </p:sp>
      <p:sp>
        <p:nvSpPr>
          <p:cNvPr id="15367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33499"/>
          </a:xfrm>
          <a:solidFill>
            <a:srgbClr val="F7760D"/>
          </a:solidFill>
        </p:spPr>
        <p:txBody>
          <a:bodyPr/>
          <a:lstStyle/>
          <a:p>
            <a:pPr algn="l" eaLnBrk="1" hangingPunct="1"/>
            <a:r>
              <a:rPr lang="en-US" sz="3200" b="0" dirty="0" smtClean="0">
                <a:effectLst/>
              </a:rPr>
              <a:t>Expand open access to community tools &amp;  services through the </a:t>
            </a:r>
            <a:r>
              <a:rPr lang="en-US" sz="3200" b="0" dirty="0" err="1" smtClean="0">
                <a:effectLst/>
              </a:rPr>
              <a:t>iPlant</a:t>
            </a:r>
            <a:r>
              <a:rPr lang="en-US" sz="3200" b="0" dirty="0" smtClean="0">
                <a:effectLst/>
              </a:rPr>
              <a:t> Collaborative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"/>
            <a:ext cx="9143999" cy="1143000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b="0" dirty="0" smtClean="0">
                <a:effectLst/>
              </a:rPr>
              <a:t>Challenge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16900" cy="429101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3600" dirty="0" smtClean="0">
                <a:effectLst/>
              </a:rPr>
              <a:t>Food Security &amp; Sustainability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>
                <a:effectLst/>
              </a:rPr>
              <a:t>Climate Change &amp; Adaptability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>
                <a:effectLst/>
              </a:rPr>
              <a:t>Renewable &amp; Sustainable Energy Production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>
                <a:effectLst/>
              </a:rPr>
              <a:t>Nutrition &amp; Food Safety</a:t>
            </a:r>
          </a:p>
          <a:p>
            <a:pPr>
              <a:buFont typeface="Courier New" pitchFamily="49" charset="0"/>
              <a:buChar char="o"/>
            </a:pPr>
            <a:endParaRPr lang="en-US" sz="3200" dirty="0">
              <a:effectLst/>
            </a:endParaRPr>
          </a:p>
        </p:txBody>
      </p:sp>
      <p:pic>
        <p:nvPicPr>
          <p:cNvPr id="4" name="Picture 3" descr="ars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744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156200" y="1333500"/>
            <a:ext cx="3987800" cy="3540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27600" y="825500"/>
            <a:ext cx="44450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2727" r="1893"/>
          <a:stretch>
            <a:fillRect/>
          </a:stretch>
        </p:blipFill>
        <p:spPr bwMode="auto">
          <a:xfrm>
            <a:off x="0" y="1002426"/>
            <a:ext cx="5156200" cy="585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787"/>
            <a:ext cx="9144000" cy="1395087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sz="4000" b="0" dirty="0" smtClean="0">
                <a:effectLst/>
              </a:rPr>
              <a:t>Globalization</a:t>
            </a:r>
            <a:endParaRPr lang="en-US" sz="4000" b="0" dirty="0">
              <a:effectLst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52840" t="8142" r="1392" b="49096"/>
          <a:stretch>
            <a:fillRect/>
          </a:stretch>
        </p:blipFill>
        <p:spPr bwMode="auto">
          <a:xfrm>
            <a:off x="1917700" y="5530265"/>
            <a:ext cx="1345513" cy="945501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533400" y="1840625"/>
            <a:ext cx="3199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2012 New User Map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3992644"/>
            <a:ext cx="863600" cy="284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 descr="Screen Shot 2012-03-19 at 11.28.17 AM.png"/>
          <p:cNvPicPr>
            <a:picLocks noChangeAspect="1"/>
          </p:cNvPicPr>
          <p:nvPr/>
        </p:nvPicPr>
        <p:blipFill>
          <a:blip r:embed="rId5" cstate="print"/>
          <a:srcRect r="-5088"/>
          <a:stretch>
            <a:fillRect/>
          </a:stretch>
        </p:blipFill>
        <p:spPr bwMode="auto">
          <a:xfrm>
            <a:off x="5715000" y="1955450"/>
            <a:ext cx="3365500" cy="262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Screen Shot 2012-03-19 at 11.21.52 A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626794"/>
            <a:ext cx="3650175" cy="223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creen shot 2010-09-09 at 4.28.54 P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600" y="1442579"/>
            <a:ext cx="2044700" cy="476558"/>
          </a:xfrm>
          <a:prstGeom prst="rect">
            <a:avLst/>
          </a:prstGeom>
        </p:spPr>
      </p:pic>
      <p:pic>
        <p:nvPicPr>
          <p:cNvPr id="8" name="Picture 7" descr="arslogo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00" y="6196012"/>
            <a:ext cx="1676400" cy="585788"/>
          </a:xfrm>
          <a:prstGeom prst="rect">
            <a:avLst/>
          </a:prstGeom>
          <a:noFill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print"/>
          <a:srcRect r="85000"/>
          <a:stretch>
            <a:fillRect/>
          </a:stretch>
        </p:blipFill>
        <p:spPr bwMode="auto">
          <a:xfrm>
            <a:off x="5683750" y="1480679"/>
            <a:ext cx="1428250" cy="417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53"/>
            <a:ext cx="9144000" cy="981687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sz="4000" b="0" dirty="0" smtClean="0"/>
              <a:t>Deliver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444" y="1706880"/>
            <a:ext cx="6266679" cy="5257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G-8 countries agreed to share relevant agricultural data available from G-8 countries with African partners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WORKSHOP. To </a:t>
            </a:r>
            <a:r>
              <a:rPr lang="en-US" sz="1800" dirty="0" smtClean="0"/>
              <a:t>convene an international conference on Open Data for Agriculture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GLOBAL PLATFORMS. To </a:t>
            </a:r>
            <a:r>
              <a:rPr lang="en-US" sz="1800" dirty="0" smtClean="0"/>
              <a:t>develop options for the establishment of a global platform to make reliable agricultural and related information available to African farmers, researchers and policymakers, taking into account existing agricultural data systems. </a:t>
            </a:r>
            <a:endParaRPr lang="en-US" sz="1800" dirty="0" smtClean="0"/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PILOT. Explore </a:t>
            </a:r>
            <a:r>
              <a:rPr lang="en-US" sz="1800" dirty="0" smtClean="0"/>
              <a:t>options for establishing a pilot to make genetic and genomics data openly available; integrate genetics and genomics data with geo-spatial, agro-ecological, weather, and other relevant data to make practical and useful information available to African farmers,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94" y="1879714"/>
            <a:ext cx="2343150" cy="307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ars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2" y="6194840"/>
            <a:ext cx="1676400" cy="58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" y="1143000"/>
            <a:ext cx="826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G8/G20 Alliance for Open Data for Agriculture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1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-28575"/>
            <a:ext cx="10325101" cy="69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255588" y="-1793"/>
            <a:ext cx="10325101" cy="1143000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b="0" dirty="0" smtClean="0">
                <a:effectLst/>
              </a:rPr>
              <a:t>Global partnerships CIMMYT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637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583"/>
    </mc:Choice>
    <mc:Fallback>
      <p:transition spd="slow" advTm="958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s.els-cdn.com/content/image/1-s2.0-S037842901200130X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960" y="2320102"/>
            <a:ext cx="3581400" cy="22002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6"/>
            <a:ext cx="9144000" cy="1050814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b="0" dirty="0" smtClean="0"/>
              <a:t>Innovation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66216" y="3378835"/>
            <a:ext cx="3529584" cy="3716338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8" name="Picture 4" descr="Cover image expansion"/>
          <p:cNvPicPr>
            <a:picLocks noChangeAspect="1" noChangeArrowheads="1"/>
          </p:cNvPicPr>
          <p:nvPr/>
        </p:nvPicPr>
        <p:blipFill>
          <a:blip r:embed="rId4" cstate="print"/>
          <a:srcRect t="21589"/>
          <a:stretch>
            <a:fillRect/>
          </a:stretch>
        </p:blipFill>
        <p:spPr bwMode="auto">
          <a:xfrm>
            <a:off x="4070748" y="2213422"/>
            <a:ext cx="3048000" cy="3286225"/>
          </a:xfrm>
          <a:prstGeom prst="rect">
            <a:avLst/>
          </a:prstGeom>
          <a:noFill/>
        </p:spPr>
      </p:pic>
      <p:pic>
        <p:nvPicPr>
          <p:cNvPr id="11" name="Picture 10" descr="ars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3772" y="6210080"/>
            <a:ext cx="1676400" cy="585788"/>
          </a:xfrm>
          <a:prstGeom prst="rect">
            <a:avLst/>
          </a:prstGeom>
          <a:noFill/>
        </p:spPr>
      </p:pic>
      <p:pic>
        <p:nvPicPr>
          <p:cNvPr id="45058" name="Picture 2" descr="http://www.ars.usda.gov/isi/download.htm?knum=1546%2D2&amp;filetype=d&amp;getfile=tr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336" y="4677341"/>
            <a:ext cx="3200400" cy="208137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5900" y="6414453"/>
            <a:ext cx="28216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SoyFACE</a:t>
            </a:r>
            <a:r>
              <a:rPr lang="en-US" sz="1000" dirty="0" smtClean="0">
                <a:solidFill>
                  <a:schemeClr val="bg1"/>
                </a:solidFill>
              </a:rPr>
              <a:t> Global Change Research Facility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4932680"/>
            <a:ext cx="309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Three-dimensional root architecture </a:t>
            </a:r>
            <a:r>
              <a:rPr lang="en-US" sz="1400" dirty="0" err="1" smtClean="0">
                <a:solidFill>
                  <a:schemeClr val="bg1"/>
                </a:solidFill>
              </a:rPr>
              <a:t>phenotyping</a:t>
            </a:r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92873" y="3909508"/>
            <a:ext cx="2352207" cy="498475"/>
          </a:xfrm>
        </p:spPr>
        <p:txBody>
          <a:bodyPr/>
          <a:lstStyle/>
          <a:p>
            <a:pPr algn="l"/>
            <a:r>
              <a:rPr lang="en-US" sz="1200" b="0" dirty="0" smtClean="0">
                <a:effectLst/>
              </a:rPr>
              <a:t>Field-Based </a:t>
            </a:r>
            <a:r>
              <a:rPr lang="en-US" sz="1200" b="0" dirty="0" err="1" smtClean="0">
                <a:effectLst/>
              </a:rPr>
              <a:t>Phenotyping</a:t>
            </a:r>
            <a:endParaRPr lang="en-US" sz="1200" b="0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" y="1082040"/>
            <a:ext cx="8717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technologies needed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new generation of plant breeders, </a:t>
            </a:r>
            <a:r>
              <a:rPr lang="en-US" dirty="0" err="1" smtClean="0">
                <a:solidFill>
                  <a:schemeClr val="bg1"/>
                </a:solidFill>
              </a:rPr>
              <a:t>bioinformaticists</a:t>
            </a:r>
            <a:r>
              <a:rPr lang="en-US" dirty="0" smtClean="0">
                <a:solidFill>
                  <a:schemeClr val="bg1"/>
                </a:solidFill>
              </a:rPr>
              <a:t>, programmers, IT specialists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Long term data storage &amp; </a:t>
            </a:r>
            <a:r>
              <a:rPr lang="en-US" dirty="0" err="1" smtClean="0">
                <a:solidFill>
                  <a:schemeClr val="bg1"/>
                </a:solidFill>
              </a:rPr>
              <a:t>curation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"/>
            <a:ext cx="9143999" cy="1143000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b="0" dirty="0" smtClean="0">
                <a:effectLst/>
              </a:rPr>
              <a:t>Challenge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16900" cy="429101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3600" dirty="0" smtClean="0">
                <a:effectLst/>
              </a:rPr>
              <a:t>Food Security &amp; Sustainability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>
                <a:effectLst/>
              </a:rPr>
              <a:t>Climate Change &amp; Adaptability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>
                <a:effectLst/>
              </a:rPr>
              <a:t>Renewable &amp; Sustainable Energy Production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>
                <a:effectLst/>
              </a:rPr>
              <a:t>Nutrition &amp; Food Safety</a:t>
            </a:r>
          </a:p>
          <a:p>
            <a:pPr>
              <a:buFont typeface="Courier New" pitchFamily="49" charset="0"/>
              <a:buChar char="o"/>
            </a:pPr>
            <a:endParaRPr lang="en-US" sz="3200" dirty="0">
              <a:effectLst/>
            </a:endParaRPr>
          </a:p>
        </p:txBody>
      </p:sp>
      <p:pic>
        <p:nvPicPr>
          <p:cNvPr id="4" name="Picture 3" descr="ars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744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89647"/>
            <a:ext cx="9144000" cy="1143000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b="0" dirty="0" smtClean="0"/>
              <a:t>Acknowledgements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Maize Diversity Project Team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ARS Database Teams (Albany, Ames, Ithaca, Cold Spring Harbor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IWGPG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ARS National Programs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1141186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b="0" dirty="0" smtClean="0">
                <a:effectLst/>
              </a:rPr>
              <a:t>Revolution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04205"/>
            <a:ext cx="8140699" cy="5034695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3200" dirty="0" smtClean="0">
                <a:effectLst/>
              </a:rPr>
              <a:t>Unleash natural diversity for crop improvement using next generation genetic and genomic technologies</a:t>
            </a:r>
          </a:p>
          <a:p>
            <a:pPr>
              <a:buFont typeface="Courier New" pitchFamily="49" charset="0"/>
              <a:buChar char="o"/>
            </a:pPr>
            <a:r>
              <a:rPr lang="en-US" sz="3200" dirty="0" smtClean="0">
                <a:effectLst/>
              </a:rPr>
              <a:t>Expanded “open access " to global genomic and genetic information, tools and data</a:t>
            </a:r>
          </a:p>
          <a:p>
            <a:pPr>
              <a:buFont typeface="Courier New" pitchFamily="49" charset="0"/>
              <a:buChar char="o"/>
            </a:pPr>
            <a:r>
              <a:rPr lang="en-US" sz="3200" dirty="0" smtClean="0">
                <a:effectLst/>
              </a:rPr>
              <a:t>Globalization of genetic and genomic resources for global food security</a:t>
            </a:r>
          </a:p>
        </p:txBody>
      </p:sp>
      <p:pic>
        <p:nvPicPr>
          <p:cNvPr id="5" name="Picture 4" descr="ars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99"/>
            <a:ext cx="9144000" cy="962661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sz="4000" b="0" dirty="0" smtClean="0">
                <a:effectLst/>
              </a:rPr>
              <a:t>Model</a:t>
            </a:r>
            <a:endParaRPr lang="en-US" sz="4000" b="0" dirty="0">
              <a:effectLst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09770416"/>
              </p:ext>
            </p:extLst>
          </p:nvPr>
        </p:nvGraphicFramePr>
        <p:xfrm>
          <a:off x="4419600" y="2403258"/>
          <a:ext cx="4724400" cy="403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08550824"/>
              </p:ext>
            </p:extLst>
          </p:nvPr>
        </p:nvGraphicFramePr>
        <p:xfrm>
          <a:off x="0" y="2403258"/>
          <a:ext cx="4953000" cy="420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 descr="ars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00405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Maize represents 79% of US grain production and 34% of global grain production; 30% of calories for more than 4.5 billion people in 94 developing countries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692012"/>
      </p:ext>
    </p:extLst>
  </p:cSld>
  <p:clrMapOvr>
    <a:masterClrMapping/>
  </p:clrMapOvr>
  <p:transition advTm="4634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09160" y="1463040"/>
            <a:ext cx="4434840" cy="41148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effectLst/>
              </a:rPr>
              <a:t>Over 10,000 years of adaptation to diverse environments 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effectLst/>
              </a:rPr>
              <a:t>Genetic manipulation of flowering allows rapid access to diversity evolved elsewhere</a:t>
            </a:r>
            <a:endParaRPr lang="en-US" sz="28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1444811"/>
            <a:ext cx="4876800" cy="56417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699"/>
            <a:ext cx="9144000" cy="1145541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sz="4000" b="0" dirty="0" smtClean="0">
                <a:effectLst/>
              </a:rPr>
              <a:t>Diversity</a:t>
            </a:r>
            <a:endParaRPr lang="en-US" sz="4000" b="0" dirty="0">
              <a:effectLst/>
            </a:endParaRPr>
          </a:p>
        </p:txBody>
      </p:sp>
      <p:pic>
        <p:nvPicPr>
          <p:cNvPr id="7" name="Picture 6" descr="ars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0166346"/>
      </p:ext>
    </p:extLst>
  </p:cSld>
  <p:clrMapOvr>
    <a:masterClrMapping/>
  </p:clrMapOvr>
  <p:transition advTm="1837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750757774"/>
              </p:ext>
            </p:extLst>
          </p:nvPr>
        </p:nvGraphicFramePr>
        <p:xfrm>
          <a:off x="152400" y="2468380"/>
          <a:ext cx="8991600" cy="357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1"/>
            <a:ext cx="9144000" cy="1313180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sz="4400" b="0" dirty="0" smtClean="0">
                <a:effectLst/>
              </a:rPr>
              <a:t>Application</a:t>
            </a:r>
          </a:p>
        </p:txBody>
      </p:sp>
      <p:pic>
        <p:nvPicPr>
          <p:cNvPr id="5" name="Picture 4" descr="arslogo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" y="6571018"/>
            <a:ext cx="2037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Modified from Ed Buckler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2898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Utilize next generation genomic technologies to accelerate and engineer simple and complex traits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27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6144121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USDA-NASS</a:t>
            </a:r>
            <a:r>
              <a:rPr lang="en-US" sz="1200" dirty="0" smtClean="0"/>
              <a:t>; Troyer 2006 Crop Sci. 46:528–543; </a:t>
            </a:r>
            <a:r>
              <a:rPr lang="en-US" sz="1200" dirty="0" err="1" smtClean="0"/>
              <a:t>Duvick</a:t>
            </a:r>
            <a:r>
              <a:rPr lang="en-US" sz="1200" dirty="0" smtClean="0"/>
              <a:t> 2005 </a:t>
            </a:r>
            <a:r>
              <a:rPr lang="en-US" sz="1200" dirty="0" err="1" smtClean="0"/>
              <a:t>Maydica</a:t>
            </a:r>
            <a:r>
              <a:rPr lang="en-US" sz="1200" dirty="0" smtClean="0"/>
              <a:t> 50</a:t>
            </a:r>
            <a:r>
              <a:rPr lang="en-US" sz="1200" smtClean="0"/>
              <a:t>:193-202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923354027"/>
              </p:ext>
            </p:extLst>
          </p:nvPr>
        </p:nvGraphicFramePr>
        <p:xfrm>
          <a:off x="0" y="1437640"/>
          <a:ext cx="10119360" cy="506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 descr="ars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2" y="6164360"/>
            <a:ext cx="1676400" cy="5857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252974"/>
            <a:ext cx="421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8-fold increase in yield over 80 years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89647"/>
            <a:ext cx="9144000" cy="1143000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b="0" dirty="0" smtClean="0"/>
              <a:t>Progress</a:t>
            </a:r>
            <a:endParaRPr lang="en-US" b="0" dirty="0"/>
          </a:p>
        </p:txBody>
      </p:sp>
    </p:spTree>
    <p:custDataLst>
      <p:tags r:id="rId1"/>
    </p:custDataLst>
  </p:cSld>
  <p:clrMapOvr>
    <a:masterClrMapping/>
  </p:clrMapOvr>
  <p:transition advTm="3263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47"/>
            <a:ext cx="9144000" cy="1129554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sz="4400" b="0" dirty="0" smtClean="0">
                <a:effectLst/>
              </a:rPr>
              <a:t>Acceleration</a:t>
            </a:r>
            <a:endParaRPr lang="en-US" sz="4400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97" y="1167474"/>
            <a:ext cx="4269485" cy="48430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DNA sequencing drives the revolution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Next generation $15/$4,000 genotype/genome sequence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Genotyping by sequencing provides effective SNP coverage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effectLst/>
              </a:rPr>
              <a:t>GBS reveals genome-wide variation in genome structure (RDV) 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4" name="Content Placeholder 3" descr="MO17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529" r="-561"/>
          <a:stretch/>
        </p:blipFill>
        <p:spPr>
          <a:xfrm>
            <a:off x="4743449" y="4752490"/>
            <a:ext cx="2191631" cy="2105510"/>
          </a:xfrm>
          <a:prstGeom prst="rect">
            <a:avLst/>
          </a:prstGeom>
        </p:spPr>
      </p:pic>
      <p:pic>
        <p:nvPicPr>
          <p:cNvPr id="6" name="Picture 5" descr="Hapmap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3410886"/>
            <a:ext cx="3200400" cy="12592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4211" y="4752490"/>
            <a:ext cx="24432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Log2 ratios of RDV across Chr6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3450" y="1562100"/>
            <a:ext cx="2991705" cy="177258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9" descr="ars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rs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2" y="6210080"/>
            <a:ext cx="1676400" cy="5857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646"/>
            <a:ext cx="9144000" cy="1238411"/>
          </a:xfrm>
          <a:solidFill>
            <a:srgbClr val="F7760D"/>
          </a:solidFill>
        </p:spPr>
        <p:txBody>
          <a:bodyPr/>
          <a:lstStyle/>
          <a:p>
            <a:pPr algn="l"/>
            <a:r>
              <a:rPr lang="en-US" b="0" dirty="0" smtClean="0">
                <a:effectLst/>
              </a:rPr>
              <a:t>A time machine</a:t>
            </a:r>
            <a:endParaRPr lang="en-US" b="0" dirty="0">
              <a:effectLst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1048030"/>
              </p:ext>
            </p:extLst>
          </p:nvPr>
        </p:nvGraphicFramePr>
        <p:xfrm>
          <a:off x="3073400" y="1855115"/>
          <a:ext cx="56134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38828" y="3112644"/>
            <a:ext cx="1402355" cy="2666571"/>
            <a:chOff x="1244223" y="2089262"/>
            <a:chExt cx="1402355" cy="266657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303877" y="3371748"/>
              <a:ext cx="0" cy="1384085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303877" y="3371748"/>
              <a:ext cx="342502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04076" y="4755833"/>
              <a:ext cx="342502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29227" y="2679705"/>
              <a:ext cx="0" cy="1384085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929227" y="2679705"/>
              <a:ext cx="717152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29426" y="4063790"/>
              <a:ext cx="717152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86725" y="2089262"/>
              <a:ext cx="5952" cy="1282485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586725" y="2089262"/>
              <a:ext cx="1059654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92876" y="3371747"/>
              <a:ext cx="342502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44223" y="2679705"/>
              <a:ext cx="342502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5342801"/>
              </p:ext>
            </p:extLst>
          </p:nvPr>
        </p:nvGraphicFramePr>
        <p:xfrm>
          <a:off x="4651628" y="2590800"/>
          <a:ext cx="4339972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Rectangle 33"/>
          <p:cNvSpPr/>
          <p:nvPr/>
        </p:nvSpPr>
        <p:spPr>
          <a:xfrm>
            <a:off x="3546844" y="2801442"/>
            <a:ext cx="1292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Tripsacum</a:t>
            </a:r>
            <a:r>
              <a:rPr lang="en-US" sz="14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dactyloides</a:t>
            </a:r>
            <a:endParaRPr lang="en-US" sz="14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60398" y="3444179"/>
            <a:ext cx="15791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Teosinte </a:t>
            </a:r>
            <a:r>
              <a:rPr lang="en-US" sz="1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(Zea Mays ssp. Mexicana)</a:t>
            </a:r>
            <a:endParaRPr lang="en-US" sz="11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0398" y="4143657"/>
            <a:ext cx="1579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Teosinte</a:t>
            </a:r>
            <a:r>
              <a:rPr lang="en-US" sz="1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(Zea Mays ssp. </a:t>
            </a:r>
            <a:r>
              <a:rPr lang="en-US" sz="11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Parviglumis</a:t>
            </a:r>
            <a:r>
              <a:rPr lang="en-US" sz="14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14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57911" y="4831538"/>
            <a:ext cx="1109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Maize Landraces</a:t>
            </a:r>
            <a:endParaRPr lang="en-US" sz="14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46844" y="5500149"/>
            <a:ext cx="13112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Maize Improved Varieties</a:t>
            </a:r>
            <a:endParaRPr lang="en-US" sz="14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67829" y="5594549"/>
            <a:ext cx="2312419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60 Inbred lines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67829" y="4831538"/>
            <a:ext cx="1184433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 Inbred lines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12233" y="4161175"/>
            <a:ext cx="1184433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 Inbred lines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90339" y="3461574"/>
            <a:ext cx="1114112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CE1ED"/>
                </a:solidFill>
              </a:rPr>
              <a:t>2</a:t>
            </a:r>
            <a:r>
              <a:rPr lang="en-US" sz="1400" dirty="0" smtClean="0">
                <a:solidFill>
                  <a:srgbClr val="CCE1ED"/>
                </a:solidFill>
              </a:rPr>
              <a:t> Inbred lines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90338" y="2851034"/>
            <a:ext cx="1114112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 sample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idx="1"/>
          </p:nvPr>
        </p:nvSpPr>
        <p:spPr>
          <a:xfrm>
            <a:off x="272143" y="1355934"/>
            <a:ext cx="8414657" cy="929629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effectLst/>
              </a:rPr>
              <a:t>GBS provides researchers with a molecular time machine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103 lines sequenced, over 1 trillion </a:t>
            </a:r>
            <a:r>
              <a:rPr lang="en-US" dirty="0" err="1" smtClean="0"/>
              <a:t>basepairs</a:t>
            </a:r>
            <a:r>
              <a:rPr lang="en-US" dirty="0" smtClean="0"/>
              <a:t> generated </a:t>
            </a:r>
          </a:p>
        </p:txBody>
      </p:sp>
      <p:pic>
        <p:nvPicPr>
          <p:cNvPr id="30" name="Picture 29" descr="corn_large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5562600"/>
            <a:ext cx="1066800" cy="685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3429000"/>
            <a:ext cx="719645" cy="1143663"/>
          </a:xfrm>
          <a:prstGeom prst="rect">
            <a:avLst/>
          </a:prstGeom>
        </p:spPr>
      </p:pic>
      <p:pic>
        <p:nvPicPr>
          <p:cNvPr id="39" name="Picture 38" descr="Maize_diversity_landraces.gi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2604714" y="4558086"/>
            <a:ext cx="764489" cy="1097118"/>
          </a:xfrm>
          <a:prstGeom prst="rect">
            <a:avLst/>
          </a:prstGeom>
        </p:spPr>
      </p:pic>
      <p:pic>
        <p:nvPicPr>
          <p:cNvPr id="5" name="Picture 4" descr="Tripsacum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6415" y="2370764"/>
            <a:ext cx="810768" cy="10668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4995" y="6556028"/>
            <a:ext cx="3514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Modified from </a:t>
            </a:r>
            <a:r>
              <a:rPr lang="en-US" sz="1200" dirty="0" err="1" smtClean="0"/>
              <a:t>Jer</a:t>
            </a:r>
            <a:r>
              <a:rPr lang="en-US" sz="1200" dirty="0" smtClean="0"/>
              <a:t>-Ming </a:t>
            </a:r>
            <a:r>
              <a:rPr lang="en-US" sz="1200" dirty="0" err="1" smtClean="0"/>
              <a:t>Chia</a:t>
            </a:r>
            <a:r>
              <a:rPr lang="en-US" sz="1200" dirty="0" smtClean="0"/>
              <a:t> &amp; Doreen Ware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4205348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8.3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"/>
</p:tagLst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3487</TotalTime>
  <Words>1465</Words>
  <Application>Microsoft Office PowerPoint</Application>
  <PresentationFormat>On-screen Show (4:3)</PresentationFormat>
  <Paragraphs>306</Paragraphs>
  <Slides>25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Summer</vt:lpstr>
      <vt:lpstr>Next-Generation Genetic and Genomic Information for World Food Security</vt:lpstr>
      <vt:lpstr>Challenge</vt:lpstr>
      <vt:lpstr>Revolution</vt:lpstr>
      <vt:lpstr>Model</vt:lpstr>
      <vt:lpstr>Diversity</vt:lpstr>
      <vt:lpstr>Application</vt:lpstr>
      <vt:lpstr>Progress</vt:lpstr>
      <vt:lpstr>Acceleration</vt:lpstr>
      <vt:lpstr>A time machine</vt:lpstr>
      <vt:lpstr>Map, analyze, model target traits</vt:lpstr>
      <vt:lpstr>Trait models</vt:lpstr>
      <vt:lpstr>Applications</vt:lpstr>
      <vt:lpstr>Slide 13</vt:lpstr>
      <vt:lpstr>Hybrid vigor</vt:lpstr>
      <vt:lpstr>Conclusions</vt:lpstr>
      <vt:lpstr>One team of many</vt:lpstr>
      <vt:lpstr>Important challenge</vt:lpstr>
      <vt:lpstr>Globalize open data access</vt:lpstr>
      <vt:lpstr>Expand open access to community tools &amp;  services through the iPlant Collaborative</vt:lpstr>
      <vt:lpstr>Globalization</vt:lpstr>
      <vt:lpstr>Deliver</vt:lpstr>
      <vt:lpstr>Global partnerships CIMMYT</vt:lpstr>
      <vt:lpstr>Innovation</vt:lpstr>
      <vt:lpstr>Challenge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Jack Okamuro</cp:lastModifiedBy>
  <cp:revision>512</cp:revision>
  <dcterms:created xsi:type="dcterms:W3CDTF">2012-06-02T01:24:28Z</dcterms:created>
  <dcterms:modified xsi:type="dcterms:W3CDTF">2012-12-05T11:06:11Z</dcterms:modified>
</cp:coreProperties>
</file>